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6" r:id="rId3"/>
    <p:sldMasterId id="2147483764" r:id="rId4"/>
    <p:sldMasterId id="2147483788" r:id="rId5"/>
    <p:sldMasterId id="2147483824" r:id="rId6"/>
    <p:sldMasterId id="2147483836" r:id="rId7"/>
    <p:sldMasterId id="2147483860" r:id="rId8"/>
    <p:sldMasterId id="2147483872" r:id="rId9"/>
    <p:sldMasterId id="2147483884" r:id="rId10"/>
    <p:sldMasterId id="2147483908" r:id="rId11"/>
    <p:sldMasterId id="2147483920" r:id="rId12"/>
    <p:sldMasterId id="2147483932" r:id="rId13"/>
  </p:sldMasterIdLst>
  <p:notesMasterIdLst>
    <p:notesMasterId r:id="rId74"/>
  </p:notesMasterIdLst>
  <p:sldIdLst>
    <p:sldId id="427" r:id="rId14"/>
    <p:sldId id="528" r:id="rId15"/>
    <p:sldId id="535" r:id="rId16"/>
    <p:sldId id="543" r:id="rId17"/>
    <p:sldId id="542" r:id="rId18"/>
    <p:sldId id="523" r:id="rId19"/>
    <p:sldId id="529" r:id="rId20"/>
    <p:sldId id="530" r:id="rId21"/>
    <p:sldId id="533" r:id="rId22"/>
    <p:sldId id="522" r:id="rId23"/>
    <p:sldId id="536" r:id="rId24"/>
    <p:sldId id="545" r:id="rId25"/>
    <p:sldId id="537" r:id="rId26"/>
    <p:sldId id="538" r:id="rId27"/>
    <p:sldId id="539" r:id="rId28"/>
    <p:sldId id="540" r:id="rId29"/>
    <p:sldId id="541" r:id="rId30"/>
    <p:sldId id="570" r:id="rId31"/>
    <p:sldId id="506" r:id="rId32"/>
    <p:sldId id="447" r:id="rId33"/>
    <p:sldId id="524" r:id="rId34"/>
    <p:sldId id="510" r:id="rId35"/>
    <p:sldId id="504" r:id="rId36"/>
    <p:sldId id="505" r:id="rId37"/>
    <p:sldId id="525" r:id="rId38"/>
    <p:sldId id="433" r:id="rId39"/>
    <p:sldId id="438" r:id="rId40"/>
    <p:sldId id="526" r:id="rId41"/>
    <p:sldId id="442" r:id="rId42"/>
    <p:sldId id="490" r:id="rId43"/>
    <p:sldId id="443" r:id="rId44"/>
    <p:sldId id="527" r:id="rId45"/>
    <p:sldId id="349" r:id="rId46"/>
    <p:sldId id="338" r:id="rId47"/>
    <p:sldId id="402" r:id="rId48"/>
    <p:sldId id="484" r:id="rId49"/>
    <p:sldId id="487" r:id="rId50"/>
    <p:sldId id="485" r:id="rId51"/>
    <p:sldId id="486" r:id="rId52"/>
    <p:sldId id="488" r:id="rId53"/>
    <p:sldId id="489" r:id="rId54"/>
    <p:sldId id="567" r:id="rId55"/>
    <p:sldId id="546" r:id="rId56"/>
    <p:sldId id="548" r:id="rId57"/>
    <p:sldId id="571" r:id="rId58"/>
    <p:sldId id="572" r:id="rId59"/>
    <p:sldId id="553" r:id="rId60"/>
    <p:sldId id="555" r:id="rId61"/>
    <p:sldId id="556" r:id="rId62"/>
    <p:sldId id="559" r:id="rId63"/>
    <p:sldId id="561" r:id="rId64"/>
    <p:sldId id="563" r:id="rId65"/>
    <p:sldId id="564" r:id="rId66"/>
    <p:sldId id="565" r:id="rId67"/>
    <p:sldId id="566" r:id="rId68"/>
    <p:sldId id="551" r:id="rId69"/>
    <p:sldId id="552" r:id="rId70"/>
    <p:sldId id="480" r:id="rId71"/>
    <p:sldId id="478" r:id="rId72"/>
    <p:sldId id="47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5699" autoAdjust="0"/>
  </p:normalViewPr>
  <p:slideViewPr>
    <p:cSldViewPr>
      <p:cViewPr>
        <p:scale>
          <a:sx n="60" d="100"/>
          <a:sy n="60" d="100"/>
        </p:scale>
        <p:origin x="-1338"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4D655-5FC5-48D2-9F64-56A687FEB144}" type="datetimeFigureOut">
              <a:rPr lang="en-US" smtClean="0"/>
              <a:pPr/>
              <a:t>3/16/2016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69DDBC-2DAA-4204-B79F-7D06E17549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3960" y="8685261"/>
            <a:ext cx="2972400" cy="457273"/>
          </a:xfrm>
          <a:prstGeom prst="rect">
            <a:avLst/>
          </a:prstGeom>
          <a:noFill/>
          <a:ln w="9525">
            <a:noFill/>
            <a:miter lim="800000"/>
            <a:headEnd/>
            <a:tailEnd/>
          </a:ln>
        </p:spPr>
        <p:txBody>
          <a:bodyPr anchor="b"/>
          <a:lstStyle/>
          <a:p>
            <a:pPr algn="r"/>
            <a:fld id="{B188562C-FCC8-49C7-BEF4-10745FE899AD}" type="slidenum">
              <a:rPr lang="en-GB" sz="1200"/>
              <a:pPr algn="r"/>
              <a:t>22</a:t>
            </a:fld>
            <a:endParaRPr lang="en-GB"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3960" y="8685261"/>
            <a:ext cx="2972400" cy="457273"/>
          </a:xfrm>
          <a:prstGeom prst="rect">
            <a:avLst/>
          </a:prstGeom>
          <a:noFill/>
          <a:ln w="9525">
            <a:noFill/>
            <a:miter lim="800000"/>
            <a:headEnd/>
            <a:tailEnd/>
          </a:ln>
        </p:spPr>
        <p:txBody>
          <a:bodyPr anchor="b"/>
          <a:lstStyle/>
          <a:p>
            <a:pPr algn="r"/>
            <a:fld id="{C1681A86-CF84-4BD3-90D6-A2857F33E08F}" type="slidenum">
              <a:rPr lang="en-GB" sz="1200"/>
              <a:pPr algn="r"/>
              <a:t>23</a:t>
            </a:fld>
            <a:endParaRPr lang="en-GB"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CC0000"/>
                </a:solidFill>
                <a:cs typeface="Tahoma" pitchFamily="34" charset="0"/>
              </a:rPr>
              <a:t>Diabetes in </a:t>
            </a:r>
            <a:r>
              <a:rPr lang="el-GR" sz="1200" b="1" dirty="0" smtClean="0">
                <a:solidFill>
                  <a:srgbClr val="CC0000"/>
                </a:solidFill>
                <a:cs typeface="Arial" charset="0"/>
              </a:rPr>
              <a:t>β</a:t>
            </a:r>
            <a:r>
              <a:rPr lang="en-GB" sz="1200" b="1" dirty="0" smtClean="0">
                <a:solidFill>
                  <a:srgbClr val="CC0000"/>
                </a:solidFill>
                <a:cs typeface="Arial" charset="0"/>
              </a:rPr>
              <a:t>-</a:t>
            </a:r>
            <a:r>
              <a:rPr lang="en-GB" sz="1200" b="1" dirty="0" err="1" smtClean="0">
                <a:solidFill>
                  <a:srgbClr val="CC0000"/>
                </a:solidFill>
                <a:cs typeface="Arial" charset="0"/>
              </a:rPr>
              <a:t>Thalassaemia</a:t>
            </a:r>
            <a:r>
              <a:rPr lang="en-GB" sz="1200" b="1" dirty="0" smtClean="0">
                <a:solidFill>
                  <a:srgbClr val="CC0000"/>
                </a:solidFill>
                <a:cs typeface="Arial" charset="0"/>
              </a:rPr>
              <a:t> Major</a:t>
            </a:r>
            <a:endParaRPr lang="el-GR" sz="1200" b="1" dirty="0" smtClean="0">
              <a:solidFill>
                <a:srgbClr val="CC0000"/>
              </a:solidFill>
              <a:cs typeface="Arial" charset="0"/>
            </a:endParaRPr>
          </a:p>
          <a:p>
            <a:pPr eaLnBrk="1" hangingPunct="1"/>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3960" y="8685261"/>
            <a:ext cx="2972400" cy="457273"/>
          </a:xfrm>
          <a:prstGeom prst="rect">
            <a:avLst/>
          </a:prstGeom>
          <a:noFill/>
          <a:ln w="9525">
            <a:noFill/>
            <a:miter lim="800000"/>
            <a:headEnd/>
            <a:tailEnd/>
          </a:ln>
        </p:spPr>
        <p:txBody>
          <a:bodyPr anchor="b"/>
          <a:lstStyle/>
          <a:p>
            <a:pPr algn="r"/>
            <a:fld id="{D30AB92D-4699-460B-8831-3982725C7E16}" type="slidenum">
              <a:rPr lang="en-GB" sz="1200"/>
              <a:pPr algn="r"/>
              <a:t>29</a:t>
            </a:fld>
            <a:endParaRPr lang="en-GB"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3000" y="685800"/>
            <a:ext cx="4573588" cy="3429000"/>
          </a:xfrm>
          <a:ln/>
        </p:spPr>
      </p:sp>
      <p:sp>
        <p:nvSpPr>
          <p:cNvPr id="44035" name="Rectangle 3"/>
          <p:cNvSpPr>
            <a:spLocks noGrp="1" noChangeArrowheads="1"/>
          </p:cNvSpPr>
          <p:nvPr>
            <p:ph type="body" idx="1"/>
          </p:nvPr>
        </p:nvSpPr>
        <p:spPr>
          <a:xfrm>
            <a:off x="914838" y="4345563"/>
            <a:ext cx="5028326" cy="4112528"/>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GB" sz="1200" b="1" dirty="0" smtClean="0">
                <a:solidFill>
                  <a:srgbClr val="CC0000"/>
                </a:solidFill>
                <a:cs typeface="Tahoma" pitchFamily="34" charset="0"/>
              </a:rPr>
              <a:t>3rd Pan-European Conference on </a:t>
            </a:r>
            <a:r>
              <a:rPr lang="en-GB" sz="1200" b="1" dirty="0" err="1" smtClean="0">
                <a:solidFill>
                  <a:srgbClr val="CC0000"/>
                </a:solidFill>
                <a:cs typeface="Tahoma" pitchFamily="34" charset="0"/>
              </a:rPr>
              <a:t>Haemoglobinopathies</a:t>
            </a:r>
            <a:r>
              <a:rPr lang="en-GB" sz="1200" b="1" dirty="0" smtClean="0">
                <a:solidFill>
                  <a:srgbClr val="CC0000"/>
                </a:solidFill>
                <a:cs typeface="Tahoma" pitchFamily="34" charset="0"/>
              </a:rPr>
              <a:t> &amp; Rare </a:t>
            </a:r>
            <a:r>
              <a:rPr lang="en-GB" sz="1200" b="1" dirty="0" err="1" smtClean="0">
                <a:solidFill>
                  <a:srgbClr val="CC0000"/>
                </a:solidFill>
                <a:cs typeface="Tahoma" pitchFamily="34" charset="0"/>
              </a:rPr>
              <a:t>Anaemias</a:t>
            </a:r>
            <a:endParaRPr lang="en-GB" sz="1200" b="1" dirty="0" smtClean="0">
              <a:solidFill>
                <a:srgbClr val="CC0000"/>
              </a:solidFill>
              <a:cs typeface="Tahoma" pitchFamily="34" charset="0"/>
            </a:endParaRPr>
          </a:p>
          <a:p>
            <a:pPr algn="ctr"/>
            <a:r>
              <a:rPr lang="en-GB" sz="1050" b="1" dirty="0" err="1" smtClean="0">
                <a:solidFill>
                  <a:srgbClr val="5F5F5F"/>
                </a:solidFill>
                <a:cs typeface="Tahoma" pitchFamily="34" charset="0"/>
              </a:rPr>
              <a:t>Limassol</a:t>
            </a:r>
            <a:r>
              <a:rPr lang="en-GB" sz="1050" b="1" dirty="0" smtClean="0">
                <a:solidFill>
                  <a:srgbClr val="5F5F5F"/>
                </a:solidFill>
                <a:cs typeface="Tahoma" pitchFamily="34" charset="0"/>
              </a:rPr>
              <a:t>, 24 – 26 October 2012</a:t>
            </a:r>
            <a:endParaRPr lang="en-US" dirty="0"/>
          </a:p>
        </p:txBody>
      </p:sp>
      <p:sp>
        <p:nvSpPr>
          <p:cNvPr id="4" name="Slide Number Placeholder 3"/>
          <p:cNvSpPr>
            <a:spLocks noGrp="1"/>
          </p:cNvSpPr>
          <p:nvPr>
            <p:ph type="sldNum" sz="quarter" idx="10"/>
          </p:nvPr>
        </p:nvSpPr>
        <p:spPr/>
        <p:txBody>
          <a:bodyPr/>
          <a:lstStyle/>
          <a:p>
            <a:fld id="{4569DDBC-2DAA-4204-B79F-7D06E175497A}"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5AF1E1-A2DA-439C-A850-7165F5DBA47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161748-2459-4CB0-9486-217BF6CD52AE}"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B2480D0-072D-4618-ABFD-13CED7248894}"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5AF1E1-A2DA-439C-A850-7165F5DBA47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ADCFF-422F-4F39-8892-18D8BD53A0B9}"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88D149-0327-4B17-AF4B-AED7E2687518}"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2142C9-4EA0-4139-B4D2-2B2B7A987B11}"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52F7DCA-91ED-44CD-A770-D12230A55E09}"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AA60F1-78A1-4530-805B-C7CED49788D6}"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2B9269-CC33-406F-A9AD-B5390C66F1D2}"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9F908-D109-4432-B3A4-45FDEBFF9D1A}"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A937AE-D087-49D5-8F08-57A9496EC8C4}"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4B6B1-86FD-49D2-9707-6BC413833287}"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61748-2459-4CB0-9486-217BF6CD52A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2480D0-072D-4618-ABFD-13CED7248894}"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53267-BC4E-4C96-A33E-22039943A78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95952-2B41-4F82-A50A-B1CA2B7F73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53267-BC4E-4C96-A33E-22039943A78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95952-2B41-4F82-A50A-B1CA2B7F73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53267-BC4E-4C96-A33E-22039943A78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95952-2B41-4F82-A50A-B1CA2B7F73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53267-BC4E-4C96-A33E-22039943A782}"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95952-2B41-4F82-A50A-B1CA2B7F73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53267-BC4E-4C96-A33E-22039943A782}" type="datetimeFigureOut">
              <a:rPr lang="en-US" smtClean="0">
                <a:solidFill>
                  <a:prstClr val="black">
                    <a:tint val="75000"/>
                  </a:prstClr>
                </a:solidFill>
              </a:rPr>
              <a:pPr/>
              <a:t>3/16/2016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095952-2B41-4F82-A50A-B1CA2B7F73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53267-BC4E-4C96-A33E-22039943A782}" type="datetimeFigureOut">
              <a:rPr lang="en-US" smtClean="0">
                <a:solidFill>
                  <a:prstClr val="black">
                    <a:tint val="75000"/>
                  </a:prstClr>
                </a:solidFill>
              </a:rPr>
              <a:pPr/>
              <a:t>3/16/2016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095952-2B41-4F82-A50A-B1CA2B7F73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9F908-D109-4432-B3A4-45FDEBFF9D1A}"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53267-BC4E-4C96-A33E-22039943A782}" type="datetimeFigureOut">
              <a:rPr lang="en-US" smtClean="0">
                <a:solidFill>
                  <a:prstClr val="black">
                    <a:tint val="75000"/>
                  </a:prstClr>
                </a:solidFill>
              </a:rPr>
              <a:pPr/>
              <a:t>3/16/2016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095952-2B41-4F82-A50A-B1CA2B7F73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53267-BC4E-4C96-A33E-22039943A782}"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95952-2B41-4F82-A50A-B1CA2B7F73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53267-BC4E-4C96-A33E-22039943A782}"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95952-2B41-4F82-A50A-B1CA2B7F73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53267-BC4E-4C96-A33E-22039943A78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95952-2B41-4F82-A50A-B1CA2B7F73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53267-BC4E-4C96-A33E-22039943A78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95952-2B41-4F82-A50A-B1CA2B7F734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8617-9962-4379-AB4F-B9D4C6D55401}"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9F908-D109-4432-B3A4-45FDEBFF9D1A}"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BF8617-9962-4379-AB4F-B9D4C6D55401}"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9F908-D109-4432-B3A4-45FDEBFF9D1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BF8617-9962-4379-AB4F-B9D4C6D55401}" type="datetimeFigureOut">
              <a:rPr lang="en-US" smtClean="0"/>
              <a:pPr/>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99F908-D109-4432-B3A4-45FDEBFF9D1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BF8617-9962-4379-AB4F-B9D4C6D55401}" type="datetimeFigureOut">
              <a:rPr lang="en-US" smtClean="0"/>
              <a:pPr/>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99F908-D109-4432-B3A4-45FDEBFF9D1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8617-9962-4379-AB4F-B9D4C6D55401}" type="datetimeFigureOut">
              <a:rPr lang="en-US" smtClean="0"/>
              <a:pPr/>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99F908-D109-4432-B3A4-45FDEBFF9D1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8617-9962-4379-AB4F-B9D4C6D55401}"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9F908-D109-4432-B3A4-45FDEBFF9D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5EADCFF-422F-4F39-8892-18D8BD53A0B9}"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8617-9962-4379-AB4F-B9D4C6D55401}"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9F908-D109-4432-B3A4-45FDEBFF9D1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9F908-D109-4432-B3A4-45FDEBFF9D1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9F908-D109-4432-B3A4-45FDEBFF9D1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3CA2D3-6DEE-4272-A28C-04FD8513EBDF}" type="slidenum">
              <a:rPr lang="ar-SY"/>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4FB40E-699D-45A9-977E-C64A95279EB3}" type="slidenum">
              <a:rPr lang="ar-SY"/>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7ECBFE-B330-4379-B8BA-3B8001AA8ED8}" type="slidenum">
              <a:rPr lang="ar-SY"/>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A0DD7-F3F5-433B-9729-F4655E329232}" type="slidenum">
              <a:rPr lang="ar-SY"/>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222F146-ABBA-4C45-826D-4CCEEDD47303}" type="slidenum">
              <a:rPr lang="ar-SY"/>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BE92E9B-ABB9-4195-A1F3-FDE877FFD8AD}" type="slidenum">
              <a:rPr lang="ar-SY"/>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25A5650-64B3-441E-B5C3-34D5015EC037}" type="slidenum">
              <a:rPr lang="ar-SY"/>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88D149-0327-4B17-AF4B-AED7E2687518}"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F80F14-9725-4B89-A707-FBBB13A40B4C}" type="slidenum">
              <a:rPr lang="ar-SY"/>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DFEBDF-D2E1-4A4B-8D30-BC8CD00F060A}" type="slidenum">
              <a:rPr lang="ar-SY"/>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39C156-AE85-4197-A554-B9480962224C}" type="slidenum">
              <a:rPr lang="ar-SY"/>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B90B5-AE4F-42A4-BD95-7BC5B2F3B0F6}" type="slidenum">
              <a:rPr lang="ar-SY"/>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57225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66750" y="6248400"/>
            <a:ext cx="1905000" cy="457200"/>
          </a:xfrm>
        </p:spPr>
        <p:txBody>
          <a:bodyPr/>
          <a:lstStyle>
            <a:lvl1pPr>
              <a:defRPr/>
            </a:lvl1pPr>
          </a:lstStyle>
          <a:p>
            <a:fld id="{C66338CB-345E-401C-AEDF-AF089C4048AC}" type="slidenum">
              <a:rPr lang="ar-SY"/>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7225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66750" y="6248400"/>
            <a:ext cx="1905000" cy="457200"/>
          </a:xfrm>
        </p:spPr>
        <p:txBody>
          <a:bodyPr/>
          <a:lstStyle>
            <a:lvl1pPr>
              <a:defRPr/>
            </a:lvl1pPr>
          </a:lstStyle>
          <a:p>
            <a:fld id="{AC3C07E9-2907-4E18-A5D8-52A444A824D5}" type="slidenum">
              <a:rPr lang="ar-SY"/>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07/06/1437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2142C9-4EA0-4139-B4D2-2B2B7A987B11}"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07/06/1437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07/06/1437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07/06/1437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07/06/1437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07/06/1437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07/06/1437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52F7DCA-91ED-44CD-A770-D12230A55E09}"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EAA60F1-78A1-4530-805B-C7CED49788D6}"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12B9269-CC33-406F-A9AD-B5390C66F1D2}"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7A937AE-D087-49D5-8F08-57A9496EC8C4}"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D34285-049C-4563-BD9C-E89BAF8A0946}"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D40E1-7CD2-4F89-B68B-DD13A0985E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34285-049C-4563-BD9C-E89BAF8A0946}"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D40E1-7CD2-4F89-B68B-DD13A0985E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34285-049C-4563-BD9C-E89BAF8A0946}"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D40E1-7CD2-4F89-B68B-DD13A0985E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D34285-049C-4563-BD9C-E89BAF8A0946}"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D40E1-7CD2-4F89-B68B-DD13A0985E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D34285-049C-4563-BD9C-E89BAF8A0946}" type="datetimeFigureOut">
              <a:rPr lang="en-US" smtClean="0">
                <a:solidFill>
                  <a:prstClr val="black">
                    <a:tint val="75000"/>
                  </a:prstClr>
                </a:solidFill>
              </a:rPr>
              <a:pPr/>
              <a:t>3/16/2016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DD40E1-7CD2-4F89-B68B-DD13A0985E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34285-049C-4563-BD9C-E89BAF8A0946}" type="datetimeFigureOut">
              <a:rPr lang="en-US" smtClean="0">
                <a:solidFill>
                  <a:prstClr val="black">
                    <a:tint val="75000"/>
                  </a:prstClr>
                </a:solidFill>
              </a:rPr>
              <a:pPr/>
              <a:t>3/16/2016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DD40E1-7CD2-4F89-B68B-DD13A0985E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34285-049C-4563-BD9C-E89BAF8A0946}" type="datetimeFigureOut">
              <a:rPr lang="en-US" smtClean="0">
                <a:solidFill>
                  <a:prstClr val="black">
                    <a:tint val="75000"/>
                  </a:prstClr>
                </a:solidFill>
              </a:rPr>
              <a:pPr/>
              <a:t>3/16/2016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DD40E1-7CD2-4F89-B68B-DD13A0985E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34285-049C-4563-BD9C-E89BAF8A0946}"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D40E1-7CD2-4F89-B68B-DD13A0985E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34285-049C-4563-BD9C-E89BAF8A0946}" type="datetimeFigureOut">
              <a:rPr lang="en-US" smtClean="0">
                <a:solidFill>
                  <a:prstClr val="black">
                    <a:tint val="75000"/>
                  </a:prstClr>
                </a:solidFill>
              </a:rPr>
              <a:pPr/>
              <a:t>3/16/2016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DD40E1-7CD2-4F89-B68B-DD13A0985E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34285-049C-4563-BD9C-E89BAF8A0946}"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D40E1-7CD2-4F89-B68B-DD13A0985E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3E4B6B1-86FD-49D2-9707-6BC413833287}"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34285-049C-4563-BD9C-E89BAF8A0946}"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DD40E1-7CD2-4F89-B68B-DD13A0985E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BA1278F-1C06-45C3-9606-238FFB503A6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BA1278F-1C06-45C3-9606-238FFB503A6E}" type="slidenum">
              <a:rPr lang="en-GB">
                <a:solidFill>
                  <a:srgbClr val="000000"/>
                </a:solidFill>
              </a:rPr>
              <a:pPr>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1"/>
            <a:fld id="{E0953267-BC4E-4C96-A33E-22039943A782}" type="datetimeFigureOut">
              <a:rPr lang="en-US" smtClean="0">
                <a:solidFill>
                  <a:prstClr val="black">
                    <a:tint val="75000"/>
                  </a:prstClr>
                </a:solidFill>
              </a:rPr>
              <a:pPr rtl="1"/>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1"/>
            <a:fld id="{8E095952-2B41-4F82-A50A-B1CA2B7F7349}" type="slidenum">
              <a:rPr lang="en-US" smtClean="0">
                <a:solidFill>
                  <a:prstClr val="black">
                    <a:tint val="75000"/>
                  </a:prstClr>
                </a:solidFill>
              </a:rPr>
              <a:pPr rtl="1"/>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8617-9962-4379-AB4F-B9D4C6D55401}" type="datetimeFigureOut">
              <a:rPr lang="en-US" smtClean="0"/>
              <a:pPr/>
              <a:t>3/16/2016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9F908-D109-4432-B3A4-45FDEBFF9D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722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vl1pPr>
          </a:lstStyle>
          <a:p>
            <a:endParaRPr lang="en-US"/>
          </a:p>
        </p:txBody>
      </p:sp>
      <p:sp>
        <p:nvSpPr>
          <p:cNvPr id="1030" name="Rectangle 6"/>
          <p:cNvSpPr>
            <a:spLocks noGrp="1" noChangeArrowheads="1"/>
          </p:cNvSpPr>
          <p:nvPr>
            <p:ph type="sldNum" sz="quarter" idx="4"/>
          </p:nvPr>
        </p:nvSpPr>
        <p:spPr bwMode="auto">
          <a:xfrm>
            <a:off x="6667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142BB06F-7CC0-4EDE-9349-FBF074391ED9}" type="slidenum">
              <a:rPr lang="ar-SY"/>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cs typeface="Arial" charset="0"/>
        </a:defRPr>
      </a:lvl2pPr>
      <a:lvl3pPr algn="ctr" rtl="1" fontAlgn="base">
        <a:spcBef>
          <a:spcPct val="0"/>
        </a:spcBef>
        <a:spcAft>
          <a:spcPct val="0"/>
        </a:spcAft>
        <a:defRPr sz="4400">
          <a:solidFill>
            <a:schemeClr val="tx2"/>
          </a:solidFill>
          <a:latin typeface="Times New Roman" pitchFamily="18" charset="0"/>
          <a:cs typeface="Arial" charset="0"/>
        </a:defRPr>
      </a:lvl3pPr>
      <a:lvl4pPr algn="ctr" rtl="1" fontAlgn="base">
        <a:spcBef>
          <a:spcPct val="0"/>
        </a:spcBef>
        <a:spcAft>
          <a:spcPct val="0"/>
        </a:spcAft>
        <a:defRPr sz="4400">
          <a:solidFill>
            <a:schemeClr val="tx2"/>
          </a:solidFill>
          <a:latin typeface="Times New Roman" pitchFamily="18" charset="0"/>
          <a:cs typeface="Arial" charset="0"/>
        </a:defRPr>
      </a:lvl4pPr>
      <a:lvl5pPr algn="ctr" rtl="1" fontAlgn="base">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Arial" charset="0"/>
        </a:defRPr>
      </a:lvl6pPr>
      <a:lvl7pPr marL="914400" algn="ctr" rtl="1" fontAlgn="base">
        <a:spcBef>
          <a:spcPct val="0"/>
        </a:spcBef>
        <a:spcAft>
          <a:spcPct val="0"/>
        </a:spcAft>
        <a:defRPr sz="4400">
          <a:solidFill>
            <a:schemeClr val="tx2"/>
          </a:solidFill>
          <a:latin typeface="Times New Roman" pitchFamily="18" charset="0"/>
          <a:cs typeface="Arial" charset="0"/>
        </a:defRPr>
      </a:lvl7pPr>
      <a:lvl8pPr marL="1371600" algn="ctr" rtl="1" fontAlgn="base">
        <a:spcBef>
          <a:spcPct val="0"/>
        </a:spcBef>
        <a:spcAft>
          <a:spcPct val="0"/>
        </a:spcAft>
        <a:defRPr sz="4400">
          <a:solidFill>
            <a:schemeClr val="tx2"/>
          </a:solidFill>
          <a:latin typeface="Times New Roman" pitchFamily="18" charset="0"/>
          <a:cs typeface="Arial" charset="0"/>
        </a:defRPr>
      </a:lvl8pPr>
      <a:lvl9pPr marL="1828800" algn="ctr" rtl="1"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07/06/1437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8617-9962-4379-AB4F-B9D4C6D5540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9F908-D109-4432-B3A4-45FDEBFF9D1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3FDA2-353A-430C-BA3C-E8A9CF9FB4B1}"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69342-1676-447D-8AD6-D928E6DEF0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1"/>
            <a:fld id="{3AD34285-049C-4563-BD9C-E89BAF8A0946}" type="datetimeFigureOut">
              <a:rPr lang="en-US" smtClean="0">
                <a:solidFill>
                  <a:prstClr val="black">
                    <a:tint val="75000"/>
                  </a:prstClr>
                </a:solidFill>
              </a:rPr>
              <a:pPr rtl="1"/>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1"/>
            <a:fld id="{C1DD40E1-7CD2-4F89-B68B-DD13A0985EA9}" type="slidenum">
              <a:rPr lang="en-US" smtClean="0">
                <a:solidFill>
                  <a:prstClr val="black">
                    <a:tint val="75000"/>
                  </a:prstClr>
                </a:solidFill>
              </a:rPr>
              <a:pPr rtl="1"/>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07/06/1437</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81.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5.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1.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4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8.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1.jpeg"/><Relationship Id="rId2" Type="http://schemas.openxmlformats.org/officeDocument/2006/relationships/image" Target="../media/image30.png"/><Relationship Id="rId1" Type="http://schemas.openxmlformats.org/officeDocument/2006/relationships/slideLayout" Target="../slideLayouts/slideLayout28.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0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8.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136.xml"/><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0.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12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30.xml"/><Relationship Id="rId5" Type="http://schemas.openxmlformats.org/officeDocument/2006/relationships/image" Target="../media/image59.jpeg"/><Relationship Id="rId4" Type="http://schemas.openxmlformats.org/officeDocument/2006/relationships/image" Target="../media/image58.jpeg"/></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29.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9.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4.jpeg"/><Relationship Id="rId1" Type="http://schemas.openxmlformats.org/officeDocument/2006/relationships/slideLayout" Target="../slideLayouts/slideLayout129.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6.xml"/><Relationship Id="rId5" Type="http://schemas.openxmlformats.org/officeDocument/2006/relationships/image" Target="../media/image70.png"/><Relationship Id="rId4" Type="http://schemas.openxmlformats.org/officeDocument/2006/relationships/image" Target="../media/image6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6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791200"/>
            <a:ext cx="3429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dirty="0" smtClean="0">
                <a:solidFill>
                  <a:schemeClr val="bg1"/>
                </a:solidFill>
              </a:rPr>
              <a:t> </a:t>
            </a:r>
            <a:r>
              <a:rPr lang="ar-SY" sz="2000" b="1" dirty="0" smtClean="0">
                <a:solidFill>
                  <a:schemeClr val="bg1"/>
                </a:solidFill>
              </a:rPr>
              <a:t>الدكتور عزمي فريد </a:t>
            </a:r>
          </a:p>
          <a:p>
            <a:pPr algn="ctr"/>
            <a:r>
              <a:rPr lang="ar-SY" sz="2000" b="1" dirty="0" smtClean="0">
                <a:solidFill>
                  <a:schemeClr val="bg1"/>
                </a:solidFill>
              </a:rPr>
              <a:t>دبلوم في أمراض السكري</a:t>
            </a:r>
          </a:p>
          <a:p>
            <a:pPr algn="ctr"/>
            <a:r>
              <a:rPr lang="ar-SY" sz="2000" b="1" dirty="0" smtClean="0">
                <a:solidFill>
                  <a:schemeClr val="bg1"/>
                </a:solidFill>
              </a:rPr>
              <a:t>جامعة </a:t>
            </a:r>
            <a:r>
              <a:rPr lang="ar-SY" sz="2000" b="1" dirty="0" err="1" smtClean="0">
                <a:solidFill>
                  <a:schemeClr val="bg1"/>
                </a:solidFill>
              </a:rPr>
              <a:t>كارديف</a:t>
            </a:r>
            <a:r>
              <a:rPr lang="ar-SY" sz="2000" b="1" dirty="0" smtClean="0">
                <a:solidFill>
                  <a:schemeClr val="bg1"/>
                </a:solidFill>
              </a:rPr>
              <a:t> / المملكة المتحدة</a:t>
            </a:r>
            <a:endParaRPr lang="en-US" sz="2000" b="1" dirty="0">
              <a:solidFill>
                <a:schemeClr val="bg1"/>
              </a:solidFill>
            </a:endParaRPr>
          </a:p>
        </p:txBody>
      </p:sp>
      <p:sp>
        <p:nvSpPr>
          <p:cNvPr id="6" name="Title 2"/>
          <p:cNvSpPr txBox="1">
            <a:spLocks/>
          </p:cNvSpPr>
          <p:nvPr/>
        </p:nvSpPr>
        <p:spPr>
          <a:xfrm>
            <a:off x="228600" y="2057400"/>
            <a:ext cx="8382000" cy="21336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Y" sz="6600" b="0" i="0" u="none" strike="noStrike" kern="1200" cap="none" spc="0" normalizeH="0" baseline="0" noProof="0" dirty="0" smtClean="0">
                <a:ln>
                  <a:noFill/>
                </a:ln>
                <a:solidFill>
                  <a:schemeClr val="bg1"/>
                </a:solidFill>
                <a:effectLst/>
                <a:uLnTx/>
                <a:uFillTx/>
                <a:latin typeface="+mj-lt"/>
                <a:ea typeface="+mj-ea"/>
                <a:cs typeface="+mj-cs"/>
              </a:rPr>
              <a:t>الداء السكري</a:t>
            </a:r>
          </a:p>
          <a:p>
            <a:pPr marL="0" marR="0" lvl="0" indent="0" algn="ctr" defTabSz="914400" rtl="1" eaLnBrk="1" fontAlgn="auto" latinLnBrk="0" hangingPunct="1">
              <a:lnSpc>
                <a:spcPct val="100000"/>
              </a:lnSpc>
              <a:spcBef>
                <a:spcPct val="0"/>
              </a:spcBef>
              <a:spcAft>
                <a:spcPts val="0"/>
              </a:spcAft>
              <a:buClrTx/>
              <a:buSzTx/>
              <a:buFontTx/>
              <a:buNone/>
              <a:tabLst/>
              <a:defRPr/>
            </a:pPr>
            <a:r>
              <a:rPr lang="ar-SY" sz="6600" dirty="0" smtClean="0">
                <a:solidFill>
                  <a:schemeClr val="bg1"/>
                </a:solidFill>
                <a:latin typeface="+mj-lt"/>
                <a:ea typeface="+mj-ea"/>
                <a:cs typeface="+mj-cs"/>
              </a:rPr>
              <a:t>من </a:t>
            </a:r>
            <a:r>
              <a:rPr lang="ar-SY" sz="6600" dirty="0" err="1" smtClean="0">
                <a:solidFill>
                  <a:schemeClr val="bg1"/>
                </a:solidFill>
                <a:latin typeface="+mj-lt"/>
                <a:ea typeface="+mj-ea"/>
                <a:cs typeface="+mj-cs"/>
              </a:rPr>
              <a:t>إختلاطات</a:t>
            </a:r>
            <a:r>
              <a:rPr lang="ar-SY" sz="6600" dirty="0" smtClean="0">
                <a:solidFill>
                  <a:schemeClr val="bg1"/>
                </a:solidFill>
                <a:latin typeface="+mj-lt"/>
                <a:ea typeface="+mj-ea"/>
                <a:cs typeface="+mj-cs"/>
              </a:rPr>
              <a:t> </a:t>
            </a:r>
            <a:r>
              <a:rPr lang="ar-SY" sz="6600" dirty="0" err="1" smtClean="0">
                <a:solidFill>
                  <a:schemeClr val="bg1"/>
                </a:solidFill>
                <a:latin typeface="+mj-lt"/>
                <a:ea typeface="+mj-ea"/>
                <a:cs typeface="+mj-cs"/>
              </a:rPr>
              <a:t>التلاسيميا</a:t>
            </a:r>
            <a:endParaRPr kumimoji="0" lang="en-US" sz="66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00"/>
            <a:ext cx="4953000" cy="2590800"/>
          </a:xfrm>
        </p:spPr>
        <p:txBody>
          <a:bodyPr>
            <a:normAutofit/>
          </a:bodyPr>
          <a:lstStyle/>
          <a:p>
            <a:r>
              <a:rPr lang="ar-SY" b="1" dirty="0" smtClean="0"/>
              <a:t>هل لدى مرضى </a:t>
            </a:r>
            <a:r>
              <a:rPr lang="ar-SY" b="1" dirty="0" err="1" smtClean="0"/>
              <a:t>التلاسيميا</a:t>
            </a:r>
            <a:r>
              <a:rPr lang="ar-SY" b="1" dirty="0" smtClean="0"/>
              <a:t> </a:t>
            </a:r>
            <a:r>
              <a:rPr lang="ar-SY" b="1" dirty="0" err="1" smtClean="0"/>
              <a:t>وانحلالات</a:t>
            </a:r>
            <a:r>
              <a:rPr lang="ar-SY" b="1" dirty="0" smtClean="0"/>
              <a:t> الدم استعداد للإصابة </a:t>
            </a:r>
            <a:r>
              <a:rPr lang="ar-SY" b="1" dirty="0" smtClean="0"/>
              <a:t>بالداء </a:t>
            </a:r>
            <a:r>
              <a:rPr lang="ar-SY" b="1" dirty="0" err="1" smtClean="0"/>
              <a:t>السكري ؟</a:t>
            </a:r>
            <a:endParaRPr lang="en-US" b="1" dirty="0"/>
          </a:p>
        </p:txBody>
      </p:sp>
      <p:pic>
        <p:nvPicPr>
          <p:cNvPr id="3" name="Picture 8" descr="tranp doc"/>
          <p:cNvPicPr>
            <a:picLocks noChangeAspect="1" noChangeArrowheads="1"/>
          </p:cNvPicPr>
          <p:nvPr/>
        </p:nvPicPr>
        <p:blipFill>
          <a:blip r:embed="rId2" cstate="print"/>
          <a:srcRect/>
          <a:stretch>
            <a:fillRect/>
          </a:stretch>
        </p:blipFill>
        <p:spPr bwMode="auto">
          <a:xfrm>
            <a:off x="5943600" y="1019276"/>
            <a:ext cx="2514600" cy="5580388"/>
          </a:xfrm>
          <a:prstGeom prst="rect">
            <a:avLst/>
          </a:prstGeom>
          <a:noFill/>
          <a:ln w="9525">
            <a:noFill/>
            <a:miter lim="800000"/>
            <a:headEnd/>
            <a:tailEnd/>
          </a:ln>
        </p:spPr>
      </p:pic>
      <p:sp>
        <p:nvSpPr>
          <p:cNvPr id="4" name="Smiley Face 3"/>
          <p:cNvSpPr/>
          <p:nvPr/>
        </p:nvSpPr>
        <p:spPr>
          <a:xfrm>
            <a:off x="1905000" y="762000"/>
            <a:ext cx="2971800" cy="259080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1472" y="857232"/>
            <a:ext cx="8229600" cy="5143536"/>
          </a:xfrm>
          <a:ln>
            <a:solidFill>
              <a:schemeClr val="tx1"/>
            </a:solidFill>
          </a:ln>
        </p:spPr>
        <p:txBody>
          <a:bodyPr>
            <a:normAutofit lnSpcReduction="10000"/>
          </a:bodyPr>
          <a:lstStyle/>
          <a:p>
            <a:pPr algn="r" rtl="1"/>
            <a:endParaRPr lang="ar-SY" dirty="0" smtClean="0"/>
          </a:p>
          <a:p>
            <a:pPr algn="r" rtl="1"/>
            <a:r>
              <a:rPr lang="ar-SY" dirty="0" smtClean="0"/>
              <a:t>وفي </a:t>
            </a:r>
            <a:r>
              <a:rPr lang="ar-SY" dirty="0" smtClean="0"/>
              <a:t>بلادنا يتدخل اللباس </a:t>
            </a:r>
            <a:r>
              <a:rPr lang="ar-SY" dirty="0" smtClean="0"/>
              <a:t>الأسود </a:t>
            </a:r>
            <a:r>
              <a:rPr lang="ar-SY" dirty="0" smtClean="0"/>
              <a:t>الداكن</a:t>
            </a:r>
            <a:endParaRPr lang="ar-SY" dirty="0" smtClean="0"/>
          </a:p>
          <a:p>
            <a:pPr algn="r" rtl="1"/>
            <a:r>
              <a:rPr lang="ar-SY" dirty="0" smtClean="0"/>
              <a:t> قلة فترة التعرض للشمس</a:t>
            </a:r>
          </a:p>
          <a:p>
            <a:pPr algn="r" rtl="1"/>
            <a:r>
              <a:rPr lang="ar-SY" dirty="0" smtClean="0"/>
              <a:t>عدم التعرض للشمس في </a:t>
            </a:r>
            <a:r>
              <a:rPr lang="ar-SY" dirty="0" err="1" smtClean="0"/>
              <a:t>الأوقات </a:t>
            </a:r>
            <a:r>
              <a:rPr lang="ar-SY" dirty="0" smtClean="0"/>
              <a:t>( </a:t>
            </a:r>
            <a:r>
              <a:rPr lang="ar-SY" dirty="0" smtClean="0"/>
              <a:t>قبل </a:t>
            </a:r>
            <a:r>
              <a:rPr lang="ar-SY" dirty="0" err="1" smtClean="0"/>
              <a:t>الظهرو</a:t>
            </a:r>
            <a:r>
              <a:rPr lang="ar-SY" dirty="0" smtClean="0"/>
              <a:t> ما بعد </a:t>
            </a:r>
            <a:r>
              <a:rPr lang="ar-SY" dirty="0" err="1" smtClean="0"/>
              <a:t>العصر </a:t>
            </a:r>
            <a:r>
              <a:rPr lang="ar-SY" dirty="0" err="1" smtClean="0"/>
              <a:t>)</a:t>
            </a:r>
            <a:r>
              <a:rPr lang="ar-SY" dirty="0" smtClean="0"/>
              <a:t> </a:t>
            </a:r>
          </a:p>
          <a:p>
            <a:pPr algn="r" rtl="1"/>
            <a:r>
              <a:rPr lang="ar-SY" dirty="0" smtClean="0"/>
              <a:t> بالإضافة </a:t>
            </a:r>
            <a:r>
              <a:rPr lang="ar-SY" dirty="0" smtClean="0"/>
              <a:t>إلى أن </a:t>
            </a:r>
            <a:r>
              <a:rPr lang="ar-SY" dirty="0" smtClean="0"/>
              <a:t>ترسب الحديد تحت جلد مرضى </a:t>
            </a:r>
            <a:r>
              <a:rPr lang="ar-SY" dirty="0" err="1" smtClean="0"/>
              <a:t>التلاسيميا</a:t>
            </a:r>
            <a:r>
              <a:rPr lang="ar-SY" dirty="0" smtClean="0"/>
              <a:t> والذي أكسبهم اللون البرونزي ويمنع عملية تصنيع الفيتامين </a:t>
            </a:r>
            <a:r>
              <a:rPr lang="en-US" dirty="0" smtClean="0"/>
              <a:t>D</a:t>
            </a:r>
            <a:r>
              <a:rPr lang="ar-SY" dirty="0" smtClean="0"/>
              <a:t> تحت </a:t>
            </a:r>
            <a:r>
              <a:rPr lang="ar-SY" dirty="0" err="1" smtClean="0"/>
              <a:t>الجلد . .</a:t>
            </a:r>
            <a:r>
              <a:rPr lang="ar-SY" dirty="0" smtClean="0"/>
              <a:t> </a:t>
            </a:r>
            <a:r>
              <a:rPr lang="ar-SY" dirty="0" err="1" smtClean="0"/>
              <a:t>.</a:t>
            </a:r>
            <a:endParaRPr lang="ar-SY" dirty="0" smtClean="0"/>
          </a:p>
          <a:p>
            <a:pPr algn="r" rtl="1"/>
            <a:r>
              <a:rPr lang="ar-SY" dirty="0" smtClean="0"/>
              <a:t>بالإضافة إلى عامل سوء التغذية</a:t>
            </a:r>
            <a:endParaRPr lang="ar-SY" dirty="0" smtClean="0"/>
          </a:p>
          <a:p>
            <a:pPr algn="r" rtl="1">
              <a:buNone/>
            </a:pPr>
            <a:r>
              <a:rPr lang="ar-SY" dirty="0" smtClean="0"/>
              <a:t>  </a:t>
            </a:r>
            <a:r>
              <a:rPr lang="ar-SY" dirty="0" smtClean="0"/>
              <a:t>              </a:t>
            </a:r>
            <a:endParaRPr lang="ar-SY" dirty="0" smtClean="0"/>
          </a:p>
          <a:p>
            <a:pPr algn="r" rtl="1"/>
            <a:endParaRPr lang="en-US" dirty="0" smtClean="0"/>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0" y="838200"/>
            <a:ext cx="1676400" cy="1730605"/>
          </a:xfrm>
          <a:prstGeom prst="rect">
            <a:avLst/>
          </a:prstGeom>
          <a:noFill/>
          <a:ln w="9525">
            <a:noFill/>
            <a:miter lim="800000"/>
            <a:headEnd/>
            <a:tailEnd/>
          </a:ln>
          <a:effectLst/>
        </p:spPr>
      </p:pic>
      <p:pic>
        <p:nvPicPr>
          <p:cNvPr id="6" name="Picture 5" descr="C:\Users\AZMI\Desktop\Picture1.jpg"/>
          <p:cNvPicPr>
            <a:picLocks noChangeAspect="1" noChangeArrowheads="1"/>
          </p:cNvPicPr>
          <p:nvPr/>
        </p:nvPicPr>
        <p:blipFill>
          <a:blip r:embed="rId3" cstate="print"/>
          <a:srcRect/>
          <a:stretch>
            <a:fillRect/>
          </a:stretch>
        </p:blipFill>
        <p:spPr bwMode="auto">
          <a:xfrm>
            <a:off x="0" y="4724400"/>
            <a:ext cx="2595868" cy="2133600"/>
          </a:xfrm>
          <a:prstGeom prst="rect">
            <a:avLst/>
          </a:prstGeom>
          <a:noFill/>
        </p:spPr>
      </p:pic>
      <p:pic>
        <p:nvPicPr>
          <p:cNvPr id="7" name="Picture 5"/>
          <p:cNvPicPr>
            <a:picLocks noChangeAspect="1" noChangeArrowheads="1"/>
          </p:cNvPicPr>
          <p:nvPr/>
        </p:nvPicPr>
        <p:blipFill>
          <a:blip r:embed="rId4" cstate="print"/>
          <a:srcRect/>
          <a:stretch>
            <a:fillRect/>
          </a:stretch>
        </p:blipFill>
        <p:spPr bwMode="auto">
          <a:xfrm>
            <a:off x="1676400" y="0"/>
            <a:ext cx="2224086" cy="20850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10" y="274638"/>
            <a:ext cx="8043890" cy="939784"/>
          </a:xfrm>
          <a:ln>
            <a:solidFill>
              <a:schemeClr val="tx1"/>
            </a:solidFill>
          </a:ln>
        </p:spPr>
        <p:txBody>
          <a:bodyPr>
            <a:normAutofit/>
          </a:bodyPr>
          <a:lstStyle/>
          <a:p>
            <a:pPr rtl="1"/>
            <a:r>
              <a:rPr lang="ar-SY" b="1" dirty="0" smtClean="0"/>
              <a:t>دور الزنك </a:t>
            </a:r>
            <a:r>
              <a:rPr lang="en-US" b="1" dirty="0" smtClean="0"/>
              <a:t>Zn </a:t>
            </a:r>
            <a:endParaRPr lang="en-US" dirty="0"/>
          </a:p>
        </p:txBody>
      </p:sp>
      <p:sp>
        <p:nvSpPr>
          <p:cNvPr id="3" name="Content Placeholder 2"/>
          <p:cNvSpPr>
            <a:spLocks noGrp="1"/>
          </p:cNvSpPr>
          <p:nvPr>
            <p:ph idx="4294967295"/>
          </p:nvPr>
        </p:nvSpPr>
        <p:spPr>
          <a:xfrm>
            <a:off x="571472" y="1285860"/>
            <a:ext cx="8143932" cy="5286390"/>
          </a:xfrm>
          <a:ln>
            <a:solidFill>
              <a:schemeClr val="tx1"/>
            </a:solidFill>
          </a:ln>
        </p:spPr>
        <p:txBody>
          <a:bodyPr>
            <a:normAutofit/>
          </a:bodyPr>
          <a:lstStyle/>
          <a:p>
            <a:pPr algn="r" rtl="1"/>
            <a:r>
              <a:rPr lang="ar-SY" b="1" dirty="0" smtClean="0"/>
              <a:t>ضروري </a:t>
            </a:r>
            <a:r>
              <a:rPr lang="ar-SY" b="1" dirty="0" err="1" smtClean="0"/>
              <a:t>لحدثيات</a:t>
            </a:r>
            <a:r>
              <a:rPr lang="ar-SY" b="1" dirty="0" smtClean="0"/>
              <a:t> الانقسام </a:t>
            </a:r>
            <a:r>
              <a:rPr lang="ar-SY" b="1" dirty="0" err="1" smtClean="0"/>
              <a:t>الخليوي</a:t>
            </a:r>
            <a:r>
              <a:rPr lang="ar-SY" b="1" dirty="0" smtClean="0"/>
              <a:t> ، </a:t>
            </a:r>
            <a:r>
              <a:rPr lang="ar-SY" b="1" dirty="0" err="1" smtClean="0"/>
              <a:t>والتمايز </a:t>
            </a:r>
            <a:r>
              <a:rPr lang="ar-SY" b="1" dirty="0" smtClean="0"/>
              <a:t>، والتعبير الجيني عن المعلومات الوراثية </a:t>
            </a:r>
            <a:r>
              <a:rPr lang="ar-SY" b="1" dirty="0" err="1" smtClean="0"/>
              <a:t>والمورثية</a:t>
            </a:r>
            <a:r>
              <a:rPr lang="ar-SY" b="1" dirty="0" smtClean="0"/>
              <a:t> التي تحدد شخصية الخلية </a:t>
            </a:r>
          </a:p>
          <a:p>
            <a:pPr algn="r" rtl="1"/>
            <a:r>
              <a:rPr lang="ar-SY" b="1" dirty="0" smtClean="0"/>
              <a:t> وهو </a:t>
            </a:r>
            <a:r>
              <a:rPr lang="ar-SY" b="1" dirty="0" smtClean="0"/>
              <a:t>وسيط </a:t>
            </a:r>
            <a:r>
              <a:rPr lang="ar-SY" b="1" dirty="0" smtClean="0"/>
              <a:t>بشكل رئيس عن وظائف أكثر من 300 إنزيماً في الجسم تتوسط أعداداً لا حصر لها من التفاعلات </a:t>
            </a:r>
            <a:r>
              <a:rPr lang="ar-SY" b="1" dirty="0" err="1" smtClean="0"/>
              <a:t>الحيوية </a:t>
            </a:r>
            <a:r>
              <a:rPr lang="ar-SY" b="1" dirty="0" smtClean="0"/>
              <a:t>، منها الجهاز </a:t>
            </a:r>
            <a:r>
              <a:rPr lang="ar-SY" b="1" dirty="0" err="1" smtClean="0"/>
              <a:t>المناعي </a:t>
            </a:r>
            <a:r>
              <a:rPr lang="ar-SY" b="1" dirty="0" smtClean="0"/>
              <a:t>، صحة </a:t>
            </a:r>
            <a:r>
              <a:rPr lang="ar-SY" b="1" dirty="0" err="1" smtClean="0"/>
              <a:t>العظام </a:t>
            </a:r>
            <a:r>
              <a:rPr lang="ar-SY" b="1" dirty="0" smtClean="0"/>
              <a:t>، </a:t>
            </a:r>
            <a:r>
              <a:rPr lang="ar-SY" b="1" dirty="0" err="1" smtClean="0"/>
              <a:t>استقلاب</a:t>
            </a:r>
            <a:r>
              <a:rPr lang="ar-SY" b="1" dirty="0" smtClean="0"/>
              <a:t> الفيتامين </a:t>
            </a:r>
            <a:r>
              <a:rPr lang="en-US" b="1" dirty="0" smtClean="0"/>
              <a:t>A</a:t>
            </a:r>
            <a:r>
              <a:rPr lang="ar-SY" b="1" dirty="0" smtClean="0"/>
              <a:t> </a:t>
            </a:r>
          </a:p>
          <a:p>
            <a:pPr algn="r" rtl="1"/>
            <a:r>
              <a:rPr lang="ar-SY" b="1" dirty="0" smtClean="0"/>
              <a:t>ويتوسط فعاليات وظائف </a:t>
            </a:r>
            <a:r>
              <a:rPr lang="ar-SY" b="1" dirty="0" err="1" smtClean="0"/>
              <a:t>الدرق</a:t>
            </a:r>
            <a:r>
              <a:rPr lang="ar-SY" b="1" dirty="0" smtClean="0"/>
              <a:t> ، </a:t>
            </a:r>
            <a:r>
              <a:rPr lang="ar-SY" b="1" dirty="0" err="1" smtClean="0"/>
              <a:t>الإنسولين </a:t>
            </a:r>
            <a:r>
              <a:rPr lang="ar-SY" b="1" dirty="0" smtClean="0"/>
              <a:t>، </a:t>
            </a:r>
            <a:r>
              <a:rPr lang="ar-SY" b="1" dirty="0" err="1" smtClean="0"/>
              <a:t>التستستيرون</a:t>
            </a:r>
            <a:r>
              <a:rPr lang="ar-SY" b="1" dirty="0" smtClean="0"/>
              <a:t> ، وهرمون </a:t>
            </a:r>
            <a:r>
              <a:rPr lang="ar-SY" b="1" dirty="0" err="1" smtClean="0"/>
              <a:t>النمو .</a:t>
            </a:r>
            <a:r>
              <a:rPr lang="ar-SY" b="1" dirty="0" smtClean="0"/>
              <a:t> </a:t>
            </a:r>
            <a:r>
              <a:rPr lang="ar-SY" b="1" dirty="0" err="1" smtClean="0"/>
              <a:t>.</a:t>
            </a:r>
            <a:r>
              <a:rPr lang="ar-SY" b="1" dirty="0" smtClean="0"/>
              <a:t> </a:t>
            </a:r>
            <a:endParaRPr lang="en-US" b="1" dirty="0" smtClean="0"/>
          </a:p>
          <a:p>
            <a:pPr lvl="0" algn="r" rtl="1"/>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a:ln>
            <a:solidFill>
              <a:schemeClr val="tx1"/>
            </a:solidFill>
          </a:ln>
        </p:spPr>
        <p:txBody>
          <a:bodyPr>
            <a:normAutofit/>
          </a:bodyPr>
          <a:lstStyle/>
          <a:p>
            <a:pPr algn="r" rtl="1"/>
            <a:r>
              <a:rPr lang="ar-SY" sz="3200" b="1" dirty="0" smtClean="0"/>
              <a:t>العلاقة بين الزنك والسكري </a:t>
            </a:r>
            <a:r>
              <a:rPr lang="ar-SY" sz="3200" b="1" dirty="0" err="1" smtClean="0"/>
              <a:t>أيضاً </a:t>
            </a:r>
            <a:r>
              <a:rPr lang="ar-SY" sz="3200" b="1" dirty="0" smtClean="0"/>
              <a:t>: </a:t>
            </a:r>
            <a:r>
              <a:rPr lang="ar-SY" sz="3200" dirty="0" smtClean="0"/>
              <a:t/>
            </a:r>
            <a:br>
              <a:rPr lang="ar-SY" sz="3200" dirty="0" smtClean="0"/>
            </a:br>
            <a:r>
              <a:rPr lang="ar-SY" sz="3200" dirty="0" smtClean="0"/>
              <a:t>الباحث الإيراني </a:t>
            </a:r>
            <a:r>
              <a:rPr lang="en-US" sz="3200" dirty="0" err="1" smtClean="0"/>
              <a:t>Dehshad</a:t>
            </a:r>
            <a:r>
              <a:rPr lang="ar-SY" sz="3200" dirty="0" smtClean="0"/>
              <a:t> </a:t>
            </a:r>
            <a:r>
              <a:rPr lang="ar-SY" sz="3200" dirty="0" err="1" smtClean="0"/>
              <a:t>دهشاد</a:t>
            </a:r>
            <a:r>
              <a:rPr lang="ar-SY" sz="3200" dirty="0" smtClean="0"/>
              <a:t> وزملاؤه قاموا بقياس مستويات الزنك </a:t>
            </a:r>
            <a:r>
              <a:rPr lang="ar-SY" sz="3200" dirty="0" err="1" smtClean="0"/>
              <a:t>والإنسولين</a:t>
            </a:r>
            <a:r>
              <a:rPr lang="ar-SY" sz="3200" dirty="0" smtClean="0"/>
              <a:t> والغلوكوز لدى 70 مريضاً </a:t>
            </a:r>
            <a:r>
              <a:rPr lang="ar-SY" sz="3200" dirty="0" err="1" smtClean="0"/>
              <a:t>بالتلاسيميا</a:t>
            </a:r>
            <a:r>
              <a:rPr lang="ar-SY" sz="3200" dirty="0" smtClean="0"/>
              <a:t> ويقابلهم 69 شخصاً غير مصابين </a:t>
            </a:r>
            <a:r>
              <a:rPr lang="ar-SY" sz="3200" dirty="0" err="1" smtClean="0"/>
              <a:t>بالتلاسيميا</a:t>
            </a:r>
            <a:r>
              <a:rPr lang="ar-SY" sz="3200" dirty="0" smtClean="0"/>
              <a:t> كمجموعة </a:t>
            </a:r>
            <a:r>
              <a:rPr lang="ar-SY" sz="3200" dirty="0" err="1" smtClean="0"/>
              <a:t>شاهدة </a:t>
            </a:r>
            <a:r>
              <a:rPr lang="ar-SY" sz="3200" dirty="0" smtClean="0"/>
              <a:t>، وتم إجراء </a:t>
            </a:r>
            <a:r>
              <a:rPr lang="en-US" sz="3200" dirty="0" smtClean="0"/>
              <a:t>OGTT</a:t>
            </a:r>
            <a:r>
              <a:rPr lang="ar-SY" sz="3200" dirty="0" smtClean="0"/>
              <a:t> ، وتم قياس مستويات العناصر المدروسة على </a:t>
            </a:r>
            <a:r>
              <a:rPr lang="ar-SY" sz="3200" dirty="0" err="1" smtClean="0"/>
              <a:t>الريق </a:t>
            </a:r>
            <a:r>
              <a:rPr lang="ar-SY" sz="3200" dirty="0" smtClean="0"/>
              <a:t>، وفي الساعة </a:t>
            </a:r>
            <a:r>
              <a:rPr lang="ar-SY" sz="3200" dirty="0" err="1" smtClean="0"/>
              <a:t>الأولى </a:t>
            </a:r>
            <a:r>
              <a:rPr lang="ar-SY" sz="3200" dirty="0" smtClean="0"/>
              <a:t>، ثم الثانية من </a:t>
            </a:r>
            <a:r>
              <a:rPr lang="ar-SY" sz="3200" dirty="0" err="1" smtClean="0"/>
              <a:t>الإختبار</a:t>
            </a:r>
            <a:r>
              <a:rPr lang="ar-SY" sz="3200" dirty="0" smtClean="0"/>
              <a:t> ، فوجدوا أن </a:t>
            </a:r>
            <a:r>
              <a:rPr lang="ar-SY" sz="3200" dirty="0" err="1" smtClean="0"/>
              <a:t>37 </a:t>
            </a:r>
            <a:r>
              <a:rPr lang="ar-SY" sz="3200" dirty="0" smtClean="0"/>
              <a:t>% من حالات </a:t>
            </a:r>
            <a:r>
              <a:rPr lang="ar-SY" sz="3200" dirty="0" err="1" smtClean="0"/>
              <a:t>التلاسيميا</a:t>
            </a:r>
            <a:r>
              <a:rPr lang="ar-SY" sz="3200" dirty="0" smtClean="0"/>
              <a:t> كان </a:t>
            </a:r>
            <a:r>
              <a:rPr lang="ar-SY" sz="3200" dirty="0" err="1" smtClean="0"/>
              <a:t>لديها :</a:t>
            </a:r>
            <a:r>
              <a:rPr lang="ar-SY" sz="3200" dirty="0" smtClean="0"/>
              <a:t/>
            </a:r>
            <a:br>
              <a:rPr lang="ar-SY" sz="3200" dirty="0" smtClean="0"/>
            </a:br>
            <a:r>
              <a:rPr lang="ar-SY" sz="3200" dirty="0" smtClean="0"/>
              <a:t>- نقص في مستويات الزنك في </a:t>
            </a:r>
            <a:r>
              <a:rPr lang="ar-SY" sz="3200" dirty="0" err="1" smtClean="0"/>
              <a:t>المصل </a:t>
            </a:r>
            <a:br>
              <a:rPr lang="ar-SY" sz="3200" dirty="0" err="1" smtClean="0"/>
            </a:br>
            <a:r>
              <a:rPr lang="ar-SY" sz="3200" dirty="0" smtClean="0"/>
              <a:t>- وانخفاض في </a:t>
            </a:r>
            <a:r>
              <a:rPr lang="ar-SY" sz="3200" dirty="0" err="1" smtClean="0"/>
              <a:t>تراكيز</a:t>
            </a:r>
            <a:r>
              <a:rPr lang="ar-SY" sz="3200" dirty="0" smtClean="0"/>
              <a:t> الإنسولين </a:t>
            </a:r>
            <a:r>
              <a:rPr lang="ar-SY" sz="3200" dirty="0" err="1" smtClean="0"/>
              <a:t>الصيامي </a:t>
            </a:r>
            <a:br>
              <a:rPr lang="ar-SY" sz="3200" dirty="0" err="1" smtClean="0"/>
            </a:br>
            <a:r>
              <a:rPr lang="ar-SY" sz="3200" dirty="0" smtClean="0"/>
              <a:t>- ارتفاع سكر الدم </a:t>
            </a:r>
            <a:r>
              <a:rPr lang="ar-SY" sz="3200" dirty="0" smtClean="0"/>
              <a:t>في </a:t>
            </a:r>
            <a:r>
              <a:rPr lang="ar-SY" sz="3200" dirty="0" smtClean="0"/>
              <a:t>الساعة الأولى من اختبار </a:t>
            </a:r>
            <a:r>
              <a:rPr lang="en-US" sz="3200" dirty="0" smtClean="0"/>
              <a:t>OGTT</a:t>
            </a:r>
            <a:r>
              <a:rPr lang="ar-SY" sz="3200" dirty="0" smtClean="0"/>
              <a:t/>
            </a:r>
            <a:br>
              <a:rPr lang="ar-SY" sz="3200" dirty="0" smtClean="0"/>
            </a:br>
            <a:endParaRPr lang="en-US" sz="2800" dirty="0"/>
          </a:p>
        </p:txBody>
      </p:sp>
      <p:pic>
        <p:nvPicPr>
          <p:cNvPr id="3" name="Picture 2" descr="C:\Users\AZMI\Desktop\Picture1.jpg"/>
          <p:cNvPicPr>
            <a:picLocks noChangeAspect="1" noChangeArrowheads="1"/>
          </p:cNvPicPr>
          <p:nvPr/>
        </p:nvPicPr>
        <p:blipFill>
          <a:blip r:embed="rId2" cstate="print"/>
          <a:srcRect/>
          <a:stretch>
            <a:fillRect/>
          </a:stretch>
        </p:blipFill>
        <p:spPr bwMode="auto">
          <a:xfrm>
            <a:off x="0" y="5715016"/>
            <a:ext cx="1390623" cy="114298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a:ln>
            <a:solidFill>
              <a:schemeClr val="tx1"/>
            </a:solidFill>
          </a:ln>
        </p:spPr>
        <p:txBody>
          <a:bodyPr>
            <a:normAutofit/>
          </a:bodyPr>
          <a:lstStyle/>
          <a:p>
            <a:pPr algn="r" rtl="1"/>
            <a:r>
              <a:rPr lang="ar-SY" sz="3200" dirty="0" smtClean="0"/>
              <a:t>هذه البيانات تدعم </a:t>
            </a:r>
            <a:r>
              <a:rPr lang="ar-SY" sz="3200" dirty="0" err="1" smtClean="0"/>
              <a:t>نظرية </a:t>
            </a:r>
            <a:r>
              <a:rPr lang="ar-SY" sz="3200" dirty="0" smtClean="0"/>
              <a:t>: أنه يمكن لعوز الزنك أن </a:t>
            </a:r>
            <a:r>
              <a:rPr lang="ar-SY" sz="3200" dirty="0" err="1" smtClean="0"/>
              <a:t>يفاقم</a:t>
            </a:r>
            <a:r>
              <a:rPr lang="ar-SY" sz="3200" dirty="0" smtClean="0"/>
              <a:t> من عدم قدرة خلايا بيتا البنكرياسية على إفراز كميات كافية من الإنسولين استجابة للتحريض المباشر للغلوكوز في مصل الدم لدى مرضى </a:t>
            </a:r>
            <a:r>
              <a:rPr lang="ar-SY" sz="3200" dirty="0" err="1" smtClean="0"/>
              <a:t>التلاسيميا</a:t>
            </a:r>
            <a:r>
              <a:rPr lang="ar-SY" sz="3200" dirty="0" smtClean="0"/>
              <a:t> الذين يزودون بوحدات الدم بشكل دوري والذين لا يعالجون بنقل </a:t>
            </a:r>
            <a:r>
              <a:rPr lang="ar-SY" sz="3200" dirty="0" err="1" smtClean="0"/>
              <a:t>الدم .</a:t>
            </a:r>
            <a:r>
              <a:rPr lang="ar-SY" sz="3200" dirty="0" smtClean="0"/>
              <a:t/>
            </a:r>
            <a:br>
              <a:rPr lang="ar-SY" sz="3200" dirty="0" smtClean="0"/>
            </a:br>
            <a:r>
              <a:rPr lang="ar-SY" sz="3200" dirty="0" smtClean="0"/>
              <a:t/>
            </a:r>
            <a:br>
              <a:rPr lang="ar-SY" sz="3200" dirty="0" smtClean="0"/>
            </a:br>
            <a:r>
              <a:rPr lang="ar-SY" sz="3200" dirty="0" smtClean="0"/>
              <a:t/>
            </a:r>
            <a:br>
              <a:rPr lang="ar-SY" sz="3200" dirty="0" smtClean="0"/>
            </a:br>
            <a:r>
              <a:rPr lang="ar-SY" sz="3200" dirty="0" smtClean="0"/>
              <a:t/>
            </a:r>
            <a:br>
              <a:rPr lang="ar-SY" sz="3200" dirty="0" smtClean="0"/>
            </a:br>
            <a:r>
              <a:rPr lang="ar-SY" sz="3200" dirty="0" smtClean="0"/>
              <a:t/>
            </a:r>
            <a:br>
              <a:rPr lang="ar-SY" sz="3200" dirty="0" smtClean="0"/>
            </a:br>
            <a:r>
              <a:rPr lang="ar-SY" sz="3200" dirty="0" smtClean="0"/>
              <a:t/>
            </a:r>
            <a:br>
              <a:rPr lang="ar-SY" sz="3200" dirty="0" smtClean="0"/>
            </a:br>
            <a:r>
              <a:rPr lang="ar-SY" sz="3200" dirty="0" smtClean="0"/>
              <a:t/>
            </a:r>
            <a:br>
              <a:rPr lang="ar-SY" sz="3200" dirty="0" smtClean="0"/>
            </a:br>
            <a:endParaRPr lang="en-US" sz="2800" dirty="0"/>
          </a:p>
        </p:txBody>
      </p:sp>
      <p:pic>
        <p:nvPicPr>
          <p:cNvPr id="3" name="Picture 2" descr="C:\Users\AZMI\Desktop\Picture1.jpg"/>
          <p:cNvPicPr>
            <a:picLocks noChangeAspect="1" noChangeArrowheads="1"/>
          </p:cNvPicPr>
          <p:nvPr/>
        </p:nvPicPr>
        <p:blipFill>
          <a:blip r:embed="rId3" cstate="print"/>
          <a:srcRect/>
          <a:stretch>
            <a:fillRect/>
          </a:stretch>
        </p:blipFill>
        <p:spPr bwMode="auto">
          <a:xfrm>
            <a:off x="0" y="5213966"/>
            <a:ext cx="2000232" cy="1644034"/>
          </a:xfrm>
          <a:prstGeom prst="rect">
            <a:avLst/>
          </a:prstGeom>
          <a:noFill/>
        </p:spPr>
      </p:pic>
      <p:pic>
        <p:nvPicPr>
          <p:cNvPr id="4" name="Picture 3" descr="C:\Users\AZMI\Desktop\Picture1.jpg"/>
          <p:cNvPicPr>
            <a:picLocks noChangeAspect="1" noChangeArrowheads="1"/>
          </p:cNvPicPr>
          <p:nvPr/>
        </p:nvPicPr>
        <p:blipFill>
          <a:blip r:embed="rId4" cstate="print"/>
          <a:srcRect/>
          <a:stretch>
            <a:fillRect/>
          </a:stretch>
        </p:blipFill>
        <p:spPr bwMode="auto">
          <a:xfrm>
            <a:off x="7215206" y="5272682"/>
            <a:ext cx="1928794" cy="1585318"/>
          </a:xfrm>
          <a:prstGeom prst="rect">
            <a:avLst/>
          </a:prstGeom>
          <a:noFill/>
        </p:spPr>
      </p:pic>
      <p:graphicFrame>
        <p:nvGraphicFramePr>
          <p:cNvPr id="1026" name="Object 2"/>
          <p:cNvGraphicFramePr>
            <a:graphicFrameLocks noChangeAspect="1"/>
          </p:cNvGraphicFramePr>
          <p:nvPr/>
        </p:nvGraphicFramePr>
        <p:xfrm>
          <a:off x="1357290" y="3643314"/>
          <a:ext cx="6838950" cy="1655763"/>
        </p:xfrm>
        <a:graphic>
          <a:graphicData uri="http://schemas.openxmlformats.org/presentationml/2006/ole">
            <p:oleObj spid="_x0000_s518146" name="Image" r:id="rId5" imgW="5146488" imgH="1410519" progId="">
              <p:embed/>
            </p:oleObj>
          </a:graphicData>
        </a:graphic>
      </p:graphicFrame>
      <p:sp>
        <p:nvSpPr>
          <p:cNvPr id="6" name="Rectangle 8"/>
          <p:cNvSpPr>
            <a:spLocks noChangeArrowheads="1"/>
          </p:cNvSpPr>
          <p:nvPr/>
        </p:nvSpPr>
        <p:spPr bwMode="auto">
          <a:xfrm>
            <a:off x="642910" y="3286124"/>
            <a:ext cx="1512888" cy="358775"/>
          </a:xfrm>
          <a:prstGeom prst="rect">
            <a:avLst/>
          </a:prstGeom>
          <a:noFill/>
          <a:ln w="9525">
            <a:noFill/>
            <a:miter lim="800000"/>
            <a:headEnd/>
            <a:tailEnd/>
          </a:ln>
          <a:effectLst/>
        </p:spPr>
        <p:txBody>
          <a:bodyPr wrap="none" anchor="ctr"/>
          <a:lstStyle/>
          <a:p>
            <a:pPr algn="ctr" rtl="1"/>
            <a:r>
              <a:rPr lang="ar-SA" sz="2400" b="1" dirty="0">
                <a:solidFill>
                  <a:schemeClr val="tx2"/>
                </a:solidFill>
                <a:latin typeface="Times New Roman" pitchFamily="18" charset="0"/>
              </a:rPr>
              <a:t>ضعف الطور الأول</a:t>
            </a:r>
            <a:endParaRPr lang="en-US" sz="2400" b="1" dirty="0">
              <a:solidFill>
                <a:schemeClr val="tx2"/>
              </a:solidFill>
              <a:latin typeface="Times New Roman" pitchFamily="18" charset="0"/>
            </a:endParaRPr>
          </a:p>
        </p:txBody>
      </p:sp>
      <p:sp>
        <p:nvSpPr>
          <p:cNvPr id="9" name="Line 7"/>
          <p:cNvSpPr>
            <a:spLocks noChangeShapeType="1"/>
          </p:cNvSpPr>
          <p:nvPr/>
        </p:nvSpPr>
        <p:spPr bwMode="auto">
          <a:xfrm>
            <a:off x="1357290" y="3714752"/>
            <a:ext cx="863600" cy="503238"/>
          </a:xfrm>
          <a:prstGeom prst="line">
            <a:avLst/>
          </a:prstGeom>
          <a:noFill/>
          <a:ln w="57150">
            <a:solidFill>
              <a:schemeClr val="tx1"/>
            </a:solidFill>
            <a:round/>
            <a:headEnd/>
            <a:tailEnd type="triangle" w="med" len="med"/>
          </a:ln>
          <a:effectLst/>
        </p:spPr>
        <p:txBody>
          <a:bodyPr anchor="ctr"/>
          <a:lstStyle/>
          <a:p>
            <a:endParaRPr lang="en-US"/>
          </a:p>
        </p:txBody>
      </p:sp>
      <p:sp>
        <p:nvSpPr>
          <p:cNvPr id="10" name="Line 10"/>
          <p:cNvSpPr>
            <a:spLocks noChangeShapeType="1"/>
          </p:cNvSpPr>
          <p:nvPr/>
        </p:nvSpPr>
        <p:spPr bwMode="auto">
          <a:xfrm flipH="1">
            <a:off x="3643306" y="3714752"/>
            <a:ext cx="714380" cy="504825"/>
          </a:xfrm>
          <a:prstGeom prst="line">
            <a:avLst/>
          </a:prstGeom>
          <a:noFill/>
          <a:ln w="57150">
            <a:solidFill>
              <a:schemeClr val="tx1"/>
            </a:solidFill>
            <a:round/>
            <a:headEnd/>
            <a:tailEnd type="triangle" w="med" len="med"/>
          </a:ln>
          <a:effectLst/>
        </p:spPr>
        <p:txBody>
          <a:bodyPr anchor="ctr"/>
          <a:lstStyle/>
          <a:p>
            <a:endParaRPr lang="en-US"/>
          </a:p>
        </p:txBody>
      </p:sp>
      <p:sp>
        <p:nvSpPr>
          <p:cNvPr id="11" name="Line 10"/>
          <p:cNvSpPr>
            <a:spLocks noChangeShapeType="1"/>
          </p:cNvSpPr>
          <p:nvPr/>
        </p:nvSpPr>
        <p:spPr bwMode="auto">
          <a:xfrm>
            <a:off x="5072066" y="3643314"/>
            <a:ext cx="1000132" cy="1147767"/>
          </a:xfrm>
          <a:prstGeom prst="line">
            <a:avLst/>
          </a:prstGeom>
          <a:noFill/>
          <a:ln w="57150">
            <a:solidFill>
              <a:schemeClr val="tx1"/>
            </a:solidFill>
            <a:round/>
            <a:headEnd/>
            <a:tailEnd type="triangle" w="med" len="med"/>
          </a:ln>
          <a:effectLst/>
        </p:spPr>
        <p:txBody>
          <a:bodyPr anchor="ctr"/>
          <a:lstStyle/>
          <a:p>
            <a:endParaRPr lang="en-US"/>
          </a:p>
        </p:txBody>
      </p:sp>
      <p:sp>
        <p:nvSpPr>
          <p:cNvPr id="12" name="Rectangle 8"/>
          <p:cNvSpPr>
            <a:spLocks noChangeArrowheads="1"/>
          </p:cNvSpPr>
          <p:nvPr/>
        </p:nvSpPr>
        <p:spPr bwMode="auto">
          <a:xfrm>
            <a:off x="4000496" y="3357562"/>
            <a:ext cx="1512888" cy="358775"/>
          </a:xfrm>
          <a:prstGeom prst="rect">
            <a:avLst/>
          </a:prstGeom>
          <a:noFill/>
          <a:ln w="9525">
            <a:noFill/>
            <a:miter lim="800000"/>
            <a:headEnd/>
            <a:tailEnd/>
          </a:ln>
          <a:effectLst/>
        </p:spPr>
        <p:txBody>
          <a:bodyPr wrap="none" anchor="ctr"/>
          <a:lstStyle/>
          <a:p>
            <a:pPr algn="ctr" rtl="1"/>
            <a:r>
              <a:rPr lang="ar-SY" sz="2400" b="1" dirty="0" smtClean="0">
                <a:solidFill>
                  <a:schemeClr val="tx2"/>
                </a:solidFill>
                <a:latin typeface="Times New Roman" pitchFamily="18" charset="0"/>
              </a:rPr>
              <a:t>إفراز طبيعي</a:t>
            </a:r>
            <a:endParaRPr lang="en-US" sz="2400" b="1" dirty="0">
              <a:solidFill>
                <a:schemeClr val="tx2"/>
              </a:solidFill>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ZMI\Desktop\Picture1.jpg"/>
          <p:cNvPicPr>
            <a:picLocks noChangeAspect="1" noChangeArrowheads="1"/>
          </p:cNvPicPr>
          <p:nvPr/>
        </p:nvPicPr>
        <p:blipFill>
          <a:blip r:embed="rId2" cstate="print"/>
          <a:srcRect/>
          <a:stretch>
            <a:fillRect/>
          </a:stretch>
        </p:blipFill>
        <p:spPr bwMode="auto">
          <a:xfrm>
            <a:off x="2726515" y="1796674"/>
            <a:ext cx="3202808" cy="2632458"/>
          </a:xfrm>
          <a:prstGeom prst="rect">
            <a:avLst/>
          </a:prstGeom>
          <a:noFill/>
        </p:spPr>
      </p:pic>
      <p:pic>
        <p:nvPicPr>
          <p:cNvPr id="688131" name="Picture 3" descr="C:\Users\AZMI\Desktop\Picture1.png"/>
          <p:cNvPicPr>
            <a:picLocks noChangeAspect="1" noChangeArrowheads="1"/>
          </p:cNvPicPr>
          <p:nvPr/>
        </p:nvPicPr>
        <p:blipFill>
          <a:blip r:embed="rId3" cstate="print"/>
          <a:srcRect/>
          <a:stretch>
            <a:fillRect/>
          </a:stretch>
        </p:blipFill>
        <p:spPr bwMode="auto">
          <a:xfrm>
            <a:off x="209550" y="274638"/>
            <a:ext cx="8723313" cy="63087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00" y="381000"/>
            <a:ext cx="8382000" cy="1295400"/>
          </a:xfrm>
          <a:prstGeom prst="rect">
            <a:avLst/>
          </a:prstGeom>
        </p:spPr>
        <p:txBody>
          <a:bodyPr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Y" sz="4800" b="1" i="0" u="none" strike="noStrike" kern="1200" cap="none" spc="0" normalizeH="0" baseline="0" noProof="0" dirty="0" err="1" smtClean="0">
                <a:ln>
                  <a:noFill/>
                </a:ln>
                <a:solidFill>
                  <a:schemeClr val="bg1"/>
                </a:solidFill>
                <a:effectLst/>
                <a:uLnTx/>
                <a:uFillTx/>
                <a:latin typeface="+mj-lt"/>
                <a:ea typeface="+mj-ea"/>
                <a:cs typeface="+mj-cs"/>
              </a:rPr>
              <a:t>التلاسيميا</a:t>
            </a:r>
            <a:r>
              <a:rPr kumimoji="0" lang="ar-SY" sz="4800" b="1" i="0" u="none" strike="noStrike" kern="1200" cap="none" spc="0" normalizeH="0" baseline="0" noProof="0" dirty="0" smtClean="0">
                <a:ln>
                  <a:noFill/>
                </a:ln>
                <a:solidFill>
                  <a:schemeClr val="bg1"/>
                </a:solidFill>
                <a:effectLst/>
                <a:uLnTx/>
                <a:uFillTx/>
                <a:latin typeface="+mj-lt"/>
                <a:ea typeface="+mj-ea"/>
                <a:cs typeface="+mj-cs"/>
              </a:rPr>
              <a:t> والسكري الثانوي</a:t>
            </a:r>
            <a:endParaRPr kumimoji="0" lang="en-US" sz="8000" b="1" i="0" u="none" strike="noStrike" kern="1200" cap="none" spc="0" normalizeH="0" baseline="0" noProof="0" dirty="0">
              <a:ln>
                <a:noFill/>
              </a:ln>
              <a:solidFill>
                <a:schemeClr val="bg1"/>
              </a:solidFill>
              <a:effectLst/>
              <a:uLnTx/>
              <a:uFillTx/>
              <a:latin typeface="+mj-lt"/>
              <a:ea typeface="+mj-ea"/>
              <a:cs typeface="+mj-cs"/>
            </a:endParaRPr>
          </a:p>
        </p:txBody>
      </p:sp>
      <p:pic>
        <p:nvPicPr>
          <p:cNvPr id="359425" name="Picture 1" descr="C:\Users\AZMI\Desktop\05-05-2012_884677897.jpg"/>
          <p:cNvPicPr>
            <a:picLocks noChangeAspect="1" noChangeArrowheads="1"/>
          </p:cNvPicPr>
          <p:nvPr/>
        </p:nvPicPr>
        <p:blipFill>
          <a:blip r:embed="rId2" cstate="print"/>
          <a:srcRect/>
          <a:stretch>
            <a:fillRect/>
          </a:stretch>
        </p:blipFill>
        <p:spPr bwMode="auto">
          <a:xfrm>
            <a:off x="427318" y="1714500"/>
            <a:ext cx="7649882" cy="4876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tranp doc"/>
          <p:cNvPicPr>
            <a:picLocks noChangeAspect="1" noChangeArrowheads="1"/>
          </p:cNvPicPr>
          <p:nvPr/>
        </p:nvPicPr>
        <p:blipFill>
          <a:blip r:embed="rId2" cstate="print"/>
          <a:srcRect/>
          <a:stretch>
            <a:fillRect/>
          </a:stretch>
        </p:blipFill>
        <p:spPr bwMode="auto">
          <a:xfrm>
            <a:off x="5943600" y="1019276"/>
            <a:ext cx="2514600" cy="5580388"/>
          </a:xfrm>
          <a:prstGeom prst="rect">
            <a:avLst/>
          </a:prstGeom>
          <a:noFill/>
          <a:ln w="9525">
            <a:noFill/>
            <a:miter lim="800000"/>
            <a:headEnd/>
            <a:tailEnd/>
          </a:ln>
        </p:spPr>
      </p:pic>
      <p:sp>
        <p:nvSpPr>
          <p:cNvPr id="4" name="Smiley Face 3"/>
          <p:cNvSpPr/>
          <p:nvPr/>
        </p:nvSpPr>
        <p:spPr>
          <a:xfrm>
            <a:off x="1905000" y="762000"/>
            <a:ext cx="2971800" cy="2590800"/>
          </a:xfrm>
          <a:prstGeom prst="smileyFace">
            <a:avLst>
              <a:gd name="adj" fmla="val 3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04800" y="3352800"/>
            <a:ext cx="5410200" cy="297180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Y" sz="4800" b="1" i="0" u="none" strike="noStrike" kern="1200" cap="none" spc="0" normalizeH="0" baseline="0" noProof="0" dirty="0" smtClean="0">
                <a:ln>
                  <a:noFill/>
                </a:ln>
                <a:effectLst/>
                <a:uLnTx/>
                <a:uFillTx/>
                <a:latin typeface="+mj-lt"/>
                <a:ea typeface="+mj-ea"/>
                <a:cs typeface="+mj-cs"/>
              </a:rPr>
              <a:t>ما تقييم طبيعة </a:t>
            </a:r>
            <a:r>
              <a:rPr kumimoji="0" lang="ar-SY" sz="4800" b="1" i="0" u="none" strike="noStrike" kern="1200" cap="none" spc="0" normalizeH="0" baseline="0" noProof="0" dirty="0" err="1" smtClean="0">
                <a:ln>
                  <a:noFill/>
                </a:ln>
                <a:effectLst/>
                <a:uLnTx/>
                <a:uFillTx/>
                <a:latin typeface="+mj-lt"/>
                <a:ea typeface="+mj-ea"/>
                <a:cs typeface="+mj-cs"/>
              </a:rPr>
              <a:t>الإستقلاب</a:t>
            </a:r>
            <a:r>
              <a:rPr kumimoji="0" lang="ar-SY" sz="4800" b="1" i="0" u="none" strike="noStrike" kern="1200" cap="none" spc="0" normalizeH="0" baseline="0" noProof="0" dirty="0" smtClean="0">
                <a:ln>
                  <a:noFill/>
                </a:ln>
                <a:effectLst/>
                <a:uLnTx/>
                <a:uFillTx/>
                <a:latin typeface="+mj-lt"/>
                <a:ea typeface="+mj-ea"/>
                <a:cs typeface="+mj-cs"/>
              </a:rPr>
              <a:t> في </a:t>
            </a:r>
            <a:r>
              <a:rPr kumimoji="0" lang="ar-SY" sz="4800" b="1" i="0" u="none" strike="noStrike" kern="1200" cap="none" spc="0" normalizeH="0" baseline="0" noProof="0" dirty="0" err="1" smtClean="0">
                <a:ln>
                  <a:noFill/>
                </a:ln>
                <a:effectLst/>
                <a:uLnTx/>
                <a:uFillTx/>
                <a:latin typeface="+mj-lt"/>
                <a:ea typeface="+mj-ea"/>
                <a:cs typeface="+mj-cs"/>
              </a:rPr>
              <a:t>التلاسيميا</a:t>
            </a:r>
            <a:r>
              <a:rPr kumimoji="0" lang="ar-SY" sz="4800" b="1" i="0" u="none" strike="noStrike" kern="1200" cap="none" spc="0" normalizeH="0" baseline="0" noProof="0" dirty="0" smtClean="0">
                <a:ln>
                  <a:noFill/>
                </a:ln>
                <a:effectLst/>
                <a:uLnTx/>
                <a:uFillTx/>
                <a:latin typeface="+mj-lt"/>
                <a:ea typeface="+mj-ea"/>
                <a:cs typeface="+mj-cs"/>
              </a:rPr>
              <a:t> وأمراض الدم </a:t>
            </a:r>
            <a:r>
              <a:rPr kumimoji="0" lang="ar-SY" sz="4800" b="1" i="0" u="none" strike="noStrike" kern="1200" cap="none" spc="0" normalizeH="0" baseline="0" noProof="0" dirty="0" err="1" smtClean="0">
                <a:ln>
                  <a:noFill/>
                </a:ln>
                <a:effectLst/>
                <a:uLnTx/>
                <a:uFillTx/>
                <a:latin typeface="+mj-lt"/>
                <a:ea typeface="+mj-ea"/>
                <a:cs typeface="+mj-cs"/>
              </a:rPr>
              <a:t>الإنحلالية</a:t>
            </a:r>
            <a:r>
              <a:rPr kumimoji="0" lang="ar-SY" sz="4800" b="1" i="0" u="none" strike="noStrike" kern="1200" cap="none" spc="0" normalizeH="0" baseline="0" noProof="0" dirty="0" smtClean="0">
                <a:ln>
                  <a:noFill/>
                </a:ln>
                <a:effectLst/>
                <a:uLnTx/>
                <a:uFillTx/>
                <a:latin typeface="+mj-lt"/>
                <a:ea typeface="+mj-ea"/>
                <a:cs typeface="+mj-cs"/>
              </a:rPr>
              <a:t> </a:t>
            </a:r>
            <a:r>
              <a:rPr kumimoji="0" lang="ar-SY" sz="4800" b="1" i="0" u="none" strike="noStrike" kern="1200" cap="none" spc="0" normalizeH="0" baseline="0" noProof="0" dirty="0" err="1" smtClean="0">
                <a:ln>
                  <a:noFill/>
                </a:ln>
                <a:effectLst/>
                <a:uLnTx/>
                <a:uFillTx/>
                <a:latin typeface="+mj-lt"/>
                <a:ea typeface="+mj-ea"/>
                <a:cs typeface="+mj-cs"/>
              </a:rPr>
              <a:t>؟؟</a:t>
            </a:r>
            <a:endParaRPr kumimoji="0" lang="en-US" sz="4800" b="1" i="0" u="none" strike="noStrike" kern="1200" cap="none" spc="0" normalizeH="0" baseline="0" noProof="0" dirty="0">
              <a:ln>
                <a:noFill/>
              </a:ln>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32" name="Picture 16" descr="BUT12"/>
          <p:cNvPicPr>
            <a:picLocks noChangeAspect="1" noChangeArrowheads="1" noCrop="1"/>
          </p:cNvPicPr>
          <p:nvPr/>
        </p:nvPicPr>
        <p:blipFill>
          <a:blip r:embed="rId2" cstate="print"/>
          <a:srcRect/>
          <a:stretch>
            <a:fillRect/>
          </a:stretch>
        </p:blipFill>
        <p:spPr bwMode="auto">
          <a:xfrm>
            <a:off x="6551613" y="2133600"/>
            <a:ext cx="2592387" cy="2592388"/>
          </a:xfrm>
          <a:prstGeom prst="rect">
            <a:avLst/>
          </a:prstGeom>
          <a:noFill/>
          <a:ln w="9525">
            <a:noFill/>
            <a:miter lim="800000"/>
            <a:headEnd/>
            <a:tailEnd/>
          </a:ln>
        </p:spPr>
      </p:pic>
      <p:pic>
        <p:nvPicPr>
          <p:cNvPr id="34822" name="Picture 6" descr="BUT12"/>
          <p:cNvPicPr>
            <a:picLocks noGrp="1" noChangeAspect="1" noChangeArrowheads="1" noCrop="1"/>
          </p:cNvPicPr>
          <p:nvPr>
            <p:ph sz="half" idx="1"/>
          </p:nvPr>
        </p:nvPicPr>
        <p:blipFill>
          <a:blip r:embed="rId2" cstate="print"/>
          <a:srcRect/>
          <a:stretch>
            <a:fillRect/>
          </a:stretch>
        </p:blipFill>
        <p:spPr>
          <a:xfrm>
            <a:off x="1979613" y="-26988"/>
            <a:ext cx="2447925" cy="2447926"/>
          </a:xfrm>
          <a:noFill/>
          <a:ln/>
        </p:spPr>
      </p:pic>
      <p:pic>
        <p:nvPicPr>
          <p:cNvPr id="34824" name="Picture 8" descr="BUT12"/>
          <p:cNvPicPr>
            <a:picLocks noGrp="1" noChangeAspect="1" noChangeArrowheads="1" noCrop="1"/>
          </p:cNvPicPr>
          <p:nvPr>
            <p:ph sz="half" idx="2"/>
          </p:nvPr>
        </p:nvPicPr>
        <p:blipFill>
          <a:blip r:embed="rId2" cstate="print"/>
          <a:srcRect/>
          <a:stretch>
            <a:fillRect/>
          </a:stretch>
        </p:blipFill>
        <p:spPr>
          <a:xfrm>
            <a:off x="4716463" y="0"/>
            <a:ext cx="2447925" cy="2447925"/>
          </a:xfrm>
          <a:noFill/>
          <a:ln/>
        </p:spPr>
      </p:pic>
      <p:pic>
        <p:nvPicPr>
          <p:cNvPr id="34831" name="Picture 15" descr="BUT12"/>
          <p:cNvPicPr>
            <a:picLocks noChangeAspect="1" noChangeArrowheads="1" noCrop="1"/>
          </p:cNvPicPr>
          <p:nvPr/>
        </p:nvPicPr>
        <p:blipFill>
          <a:blip r:embed="rId2" cstate="print"/>
          <a:srcRect/>
          <a:stretch>
            <a:fillRect/>
          </a:stretch>
        </p:blipFill>
        <p:spPr bwMode="auto">
          <a:xfrm>
            <a:off x="0" y="1773238"/>
            <a:ext cx="2663825" cy="2663825"/>
          </a:xfrm>
          <a:prstGeom prst="rect">
            <a:avLst/>
          </a:prstGeom>
          <a:noFill/>
          <a:ln w="9525">
            <a:noFill/>
            <a:miter lim="800000"/>
            <a:headEnd/>
            <a:tailEnd/>
          </a:ln>
        </p:spPr>
      </p:pic>
      <p:sp>
        <p:nvSpPr>
          <p:cNvPr id="34835" name="Oval 19"/>
          <p:cNvSpPr>
            <a:spLocks noChangeArrowheads="1"/>
          </p:cNvSpPr>
          <p:nvPr/>
        </p:nvSpPr>
        <p:spPr bwMode="auto">
          <a:xfrm>
            <a:off x="5181600" y="533400"/>
            <a:ext cx="1620838" cy="1214438"/>
          </a:xfrm>
          <a:prstGeom prst="ellipse">
            <a:avLst/>
          </a:prstGeom>
          <a:noFill/>
          <a:ln w="9525">
            <a:noFill/>
            <a:round/>
            <a:headEnd/>
            <a:tailEnd/>
          </a:ln>
          <a:effectLst/>
        </p:spPr>
        <p:txBody>
          <a:bodyPr wrap="none" anchor="ctr"/>
          <a:lstStyle/>
          <a:p>
            <a:pPr algn="ctr"/>
            <a:r>
              <a:rPr lang="ar-SA" sz="4400" b="1" dirty="0">
                <a:solidFill>
                  <a:schemeClr val="bg1"/>
                </a:solidFill>
              </a:rPr>
              <a:t>النمط </a:t>
            </a:r>
          </a:p>
          <a:p>
            <a:pPr algn="ctr"/>
            <a:r>
              <a:rPr lang="ar-SA" sz="4400" b="1" dirty="0">
                <a:solidFill>
                  <a:schemeClr val="bg1"/>
                </a:solidFill>
              </a:rPr>
              <a:t>الأول</a:t>
            </a:r>
            <a:endParaRPr lang="en-US" sz="4400" b="1" dirty="0">
              <a:solidFill>
                <a:schemeClr val="bg1"/>
              </a:solidFill>
            </a:endParaRPr>
          </a:p>
        </p:txBody>
      </p:sp>
      <p:sp>
        <p:nvSpPr>
          <p:cNvPr id="34836" name="Oval 20"/>
          <p:cNvSpPr>
            <a:spLocks noChangeArrowheads="1"/>
          </p:cNvSpPr>
          <p:nvPr/>
        </p:nvSpPr>
        <p:spPr bwMode="auto">
          <a:xfrm>
            <a:off x="2286000" y="533400"/>
            <a:ext cx="1909763" cy="1214438"/>
          </a:xfrm>
          <a:prstGeom prst="ellipse">
            <a:avLst/>
          </a:prstGeom>
          <a:noFill/>
          <a:ln w="9525">
            <a:noFill/>
            <a:round/>
            <a:headEnd/>
            <a:tailEnd/>
          </a:ln>
          <a:effectLst/>
        </p:spPr>
        <p:txBody>
          <a:bodyPr wrap="none" anchor="ctr"/>
          <a:lstStyle/>
          <a:p>
            <a:pPr algn="ctr"/>
            <a:r>
              <a:rPr lang="ar-SA" sz="4400" b="1" dirty="0">
                <a:solidFill>
                  <a:schemeClr val="bg1"/>
                </a:solidFill>
              </a:rPr>
              <a:t>النمط </a:t>
            </a:r>
          </a:p>
          <a:p>
            <a:pPr algn="ctr"/>
            <a:r>
              <a:rPr lang="ar-SA" sz="4400" b="1" dirty="0">
                <a:solidFill>
                  <a:schemeClr val="bg1"/>
                </a:solidFill>
              </a:rPr>
              <a:t>الثاني</a:t>
            </a:r>
            <a:endParaRPr lang="en-US" sz="4400" b="1" dirty="0">
              <a:solidFill>
                <a:schemeClr val="bg1"/>
              </a:solidFill>
            </a:endParaRPr>
          </a:p>
        </p:txBody>
      </p:sp>
      <p:pic>
        <p:nvPicPr>
          <p:cNvPr id="34838" name="Picture 22" descr="BUT12"/>
          <p:cNvPicPr>
            <a:picLocks noChangeAspect="1" noChangeArrowheads="1" noCrop="1"/>
          </p:cNvPicPr>
          <p:nvPr/>
        </p:nvPicPr>
        <p:blipFill>
          <a:blip r:embed="rId2" cstate="print"/>
          <a:srcRect/>
          <a:stretch>
            <a:fillRect/>
          </a:stretch>
        </p:blipFill>
        <p:spPr bwMode="auto">
          <a:xfrm>
            <a:off x="5832475" y="4265613"/>
            <a:ext cx="2592388" cy="2592387"/>
          </a:xfrm>
          <a:prstGeom prst="rect">
            <a:avLst/>
          </a:prstGeom>
          <a:noFill/>
          <a:ln w="9525">
            <a:noFill/>
            <a:miter lim="800000"/>
            <a:headEnd/>
            <a:tailEnd/>
          </a:ln>
        </p:spPr>
      </p:pic>
      <p:sp>
        <p:nvSpPr>
          <p:cNvPr id="34839" name="Rectangle 23"/>
          <p:cNvSpPr>
            <a:spLocks noChangeArrowheads="1"/>
          </p:cNvSpPr>
          <p:nvPr/>
        </p:nvSpPr>
        <p:spPr bwMode="auto">
          <a:xfrm>
            <a:off x="6985000" y="2492375"/>
            <a:ext cx="1871663" cy="1763713"/>
          </a:xfrm>
          <a:prstGeom prst="rect">
            <a:avLst/>
          </a:prstGeom>
          <a:noFill/>
          <a:ln w="9525">
            <a:noFill/>
            <a:miter lim="800000"/>
            <a:headEnd/>
            <a:tailEnd/>
          </a:ln>
          <a:effectLst/>
        </p:spPr>
        <p:txBody>
          <a:bodyPr wrap="none" anchor="ctr"/>
          <a:lstStyle/>
          <a:p>
            <a:pPr algn="ctr"/>
            <a:r>
              <a:rPr lang="ar-SA" sz="4800" b="1" dirty="0">
                <a:solidFill>
                  <a:schemeClr val="bg1"/>
                </a:solidFill>
              </a:rPr>
              <a:t>السكري</a:t>
            </a:r>
          </a:p>
          <a:p>
            <a:pPr algn="ctr"/>
            <a:r>
              <a:rPr lang="ar-SA" sz="4800" b="1" dirty="0">
                <a:solidFill>
                  <a:schemeClr val="bg1"/>
                </a:solidFill>
              </a:rPr>
              <a:t>الثانوي</a:t>
            </a:r>
            <a:endParaRPr lang="en-US" sz="4800" b="1" dirty="0">
              <a:solidFill>
                <a:schemeClr val="bg1"/>
              </a:solidFill>
            </a:endParaRPr>
          </a:p>
        </p:txBody>
      </p:sp>
      <p:sp>
        <p:nvSpPr>
          <p:cNvPr id="34840" name="Rectangle 24"/>
          <p:cNvSpPr>
            <a:spLocks noChangeArrowheads="1"/>
          </p:cNvSpPr>
          <p:nvPr/>
        </p:nvSpPr>
        <p:spPr bwMode="auto">
          <a:xfrm>
            <a:off x="539750" y="2241550"/>
            <a:ext cx="1582738" cy="1549400"/>
          </a:xfrm>
          <a:prstGeom prst="rect">
            <a:avLst/>
          </a:prstGeom>
          <a:noFill/>
          <a:ln w="9525">
            <a:noFill/>
            <a:miter lim="800000"/>
            <a:headEnd/>
            <a:tailEnd/>
          </a:ln>
          <a:effectLst/>
        </p:spPr>
        <p:txBody>
          <a:bodyPr wrap="none" anchor="ctr"/>
          <a:lstStyle/>
          <a:p>
            <a:pPr algn="ctr"/>
            <a:r>
              <a:rPr lang="ar-SA" sz="4400" b="1">
                <a:solidFill>
                  <a:schemeClr val="bg1"/>
                </a:solidFill>
              </a:rPr>
              <a:t>السكري</a:t>
            </a:r>
          </a:p>
          <a:p>
            <a:pPr algn="ctr"/>
            <a:r>
              <a:rPr lang="ar-SA" sz="4400" b="1">
                <a:solidFill>
                  <a:schemeClr val="bg1"/>
                </a:solidFill>
              </a:rPr>
              <a:t>الحملي</a:t>
            </a:r>
            <a:endParaRPr lang="en-US" sz="4400" b="1">
              <a:solidFill>
                <a:schemeClr val="bg1"/>
              </a:solidFill>
            </a:endParaRPr>
          </a:p>
        </p:txBody>
      </p:sp>
      <p:sp>
        <p:nvSpPr>
          <p:cNvPr id="34841" name="Rectangle 25"/>
          <p:cNvSpPr>
            <a:spLocks noChangeArrowheads="1"/>
          </p:cNvSpPr>
          <p:nvPr/>
        </p:nvSpPr>
        <p:spPr bwMode="auto">
          <a:xfrm>
            <a:off x="6372225" y="4689475"/>
            <a:ext cx="1547813" cy="1655763"/>
          </a:xfrm>
          <a:prstGeom prst="rect">
            <a:avLst/>
          </a:prstGeom>
          <a:noFill/>
          <a:ln w="9525">
            <a:noFill/>
            <a:miter lim="800000"/>
            <a:headEnd/>
            <a:tailEnd/>
          </a:ln>
          <a:effectLst/>
        </p:spPr>
        <p:txBody>
          <a:bodyPr wrap="none" anchor="ctr"/>
          <a:lstStyle/>
          <a:p>
            <a:pPr algn="ctr"/>
            <a:r>
              <a:rPr lang="ar-SY" sz="3600" b="1">
                <a:solidFill>
                  <a:srgbClr val="FFFF00"/>
                </a:solidFill>
              </a:rPr>
              <a:t>اضطراب</a:t>
            </a:r>
            <a:endParaRPr lang="ar-SA" sz="3600" b="1">
              <a:solidFill>
                <a:srgbClr val="FFFF00"/>
              </a:solidFill>
            </a:endParaRPr>
          </a:p>
          <a:p>
            <a:pPr algn="ctr"/>
            <a:r>
              <a:rPr lang="ar-SA" sz="3600" b="1">
                <a:solidFill>
                  <a:srgbClr val="FFFF00"/>
                </a:solidFill>
              </a:rPr>
              <a:t>تحمل</a:t>
            </a:r>
          </a:p>
          <a:p>
            <a:pPr algn="ctr"/>
            <a:r>
              <a:rPr lang="ar-SA" sz="3600" b="1">
                <a:solidFill>
                  <a:srgbClr val="FFFF00"/>
                </a:solidFill>
              </a:rPr>
              <a:t>الغلوكوز</a:t>
            </a:r>
            <a:endParaRPr lang="en-US" sz="3600" b="1">
              <a:solidFill>
                <a:srgbClr val="FFFF00"/>
              </a:solidFill>
            </a:endParaRPr>
          </a:p>
        </p:txBody>
      </p:sp>
      <p:sp>
        <p:nvSpPr>
          <p:cNvPr id="34842" name="Line 26"/>
          <p:cNvSpPr>
            <a:spLocks noChangeShapeType="1"/>
          </p:cNvSpPr>
          <p:nvPr/>
        </p:nvSpPr>
        <p:spPr bwMode="auto">
          <a:xfrm flipH="1">
            <a:off x="1943100" y="3536950"/>
            <a:ext cx="1620838" cy="1296988"/>
          </a:xfrm>
          <a:prstGeom prst="line">
            <a:avLst/>
          </a:prstGeom>
          <a:noFill/>
          <a:ln w="76200">
            <a:solidFill>
              <a:srgbClr val="FF0000"/>
            </a:solidFill>
            <a:round/>
            <a:headEnd/>
            <a:tailEnd/>
          </a:ln>
          <a:effectLst/>
        </p:spPr>
        <p:txBody>
          <a:bodyPr/>
          <a:lstStyle/>
          <a:p>
            <a:endParaRPr lang="en-US"/>
          </a:p>
        </p:txBody>
      </p:sp>
      <p:sp>
        <p:nvSpPr>
          <p:cNvPr id="34843" name="Line 27"/>
          <p:cNvSpPr>
            <a:spLocks noChangeShapeType="1"/>
          </p:cNvSpPr>
          <p:nvPr/>
        </p:nvSpPr>
        <p:spPr bwMode="auto">
          <a:xfrm flipH="1" flipV="1">
            <a:off x="3563938" y="1989138"/>
            <a:ext cx="431800" cy="647700"/>
          </a:xfrm>
          <a:prstGeom prst="line">
            <a:avLst/>
          </a:prstGeom>
          <a:noFill/>
          <a:ln w="76200">
            <a:solidFill>
              <a:srgbClr val="FF0000"/>
            </a:solidFill>
            <a:round/>
            <a:headEnd/>
            <a:tailEnd/>
          </a:ln>
          <a:effectLst/>
        </p:spPr>
        <p:txBody>
          <a:bodyPr/>
          <a:lstStyle/>
          <a:p>
            <a:endParaRPr lang="en-US"/>
          </a:p>
        </p:txBody>
      </p:sp>
      <p:sp>
        <p:nvSpPr>
          <p:cNvPr id="34844" name="Line 28"/>
          <p:cNvSpPr>
            <a:spLocks noChangeShapeType="1"/>
          </p:cNvSpPr>
          <p:nvPr/>
        </p:nvSpPr>
        <p:spPr bwMode="auto">
          <a:xfrm flipV="1">
            <a:off x="5111750" y="1952625"/>
            <a:ext cx="396875" cy="539750"/>
          </a:xfrm>
          <a:prstGeom prst="line">
            <a:avLst/>
          </a:prstGeom>
          <a:noFill/>
          <a:ln w="76200">
            <a:solidFill>
              <a:srgbClr val="FF0000"/>
            </a:solidFill>
            <a:round/>
            <a:headEnd/>
            <a:tailEnd/>
          </a:ln>
          <a:effectLst/>
        </p:spPr>
        <p:txBody>
          <a:bodyPr/>
          <a:lstStyle/>
          <a:p>
            <a:endParaRPr lang="en-US"/>
          </a:p>
        </p:txBody>
      </p:sp>
      <p:sp>
        <p:nvSpPr>
          <p:cNvPr id="34846" name="Line 30"/>
          <p:cNvSpPr>
            <a:spLocks noChangeShapeType="1"/>
          </p:cNvSpPr>
          <p:nvPr/>
        </p:nvSpPr>
        <p:spPr bwMode="auto">
          <a:xfrm flipH="1">
            <a:off x="4356100" y="3500438"/>
            <a:ext cx="36513" cy="1116012"/>
          </a:xfrm>
          <a:prstGeom prst="line">
            <a:avLst/>
          </a:prstGeom>
          <a:noFill/>
          <a:ln w="76200">
            <a:solidFill>
              <a:srgbClr val="FF0000"/>
            </a:solidFill>
            <a:round/>
            <a:headEnd/>
            <a:tailEnd/>
          </a:ln>
          <a:effectLst/>
        </p:spPr>
        <p:txBody>
          <a:bodyPr/>
          <a:lstStyle/>
          <a:p>
            <a:endParaRPr lang="en-US"/>
          </a:p>
        </p:txBody>
      </p:sp>
      <p:pic>
        <p:nvPicPr>
          <p:cNvPr id="34847" name="Picture 31" descr="BUT12"/>
          <p:cNvPicPr>
            <a:picLocks noChangeAspect="1" noChangeArrowheads="1" noCrop="1"/>
          </p:cNvPicPr>
          <p:nvPr/>
        </p:nvPicPr>
        <p:blipFill>
          <a:blip r:embed="rId2" cstate="print"/>
          <a:srcRect/>
          <a:stretch>
            <a:fillRect/>
          </a:stretch>
        </p:blipFill>
        <p:spPr bwMode="auto">
          <a:xfrm>
            <a:off x="3024188" y="4373563"/>
            <a:ext cx="2484437" cy="2484437"/>
          </a:xfrm>
          <a:prstGeom prst="rect">
            <a:avLst/>
          </a:prstGeom>
          <a:noFill/>
          <a:ln w="9525">
            <a:noFill/>
            <a:miter lim="800000"/>
            <a:headEnd/>
            <a:tailEnd/>
          </a:ln>
        </p:spPr>
      </p:pic>
      <p:pic>
        <p:nvPicPr>
          <p:cNvPr id="34848" name="Picture 32" descr="BUT12"/>
          <p:cNvPicPr>
            <a:picLocks noChangeAspect="1" noChangeArrowheads="1" noCrop="1"/>
          </p:cNvPicPr>
          <p:nvPr/>
        </p:nvPicPr>
        <p:blipFill>
          <a:blip r:embed="rId2" cstate="print"/>
          <a:srcRect/>
          <a:stretch>
            <a:fillRect/>
          </a:stretch>
        </p:blipFill>
        <p:spPr bwMode="auto">
          <a:xfrm>
            <a:off x="0" y="4373563"/>
            <a:ext cx="2484438" cy="2484437"/>
          </a:xfrm>
          <a:prstGeom prst="rect">
            <a:avLst/>
          </a:prstGeom>
          <a:noFill/>
          <a:ln w="9525">
            <a:noFill/>
            <a:miter lim="800000"/>
            <a:headEnd/>
            <a:tailEnd/>
          </a:ln>
        </p:spPr>
      </p:pic>
      <p:sp>
        <p:nvSpPr>
          <p:cNvPr id="34849" name="Rectangle 33"/>
          <p:cNvSpPr>
            <a:spLocks noChangeArrowheads="1"/>
          </p:cNvSpPr>
          <p:nvPr/>
        </p:nvSpPr>
        <p:spPr bwMode="auto">
          <a:xfrm>
            <a:off x="503238" y="4941888"/>
            <a:ext cx="1584325" cy="1223962"/>
          </a:xfrm>
          <a:prstGeom prst="rect">
            <a:avLst/>
          </a:prstGeom>
          <a:noFill/>
          <a:ln w="9525">
            <a:noFill/>
            <a:miter lim="800000"/>
            <a:headEnd/>
            <a:tailEnd/>
          </a:ln>
          <a:effectLst/>
        </p:spPr>
        <p:txBody>
          <a:bodyPr wrap="none" anchor="ctr"/>
          <a:lstStyle/>
          <a:p>
            <a:pPr algn="ctr"/>
            <a:r>
              <a:rPr lang="ar-SA" sz="3600" b="1">
                <a:solidFill>
                  <a:schemeClr val="bg1"/>
                </a:solidFill>
              </a:rPr>
              <a:t>السكري</a:t>
            </a:r>
          </a:p>
          <a:p>
            <a:pPr algn="ctr"/>
            <a:r>
              <a:rPr lang="en-US" sz="3600" b="1">
                <a:solidFill>
                  <a:schemeClr val="bg1"/>
                </a:solidFill>
              </a:rPr>
              <a:t>LADA</a:t>
            </a:r>
          </a:p>
        </p:txBody>
      </p:sp>
      <p:sp>
        <p:nvSpPr>
          <p:cNvPr id="34850" name="Rectangle 34"/>
          <p:cNvSpPr>
            <a:spLocks noChangeArrowheads="1"/>
          </p:cNvSpPr>
          <p:nvPr/>
        </p:nvSpPr>
        <p:spPr bwMode="auto">
          <a:xfrm>
            <a:off x="3600450" y="4976813"/>
            <a:ext cx="1439863" cy="1223962"/>
          </a:xfrm>
          <a:prstGeom prst="rect">
            <a:avLst/>
          </a:prstGeom>
          <a:noFill/>
          <a:ln w="9525">
            <a:noFill/>
            <a:miter lim="800000"/>
            <a:headEnd/>
            <a:tailEnd/>
          </a:ln>
          <a:effectLst/>
        </p:spPr>
        <p:txBody>
          <a:bodyPr wrap="none" anchor="ctr"/>
          <a:lstStyle/>
          <a:p>
            <a:pPr algn="ctr"/>
            <a:r>
              <a:rPr lang="ar-SA" sz="3600" b="1">
                <a:solidFill>
                  <a:schemeClr val="bg1"/>
                </a:solidFill>
              </a:rPr>
              <a:t>السكري</a:t>
            </a:r>
          </a:p>
          <a:p>
            <a:pPr algn="ctr"/>
            <a:r>
              <a:rPr lang="en-US" sz="3600" b="1">
                <a:solidFill>
                  <a:schemeClr val="bg1"/>
                </a:solidFill>
              </a:rPr>
              <a:t>MODY</a:t>
            </a:r>
          </a:p>
        </p:txBody>
      </p:sp>
      <p:sp>
        <p:nvSpPr>
          <p:cNvPr id="34851" name="Line 35"/>
          <p:cNvSpPr>
            <a:spLocks noChangeShapeType="1"/>
          </p:cNvSpPr>
          <p:nvPr/>
        </p:nvSpPr>
        <p:spPr bwMode="auto">
          <a:xfrm flipH="1" flipV="1">
            <a:off x="2484438" y="3141663"/>
            <a:ext cx="792162" cy="142875"/>
          </a:xfrm>
          <a:prstGeom prst="line">
            <a:avLst/>
          </a:prstGeom>
          <a:noFill/>
          <a:ln w="76200">
            <a:solidFill>
              <a:srgbClr val="FF0000"/>
            </a:solidFill>
            <a:round/>
            <a:headEnd/>
            <a:tailEnd/>
          </a:ln>
          <a:effectLst/>
        </p:spPr>
        <p:txBody>
          <a:bodyPr/>
          <a:lstStyle/>
          <a:p>
            <a:endParaRPr lang="en-US"/>
          </a:p>
        </p:txBody>
      </p:sp>
      <p:sp>
        <p:nvSpPr>
          <p:cNvPr id="34852" name="Line 36"/>
          <p:cNvSpPr>
            <a:spLocks noChangeShapeType="1"/>
          </p:cNvSpPr>
          <p:nvPr/>
        </p:nvSpPr>
        <p:spPr bwMode="auto">
          <a:xfrm>
            <a:off x="5688013" y="3213100"/>
            <a:ext cx="1079500" cy="0"/>
          </a:xfrm>
          <a:prstGeom prst="line">
            <a:avLst/>
          </a:prstGeom>
          <a:noFill/>
          <a:ln w="76200">
            <a:solidFill>
              <a:srgbClr val="FF0000"/>
            </a:solidFill>
            <a:round/>
            <a:headEnd/>
            <a:tailEnd/>
          </a:ln>
          <a:effectLst/>
        </p:spPr>
        <p:txBody>
          <a:bodyPr/>
          <a:lstStyle/>
          <a:p>
            <a:endParaRPr lang="en-US"/>
          </a:p>
        </p:txBody>
      </p:sp>
      <p:pic>
        <p:nvPicPr>
          <p:cNvPr id="34853" name="Picture 37" descr="BUT12"/>
          <p:cNvPicPr>
            <a:picLocks noChangeAspect="1" noChangeArrowheads="1" noCrop="1"/>
          </p:cNvPicPr>
          <p:nvPr/>
        </p:nvPicPr>
        <p:blipFill>
          <a:blip r:embed="rId2" cstate="print"/>
          <a:srcRect/>
          <a:stretch>
            <a:fillRect/>
          </a:stretch>
        </p:blipFill>
        <p:spPr bwMode="auto">
          <a:xfrm>
            <a:off x="2232025" y="5921375"/>
            <a:ext cx="936625" cy="936625"/>
          </a:xfrm>
          <a:prstGeom prst="rect">
            <a:avLst/>
          </a:prstGeom>
          <a:noFill/>
          <a:ln w="9525">
            <a:noFill/>
            <a:miter lim="800000"/>
            <a:headEnd/>
            <a:tailEnd/>
          </a:ln>
        </p:spPr>
      </p:pic>
      <p:pic>
        <p:nvPicPr>
          <p:cNvPr id="34854" name="Picture 38" descr="BUT12"/>
          <p:cNvPicPr>
            <a:picLocks noChangeAspect="1" noChangeArrowheads="1" noCrop="1"/>
          </p:cNvPicPr>
          <p:nvPr/>
        </p:nvPicPr>
        <p:blipFill>
          <a:blip r:embed="rId2" cstate="print"/>
          <a:srcRect/>
          <a:stretch>
            <a:fillRect/>
          </a:stretch>
        </p:blipFill>
        <p:spPr bwMode="auto">
          <a:xfrm>
            <a:off x="5327650" y="5921375"/>
            <a:ext cx="936625" cy="936625"/>
          </a:xfrm>
          <a:prstGeom prst="rect">
            <a:avLst/>
          </a:prstGeom>
          <a:noFill/>
          <a:ln w="9525">
            <a:noFill/>
            <a:miter lim="800000"/>
            <a:headEnd/>
            <a:tailEnd/>
          </a:ln>
        </p:spPr>
      </p:pic>
      <p:sp>
        <p:nvSpPr>
          <p:cNvPr id="34855" name="Line 39"/>
          <p:cNvSpPr>
            <a:spLocks noChangeShapeType="1"/>
          </p:cNvSpPr>
          <p:nvPr/>
        </p:nvSpPr>
        <p:spPr bwMode="auto">
          <a:xfrm flipH="1">
            <a:off x="2735263" y="3716338"/>
            <a:ext cx="936625" cy="2305050"/>
          </a:xfrm>
          <a:prstGeom prst="line">
            <a:avLst/>
          </a:prstGeom>
          <a:noFill/>
          <a:ln w="57150">
            <a:solidFill>
              <a:srgbClr val="FF0000"/>
            </a:solidFill>
            <a:round/>
            <a:headEnd/>
            <a:tailEnd/>
          </a:ln>
          <a:effectLst/>
        </p:spPr>
        <p:txBody>
          <a:bodyPr/>
          <a:lstStyle/>
          <a:p>
            <a:endParaRPr lang="en-US"/>
          </a:p>
        </p:txBody>
      </p:sp>
      <p:sp>
        <p:nvSpPr>
          <p:cNvPr id="34856" name="Line 40"/>
          <p:cNvSpPr>
            <a:spLocks noChangeShapeType="1"/>
          </p:cNvSpPr>
          <p:nvPr/>
        </p:nvSpPr>
        <p:spPr bwMode="auto">
          <a:xfrm>
            <a:off x="4895850" y="4005263"/>
            <a:ext cx="863600" cy="2016125"/>
          </a:xfrm>
          <a:prstGeom prst="line">
            <a:avLst/>
          </a:prstGeom>
          <a:noFill/>
          <a:ln w="57150">
            <a:solidFill>
              <a:srgbClr val="FF0000"/>
            </a:solidFill>
            <a:round/>
            <a:headEnd/>
            <a:tailEnd/>
          </a:ln>
          <a:effectLst/>
        </p:spPr>
        <p:txBody>
          <a:bodyPr/>
          <a:lstStyle/>
          <a:p>
            <a:endParaRPr lang="en-US"/>
          </a:p>
        </p:txBody>
      </p:sp>
      <p:sp>
        <p:nvSpPr>
          <p:cNvPr id="34857" name="Oval 41"/>
          <p:cNvSpPr>
            <a:spLocks noChangeArrowheads="1"/>
          </p:cNvSpPr>
          <p:nvPr/>
        </p:nvSpPr>
        <p:spPr bwMode="auto">
          <a:xfrm>
            <a:off x="5724525" y="6273800"/>
            <a:ext cx="107950" cy="107950"/>
          </a:xfrm>
          <a:prstGeom prst="ellipse">
            <a:avLst/>
          </a:prstGeom>
          <a:noFill/>
          <a:ln w="9525">
            <a:noFill/>
            <a:round/>
            <a:headEnd/>
            <a:tailEnd/>
          </a:ln>
          <a:effectLst/>
        </p:spPr>
        <p:txBody>
          <a:bodyPr wrap="none" anchor="ctr"/>
          <a:lstStyle/>
          <a:p>
            <a:pPr algn="ctr"/>
            <a:r>
              <a:rPr lang="en-US" sz="4800" b="1">
                <a:solidFill>
                  <a:schemeClr val="bg1"/>
                </a:solidFill>
              </a:rPr>
              <a:t>x</a:t>
            </a:r>
          </a:p>
        </p:txBody>
      </p:sp>
      <p:sp>
        <p:nvSpPr>
          <p:cNvPr id="34858" name="Oval 42"/>
          <p:cNvSpPr>
            <a:spLocks noChangeArrowheads="1"/>
          </p:cNvSpPr>
          <p:nvPr/>
        </p:nvSpPr>
        <p:spPr bwMode="auto">
          <a:xfrm>
            <a:off x="2376488" y="6165850"/>
            <a:ext cx="684212" cy="395288"/>
          </a:xfrm>
          <a:prstGeom prst="ellipse">
            <a:avLst/>
          </a:prstGeom>
          <a:noFill/>
          <a:ln w="9525">
            <a:noFill/>
            <a:round/>
            <a:headEnd/>
            <a:tailEnd/>
          </a:ln>
          <a:effectLst/>
        </p:spPr>
        <p:txBody>
          <a:bodyPr wrap="none" anchor="ctr"/>
          <a:lstStyle/>
          <a:p>
            <a:pPr algn="ctr"/>
            <a:r>
              <a:rPr lang="en-US" sz="3200" b="1">
                <a:solidFill>
                  <a:schemeClr val="bg1"/>
                </a:solidFill>
              </a:rPr>
              <a:t>M</a:t>
            </a:r>
          </a:p>
        </p:txBody>
      </p:sp>
      <p:sp>
        <p:nvSpPr>
          <p:cNvPr id="34859" name="AutoShape 43"/>
          <p:cNvSpPr>
            <a:spLocks noChangeArrowheads="1"/>
          </p:cNvSpPr>
          <p:nvPr/>
        </p:nvSpPr>
        <p:spPr bwMode="auto">
          <a:xfrm>
            <a:off x="2663825" y="1773238"/>
            <a:ext cx="3708400" cy="2771775"/>
          </a:xfrm>
          <a:prstGeom prst="irregularSeal1">
            <a:avLst/>
          </a:prstGeom>
          <a:solidFill>
            <a:srgbClr val="FF0000"/>
          </a:solidFill>
          <a:ln w="9525">
            <a:solidFill>
              <a:schemeClr val="bg1"/>
            </a:solidFill>
            <a:miter lim="800000"/>
            <a:headEnd/>
            <a:tailEnd/>
          </a:ln>
          <a:effectLst/>
        </p:spPr>
        <p:txBody>
          <a:bodyPr wrap="none" anchor="ctr"/>
          <a:lstStyle/>
          <a:p>
            <a:pPr algn="ctr"/>
            <a:r>
              <a:rPr lang="ar-SA" sz="6000" b="1" dirty="0">
                <a:solidFill>
                  <a:schemeClr val="bg1"/>
                </a:solidFill>
              </a:rPr>
              <a:t>السكري</a:t>
            </a:r>
            <a:endParaRPr lang="en-US" sz="6000" b="1" dirty="0">
              <a:solidFill>
                <a:schemeClr val="bg1"/>
              </a:solidFill>
            </a:endParaRPr>
          </a:p>
        </p:txBody>
      </p:sp>
      <p:sp>
        <p:nvSpPr>
          <p:cNvPr id="34860" name="Line 44"/>
          <p:cNvSpPr>
            <a:spLocks noChangeShapeType="1"/>
          </p:cNvSpPr>
          <p:nvPr/>
        </p:nvSpPr>
        <p:spPr bwMode="auto">
          <a:xfrm flipV="1">
            <a:off x="6551613" y="1376363"/>
            <a:ext cx="1296987" cy="1044575"/>
          </a:xfrm>
          <a:prstGeom prst="line">
            <a:avLst/>
          </a:prstGeom>
          <a:noFill/>
          <a:ln w="57150">
            <a:solidFill>
              <a:srgbClr val="FF0000"/>
            </a:solidFill>
            <a:round/>
            <a:headEnd/>
            <a:tailEnd/>
          </a:ln>
          <a:effectLst/>
        </p:spPr>
        <p:txBody>
          <a:bodyPr/>
          <a:lstStyle/>
          <a:p>
            <a:endParaRPr lang="en-US"/>
          </a:p>
        </p:txBody>
      </p:sp>
      <p:sp>
        <p:nvSpPr>
          <p:cNvPr id="34861" name="Line 45"/>
          <p:cNvSpPr>
            <a:spLocks noChangeShapeType="1"/>
          </p:cNvSpPr>
          <p:nvPr/>
        </p:nvSpPr>
        <p:spPr bwMode="auto">
          <a:xfrm flipH="1" flipV="1">
            <a:off x="4427538" y="404813"/>
            <a:ext cx="73025" cy="1439862"/>
          </a:xfrm>
          <a:prstGeom prst="line">
            <a:avLst/>
          </a:prstGeom>
          <a:noFill/>
          <a:ln w="57150">
            <a:solidFill>
              <a:srgbClr val="FF0000"/>
            </a:solidFill>
            <a:round/>
            <a:headEnd/>
            <a:tailEnd/>
          </a:ln>
          <a:effectLst/>
        </p:spPr>
        <p:txBody>
          <a:bodyPr/>
          <a:lstStyle/>
          <a:p>
            <a:endParaRPr lang="en-US"/>
          </a:p>
        </p:txBody>
      </p:sp>
      <p:sp>
        <p:nvSpPr>
          <p:cNvPr id="34862" name="Line 46"/>
          <p:cNvSpPr>
            <a:spLocks noChangeShapeType="1"/>
          </p:cNvSpPr>
          <p:nvPr/>
        </p:nvSpPr>
        <p:spPr bwMode="auto">
          <a:xfrm>
            <a:off x="647700" y="512763"/>
            <a:ext cx="1331913" cy="1223962"/>
          </a:xfrm>
          <a:prstGeom prst="line">
            <a:avLst/>
          </a:prstGeom>
          <a:noFill/>
          <a:ln w="57150">
            <a:solidFill>
              <a:srgbClr val="FF0000"/>
            </a:solidFill>
            <a:round/>
            <a:headEnd/>
            <a:tailEnd/>
          </a:ln>
          <a:effectLst/>
        </p:spPr>
        <p:txBody>
          <a:bodyPr/>
          <a:lstStyle/>
          <a:p>
            <a:endParaRPr lang="en-US"/>
          </a:p>
        </p:txBody>
      </p:sp>
      <p:sp>
        <p:nvSpPr>
          <p:cNvPr id="34863" name="Line 47"/>
          <p:cNvSpPr>
            <a:spLocks noChangeShapeType="1"/>
          </p:cNvSpPr>
          <p:nvPr/>
        </p:nvSpPr>
        <p:spPr bwMode="auto">
          <a:xfrm>
            <a:off x="5400675" y="4257675"/>
            <a:ext cx="503238" cy="611188"/>
          </a:xfrm>
          <a:prstGeom prst="line">
            <a:avLst/>
          </a:prstGeom>
          <a:noFill/>
          <a:ln w="57150">
            <a:solidFill>
              <a:srgbClr val="FF0000"/>
            </a:solidFill>
            <a:round/>
            <a:headEnd/>
            <a:tailEnd/>
          </a:ln>
          <a:effectLst/>
        </p:spPr>
        <p:txBody>
          <a:bodyPr/>
          <a:lstStyle/>
          <a:p>
            <a:endParaRPr lang="en-US"/>
          </a:p>
        </p:txBody>
      </p:sp>
      <p:sp>
        <p:nvSpPr>
          <p:cNvPr id="34864" name="Line 48"/>
          <p:cNvSpPr>
            <a:spLocks noChangeShapeType="1"/>
          </p:cNvSpPr>
          <p:nvPr/>
        </p:nvSpPr>
        <p:spPr bwMode="auto">
          <a:xfrm flipH="1">
            <a:off x="2484438" y="4329113"/>
            <a:ext cx="611187" cy="828675"/>
          </a:xfrm>
          <a:prstGeom prst="line">
            <a:avLst/>
          </a:prstGeom>
          <a:noFill/>
          <a:ln w="57150">
            <a:solidFill>
              <a:srgbClr val="FF0000"/>
            </a:solidFill>
            <a:round/>
            <a:headEnd/>
            <a:tailEnd/>
          </a:ln>
          <a:effectLst/>
        </p:spPr>
        <p:txBody>
          <a:bodyPr/>
          <a:lstStyle/>
          <a:p>
            <a:endParaRPr lang="en-US"/>
          </a:p>
        </p:txBody>
      </p:sp>
      <p:sp>
        <p:nvSpPr>
          <p:cNvPr id="34865" name="Line 49"/>
          <p:cNvSpPr>
            <a:spLocks noChangeShapeType="1"/>
          </p:cNvSpPr>
          <p:nvPr/>
        </p:nvSpPr>
        <p:spPr bwMode="auto">
          <a:xfrm>
            <a:off x="8388350" y="4760913"/>
            <a:ext cx="755650" cy="647700"/>
          </a:xfrm>
          <a:prstGeom prst="line">
            <a:avLst/>
          </a:prstGeom>
          <a:noFill/>
          <a:ln w="57150">
            <a:solidFill>
              <a:srgbClr val="FF0000"/>
            </a:solidFill>
            <a:round/>
            <a:headEnd/>
            <a:tailEnd/>
          </a:ln>
          <a:effectLst/>
        </p:spPr>
        <p:txBody>
          <a:bodyPr/>
          <a:lstStyle/>
          <a:p>
            <a:endParaRPr lang="en-US"/>
          </a:p>
        </p:txBody>
      </p:sp>
      <p:sp>
        <p:nvSpPr>
          <p:cNvPr id="34866" name="Line 50"/>
          <p:cNvSpPr>
            <a:spLocks noChangeShapeType="1"/>
          </p:cNvSpPr>
          <p:nvPr/>
        </p:nvSpPr>
        <p:spPr bwMode="auto">
          <a:xfrm flipV="1">
            <a:off x="0" y="4365625"/>
            <a:ext cx="1187450" cy="358775"/>
          </a:xfrm>
          <a:prstGeom prst="line">
            <a:avLst/>
          </a:prstGeom>
          <a:noFill/>
          <a:ln w="57150">
            <a:solidFill>
              <a:srgbClr val="FF0000"/>
            </a:solidFill>
            <a:round/>
            <a:headEnd/>
            <a:tailEnd/>
          </a:ln>
          <a:effectLst/>
        </p:spPr>
        <p:txBody>
          <a:bodyPr/>
          <a:lstStyle/>
          <a:p>
            <a:endParaRPr lang="en-US"/>
          </a:p>
        </p:txBody>
      </p:sp>
      <p:sp>
        <p:nvSpPr>
          <p:cNvPr id="34867" name="Line 51"/>
          <p:cNvSpPr>
            <a:spLocks noChangeShapeType="1"/>
          </p:cNvSpPr>
          <p:nvPr/>
        </p:nvSpPr>
        <p:spPr bwMode="auto">
          <a:xfrm flipH="1" flipV="1">
            <a:off x="5795963" y="4041775"/>
            <a:ext cx="612775" cy="647700"/>
          </a:xfrm>
          <a:prstGeom prst="line">
            <a:avLst/>
          </a:prstGeom>
          <a:noFill/>
          <a:ln w="76200">
            <a:solidFill>
              <a:schemeClr val="tx1"/>
            </a:solidFill>
            <a:round/>
            <a:headEnd/>
            <a:tailEnd type="triangle" w="med" len="med"/>
          </a:ln>
          <a:effectLst/>
        </p:spPr>
        <p:txBody>
          <a:bodyPr/>
          <a:lstStyle/>
          <a:p>
            <a:endParaRPr lang="en-US"/>
          </a:p>
        </p:txBody>
      </p:sp>
      <p:sp>
        <p:nvSpPr>
          <p:cNvPr id="34868" name="Line 52"/>
          <p:cNvSpPr>
            <a:spLocks noChangeShapeType="1"/>
          </p:cNvSpPr>
          <p:nvPr/>
        </p:nvSpPr>
        <p:spPr bwMode="auto">
          <a:xfrm flipH="1" flipV="1">
            <a:off x="5940425" y="3860800"/>
            <a:ext cx="612775" cy="647700"/>
          </a:xfrm>
          <a:prstGeom prst="line">
            <a:avLst/>
          </a:prstGeom>
          <a:noFill/>
          <a:ln w="76200">
            <a:solidFill>
              <a:schemeClr val="tx1"/>
            </a:solidFill>
            <a:round/>
            <a:headEnd/>
            <a:tailEnd type="triangle" w="med" len="med"/>
          </a:ln>
          <a:effectLst/>
        </p:spPr>
        <p:txBody>
          <a:bodyPr/>
          <a:lstStyle/>
          <a:p>
            <a:endParaRPr lang="en-US"/>
          </a:p>
        </p:txBody>
      </p:sp>
      <p:sp>
        <p:nvSpPr>
          <p:cNvPr id="34869" name="Line 53"/>
          <p:cNvSpPr>
            <a:spLocks noChangeShapeType="1"/>
          </p:cNvSpPr>
          <p:nvPr/>
        </p:nvSpPr>
        <p:spPr bwMode="auto">
          <a:xfrm flipH="1" flipV="1">
            <a:off x="5580063" y="4184650"/>
            <a:ext cx="612775" cy="64770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34861"/>
                                        </p:tgtEl>
                                        <p:attrNameLst>
                                          <p:attrName>style.visibility</p:attrName>
                                        </p:attrNameLst>
                                      </p:cBhvr>
                                      <p:to>
                                        <p:strVal val="visible"/>
                                      </p:to>
                                    </p:set>
                                    <p:anim calcmode="lin" valueType="num">
                                      <p:cBhvr>
                                        <p:cTn id="7" dur="1000" fill="hold"/>
                                        <p:tgtEl>
                                          <p:spTgt spid="3486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486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4861"/>
                                        </p:tgtEl>
                                        <p:attrNameLst>
                                          <p:attrName>ppt_y</p:attrName>
                                        </p:attrNameLst>
                                      </p:cBhvr>
                                      <p:tavLst>
                                        <p:tav tm="0">
                                          <p:val>
                                            <p:strVal val="#ppt_y"/>
                                          </p:val>
                                        </p:tav>
                                        <p:tav tm="100000">
                                          <p:val>
                                            <p:strVal val="#ppt_y"/>
                                          </p:val>
                                        </p:tav>
                                      </p:tavLst>
                                    </p:anim>
                                    <p:animEffect transition="in" filter="fade">
                                      <p:cBhvr>
                                        <p:cTn id="10" dur="1000"/>
                                        <p:tgtEl>
                                          <p:spTgt spid="34861"/>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34862"/>
                                        </p:tgtEl>
                                        <p:attrNameLst>
                                          <p:attrName>style.visibility</p:attrName>
                                        </p:attrNameLst>
                                      </p:cBhvr>
                                      <p:to>
                                        <p:strVal val="visible"/>
                                      </p:to>
                                    </p:set>
                                    <p:anim calcmode="lin" valueType="num">
                                      <p:cBhvr>
                                        <p:cTn id="13" dur="1000" fill="hold"/>
                                        <p:tgtEl>
                                          <p:spTgt spid="3486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4862"/>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4862"/>
                                        </p:tgtEl>
                                        <p:attrNameLst>
                                          <p:attrName>ppt_y</p:attrName>
                                        </p:attrNameLst>
                                      </p:cBhvr>
                                      <p:tavLst>
                                        <p:tav tm="0">
                                          <p:val>
                                            <p:strVal val="#ppt_y"/>
                                          </p:val>
                                        </p:tav>
                                        <p:tav tm="100000">
                                          <p:val>
                                            <p:strVal val="#ppt_y"/>
                                          </p:val>
                                        </p:tav>
                                      </p:tavLst>
                                    </p:anim>
                                    <p:animEffect transition="in" filter="fade">
                                      <p:cBhvr>
                                        <p:cTn id="16" dur="1000"/>
                                        <p:tgtEl>
                                          <p:spTgt spid="34862"/>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34860"/>
                                        </p:tgtEl>
                                        <p:attrNameLst>
                                          <p:attrName>style.visibility</p:attrName>
                                        </p:attrNameLst>
                                      </p:cBhvr>
                                      <p:to>
                                        <p:strVal val="visible"/>
                                      </p:to>
                                    </p:set>
                                    <p:anim calcmode="lin" valueType="num">
                                      <p:cBhvr>
                                        <p:cTn id="19" dur="1000" fill="hold"/>
                                        <p:tgtEl>
                                          <p:spTgt spid="3486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4860"/>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4860"/>
                                        </p:tgtEl>
                                        <p:attrNameLst>
                                          <p:attrName>ppt_y</p:attrName>
                                        </p:attrNameLst>
                                      </p:cBhvr>
                                      <p:tavLst>
                                        <p:tav tm="0">
                                          <p:val>
                                            <p:strVal val="#ppt_y"/>
                                          </p:val>
                                        </p:tav>
                                        <p:tav tm="100000">
                                          <p:val>
                                            <p:strVal val="#ppt_y"/>
                                          </p:val>
                                        </p:tav>
                                      </p:tavLst>
                                    </p:anim>
                                    <p:animEffect transition="in" filter="fade">
                                      <p:cBhvr>
                                        <p:cTn id="22" dur="1000"/>
                                        <p:tgtEl>
                                          <p:spTgt spid="34860"/>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34844"/>
                                        </p:tgtEl>
                                        <p:attrNameLst>
                                          <p:attrName>style.visibility</p:attrName>
                                        </p:attrNameLst>
                                      </p:cBhvr>
                                      <p:to>
                                        <p:strVal val="visible"/>
                                      </p:to>
                                    </p:set>
                                    <p:anim calcmode="lin" valueType="num">
                                      <p:cBhvr>
                                        <p:cTn id="25" dur="1000" fill="hold"/>
                                        <p:tgtEl>
                                          <p:spTgt spid="348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4844"/>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4844"/>
                                        </p:tgtEl>
                                        <p:attrNameLst>
                                          <p:attrName>ppt_y</p:attrName>
                                        </p:attrNameLst>
                                      </p:cBhvr>
                                      <p:tavLst>
                                        <p:tav tm="0">
                                          <p:val>
                                            <p:strVal val="#ppt_y"/>
                                          </p:val>
                                        </p:tav>
                                        <p:tav tm="100000">
                                          <p:val>
                                            <p:strVal val="#ppt_y"/>
                                          </p:val>
                                        </p:tav>
                                      </p:tavLst>
                                    </p:anim>
                                    <p:animEffect transition="in" filter="fade">
                                      <p:cBhvr>
                                        <p:cTn id="28" dur="1000"/>
                                        <p:tgtEl>
                                          <p:spTgt spid="34844"/>
                                        </p:tgtEl>
                                      </p:cBhvr>
                                    </p:animEffect>
                                  </p:childTnLst>
                                </p:cTn>
                              </p:par>
                              <p:par>
                                <p:cTn id="29" presetID="48" presetClass="entr" presetSubtype="0" accel="50000" fill="hold" grpId="0" nodeType="withEffect">
                                  <p:stCondLst>
                                    <p:cond delay="0"/>
                                  </p:stCondLst>
                                  <p:childTnLst>
                                    <p:set>
                                      <p:cBhvr>
                                        <p:cTn id="30" dur="1" fill="hold">
                                          <p:stCondLst>
                                            <p:cond delay="0"/>
                                          </p:stCondLst>
                                        </p:cTn>
                                        <p:tgtEl>
                                          <p:spTgt spid="34843"/>
                                        </p:tgtEl>
                                        <p:attrNameLst>
                                          <p:attrName>style.visibility</p:attrName>
                                        </p:attrNameLst>
                                      </p:cBhvr>
                                      <p:to>
                                        <p:strVal val="visible"/>
                                      </p:to>
                                    </p:set>
                                    <p:anim calcmode="lin" valueType="num">
                                      <p:cBhvr>
                                        <p:cTn id="31" dur="1000" fill="hold"/>
                                        <p:tgtEl>
                                          <p:spTgt spid="3484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4843"/>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4843"/>
                                        </p:tgtEl>
                                        <p:attrNameLst>
                                          <p:attrName>ppt_y</p:attrName>
                                        </p:attrNameLst>
                                      </p:cBhvr>
                                      <p:tavLst>
                                        <p:tav tm="0">
                                          <p:val>
                                            <p:strVal val="#ppt_y"/>
                                          </p:val>
                                        </p:tav>
                                        <p:tav tm="100000">
                                          <p:val>
                                            <p:strVal val="#ppt_y"/>
                                          </p:val>
                                        </p:tav>
                                      </p:tavLst>
                                    </p:anim>
                                    <p:animEffect transition="in" filter="fade">
                                      <p:cBhvr>
                                        <p:cTn id="34" dur="1000"/>
                                        <p:tgtEl>
                                          <p:spTgt spid="34843"/>
                                        </p:tgtEl>
                                      </p:cBhvr>
                                    </p:animEffect>
                                  </p:childTnLst>
                                </p:cTn>
                              </p:par>
                              <p:par>
                                <p:cTn id="35" presetID="48" presetClass="entr" presetSubtype="0" accel="50000" fill="hold" grpId="0" nodeType="withEffect">
                                  <p:stCondLst>
                                    <p:cond delay="0"/>
                                  </p:stCondLst>
                                  <p:childTnLst>
                                    <p:set>
                                      <p:cBhvr>
                                        <p:cTn id="36" dur="1" fill="hold">
                                          <p:stCondLst>
                                            <p:cond delay="0"/>
                                          </p:stCondLst>
                                        </p:cTn>
                                        <p:tgtEl>
                                          <p:spTgt spid="34852"/>
                                        </p:tgtEl>
                                        <p:attrNameLst>
                                          <p:attrName>style.visibility</p:attrName>
                                        </p:attrNameLst>
                                      </p:cBhvr>
                                      <p:to>
                                        <p:strVal val="visible"/>
                                      </p:to>
                                    </p:set>
                                    <p:anim calcmode="lin" valueType="num">
                                      <p:cBhvr>
                                        <p:cTn id="37" dur="1000" fill="hold"/>
                                        <p:tgtEl>
                                          <p:spTgt spid="348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34852"/>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34852"/>
                                        </p:tgtEl>
                                        <p:attrNameLst>
                                          <p:attrName>ppt_y</p:attrName>
                                        </p:attrNameLst>
                                      </p:cBhvr>
                                      <p:tavLst>
                                        <p:tav tm="0">
                                          <p:val>
                                            <p:strVal val="#ppt_y"/>
                                          </p:val>
                                        </p:tav>
                                        <p:tav tm="100000">
                                          <p:val>
                                            <p:strVal val="#ppt_y"/>
                                          </p:val>
                                        </p:tav>
                                      </p:tavLst>
                                    </p:anim>
                                    <p:animEffect transition="in" filter="fade">
                                      <p:cBhvr>
                                        <p:cTn id="40" dur="1000"/>
                                        <p:tgtEl>
                                          <p:spTgt spid="34852"/>
                                        </p:tgtEl>
                                      </p:cBhvr>
                                    </p:animEffect>
                                  </p:childTnLst>
                                </p:cTn>
                              </p:par>
                              <p:par>
                                <p:cTn id="41" presetID="48" presetClass="entr" presetSubtype="0" accel="50000" fill="hold" grpId="0" nodeType="withEffect">
                                  <p:stCondLst>
                                    <p:cond delay="0"/>
                                  </p:stCondLst>
                                  <p:childTnLst>
                                    <p:set>
                                      <p:cBhvr>
                                        <p:cTn id="42" dur="1" fill="hold">
                                          <p:stCondLst>
                                            <p:cond delay="0"/>
                                          </p:stCondLst>
                                        </p:cTn>
                                        <p:tgtEl>
                                          <p:spTgt spid="34864"/>
                                        </p:tgtEl>
                                        <p:attrNameLst>
                                          <p:attrName>style.visibility</p:attrName>
                                        </p:attrNameLst>
                                      </p:cBhvr>
                                      <p:to>
                                        <p:strVal val="visible"/>
                                      </p:to>
                                    </p:set>
                                    <p:anim calcmode="lin" valueType="num">
                                      <p:cBhvr>
                                        <p:cTn id="43" dur="1000" fill="hold"/>
                                        <p:tgtEl>
                                          <p:spTgt spid="348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34864"/>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34864"/>
                                        </p:tgtEl>
                                        <p:attrNameLst>
                                          <p:attrName>ppt_y</p:attrName>
                                        </p:attrNameLst>
                                      </p:cBhvr>
                                      <p:tavLst>
                                        <p:tav tm="0">
                                          <p:val>
                                            <p:strVal val="#ppt_y"/>
                                          </p:val>
                                        </p:tav>
                                        <p:tav tm="100000">
                                          <p:val>
                                            <p:strVal val="#ppt_y"/>
                                          </p:val>
                                        </p:tav>
                                      </p:tavLst>
                                    </p:anim>
                                    <p:animEffect transition="in" filter="fade">
                                      <p:cBhvr>
                                        <p:cTn id="46" dur="1000"/>
                                        <p:tgtEl>
                                          <p:spTgt spid="34864"/>
                                        </p:tgtEl>
                                      </p:cBhvr>
                                    </p:animEffect>
                                  </p:childTnLst>
                                </p:cTn>
                              </p:par>
                              <p:par>
                                <p:cTn id="47" presetID="48" presetClass="entr" presetSubtype="0" accel="50000" fill="hold" grpId="0" nodeType="withEffect">
                                  <p:stCondLst>
                                    <p:cond delay="0"/>
                                  </p:stCondLst>
                                  <p:childTnLst>
                                    <p:set>
                                      <p:cBhvr>
                                        <p:cTn id="48" dur="1" fill="hold">
                                          <p:stCondLst>
                                            <p:cond delay="0"/>
                                          </p:stCondLst>
                                        </p:cTn>
                                        <p:tgtEl>
                                          <p:spTgt spid="34863"/>
                                        </p:tgtEl>
                                        <p:attrNameLst>
                                          <p:attrName>style.visibility</p:attrName>
                                        </p:attrNameLst>
                                      </p:cBhvr>
                                      <p:to>
                                        <p:strVal val="visible"/>
                                      </p:to>
                                    </p:set>
                                    <p:anim calcmode="lin" valueType="num">
                                      <p:cBhvr>
                                        <p:cTn id="49" dur="1000" fill="hold"/>
                                        <p:tgtEl>
                                          <p:spTgt spid="348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34863"/>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34863"/>
                                        </p:tgtEl>
                                        <p:attrNameLst>
                                          <p:attrName>ppt_y</p:attrName>
                                        </p:attrNameLst>
                                      </p:cBhvr>
                                      <p:tavLst>
                                        <p:tav tm="0">
                                          <p:val>
                                            <p:strVal val="#ppt_y"/>
                                          </p:val>
                                        </p:tav>
                                        <p:tav tm="100000">
                                          <p:val>
                                            <p:strVal val="#ppt_y"/>
                                          </p:val>
                                        </p:tav>
                                      </p:tavLst>
                                    </p:anim>
                                    <p:animEffect transition="in" filter="fade">
                                      <p:cBhvr>
                                        <p:cTn id="52" dur="1000"/>
                                        <p:tgtEl>
                                          <p:spTgt spid="34863"/>
                                        </p:tgtEl>
                                      </p:cBhvr>
                                    </p:animEffect>
                                  </p:childTnLst>
                                </p:cTn>
                              </p:par>
                              <p:par>
                                <p:cTn id="53" presetID="26" presetClass="entr" presetSubtype="0" fill="hold" grpId="0" nodeType="withEffect">
                                  <p:stCondLst>
                                    <p:cond delay="0"/>
                                  </p:stCondLst>
                                  <p:childTnLst>
                                    <p:set>
                                      <p:cBhvr>
                                        <p:cTn id="54" dur="1" fill="hold">
                                          <p:stCondLst>
                                            <p:cond delay="0"/>
                                          </p:stCondLst>
                                        </p:cTn>
                                        <p:tgtEl>
                                          <p:spTgt spid="34865"/>
                                        </p:tgtEl>
                                        <p:attrNameLst>
                                          <p:attrName>style.visibility</p:attrName>
                                        </p:attrNameLst>
                                      </p:cBhvr>
                                      <p:to>
                                        <p:strVal val="visible"/>
                                      </p:to>
                                    </p:set>
                                    <p:animEffect transition="in" filter="wipe(down)">
                                      <p:cBhvr>
                                        <p:cTn id="55" dur="580">
                                          <p:stCondLst>
                                            <p:cond delay="0"/>
                                          </p:stCondLst>
                                        </p:cTn>
                                        <p:tgtEl>
                                          <p:spTgt spid="34865"/>
                                        </p:tgtEl>
                                      </p:cBhvr>
                                    </p:animEffect>
                                    <p:anim calcmode="lin" valueType="num">
                                      <p:cBhvr>
                                        <p:cTn id="56" dur="1822" tmFilter="0,0; 0.14,0.36; 0.43,0.73; 0.71,0.91; 1.0,1.0">
                                          <p:stCondLst>
                                            <p:cond delay="0"/>
                                          </p:stCondLst>
                                        </p:cTn>
                                        <p:tgtEl>
                                          <p:spTgt spid="3486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486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486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486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4865"/>
                                        </p:tgtEl>
                                        <p:attrNameLst>
                                          <p:attrName>ppt_y</p:attrName>
                                        </p:attrNameLst>
                                      </p:cBhvr>
                                      <p:tavLst>
                                        <p:tav tm="0" fmla="#ppt_y-sin(pi*$)/81">
                                          <p:val>
                                            <p:fltVal val="0"/>
                                          </p:val>
                                        </p:tav>
                                        <p:tav tm="100000">
                                          <p:val>
                                            <p:fltVal val="1"/>
                                          </p:val>
                                        </p:tav>
                                      </p:tavLst>
                                    </p:anim>
                                    <p:animScale>
                                      <p:cBhvr>
                                        <p:cTn id="61" dur="26">
                                          <p:stCondLst>
                                            <p:cond delay="650"/>
                                          </p:stCondLst>
                                        </p:cTn>
                                        <p:tgtEl>
                                          <p:spTgt spid="34865"/>
                                        </p:tgtEl>
                                      </p:cBhvr>
                                      <p:to x="100000" y="60000"/>
                                    </p:animScale>
                                    <p:animScale>
                                      <p:cBhvr>
                                        <p:cTn id="62" dur="166" decel="50000">
                                          <p:stCondLst>
                                            <p:cond delay="676"/>
                                          </p:stCondLst>
                                        </p:cTn>
                                        <p:tgtEl>
                                          <p:spTgt spid="34865"/>
                                        </p:tgtEl>
                                      </p:cBhvr>
                                      <p:to x="100000" y="100000"/>
                                    </p:animScale>
                                    <p:animScale>
                                      <p:cBhvr>
                                        <p:cTn id="63" dur="26">
                                          <p:stCondLst>
                                            <p:cond delay="1312"/>
                                          </p:stCondLst>
                                        </p:cTn>
                                        <p:tgtEl>
                                          <p:spTgt spid="34865"/>
                                        </p:tgtEl>
                                      </p:cBhvr>
                                      <p:to x="100000" y="80000"/>
                                    </p:animScale>
                                    <p:animScale>
                                      <p:cBhvr>
                                        <p:cTn id="64" dur="166" decel="50000">
                                          <p:stCondLst>
                                            <p:cond delay="1338"/>
                                          </p:stCondLst>
                                        </p:cTn>
                                        <p:tgtEl>
                                          <p:spTgt spid="34865"/>
                                        </p:tgtEl>
                                      </p:cBhvr>
                                      <p:to x="100000" y="100000"/>
                                    </p:animScale>
                                    <p:animScale>
                                      <p:cBhvr>
                                        <p:cTn id="65" dur="26">
                                          <p:stCondLst>
                                            <p:cond delay="1642"/>
                                          </p:stCondLst>
                                        </p:cTn>
                                        <p:tgtEl>
                                          <p:spTgt spid="34865"/>
                                        </p:tgtEl>
                                      </p:cBhvr>
                                      <p:to x="100000" y="90000"/>
                                    </p:animScale>
                                    <p:animScale>
                                      <p:cBhvr>
                                        <p:cTn id="66" dur="166" decel="50000">
                                          <p:stCondLst>
                                            <p:cond delay="1668"/>
                                          </p:stCondLst>
                                        </p:cTn>
                                        <p:tgtEl>
                                          <p:spTgt spid="34865"/>
                                        </p:tgtEl>
                                      </p:cBhvr>
                                      <p:to x="100000" y="100000"/>
                                    </p:animScale>
                                    <p:animScale>
                                      <p:cBhvr>
                                        <p:cTn id="67" dur="26">
                                          <p:stCondLst>
                                            <p:cond delay="1808"/>
                                          </p:stCondLst>
                                        </p:cTn>
                                        <p:tgtEl>
                                          <p:spTgt spid="34865"/>
                                        </p:tgtEl>
                                      </p:cBhvr>
                                      <p:to x="100000" y="95000"/>
                                    </p:animScale>
                                    <p:animScale>
                                      <p:cBhvr>
                                        <p:cTn id="68" dur="166" decel="50000">
                                          <p:stCondLst>
                                            <p:cond delay="1834"/>
                                          </p:stCondLst>
                                        </p:cTn>
                                        <p:tgtEl>
                                          <p:spTgt spid="34865"/>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4851"/>
                                        </p:tgtEl>
                                        <p:attrNameLst>
                                          <p:attrName>style.visibility</p:attrName>
                                        </p:attrNameLst>
                                      </p:cBhvr>
                                      <p:to>
                                        <p:strVal val="visible"/>
                                      </p:to>
                                    </p:set>
                                    <p:animEffect transition="in" filter="wipe(down)">
                                      <p:cBhvr>
                                        <p:cTn id="71" dur="580">
                                          <p:stCondLst>
                                            <p:cond delay="0"/>
                                          </p:stCondLst>
                                        </p:cTn>
                                        <p:tgtEl>
                                          <p:spTgt spid="34851"/>
                                        </p:tgtEl>
                                      </p:cBhvr>
                                    </p:animEffect>
                                    <p:anim calcmode="lin" valueType="num">
                                      <p:cBhvr>
                                        <p:cTn id="72" dur="1822" tmFilter="0,0; 0.14,0.36; 0.43,0.73; 0.71,0.91; 1.0,1.0">
                                          <p:stCondLst>
                                            <p:cond delay="0"/>
                                          </p:stCondLst>
                                        </p:cTn>
                                        <p:tgtEl>
                                          <p:spTgt spid="3485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485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485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485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4851"/>
                                        </p:tgtEl>
                                        <p:attrNameLst>
                                          <p:attrName>ppt_y</p:attrName>
                                        </p:attrNameLst>
                                      </p:cBhvr>
                                      <p:tavLst>
                                        <p:tav tm="0" fmla="#ppt_y-sin(pi*$)/81">
                                          <p:val>
                                            <p:fltVal val="0"/>
                                          </p:val>
                                        </p:tav>
                                        <p:tav tm="100000">
                                          <p:val>
                                            <p:fltVal val="1"/>
                                          </p:val>
                                        </p:tav>
                                      </p:tavLst>
                                    </p:anim>
                                    <p:animScale>
                                      <p:cBhvr>
                                        <p:cTn id="77" dur="26">
                                          <p:stCondLst>
                                            <p:cond delay="650"/>
                                          </p:stCondLst>
                                        </p:cTn>
                                        <p:tgtEl>
                                          <p:spTgt spid="34851"/>
                                        </p:tgtEl>
                                      </p:cBhvr>
                                      <p:to x="100000" y="60000"/>
                                    </p:animScale>
                                    <p:animScale>
                                      <p:cBhvr>
                                        <p:cTn id="78" dur="166" decel="50000">
                                          <p:stCondLst>
                                            <p:cond delay="676"/>
                                          </p:stCondLst>
                                        </p:cTn>
                                        <p:tgtEl>
                                          <p:spTgt spid="34851"/>
                                        </p:tgtEl>
                                      </p:cBhvr>
                                      <p:to x="100000" y="100000"/>
                                    </p:animScale>
                                    <p:animScale>
                                      <p:cBhvr>
                                        <p:cTn id="79" dur="26">
                                          <p:stCondLst>
                                            <p:cond delay="1312"/>
                                          </p:stCondLst>
                                        </p:cTn>
                                        <p:tgtEl>
                                          <p:spTgt spid="34851"/>
                                        </p:tgtEl>
                                      </p:cBhvr>
                                      <p:to x="100000" y="80000"/>
                                    </p:animScale>
                                    <p:animScale>
                                      <p:cBhvr>
                                        <p:cTn id="80" dur="166" decel="50000">
                                          <p:stCondLst>
                                            <p:cond delay="1338"/>
                                          </p:stCondLst>
                                        </p:cTn>
                                        <p:tgtEl>
                                          <p:spTgt spid="34851"/>
                                        </p:tgtEl>
                                      </p:cBhvr>
                                      <p:to x="100000" y="100000"/>
                                    </p:animScale>
                                    <p:animScale>
                                      <p:cBhvr>
                                        <p:cTn id="81" dur="26">
                                          <p:stCondLst>
                                            <p:cond delay="1642"/>
                                          </p:stCondLst>
                                        </p:cTn>
                                        <p:tgtEl>
                                          <p:spTgt spid="34851"/>
                                        </p:tgtEl>
                                      </p:cBhvr>
                                      <p:to x="100000" y="90000"/>
                                    </p:animScale>
                                    <p:animScale>
                                      <p:cBhvr>
                                        <p:cTn id="82" dur="166" decel="50000">
                                          <p:stCondLst>
                                            <p:cond delay="1668"/>
                                          </p:stCondLst>
                                        </p:cTn>
                                        <p:tgtEl>
                                          <p:spTgt spid="34851"/>
                                        </p:tgtEl>
                                      </p:cBhvr>
                                      <p:to x="100000" y="100000"/>
                                    </p:animScale>
                                    <p:animScale>
                                      <p:cBhvr>
                                        <p:cTn id="83" dur="26">
                                          <p:stCondLst>
                                            <p:cond delay="1808"/>
                                          </p:stCondLst>
                                        </p:cTn>
                                        <p:tgtEl>
                                          <p:spTgt spid="34851"/>
                                        </p:tgtEl>
                                      </p:cBhvr>
                                      <p:to x="100000" y="95000"/>
                                    </p:animScale>
                                    <p:animScale>
                                      <p:cBhvr>
                                        <p:cTn id="84" dur="166" decel="50000">
                                          <p:stCondLst>
                                            <p:cond delay="1834"/>
                                          </p:stCondLst>
                                        </p:cTn>
                                        <p:tgtEl>
                                          <p:spTgt spid="34851"/>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4866"/>
                                        </p:tgtEl>
                                        <p:attrNameLst>
                                          <p:attrName>style.visibility</p:attrName>
                                        </p:attrNameLst>
                                      </p:cBhvr>
                                      <p:to>
                                        <p:strVal val="visible"/>
                                      </p:to>
                                    </p:set>
                                    <p:animEffect transition="in" filter="wipe(down)">
                                      <p:cBhvr>
                                        <p:cTn id="87" dur="580">
                                          <p:stCondLst>
                                            <p:cond delay="0"/>
                                          </p:stCondLst>
                                        </p:cTn>
                                        <p:tgtEl>
                                          <p:spTgt spid="34866"/>
                                        </p:tgtEl>
                                      </p:cBhvr>
                                    </p:animEffect>
                                    <p:anim calcmode="lin" valueType="num">
                                      <p:cBhvr>
                                        <p:cTn id="88" dur="1822" tmFilter="0,0; 0.14,0.36; 0.43,0.73; 0.71,0.91; 1.0,1.0">
                                          <p:stCondLst>
                                            <p:cond delay="0"/>
                                          </p:stCondLst>
                                        </p:cTn>
                                        <p:tgtEl>
                                          <p:spTgt spid="34866"/>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4866"/>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4866"/>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4866"/>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4866"/>
                                        </p:tgtEl>
                                        <p:attrNameLst>
                                          <p:attrName>ppt_y</p:attrName>
                                        </p:attrNameLst>
                                      </p:cBhvr>
                                      <p:tavLst>
                                        <p:tav tm="0" fmla="#ppt_y-sin(pi*$)/81">
                                          <p:val>
                                            <p:fltVal val="0"/>
                                          </p:val>
                                        </p:tav>
                                        <p:tav tm="100000">
                                          <p:val>
                                            <p:fltVal val="1"/>
                                          </p:val>
                                        </p:tav>
                                      </p:tavLst>
                                    </p:anim>
                                    <p:animScale>
                                      <p:cBhvr>
                                        <p:cTn id="93" dur="26">
                                          <p:stCondLst>
                                            <p:cond delay="650"/>
                                          </p:stCondLst>
                                        </p:cTn>
                                        <p:tgtEl>
                                          <p:spTgt spid="34866"/>
                                        </p:tgtEl>
                                      </p:cBhvr>
                                      <p:to x="100000" y="60000"/>
                                    </p:animScale>
                                    <p:animScale>
                                      <p:cBhvr>
                                        <p:cTn id="94" dur="166" decel="50000">
                                          <p:stCondLst>
                                            <p:cond delay="676"/>
                                          </p:stCondLst>
                                        </p:cTn>
                                        <p:tgtEl>
                                          <p:spTgt spid="34866"/>
                                        </p:tgtEl>
                                      </p:cBhvr>
                                      <p:to x="100000" y="100000"/>
                                    </p:animScale>
                                    <p:animScale>
                                      <p:cBhvr>
                                        <p:cTn id="95" dur="26">
                                          <p:stCondLst>
                                            <p:cond delay="1312"/>
                                          </p:stCondLst>
                                        </p:cTn>
                                        <p:tgtEl>
                                          <p:spTgt spid="34866"/>
                                        </p:tgtEl>
                                      </p:cBhvr>
                                      <p:to x="100000" y="80000"/>
                                    </p:animScale>
                                    <p:animScale>
                                      <p:cBhvr>
                                        <p:cTn id="96" dur="166" decel="50000">
                                          <p:stCondLst>
                                            <p:cond delay="1338"/>
                                          </p:stCondLst>
                                        </p:cTn>
                                        <p:tgtEl>
                                          <p:spTgt spid="34866"/>
                                        </p:tgtEl>
                                      </p:cBhvr>
                                      <p:to x="100000" y="100000"/>
                                    </p:animScale>
                                    <p:animScale>
                                      <p:cBhvr>
                                        <p:cTn id="97" dur="26">
                                          <p:stCondLst>
                                            <p:cond delay="1642"/>
                                          </p:stCondLst>
                                        </p:cTn>
                                        <p:tgtEl>
                                          <p:spTgt spid="34866"/>
                                        </p:tgtEl>
                                      </p:cBhvr>
                                      <p:to x="100000" y="90000"/>
                                    </p:animScale>
                                    <p:animScale>
                                      <p:cBhvr>
                                        <p:cTn id="98" dur="166" decel="50000">
                                          <p:stCondLst>
                                            <p:cond delay="1668"/>
                                          </p:stCondLst>
                                        </p:cTn>
                                        <p:tgtEl>
                                          <p:spTgt spid="34866"/>
                                        </p:tgtEl>
                                      </p:cBhvr>
                                      <p:to x="100000" y="100000"/>
                                    </p:animScale>
                                    <p:animScale>
                                      <p:cBhvr>
                                        <p:cTn id="99" dur="26">
                                          <p:stCondLst>
                                            <p:cond delay="1808"/>
                                          </p:stCondLst>
                                        </p:cTn>
                                        <p:tgtEl>
                                          <p:spTgt spid="34866"/>
                                        </p:tgtEl>
                                      </p:cBhvr>
                                      <p:to x="100000" y="95000"/>
                                    </p:animScale>
                                    <p:animScale>
                                      <p:cBhvr>
                                        <p:cTn id="100" dur="166" decel="50000">
                                          <p:stCondLst>
                                            <p:cond delay="1834"/>
                                          </p:stCondLst>
                                        </p:cTn>
                                        <p:tgtEl>
                                          <p:spTgt spid="34866"/>
                                        </p:tgtEl>
                                      </p:cBhvr>
                                      <p:to x="100000" y="100000"/>
                                    </p:animScale>
                                  </p:childTnLst>
                                </p:cTn>
                              </p:par>
                              <p:par>
                                <p:cTn id="101" presetID="26" presetClass="entr" presetSubtype="0" fill="hold" grpId="1" nodeType="withEffect">
                                  <p:stCondLst>
                                    <p:cond delay="0"/>
                                  </p:stCondLst>
                                  <p:childTnLst>
                                    <p:set>
                                      <p:cBhvr>
                                        <p:cTn id="102" dur="1" fill="hold">
                                          <p:stCondLst>
                                            <p:cond delay="0"/>
                                          </p:stCondLst>
                                        </p:cTn>
                                        <p:tgtEl>
                                          <p:spTgt spid="34864"/>
                                        </p:tgtEl>
                                        <p:attrNameLst>
                                          <p:attrName>style.visibility</p:attrName>
                                        </p:attrNameLst>
                                      </p:cBhvr>
                                      <p:to>
                                        <p:strVal val="visible"/>
                                      </p:to>
                                    </p:set>
                                    <p:animEffect transition="in" filter="wipe(down)">
                                      <p:cBhvr>
                                        <p:cTn id="103" dur="580">
                                          <p:stCondLst>
                                            <p:cond delay="0"/>
                                          </p:stCondLst>
                                        </p:cTn>
                                        <p:tgtEl>
                                          <p:spTgt spid="34864"/>
                                        </p:tgtEl>
                                      </p:cBhvr>
                                    </p:animEffect>
                                    <p:anim calcmode="lin" valueType="num">
                                      <p:cBhvr>
                                        <p:cTn id="104" dur="1822" tmFilter="0,0; 0.14,0.36; 0.43,0.73; 0.71,0.91; 1.0,1.0">
                                          <p:stCondLst>
                                            <p:cond delay="0"/>
                                          </p:stCondLst>
                                        </p:cTn>
                                        <p:tgtEl>
                                          <p:spTgt spid="3486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486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486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486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4864"/>
                                        </p:tgtEl>
                                        <p:attrNameLst>
                                          <p:attrName>ppt_y</p:attrName>
                                        </p:attrNameLst>
                                      </p:cBhvr>
                                      <p:tavLst>
                                        <p:tav tm="0" fmla="#ppt_y-sin(pi*$)/81">
                                          <p:val>
                                            <p:fltVal val="0"/>
                                          </p:val>
                                        </p:tav>
                                        <p:tav tm="100000">
                                          <p:val>
                                            <p:fltVal val="1"/>
                                          </p:val>
                                        </p:tav>
                                      </p:tavLst>
                                    </p:anim>
                                    <p:animScale>
                                      <p:cBhvr>
                                        <p:cTn id="109" dur="26">
                                          <p:stCondLst>
                                            <p:cond delay="650"/>
                                          </p:stCondLst>
                                        </p:cTn>
                                        <p:tgtEl>
                                          <p:spTgt spid="34864"/>
                                        </p:tgtEl>
                                      </p:cBhvr>
                                      <p:to x="100000" y="60000"/>
                                    </p:animScale>
                                    <p:animScale>
                                      <p:cBhvr>
                                        <p:cTn id="110" dur="166" decel="50000">
                                          <p:stCondLst>
                                            <p:cond delay="676"/>
                                          </p:stCondLst>
                                        </p:cTn>
                                        <p:tgtEl>
                                          <p:spTgt spid="34864"/>
                                        </p:tgtEl>
                                      </p:cBhvr>
                                      <p:to x="100000" y="100000"/>
                                    </p:animScale>
                                    <p:animScale>
                                      <p:cBhvr>
                                        <p:cTn id="111" dur="26">
                                          <p:stCondLst>
                                            <p:cond delay="1312"/>
                                          </p:stCondLst>
                                        </p:cTn>
                                        <p:tgtEl>
                                          <p:spTgt spid="34864"/>
                                        </p:tgtEl>
                                      </p:cBhvr>
                                      <p:to x="100000" y="80000"/>
                                    </p:animScale>
                                    <p:animScale>
                                      <p:cBhvr>
                                        <p:cTn id="112" dur="166" decel="50000">
                                          <p:stCondLst>
                                            <p:cond delay="1338"/>
                                          </p:stCondLst>
                                        </p:cTn>
                                        <p:tgtEl>
                                          <p:spTgt spid="34864"/>
                                        </p:tgtEl>
                                      </p:cBhvr>
                                      <p:to x="100000" y="100000"/>
                                    </p:animScale>
                                    <p:animScale>
                                      <p:cBhvr>
                                        <p:cTn id="113" dur="26">
                                          <p:stCondLst>
                                            <p:cond delay="1642"/>
                                          </p:stCondLst>
                                        </p:cTn>
                                        <p:tgtEl>
                                          <p:spTgt spid="34864"/>
                                        </p:tgtEl>
                                      </p:cBhvr>
                                      <p:to x="100000" y="90000"/>
                                    </p:animScale>
                                    <p:animScale>
                                      <p:cBhvr>
                                        <p:cTn id="114" dur="166" decel="50000">
                                          <p:stCondLst>
                                            <p:cond delay="1668"/>
                                          </p:stCondLst>
                                        </p:cTn>
                                        <p:tgtEl>
                                          <p:spTgt spid="34864"/>
                                        </p:tgtEl>
                                      </p:cBhvr>
                                      <p:to x="100000" y="100000"/>
                                    </p:animScale>
                                    <p:animScale>
                                      <p:cBhvr>
                                        <p:cTn id="115" dur="26">
                                          <p:stCondLst>
                                            <p:cond delay="1808"/>
                                          </p:stCondLst>
                                        </p:cTn>
                                        <p:tgtEl>
                                          <p:spTgt spid="34864"/>
                                        </p:tgtEl>
                                      </p:cBhvr>
                                      <p:to x="100000" y="95000"/>
                                    </p:animScale>
                                    <p:animScale>
                                      <p:cBhvr>
                                        <p:cTn id="116" dur="166" decel="50000">
                                          <p:stCondLst>
                                            <p:cond delay="1834"/>
                                          </p:stCondLst>
                                        </p:cTn>
                                        <p:tgtEl>
                                          <p:spTgt spid="34864"/>
                                        </p:tgtEl>
                                      </p:cBhvr>
                                      <p:to x="100000" y="100000"/>
                                    </p:animScale>
                                  </p:childTnLst>
                                </p:cTn>
                              </p:par>
                              <p:par>
                                <p:cTn id="117" presetID="48" presetClass="entr" presetSubtype="0" accel="50000" fill="hold" grpId="0" nodeType="withEffect">
                                  <p:stCondLst>
                                    <p:cond delay="0"/>
                                  </p:stCondLst>
                                  <p:childTnLst>
                                    <p:set>
                                      <p:cBhvr>
                                        <p:cTn id="118" dur="1" fill="hold">
                                          <p:stCondLst>
                                            <p:cond delay="0"/>
                                          </p:stCondLst>
                                        </p:cTn>
                                        <p:tgtEl>
                                          <p:spTgt spid="34842"/>
                                        </p:tgtEl>
                                        <p:attrNameLst>
                                          <p:attrName>style.visibility</p:attrName>
                                        </p:attrNameLst>
                                      </p:cBhvr>
                                      <p:to>
                                        <p:strVal val="visible"/>
                                      </p:to>
                                    </p:set>
                                    <p:anim calcmode="lin" valueType="num">
                                      <p:cBhvr>
                                        <p:cTn id="119" dur="1000" fill="hold"/>
                                        <p:tgtEl>
                                          <p:spTgt spid="348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0" dur="1000" fill="hold"/>
                                        <p:tgtEl>
                                          <p:spTgt spid="34842"/>
                                        </p:tgtEl>
                                        <p:attrNameLst>
                                          <p:attrName>ppt_x</p:attrName>
                                        </p:attrNameLst>
                                      </p:cBhvr>
                                      <p:tavLst>
                                        <p:tav tm="0">
                                          <p:val>
                                            <p:fltVal val="-1"/>
                                          </p:val>
                                        </p:tav>
                                        <p:tav tm="50000">
                                          <p:val>
                                            <p:fltVal val="0.95"/>
                                          </p:val>
                                        </p:tav>
                                        <p:tav tm="100000">
                                          <p:val>
                                            <p:strVal val="#ppt_x"/>
                                          </p:val>
                                        </p:tav>
                                      </p:tavLst>
                                    </p:anim>
                                    <p:anim calcmode="lin" valueType="num">
                                      <p:cBhvr>
                                        <p:cTn id="121" dur="1000" fill="hold"/>
                                        <p:tgtEl>
                                          <p:spTgt spid="34842"/>
                                        </p:tgtEl>
                                        <p:attrNameLst>
                                          <p:attrName>ppt_y</p:attrName>
                                        </p:attrNameLst>
                                      </p:cBhvr>
                                      <p:tavLst>
                                        <p:tav tm="0">
                                          <p:val>
                                            <p:strVal val="#ppt_y"/>
                                          </p:val>
                                        </p:tav>
                                        <p:tav tm="100000">
                                          <p:val>
                                            <p:strVal val="#ppt_y"/>
                                          </p:val>
                                        </p:tav>
                                      </p:tavLst>
                                    </p:anim>
                                    <p:animEffect transition="in" filter="fade">
                                      <p:cBhvr>
                                        <p:cTn id="122" dur="1000"/>
                                        <p:tgtEl>
                                          <p:spTgt spid="34842"/>
                                        </p:tgtEl>
                                      </p:cBhvr>
                                    </p:animEffect>
                                  </p:childTnLst>
                                </p:cTn>
                              </p:par>
                              <p:par>
                                <p:cTn id="123" presetID="26" presetClass="entr" presetSubtype="0" fill="hold" grpId="1" nodeType="withEffect">
                                  <p:stCondLst>
                                    <p:cond delay="0"/>
                                  </p:stCondLst>
                                  <p:childTnLst>
                                    <p:set>
                                      <p:cBhvr>
                                        <p:cTn id="124" dur="1" fill="hold">
                                          <p:stCondLst>
                                            <p:cond delay="0"/>
                                          </p:stCondLst>
                                        </p:cTn>
                                        <p:tgtEl>
                                          <p:spTgt spid="34863"/>
                                        </p:tgtEl>
                                        <p:attrNameLst>
                                          <p:attrName>style.visibility</p:attrName>
                                        </p:attrNameLst>
                                      </p:cBhvr>
                                      <p:to>
                                        <p:strVal val="visible"/>
                                      </p:to>
                                    </p:set>
                                    <p:animEffect transition="in" filter="wipe(down)">
                                      <p:cBhvr>
                                        <p:cTn id="125" dur="580">
                                          <p:stCondLst>
                                            <p:cond delay="0"/>
                                          </p:stCondLst>
                                        </p:cTn>
                                        <p:tgtEl>
                                          <p:spTgt spid="34863"/>
                                        </p:tgtEl>
                                      </p:cBhvr>
                                    </p:animEffect>
                                    <p:anim calcmode="lin" valueType="num">
                                      <p:cBhvr>
                                        <p:cTn id="126" dur="1822" tmFilter="0,0; 0.14,0.36; 0.43,0.73; 0.71,0.91; 1.0,1.0">
                                          <p:stCondLst>
                                            <p:cond delay="0"/>
                                          </p:stCondLst>
                                        </p:cTn>
                                        <p:tgtEl>
                                          <p:spTgt spid="34863"/>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4863"/>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4863"/>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4863"/>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4863"/>
                                        </p:tgtEl>
                                        <p:attrNameLst>
                                          <p:attrName>ppt_y</p:attrName>
                                        </p:attrNameLst>
                                      </p:cBhvr>
                                      <p:tavLst>
                                        <p:tav tm="0" fmla="#ppt_y-sin(pi*$)/81">
                                          <p:val>
                                            <p:fltVal val="0"/>
                                          </p:val>
                                        </p:tav>
                                        <p:tav tm="100000">
                                          <p:val>
                                            <p:fltVal val="1"/>
                                          </p:val>
                                        </p:tav>
                                      </p:tavLst>
                                    </p:anim>
                                    <p:animScale>
                                      <p:cBhvr>
                                        <p:cTn id="131" dur="26">
                                          <p:stCondLst>
                                            <p:cond delay="650"/>
                                          </p:stCondLst>
                                        </p:cTn>
                                        <p:tgtEl>
                                          <p:spTgt spid="34863"/>
                                        </p:tgtEl>
                                      </p:cBhvr>
                                      <p:to x="100000" y="60000"/>
                                    </p:animScale>
                                    <p:animScale>
                                      <p:cBhvr>
                                        <p:cTn id="132" dur="166" decel="50000">
                                          <p:stCondLst>
                                            <p:cond delay="676"/>
                                          </p:stCondLst>
                                        </p:cTn>
                                        <p:tgtEl>
                                          <p:spTgt spid="34863"/>
                                        </p:tgtEl>
                                      </p:cBhvr>
                                      <p:to x="100000" y="100000"/>
                                    </p:animScale>
                                    <p:animScale>
                                      <p:cBhvr>
                                        <p:cTn id="133" dur="26">
                                          <p:stCondLst>
                                            <p:cond delay="1312"/>
                                          </p:stCondLst>
                                        </p:cTn>
                                        <p:tgtEl>
                                          <p:spTgt spid="34863"/>
                                        </p:tgtEl>
                                      </p:cBhvr>
                                      <p:to x="100000" y="80000"/>
                                    </p:animScale>
                                    <p:animScale>
                                      <p:cBhvr>
                                        <p:cTn id="134" dur="166" decel="50000">
                                          <p:stCondLst>
                                            <p:cond delay="1338"/>
                                          </p:stCondLst>
                                        </p:cTn>
                                        <p:tgtEl>
                                          <p:spTgt spid="34863"/>
                                        </p:tgtEl>
                                      </p:cBhvr>
                                      <p:to x="100000" y="100000"/>
                                    </p:animScale>
                                    <p:animScale>
                                      <p:cBhvr>
                                        <p:cTn id="135" dur="26">
                                          <p:stCondLst>
                                            <p:cond delay="1642"/>
                                          </p:stCondLst>
                                        </p:cTn>
                                        <p:tgtEl>
                                          <p:spTgt spid="34863"/>
                                        </p:tgtEl>
                                      </p:cBhvr>
                                      <p:to x="100000" y="90000"/>
                                    </p:animScale>
                                    <p:animScale>
                                      <p:cBhvr>
                                        <p:cTn id="136" dur="166" decel="50000">
                                          <p:stCondLst>
                                            <p:cond delay="1668"/>
                                          </p:stCondLst>
                                        </p:cTn>
                                        <p:tgtEl>
                                          <p:spTgt spid="34863"/>
                                        </p:tgtEl>
                                      </p:cBhvr>
                                      <p:to x="100000" y="100000"/>
                                    </p:animScale>
                                    <p:animScale>
                                      <p:cBhvr>
                                        <p:cTn id="137" dur="26">
                                          <p:stCondLst>
                                            <p:cond delay="1808"/>
                                          </p:stCondLst>
                                        </p:cTn>
                                        <p:tgtEl>
                                          <p:spTgt spid="34863"/>
                                        </p:tgtEl>
                                      </p:cBhvr>
                                      <p:to x="100000" y="95000"/>
                                    </p:animScale>
                                    <p:animScale>
                                      <p:cBhvr>
                                        <p:cTn id="138" dur="166" decel="50000">
                                          <p:stCondLst>
                                            <p:cond delay="1834"/>
                                          </p:stCondLst>
                                        </p:cTn>
                                        <p:tgtEl>
                                          <p:spTgt spid="34863"/>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34846"/>
                                        </p:tgtEl>
                                        <p:attrNameLst>
                                          <p:attrName>style.visibility</p:attrName>
                                        </p:attrNameLst>
                                      </p:cBhvr>
                                      <p:to>
                                        <p:strVal val="visible"/>
                                      </p:to>
                                    </p:set>
                                    <p:animEffect transition="in" filter="wipe(down)">
                                      <p:cBhvr>
                                        <p:cTn id="141" dur="580">
                                          <p:stCondLst>
                                            <p:cond delay="0"/>
                                          </p:stCondLst>
                                        </p:cTn>
                                        <p:tgtEl>
                                          <p:spTgt spid="34846"/>
                                        </p:tgtEl>
                                      </p:cBhvr>
                                    </p:animEffect>
                                    <p:anim calcmode="lin" valueType="num">
                                      <p:cBhvr>
                                        <p:cTn id="142" dur="1822" tmFilter="0,0; 0.14,0.36; 0.43,0.73; 0.71,0.91; 1.0,1.0">
                                          <p:stCondLst>
                                            <p:cond delay="0"/>
                                          </p:stCondLst>
                                        </p:cTn>
                                        <p:tgtEl>
                                          <p:spTgt spid="34846"/>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4846"/>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4846"/>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4846"/>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4846"/>
                                        </p:tgtEl>
                                        <p:attrNameLst>
                                          <p:attrName>ppt_y</p:attrName>
                                        </p:attrNameLst>
                                      </p:cBhvr>
                                      <p:tavLst>
                                        <p:tav tm="0" fmla="#ppt_y-sin(pi*$)/81">
                                          <p:val>
                                            <p:fltVal val="0"/>
                                          </p:val>
                                        </p:tav>
                                        <p:tav tm="100000">
                                          <p:val>
                                            <p:fltVal val="1"/>
                                          </p:val>
                                        </p:tav>
                                      </p:tavLst>
                                    </p:anim>
                                    <p:animScale>
                                      <p:cBhvr>
                                        <p:cTn id="147" dur="26">
                                          <p:stCondLst>
                                            <p:cond delay="650"/>
                                          </p:stCondLst>
                                        </p:cTn>
                                        <p:tgtEl>
                                          <p:spTgt spid="34846"/>
                                        </p:tgtEl>
                                      </p:cBhvr>
                                      <p:to x="100000" y="60000"/>
                                    </p:animScale>
                                    <p:animScale>
                                      <p:cBhvr>
                                        <p:cTn id="148" dur="166" decel="50000">
                                          <p:stCondLst>
                                            <p:cond delay="676"/>
                                          </p:stCondLst>
                                        </p:cTn>
                                        <p:tgtEl>
                                          <p:spTgt spid="34846"/>
                                        </p:tgtEl>
                                      </p:cBhvr>
                                      <p:to x="100000" y="100000"/>
                                    </p:animScale>
                                    <p:animScale>
                                      <p:cBhvr>
                                        <p:cTn id="149" dur="26">
                                          <p:stCondLst>
                                            <p:cond delay="1312"/>
                                          </p:stCondLst>
                                        </p:cTn>
                                        <p:tgtEl>
                                          <p:spTgt spid="34846"/>
                                        </p:tgtEl>
                                      </p:cBhvr>
                                      <p:to x="100000" y="80000"/>
                                    </p:animScale>
                                    <p:animScale>
                                      <p:cBhvr>
                                        <p:cTn id="150" dur="166" decel="50000">
                                          <p:stCondLst>
                                            <p:cond delay="1338"/>
                                          </p:stCondLst>
                                        </p:cTn>
                                        <p:tgtEl>
                                          <p:spTgt spid="34846"/>
                                        </p:tgtEl>
                                      </p:cBhvr>
                                      <p:to x="100000" y="100000"/>
                                    </p:animScale>
                                    <p:animScale>
                                      <p:cBhvr>
                                        <p:cTn id="151" dur="26">
                                          <p:stCondLst>
                                            <p:cond delay="1642"/>
                                          </p:stCondLst>
                                        </p:cTn>
                                        <p:tgtEl>
                                          <p:spTgt spid="34846"/>
                                        </p:tgtEl>
                                      </p:cBhvr>
                                      <p:to x="100000" y="90000"/>
                                    </p:animScale>
                                    <p:animScale>
                                      <p:cBhvr>
                                        <p:cTn id="152" dur="166" decel="50000">
                                          <p:stCondLst>
                                            <p:cond delay="1668"/>
                                          </p:stCondLst>
                                        </p:cTn>
                                        <p:tgtEl>
                                          <p:spTgt spid="34846"/>
                                        </p:tgtEl>
                                      </p:cBhvr>
                                      <p:to x="100000" y="100000"/>
                                    </p:animScale>
                                    <p:animScale>
                                      <p:cBhvr>
                                        <p:cTn id="153" dur="26">
                                          <p:stCondLst>
                                            <p:cond delay="1808"/>
                                          </p:stCondLst>
                                        </p:cTn>
                                        <p:tgtEl>
                                          <p:spTgt spid="34846"/>
                                        </p:tgtEl>
                                      </p:cBhvr>
                                      <p:to x="100000" y="95000"/>
                                    </p:animScale>
                                    <p:animScale>
                                      <p:cBhvr>
                                        <p:cTn id="154" dur="166" decel="50000">
                                          <p:stCondLst>
                                            <p:cond delay="1834"/>
                                          </p:stCondLst>
                                        </p:cTn>
                                        <p:tgtEl>
                                          <p:spTgt spid="348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2" grpId="0" animBg="1"/>
      <p:bldP spid="34843" grpId="0" animBg="1"/>
      <p:bldP spid="34844" grpId="0" animBg="1"/>
      <p:bldP spid="34846" grpId="0" animBg="1"/>
      <p:bldP spid="34851" grpId="0" animBg="1"/>
      <p:bldP spid="34852" grpId="0" animBg="1"/>
      <p:bldP spid="34860" grpId="0" animBg="1"/>
      <p:bldP spid="34861" grpId="0" animBg="1"/>
      <p:bldP spid="34862" grpId="0" animBg="1"/>
      <p:bldP spid="34863" grpId="0" animBg="1"/>
      <p:bldP spid="34863" grpId="1" animBg="1"/>
      <p:bldP spid="34864" grpId="0" animBg="1"/>
      <p:bldP spid="34864" grpId="1" animBg="1"/>
      <p:bldP spid="34865" grpId="0" animBg="1"/>
      <p:bldP spid="348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90600" y="1590782"/>
            <a:ext cx="7440989" cy="5267218"/>
          </a:xfrm>
          <a:prstGeom prst="rect">
            <a:avLst/>
          </a:prstGeom>
          <a:noFill/>
          <a:ln w="9525">
            <a:noFill/>
            <a:miter lim="800000"/>
            <a:headEnd/>
            <a:tailEnd/>
          </a:ln>
          <a:effectLst/>
        </p:spPr>
      </p:pic>
      <p:sp>
        <p:nvSpPr>
          <p:cNvPr id="3" name="Title 2"/>
          <p:cNvSpPr>
            <a:spLocks noGrp="1"/>
          </p:cNvSpPr>
          <p:nvPr>
            <p:ph type="title"/>
          </p:nvPr>
        </p:nvSpPr>
        <p:spPr/>
        <p:txBody>
          <a:bodyPr>
            <a:normAutofit/>
          </a:bodyPr>
          <a:lstStyle/>
          <a:p>
            <a:r>
              <a:rPr lang="ar-SY" sz="4800" b="1" dirty="0" smtClean="0">
                <a:solidFill>
                  <a:schemeClr val="bg1"/>
                </a:solidFill>
              </a:rPr>
              <a:t>السكري </a:t>
            </a:r>
            <a:r>
              <a:rPr lang="ar-SY" sz="4800" b="1" dirty="0" err="1" smtClean="0">
                <a:solidFill>
                  <a:schemeClr val="bg1"/>
                </a:solidFill>
              </a:rPr>
              <a:t>البرونزي </a:t>
            </a:r>
            <a:r>
              <a:rPr lang="ar-SY" sz="4800" b="1" dirty="0" smtClean="0">
                <a:solidFill>
                  <a:schemeClr val="bg1"/>
                </a:solidFill>
              </a:rPr>
              <a:t>– السكري الشبهي</a:t>
            </a:r>
            <a:endParaRPr lang="en-US" sz="4800" b="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381000" y="1447800"/>
            <a:ext cx="8305799" cy="4425827"/>
          </a:xfrm>
          <a:prstGeom prst="rect">
            <a:avLst/>
          </a:prstGeom>
          <a:noFill/>
          <a:ln w="9525">
            <a:noFill/>
            <a:miter lim="800000"/>
            <a:headEnd/>
            <a:tailEnd/>
          </a:ln>
        </p:spPr>
        <p:txBody>
          <a:bodyPr wrap="square">
            <a:spAutoFit/>
          </a:bodyPr>
          <a:lstStyle/>
          <a:p>
            <a:pPr marL="628650" indent="-366713" algn="r" rtl="1">
              <a:spcAft>
                <a:spcPct val="40000"/>
              </a:spcAft>
              <a:buClr>
                <a:srgbClr val="A50021"/>
              </a:buClr>
              <a:buFont typeface="Tahoma" pitchFamily="34" charset="0"/>
              <a:buChar char="●"/>
            </a:pPr>
            <a:r>
              <a:rPr lang="ar-SY" sz="3200" b="1" dirty="0" smtClean="0">
                <a:solidFill>
                  <a:schemeClr val="bg1"/>
                </a:solidFill>
              </a:rPr>
              <a:t>في دراسة أجريت في مستشفى </a:t>
            </a:r>
            <a:r>
              <a:rPr lang="ar-SY" sz="3200" b="1" dirty="0" err="1" smtClean="0">
                <a:solidFill>
                  <a:schemeClr val="bg1"/>
                </a:solidFill>
              </a:rPr>
              <a:t>ويتينغتون</a:t>
            </a:r>
            <a:r>
              <a:rPr lang="ar-SY" sz="3200" b="1" dirty="0" smtClean="0">
                <a:solidFill>
                  <a:schemeClr val="bg1"/>
                </a:solidFill>
              </a:rPr>
              <a:t> في المملكة المتحدة ارتفعت نسبة انتشار السكري بين مرضى </a:t>
            </a:r>
            <a:r>
              <a:rPr lang="ar-SY" sz="3200" b="1" dirty="0" err="1" smtClean="0">
                <a:solidFill>
                  <a:schemeClr val="bg1"/>
                </a:solidFill>
              </a:rPr>
              <a:t>التلاسيميا</a:t>
            </a:r>
            <a:r>
              <a:rPr lang="ar-SY" sz="3200" b="1" dirty="0" smtClean="0">
                <a:solidFill>
                  <a:schemeClr val="bg1"/>
                </a:solidFill>
              </a:rPr>
              <a:t> ( </a:t>
            </a:r>
            <a:r>
              <a:rPr lang="ar-SY" sz="3200" b="1" dirty="0" err="1" smtClean="0">
                <a:solidFill>
                  <a:schemeClr val="bg1"/>
                </a:solidFill>
              </a:rPr>
              <a:t>1 </a:t>
            </a:r>
            <a:r>
              <a:rPr lang="ar-SY" sz="3200" b="1" dirty="0" smtClean="0">
                <a:solidFill>
                  <a:schemeClr val="bg1"/>
                </a:solidFill>
              </a:rPr>
              <a:t>– </a:t>
            </a:r>
            <a:r>
              <a:rPr lang="ar-SY" sz="3200" b="1" dirty="0" err="1" smtClean="0">
                <a:solidFill>
                  <a:schemeClr val="bg1"/>
                </a:solidFill>
              </a:rPr>
              <a:t>21 % )</a:t>
            </a:r>
            <a:endParaRPr lang="ar-SY" sz="3200" b="1" dirty="0" smtClean="0">
              <a:solidFill>
                <a:schemeClr val="bg1"/>
              </a:solidFill>
            </a:endParaRPr>
          </a:p>
          <a:p>
            <a:pPr marL="628650" indent="-366713" algn="r" rtl="1">
              <a:spcAft>
                <a:spcPct val="40000"/>
              </a:spcAft>
              <a:buClr>
                <a:srgbClr val="A50021"/>
              </a:buClr>
              <a:buFont typeface="Tahoma" pitchFamily="34" charset="0"/>
              <a:buChar char="●"/>
            </a:pPr>
            <a:r>
              <a:rPr lang="ar-SY" sz="3200" b="1" dirty="0" smtClean="0"/>
              <a:t>ويعود ذلك التراوح الكبير إلى عمر </a:t>
            </a:r>
            <a:r>
              <a:rPr lang="ar-SY" sz="3200" b="1" dirty="0" err="1" smtClean="0"/>
              <a:t>المرضى </a:t>
            </a:r>
            <a:r>
              <a:rPr lang="ar-SY" sz="3200" b="1" dirty="0" smtClean="0"/>
              <a:t>، </a:t>
            </a:r>
            <a:r>
              <a:rPr lang="ar-SY" sz="3200" b="1" dirty="0" err="1" smtClean="0"/>
              <a:t>والإلتزام</a:t>
            </a:r>
            <a:r>
              <a:rPr lang="ar-SY" sz="3200" b="1" dirty="0" smtClean="0"/>
              <a:t> باستخدام خالبات </a:t>
            </a:r>
            <a:r>
              <a:rPr lang="ar-SY" sz="3200" b="1" dirty="0" err="1" smtClean="0"/>
              <a:t>الحديد </a:t>
            </a:r>
            <a:r>
              <a:rPr lang="ar-SY" sz="3200" b="1" dirty="0" smtClean="0"/>
              <a:t>، وعمر البدء باستخدام خالبات </a:t>
            </a:r>
            <a:r>
              <a:rPr lang="ar-SY" sz="3200" b="1" dirty="0" err="1" smtClean="0"/>
              <a:t>الحديد . .</a:t>
            </a:r>
            <a:r>
              <a:rPr lang="ar-SY" sz="3200" b="1" dirty="0" smtClean="0"/>
              <a:t> </a:t>
            </a:r>
            <a:r>
              <a:rPr lang="ar-SY" sz="3200" dirty="0" err="1" smtClean="0"/>
              <a:t>.</a:t>
            </a:r>
            <a:r>
              <a:rPr lang="ar-SY" sz="3200" dirty="0" smtClean="0"/>
              <a:t>  </a:t>
            </a:r>
          </a:p>
          <a:p>
            <a:pPr marL="628650" indent="-366713" algn="r" rtl="1">
              <a:spcAft>
                <a:spcPct val="40000"/>
              </a:spcAft>
              <a:buClr>
                <a:srgbClr val="A50021"/>
              </a:buClr>
              <a:buFont typeface="Tahoma" pitchFamily="34" charset="0"/>
              <a:buChar char="●"/>
            </a:pPr>
            <a:r>
              <a:rPr lang="ar-SY" sz="3200" b="1" dirty="0" smtClean="0">
                <a:solidFill>
                  <a:schemeClr val="bg1"/>
                </a:solidFill>
              </a:rPr>
              <a:t>وبصورة </a:t>
            </a:r>
            <a:r>
              <a:rPr lang="ar-SY" sz="3200" b="1" dirty="0" err="1" smtClean="0">
                <a:solidFill>
                  <a:schemeClr val="bg1"/>
                </a:solidFill>
              </a:rPr>
              <a:t>عامة </a:t>
            </a:r>
            <a:r>
              <a:rPr lang="ar-SY" sz="3200" b="1" dirty="0" smtClean="0">
                <a:solidFill>
                  <a:schemeClr val="bg1"/>
                </a:solidFill>
              </a:rPr>
              <a:t>، فإن نسبة شيوع السكري تكون منخفضة عادة لدى الأعمار المبكرة بين أطفال </a:t>
            </a:r>
            <a:r>
              <a:rPr lang="ar-SY" sz="3200" b="1" dirty="0" err="1" smtClean="0">
                <a:solidFill>
                  <a:schemeClr val="bg1"/>
                </a:solidFill>
              </a:rPr>
              <a:t>التلاسيميا</a:t>
            </a:r>
            <a:endParaRPr lang="ar-SY" sz="3200" b="1" dirty="0" smtClean="0">
              <a:solidFill>
                <a:schemeClr val="bg1"/>
              </a:solidFill>
            </a:endParaRPr>
          </a:p>
        </p:txBody>
      </p:sp>
      <p:sp>
        <p:nvSpPr>
          <p:cNvPr id="5125" name="TextBox 6"/>
          <p:cNvSpPr txBox="1">
            <a:spLocks noChangeArrowheads="1"/>
          </p:cNvSpPr>
          <p:nvPr/>
        </p:nvSpPr>
        <p:spPr bwMode="auto">
          <a:xfrm>
            <a:off x="762000" y="381000"/>
            <a:ext cx="7740650" cy="666750"/>
          </a:xfrm>
          <a:prstGeom prst="rect">
            <a:avLst/>
          </a:prstGeom>
          <a:solidFill>
            <a:schemeClr val="bg1"/>
          </a:solidFill>
          <a:ln w="25400">
            <a:solidFill>
              <a:schemeClr val="bg1"/>
            </a:solidFill>
            <a:miter lim="800000"/>
            <a:headEnd/>
            <a:tailEnd/>
          </a:ln>
        </p:spPr>
        <p:txBody>
          <a:bodyPr>
            <a:spAutoFit/>
          </a:bodyPr>
          <a:lstStyle/>
          <a:p>
            <a:pPr algn="ctr" rtl="1"/>
            <a:r>
              <a:rPr lang="ar-SY" sz="3600" b="1" dirty="0" smtClean="0">
                <a:solidFill>
                  <a:srgbClr val="CC0000"/>
                </a:solidFill>
              </a:rPr>
              <a:t>وبائية الداء السكري بين مرضى </a:t>
            </a:r>
            <a:r>
              <a:rPr lang="ar-SY" sz="3600" b="1" dirty="0" err="1" smtClean="0">
                <a:solidFill>
                  <a:srgbClr val="CC0000"/>
                </a:solidFill>
              </a:rPr>
              <a:t>التلاسيميا</a:t>
            </a:r>
            <a:endParaRPr lang="en-GB" sz="3600" b="1" dirty="0">
              <a:solidFill>
                <a:srgbClr val="CC0000"/>
              </a:solidFill>
            </a:endParaRPr>
          </a:p>
        </p:txBody>
      </p:sp>
      <p:sp>
        <p:nvSpPr>
          <p:cNvPr id="5126" name="Text Box 8"/>
          <p:cNvSpPr txBox="1">
            <a:spLocks noChangeArrowheads="1"/>
          </p:cNvSpPr>
          <p:nvPr/>
        </p:nvSpPr>
        <p:spPr bwMode="auto">
          <a:xfrm>
            <a:off x="179388" y="5943600"/>
            <a:ext cx="7129462" cy="738664"/>
          </a:xfrm>
          <a:prstGeom prst="rect">
            <a:avLst/>
          </a:prstGeom>
          <a:noFill/>
          <a:ln w="9525">
            <a:noFill/>
            <a:miter lim="800000"/>
            <a:headEnd/>
            <a:tailEnd/>
          </a:ln>
        </p:spPr>
        <p:txBody>
          <a:bodyPr wrap="square">
            <a:spAutoFit/>
          </a:bodyPr>
          <a:lstStyle/>
          <a:p>
            <a:pPr>
              <a:spcBef>
                <a:spcPct val="50000"/>
              </a:spcBef>
            </a:pPr>
            <a:r>
              <a:rPr lang="en-US" sz="1200" dirty="0" smtClean="0">
                <a:solidFill>
                  <a:schemeClr val="bg1"/>
                </a:solidFill>
              </a:rPr>
              <a:t>Whittington hospital</a:t>
            </a:r>
            <a:endParaRPr lang="ar-SY" sz="1200" dirty="0" smtClean="0">
              <a:solidFill>
                <a:schemeClr val="bg1"/>
              </a:solidFill>
            </a:endParaRPr>
          </a:p>
          <a:p>
            <a:pPr>
              <a:spcBef>
                <a:spcPct val="50000"/>
              </a:spcBef>
            </a:pPr>
            <a:r>
              <a:rPr lang="en-GB" sz="1200" dirty="0" smtClean="0">
                <a:solidFill>
                  <a:schemeClr val="bg1"/>
                </a:solidFill>
              </a:rPr>
              <a:t>International </a:t>
            </a:r>
            <a:r>
              <a:rPr lang="en-GB" sz="1200" dirty="0">
                <a:solidFill>
                  <a:schemeClr val="bg1"/>
                </a:solidFill>
              </a:rPr>
              <a:t>Diabetes Federation. IDF Atlas, 5</a:t>
            </a:r>
            <a:r>
              <a:rPr lang="en-GB" sz="1200" baseline="30000" dirty="0">
                <a:solidFill>
                  <a:schemeClr val="bg1"/>
                </a:solidFill>
              </a:rPr>
              <a:t>th</a:t>
            </a:r>
            <a:r>
              <a:rPr lang="en-GB" sz="1200" dirty="0">
                <a:solidFill>
                  <a:schemeClr val="bg1"/>
                </a:solidFill>
              </a:rPr>
              <a:t> </a:t>
            </a:r>
            <a:r>
              <a:rPr lang="en-GB" sz="1200" dirty="0" err="1">
                <a:solidFill>
                  <a:schemeClr val="bg1"/>
                </a:solidFill>
              </a:rPr>
              <a:t>edn</a:t>
            </a:r>
            <a:r>
              <a:rPr lang="en-GB" sz="1200" dirty="0">
                <a:solidFill>
                  <a:schemeClr val="bg1"/>
                </a:solidFill>
              </a:rPr>
              <a:t>. Brussels, Belgium: IDF, 2011. http://www.idf.org/diabetesatlas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60325" y="1066800"/>
            <a:ext cx="9036050" cy="4813625"/>
          </a:xfrm>
          <a:prstGeom prst="rect">
            <a:avLst/>
          </a:prstGeom>
          <a:noFill/>
          <a:ln w="9525">
            <a:noFill/>
            <a:miter lim="800000"/>
            <a:headEnd/>
            <a:tailEnd/>
          </a:ln>
        </p:spPr>
        <p:txBody>
          <a:bodyPr wrap="square">
            <a:spAutoFit/>
          </a:bodyPr>
          <a:lstStyle/>
          <a:p>
            <a:pPr marL="628650" indent="-366713" algn="r" rtl="1">
              <a:spcAft>
                <a:spcPct val="40000"/>
              </a:spcAft>
              <a:buClr>
                <a:srgbClr val="A50021"/>
              </a:buClr>
              <a:buFont typeface="Tahoma" pitchFamily="34" charset="0"/>
              <a:buChar char="●"/>
            </a:pPr>
            <a:r>
              <a:rPr lang="ar-SY" sz="2600" b="1" dirty="0" smtClean="0"/>
              <a:t>العوامل المسببة وعوامل </a:t>
            </a:r>
            <a:r>
              <a:rPr lang="ar-SY" sz="2600" b="1" dirty="0" err="1" smtClean="0"/>
              <a:t>الإختطار</a:t>
            </a:r>
            <a:r>
              <a:rPr lang="ar-SY" sz="2600" b="1" dirty="0" smtClean="0"/>
              <a:t> </a:t>
            </a:r>
            <a:r>
              <a:rPr lang="ar-SY" sz="2600" b="1" dirty="0" err="1" smtClean="0"/>
              <a:t>:</a:t>
            </a:r>
            <a:endParaRPr lang="ar-SY" sz="2600" b="1" dirty="0" smtClean="0"/>
          </a:p>
          <a:p>
            <a:pPr marL="1179513" lvl="1" indent="-371475" algn="r" rtl="1">
              <a:spcAft>
                <a:spcPct val="40000"/>
              </a:spcAft>
              <a:buClr>
                <a:srgbClr val="A50021"/>
              </a:buClr>
              <a:buFont typeface="Wingdings" pitchFamily="2" charset="2"/>
              <a:buChar char="Ø"/>
            </a:pPr>
            <a:r>
              <a:rPr lang="ar-SY" sz="2600" b="1" dirty="0" smtClean="0"/>
              <a:t>فرط تراكم الحديد الناتج عن النقل المتكرر للدم</a:t>
            </a:r>
          </a:p>
          <a:p>
            <a:pPr marL="1179513" lvl="1" indent="-371475" algn="r" rtl="1">
              <a:spcAft>
                <a:spcPct val="40000"/>
              </a:spcAft>
              <a:buClr>
                <a:srgbClr val="A50021"/>
              </a:buClr>
              <a:buFont typeface="Wingdings" pitchFamily="2" charset="2"/>
              <a:buChar char="Ø"/>
            </a:pPr>
            <a:r>
              <a:rPr lang="ar-SY" sz="2600" b="1" dirty="0" smtClean="0"/>
              <a:t>نقص المعالجة بخالبات </a:t>
            </a:r>
            <a:r>
              <a:rPr lang="ar-SY" sz="2600" b="1" dirty="0" err="1" smtClean="0"/>
              <a:t>الحديد </a:t>
            </a:r>
            <a:r>
              <a:rPr lang="ar-SY" sz="2600" b="1" dirty="0" smtClean="0"/>
              <a:t>، نقص المطاوعة لتلقي </a:t>
            </a:r>
            <a:r>
              <a:rPr lang="ar-SY" sz="2600" b="1" dirty="0" err="1" smtClean="0"/>
              <a:t>العلاج </a:t>
            </a:r>
            <a:r>
              <a:rPr lang="ar-SY" sz="2600" b="1" dirty="0" smtClean="0"/>
              <a:t>، تقدم عمر الإصابة</a:t>
            </a:r>
          </a:p>
          <a:p>
            <a:pPr marL="1179513" lvl="1" indent="-371475" algn="r" rtl="1">
              <a:spcAft>
                <a:spcPct val="40000"/>
              </a:spcAft>
              <a:buClr>
                <a:srgbClr val="A50021"/>
              </a:buClr>
              <a:buFont typeface="Wingdings" pitchFamily="2" charset="2"/>
              <a:buChar char="Ø"/>
            </a:pPr>
            <a:r>
              <a:rPr lang="ar-SY" sz="2600" b="1" dirty="0" smtClean="0"/>
              <a:t>تناقص القدرة الإفرازية لخلايا بيتا البنكرياسية لهرمون </a:t>
            </a:r>
            <a:r>
              <a:rPr lang="ar-SY" sz="2600" b="1" dirty="0" err="1" smtClean="0"/>
              <a:t>الإنسولين</a:t>
            </a:r>
            <a:endParaRPr lang="ar-SY" sz="2600" b="1" dirty="0" smtClean="0"/>
          </a:p>
          <a:p>
            <a:pPr marL="1179513" lvl="1" indent="-371475" algn="r" rtl="1">
              <a:spcAft>
                <a:spcPct val="40000"/>
              </a:spcAft>
              <a:buClr>
                <a:srgbClr val="A50021"/>
              </a:buClr>
              <a:buFont typeface="Wingdings" pitchFamily="2" charset="2"/>
              <a:buChar char="Ø"/>
            </a:pPr>
            <a:r>
              <a:rPr lang="ar-SY" sz="2600" b="1" dirty="0" smtClean="0"/>
              <a:t>المناعة الذاتية</a:t>
            </a:r>
          </a:p>
          <a:p>
            <a:pPr marL="1179513" lvl="1" indent="-371475" algn="r" rtl="1">
              <a:spcAft>
                <a:spcPct val="40000"/>
              </a:spcAft>
              <a:buClr>
                <a:srgbClr val="A50021"/>
              </a:buClr>
              <a:buFont typeface="Wingdings" pitchFamily="2" charset="2"/>
              <a:buChar char="Ø"/>
            </a:pPr>
            <a:r>
              <a:rPr lang="ar-SY" sz="2600" b="1" dirty="0" smtClean="0">
                <a:solidFill>
                  <a:schemeClr val="bg1"/>
                </a:solidFill>
              </a:rPr>
              <a:t>تطور المقاومة على </a:t>
            </a:r>
            <a:r>
              <a:rPr lang="ar-SY" sz="2600" b="1" dirty="0" err="1" smtClean="0">
                <a:solidFill>
                  <a:schemeClr val="bg1"/>
                </a:solidFill>
              </a:rPr>
              <a:t>الإنسولين</a:t>
            </a:r>
            <a:r>
              <a:rPr lang="ar-SY" sz="2600" b="1" dirty="0" smtClean="0">
                <a:solidFill>
                  <a:schemeClr val="bg1"/>
                </a:solidFill>
              </a:rPr>
              <a:t> التالي لحدوث المرض الكبدي</a:t>
            </a:r>
          </a:p>
          <a:p>
            <a:pPr marL="1179513" lvl="1" indent="-371475" algn="r" rtl="1">
              <a:spcAft>
                <a:spcPct val="40000"/>
              </a:spcAft>
              <a:buClr>
                <a:srgbClr val="A50021"/>
              </a:buClr>
              <a:buFont typeface="Wingdings" pitchFamily="2" charset="2"/>
              <a:buChar char="Ø"/>
            </a:pPr>
            <a:r>
              <a:rPr lang="ar-SY" sz="2600" b="1" dirty="0" err="1" smtClean="0">
                <a:solidFill>
                  <a:schemeClr val="bg1"/>
                </a:solidFill>
              </a:rPr>
              <a:t>إنتان</a:t>
            </a:r>
            <a:r>
              <a:rPr lang="ar-SY" sz="2600" b="1" dirty="0" smtClean="0">
                <a:solidFill>
                  <a:schemeClr val="bg1"/>
                </a:solidFill>
              </a:rPr>
              <a:t> الكبد الفيروسي </a:t>
            </a:r>
            <a:r>
              <a:rPr lang="ar-SY" sz="2600" b="1" dirty="0" err="1" smtClean="0">
                <a:solidFill>
                  <a:schemeClr val="bg1"/>
                </a:solidFill>
              </a:rPr>
              <a:t>بالحمة</a:t>
            </a:r>
            <a:r>
              <a:rPr lang="ar-SY" sz="2600" b="1" dirty="0" smtClean="0">
                <a:solidFill>
                  <a:schemeClr val="bg1"/>
                </a:solidFill>
              </a:rPr>
              <a:t> </a:t>
            </a:r>
            <a:r>
              <a:rPr lang="en-US" sz="2600" b="1" dirty="0" smtClean="0">
                <a:solidFill>
                  <a:schemeClr val="bg1"/>
                </a:solidFill>
              </a:rPr>
              <a:t>C</a:t>
            </a:r>
          </a:p>
          <a:p>
            <a:pPr marL="1179513" lvl="1" indent="-371475" algn="r" rtl="1">
              <a:spcAft>
                <a:spcPct val="40000"/>
              </a:spcAft>
              <a:buClr>
                <a:srgbClr val="A50021"/>
              </a:buClr>
              <a:buFont typeface="Wingdings" pitchFamily="2" charset="2"/>
              <a:buChar char="Ø"/>
            </a:pPr>
            <a:r>
              <a:rPr lang="ar-SY" sz="2600" b="1" dirty="0" smtClean="0">
                <a:solidFill>
                  <a:schemeClr val="bg1"/>
                </a:solidFill>
              </a:rPr>
              <a:t>ضمن الوبائية العالمية للسكري بنمطيه الأول والثاني</a:t>
            </a:r>
          </a:p>
        </p:txBody>
      </p:sp>
      <p:sp>
        <p:nvSpPr>
          <p:cNvPr id="10245" name="TextBox 6"/>
          <p:cNvSpPr txBox="1">
            <a:spLocks noChangeArrowheads="1"/>
          </p:cNvSpPr>
          <p:nvPr/>
        </p:nvSpPr>
        <p:spPr bwMode="auto">
          <a:xfrm>
            <a:off x="533400" y="304800"/>
            <a:ext cx="7740650" cy="646331"/>
          </a:xfrm>
          <a:prstGeom prst="rect">
            <a:avLst/>
          </a:prstGeom>
          <a:solidFill>
            <a:schemeClr val="bg1"/>
          </a:solidFill>
          <a:ln w="25400">
            <a:solidFill>
              <a:schemeClr val="bg1"/>
            </a:solidFill>
            <a:miter lim="800000"/>
            <a:headEnd/>
            <a:tailEnd/>
          </a:ln>
        </p:spPr>
        <p:txBody>
          <a:bodyPr>
            <a:spAutoFit/>
          </a:bodyPr>
          <a:lstStyle/>
          <a:p>
            <a:pPr algn="ctr"/>
            <a:r>
              <a:rPr lang="ar-SY" sz="3600" b="1" dirty="0" smtClean="0">
                <a:solidFill>
                  <a:srgbClr val="CC0000"/>
                </a:solidFill>
              </a:rPr>
              <a:t> </a:t>
            </a:r>
            <a:r>
              <a:rPr lang="ar-SY" sz="3200" b="1" dirty="0" smtClean="0">
                <a:solidFill>
                  <a:srgbClr val="CC0000"/>
                </a:solidFill>
              </a:rPr>
              <a:t>العوامل المسببة للداء السكري في </a:t>
            </a:r>
            <a:r>
              <a:rPr lang="ar-SY" sz="3200" b="1" dirty="0" err="1" smtClean="0">
                <a:solidFill>
                  <a:srgbClr val="CC0000"/>
                </a:solidFill>
              </a:rPr>
              <a:t>التلاسيميا</a:t>
            </a:r>
            <a:r>
              <a:rPr lang="ar-SY" sz="3200" b="1" dirty="0" smtClean="0">
                <a:solidFill>
                  <a:srgbClr val="CC0000"/>
                </a:solidFill>
              </a:rPr>
              <a:t> الكبرى</a:t>
            </a:r>
            <a:endParaRPr lang="ar-SY" sz="3600" b="1" dirty="0" smtClean="0">
              <a:solidFill>
                <a:srgbClr val="CC0000"/>
              </a:solidFill>
            </a:endParaRPr>
          </a:p>
        </p:txBody>
      </p:sp>
      <p:sp>
        <p:nvSpPr>
          <p:cNvPr id="4" name="Title 1"/>
          <p:cNvSpPr txBox="1">
            <a:spLocks/>
          </p:cNvSpPr>
          <p:nvPr/>
        </p:nvSpPr>
        <p:spPr>
          <a:xfrm>
            <a:off x="0" y="5715000"/>
            <a:ext cx="1828800" cy="1143000"/>
          </a:xfrm>
          <a:prstGeom prst="rect">
            <a:avLst/>
          </a:prstGeom>
          <a:solidFill>
            <a:schemeClr val="bg1"/>
          </a:solidFill>
          <a:ln>
            <a:solidFill>
              <a:schemeClr val="bg1"/>
            </a:solidFill>
          </a:ln>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Y" sz="1600" b="0" i="0" u="none" strike="noStrike" kern="1200" cap="none" spc="0" normalizeH="0" baseline="0" noProof="0" dirty="0" smtClean="0">
                <a:ln>
                  <a:noFill/>
                </a:ln>
                <a:solidFill>
                  <a:schemeClr val="tx1"/>
                </a:solidFill>
                <a:effectLst/>
                <a:uLnTx/>
                <a:uFillTx/>
                <a:latin typeface="+mj-lt"/>
                <a:ea typeface="+mj-ea"/>
                <a:cs typeface="+mj-cs"/>
              </a:rPr>
              <a:t>من دراسة مستشفى </a:t>
            </a:r>
            <a:r>
              <a:rPr kumimoji="0" lang="ar-SY" sz="1600" b="0" i="0" u="none" strike="noStrike" kern="1200" cap="none" spc="0" normalizeH="0" baseline="0" noProof="0" dirty="0" err="1" smtClean="0">
                <a:ln>
                  <a:noFill/>
                </a:ln>
                <a:solidFill>
                  <a:schemeClr val="tx1"/>
                </a:solidFill>
                <a:effectLst/>
                <a:uLnTx/>
                <a:uFillTx/>
                <a:latin typeface="+mj-lt"/>
                <a:ea typeface="+mj-ea"/>
                <a:cs typeface="+mj-cs"/>
              </a:rPr>
              <a:t>ويتينغتون</a:t>
            </a:r>
            <a:r>
              <a:rPr kumimoji="0" lang="ar-SY" sz="1600" b="0" i="0" u="none" strike="noStrike" kern="1200" cap="none" spc="0" normalizeH="0" baseline="0" noProof="0" dirty="0" smtClean="0">
                <a:ln>
                  <a:noFill/>
                </a:ln>
                <a:solidFill>
                  <a:schemeClr val="tx1"/>
                </a:solidFill>
                <a:effectLst/>
                <a:uLnTx/>
                <a:uFillTx/>
                <a:latin typeface="+mj-lt"/>
                <a:ea typeface="+mj-ea"/>
                <a:cs typeface="+mj-cs"/>
              </a:rPr>
              <a:t> في المملكة المتحدة </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Whittington hospital </a:t>
            </a:r>
            <a:r>
              <a:rPr kumimoji="0" lang="ar-SY" sz="16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7285" name="Picture 5" descr="C:\Users\AZMI\Desktop\التلاسيميا\بنكرياس بالحديد.jpg"/>
          <p:cNvPicPr>
            <a:picLocks noChangeAspect="1" noChangeArrowheads="1"/>
          </p:cNvPicPr>
          <p:nvPr/>
        </p:nvPicPr>
        <p:blipFill>
          <a:blip r:embed="rId2" cstate="print"/>
          <a:srcRect/>
          <a:stretch>
            <a:fillRect/>
          </a:stretch>
        </p:blipFill>
        <p:spPr bwMode="auto">
          <a:xfrm>
            <a:off x="6400800" y="762000"/>
            <a:ext cx="2189163" cy="1633537"/>
          </a:xfrm>
          <a:prstGeom prst="rect">
            <a:avLst/>
          </a:prstGeom>
          <a:noFill/>
        </p:spPr>
      </p:pic>
      <p:pic>
        <p:nvPicPr>
          <p:cNvPr id="97284" name="Picture 4" descr="C:\Users\AZMI\Desktop\التلاسيميا\كبد بالحديد.jpg"/>
          <p:cNvPicPr>
            <a:picLocks noChangeAspect="1" noChangeArrowheads="1"/>
          </p:cNvPicPr>
          <p:nvPr/>
        </p:nvPicPr>
        <p:blipFill>
          <a:blip r:embed="rId3" cstate="print"/>
          <a:srcRect/>
          <a:stretch>
            <a:fillRect/>
          </a:stretch>
        </p:blipFill>
        <p:spPr bwMode="auto">
          <a:xfrm>
            <a:off x="3962400" y="914400"/>
            <a:ext cx="2160863" cy="1624012"/>
          </a:xfrm>
          <a:prstGeom prst="rect">
            <a:avLst/>
          </a:prstGeom>
          <a:noFill/>
        </p:spPr>
      </p:pic>
      <p:pic>
        <p:nvPicPr>
          <p:cNvPr id="97283" name="Picture 3" descr="C:\Users\AZMI\Desktop\عضلةنسخ.jpg"/>
          <p:cNvPicPr>
            <a:picLocks noChangeAspect="1" noChangeArrowheads="1"/>
          </p:cNvPicPr>
          <p:nvPr/>
        </p:nvPicPr>
        <p:blipFill>
          <a:blip r:embed="rId4" cstate="print"/>
          <a:srcRect/>
          <a:stretch>
            <a:fillRect/>
          </a:stretch>
        </p:blipFill>
        <p:spPr bwMode="auto">
          <a:xfrm>
            <a:off x="2057400" y="914400"/>
            <a:ext cx="1807755" cy="1452314"/>
          </a:xfrm>
          <a:prstGeom prst="rect">
            <a:avLst/>
          </a:prstGeom>
          <a:noFill/>
        </p:spPr>
      </p:pic>
      <p:pic>
        <p:nvPicPr>
          <p:cNvPr id="97282" name="Picture 2" descr="C:\Users\AZMI\Desktop\نسيج شحمي.jpg"/>
          <p:cNvPicPr>
            <a:picLocks noChangeAspect="1" noChangeArrowheads="1"/>
          </p:cNvPicPr>
          <p:nvPr/>
        </p:nvPicPr>
        <p:blipFill>
          <a:blip r:embed="rId5" cstate="print"/>
          <a:srcRect/>
          <a:stretch>
            <a:fillRect/>
          </a:stretch>
        </p:blipFill>
        <p:spPr bwMode="auto">
          <a:xfrm>
            <a:off x="304800" y="838200"/>
            <a:ext cx="1525179" cy="1487487"/>
          </a:xfrm>
          <a:prstGeom prst="rect">
            <a:avLst/>
          </a:prstGeom>
          <a:noFill/>
        </p:spPr>
      </p:pic>
      <p:cxnSp>
        <p:nvCxnSpPr>
          <p:cNvPr id="7" name="Straight Arrow Connector 6"/>
          <p:cNvCxnSpPr>
            <a:endCxn id="23" idx="0"/>
          </p:cNvCxnSpPr>
          <p:nvPr/>
        </p:nvCxnSpPr>
        <p:spPr bwMode="auto">
          <a:xfrm rot="16200000" flipH="1">
            <a:off x="7162800" y="2438400"/>
            <a:ext cx="990600" cy="685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Arrow Connector 7"/>
          <p:cNvCxnSpPr>
            <a:endCxn id="27" idx="0"/>
          </p:cNvCxnSpPr>
          <p:nvPr/>
        </p:nvCxnSpPr>
        <p:spPr bwMode="auto">
          <a:xfrm rot="5400000">
            <a:off x="6381750" y="2343150"/>
            <a:ext cx="990600" cy="8763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3" name="Rectangle 22"/>
          <p:cNvSpPr/>
          <p:nvPr/>
        </p:nvSpPr>
        <p:spPr bwMode="auto">
          <a:xfrm>
            <a:off x="7315200" y="3276600"/>
            <a:ext cx="13716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1700" b="1" i="0" u="none" strike="noStrike" cap="none" normalizeH="0" baseline="0" dirty="0" smtClean="0">
                <a:ln>
                  <a:noFill/>
                </a:ln>
                <a:solidFill>
                  <a:schemeClr val="tx1"/>
                </a:solidFill>
                <a:effectLst/>
                <a:latin typeface="Times New Roman" pitchFamily="18" charset="0"/>
                <a:cs typeface="Arial" charset="0"/>
              </a:rPr>
              <a:t>موات شبه كامل لخلايا بيتا لترسب الحديد</a:t>
            </a:r>
            <a:endParaRPr kumimoji="0" lang="en-US" sz="1700" b="1" i="0" u="none" strike="noStrike" cap="none" normalizeH="0" baseline="0" dirty="0" smtClean="0">
              <a:ln>
                <a:noFill/>
              </a:ln>
              <a:solidFill>
                <a:schemeClr val="tx1"/>
              </a:solidFill>
              <a:effectLst/>
              <a:latin typeface="Times New Roman" pitchFamily="18" charset="0"/>
              <a:cs typeface="Arial" charset="0"/>
            </a:endParaRPr>
          </a:p>
        </p:txBody>
      </p:sp>
      <p:sp>
        <p:nvSpPr>
          <p:cNvPr id="27" name="Rectangle 26"/>
          <p:cNvSpPr/>
          <p:nvPr/>
        </p:nvSpPr>
        <p:spPr bwMode="auto">
          <a:xfrm>
            <a:off x="57912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1700" b="1" i="0" u="none" strike="noStrike" cap="none" normalizeH="0" baseline="0" dirty="0" smtClean="0">
                <a:ln>
                  <a:noFill/>
                </a:ln>
                <a:solidFill>
                  <a:schemeClr val="tx1"/>
                </a:solidFill>
                <a:effectLst/>
                <a:latin typeface="Times New Roman" pitchFamily="18" charset="0"/>
                <a:cs typeface="Arial" charset="0"/>
              </a:rPr>
              <a:t>موات جزئي لخلايا بيتا يزداد مع ترسب الحديد</a:t>
            </a:r>
            <a:endParaRPr kumimoji="0" lang="en-US" sz="1700" b="1" i="0" u="none" strike="noStrike" cap="none" normalizeH="0" baseline="0" dirty="0" smtClean="0">
              <a:ln>
                <a:noFill/>
              </a:ln>
              <a:solidFill>
                <a:schemeClr val="tx1"/>
              </a:solidFill>
              <a:effectLst/>
              <a:latin typeface="Times New Roman" pitchFamily="18" charset="0"/>
              <a:cs typeface="Arial" charset="0"/>
            </a:endParaRPr>
          </a:p>
        </p:txBody>
      </p:sp>
      <p:sp>
        <p:nvSpPr>
          <p:cNvPr id="32" name="Down Arrow 31"/>
          <p:cNvSpPr/>
          <p:nvPr/>
        </p:nvSpPr>
        <p:spPr bwMode="auto">
          <a:xfrm>
            <a:off x="78486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33" name="Down Arrow 32"/>
          <p:cNvSpPr/>
          <p:nvPr/>
        </p:nvSpPr>
        <p:spPr bwMode="auto">
          <a:xfrm>
            <a:off x="62484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cxnSp>
        <p:nvCxnSpPr>
          <p:cNvPr id="34" name="Straight Arrow Connector 33"/>
          <p:cNvCxnSpPr/>
          <p:nvPr/>
        </p:nvCxnSpPr>
        <p:spPr bwMode="auto">
          <a:xfrm rot="5400000">
            <a:off x="4229100" y="2705100"/>
            <a:ext cx="1219200" cy="762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rot="5400000">
            <a:off x="2057400" y="2286000"/>
            <a:ext cx="1295400" cy="685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rot="16200000" flipH="1">
            <a:off x="1409700" y="2400300"/>
            <a:ext cx="1143000" cy="6096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43" name="Rectangle 42"/>
          <p:cNvSpPr/>
          <p:nvPr/>
        </p:nvSpPr>
        <p:spPr bwMode="auto">
          <a:xfrm>
            <a:off x="41910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smtClean="0">
                <a:ln>
                  <a:noFill/>
                </a:ln>
                <a:solidFill>
                  <a:schemeClr val="tx1"/>
                </a:solidFill>
                <a:effectLst/>
                <a:latin typeface="Times New Roman" pitchFamily="18" charset="0"/>
                <a:cs typeface="Arial" charset="0"/>
              </a:rPr>
              <a:t>نقص وظيفة </a:t>
            </a:r>
            <a:r>
              <a:rPr kumimoji="0" lang="ar-SY" sz="2000" b="1" i="0" u="none" strike="noStrike" cap="none" normalizeH="0" baseline="0" dirty="0" smtClean="0">
                <a:ln>
                  <a:noFill/>
                </a:ln>
                <a:solidFill>
                  <a:schemeClr val="tx1"/>
                </a:solidFill>
                <a:effectLst/>
                <a:latin typeface="Times New Roman" pitchFamily="18" charset="0"/>
                <a:cs typeface="Arial" charset="0"/>
              </a:rPr>
              <a:t>تخزين الغلوكوز</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44" name="Rectangle 43"/>
          <p:cNvSpPr/>
          <p:nvPr/>
        </p:nvSpPr>
        <p:spPr bwMode="auto">
          <a:xfrm>
            <a:off x="17526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tx1"/>
                </a:solidFill>
                <a:effectLst/>
                <a:latin typeface="Times New Roman" pitchFamily="18" charset="0"/>
                <a:cs typeface="Arial" charset="0"/>
              </a:rPr>
              <a:t>نقص وظيفة تخزين الغلوكوز</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45" name="Rectangle 44"/>
          <p:cNvSpPr/>
          <p:nvPr/>
        </p:nvSpPr>
        <p:spPr bwMode="auto">
          <a:xfrm>
            <a:off x="7391400" y="5181600"/>
            <a:ext cx="1295400" cy="1371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bg1"/>
                </a:solidFill>
                <a:effectLst/>
                <a:latin typeface="Times New Roman" pitchFamily="18" charset="0"/>
                <a:cs typeface="Arial" charset="0"/>
              </a:rPr>
              <a:t>سكري نمط أول معتمد على الإنسولين</a:t>
            </a:r>
            <a:endParaRPr kumimoji="0" lang="en-US" sz="2000" b="1" i="0" u="none" strike="noStrike" cap="none" normalizeH="0" baseline="0" dirty="0" smtClean="0">
              <a:ln>
                <a:noFill/>
              </a:ln>
              <a:solidFill>
                <a:schemeClr val="bg1"/>
              </a:solidFill>
              <a:effectLst/>
              <a:latin typeface="Times New Roman" pitchFamily="18" charset="0"/>
              <a:cs typeface="Arial" charset="0"/>
            </a:endParaRPr>
          </a:p>
        </p:txBody>
      </p:sp>
      <p:sp>
        <p:nvSpPr>
          <p:cNvPr id="48" name="Rectangle 47"/>
          <p:cNvSpPr/>
          <p:nvPr/>
        </p:nvSpPr>
        <p:spPr bwMode="auto">
          <a:xfrm>
            <a:off x="1600200" y="5181600"/>
            <a:ext cx="5486400" cy="1371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800" b="1" i="0" u="none" strike="noStrike" cap="none" normalizeH="0" baseline="0" dirty="0" smtClean="0">
                <a:ln>
                  <a:noFill/>
                </a:ln>
                <a:solidFill>
                  <a:schemeClr val="bg1"/>
                </a:solidFill>
                <a:effectLst/>
                <a:latin typeface="Times New Roman" pitchFamily="18" charset="0"/>
                <a:cs typeface="Arial" charset="0"/>
              </a:rPr>
              <a:t>سكري نمط ثاني غير معتمد على الإنسولين</a:t>
            </a:r>
            <a:endParaRPr kumimoji="0" lang="en-US" sz="2800" b="1" i="0" u="none" strike="noStrike" cap="none" normalizeH="0" baseline="0" dirty="0" smtClean="0">
              <a:ln>
                <a:noFill/>
              </a:ln>
              <a:solidFill>
                <a:schemeClr val="bg1"/>
              </a:solidFill>
              <a:effectLst/>
              <a:latin typeface="Times New Roman" pitchFamily="18" charset="0"/>
              <a:cs typeface="Arial" charset="0"/>
            </a:endParaRPr>
          </a:p>
        </p:txBody>
      </p:sp>
      <p:sp>
        <p:nvSpPr>
          <p:cNvPr id="51" name="Down Arrow 50"/>
          <p:cNvSpPr/>
          <p:nvPr/>
        </p:nvSpPr>
        <p:spPr bwMode="auto">
          <a:xfrm>
            <a:off x="22098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52" name="Down Arrow 51"/>
          <p:cNvSpPr/>
          <p:nvPr/>
        </p:nvSpPr>
        <p:spPr bwMode="auto">
          <a:xfrm>
            <a:off x="46482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58" name="Title 57"/>
          <p:cNvSpPr>
            <a:spLocks noGrp="1"/>
          </p:cNvSpPr>
          <p:nvPr>
            <p:ph type="title"/>
          </p:nvPr>
        </p:nvSpPr>
        <p:spPr>
          <a:xfrm>
            <a:off x="457200" y="0"/>
            <a:ext cx="8305800" cy="990600"/>
          </a:xfrm>
        </p:spPr>
        <p:txBody>
          <a:bodyPr/>
          <a:lstStyle/>
          <a:p>
            <a:r>
              <a:rPr lang="ar-SY" sz="2800" b="1" dirty="0" smtClean="0"/>
              <a:t>آلية حدوث السكري الثانوي النمط الأول و الثاني في </a:t>
            </a:r>
            <a:r>
              <a:rPr lang="ar-SY" sz="2800" b="1" dirty="0" err="1" smtClean="0"/>
              <a:t>التلاسيميا</a:t>
            </a:r>
            <a:r>
              <a:rPr lang="ar-SY" sz="2800" b="1" dirty="0" smtClean="0"/>
              <a:t> بعد ترسب الحديد </a:t>
            </a:r>
            <a:r>
              <a:rPr lang="ar-SY" sz="2800" b="1" dirty="0" err="1" smtClean="0"/>
              <a:t>الفيريتين</a:t>
            </a:r>
            <a:endParaRPr lang="en-US"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ZMI\Desktop\التلاسيميا\كبد بالحديد.jpg"/>
          <p:cNvPicPr>
            <a:picLocks noChangeAspect="1" noChangeArrowheads="1"/>
          </p:cNvPicPr>
          <p:nvPr/>
        </p:nvPicPr>
        <p:blipFill>
          <a:blip r:embed="rId2" cstate="print"/>
          <a:srcRect/>
          <a:stretch>
            <a:fillRect/>
          </a:stretch>
        </p:blipFill>
        <p:spPr bwMode="auto">
          <a:xfrm>
            <a:off x="6324600" y="661988"/>
            <a:ext cx="2160863" cy="1624012"/>
          </a:xfrm>
          <a:prstGeom prst="rect">
            <a:avLst/>
          </a:prstGeom>
          <a:noFill/>
        </p:spPr>
      </p:pic>
      <p:pic>
        <p:nvPicPr>
          <p:cNvPr id="4" name="Picture 2" descr="C:\Users\AZMI\Desktop\التلاسيميا\قلب 2.jpg"/>
          <p:cNvPicPr>
            <a:picLocks noChangeAspect="1" noChangeArrowheads="1"/>
          </p:cNvPicPr>
          <p:nvPr/>
        </p:nvPicPr>
        <p:blipFill>
          <a:blip r:embed="rId3" cstate="print"/>
          <a:srcRect/>
          <a:stretch>
            <a:fillRect/>
          </a:stretch>
        </p:blipFill>
        <p:spPr bwMode="auto">
          <a:xfrm>
            <a:off x="914400" y="533400"/>
            <a:ext cx="1524000" cy="1793453"/>
          </a:xfrm>
          <a:prstGeom prst="rect">
            <a:avLst/>
          </a:prstGeom>
          <a:noFill/>
        </p:spPr>
      </p:pic>
      <p:sp>
        <p:nvSpPr>
          <p:cNvPr id="5" name="Rectangle 4"/>
          <p:cNvSpPr/>
          <p:nvPr/>
        </p:nvSpPr>
        <p:spPr>
          <a:xfrm>
            <a:off x="6096000" y="2286000"/>
            <a:ext cx="2819400" cy="4191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FontTx/>
              <a:buChar char="-"/>
            </a:pPr>
            <a:r>
              <a:rPr lang="ar-SY" sz="2400" b="1" dirty="0" smtClean="0"/>
              <a:t>يبدأ ترسب الحديد في الكبد بعد 6 شهور من النقل المتكرر للدم</a:t>
            </a:r>
          </a:p>
          <a:p>
            <a:pPr algn="r" rtl="1"/>
            <a:r>
              <a:rPr lang="ar-SY" sz="2400" b="1" dirty="0" smtClean="0"/>
              <a:t>- يعطي علامات تخرب الوظيفة الكبدية بعد 4 سنوات</a:t>
            </a:r>
          </a:p>
          <a:p>
            <a:pPr algn="r" rtl="1"/>
            <a:r>
              <a:rPr lang="ar-SY" sz="2400" b="1" dirty="0" smtClean="0"/>
              <a:t>- يستغرق إزالة الحديد المترسب في الكبد </a:t>
            </a:r>
            <a:r>
              <a:rPr lang="ar-SY" sz="2400" b="1" dirty="0" err="1" smtClean="0"/>
              <a:t>4 </a:t>
            </a:r>
            <a:r>
              <a:rPr lang="ar-SY" sz="2400" b="1" dirty="0" smtClean="0"/>
              <a:t>– 6 شهور وتزيل </a:t>
            </a:r>
            <a:r>
              <a:rPr lang="ar-SY" sz="2400" b="1" dirty="0" err="1" smtClean="0"/>
              <a:t>50 </a:t>
            </a:r>
            <a:r>
              <a:rPr lang="ar-SY" sz="2400" b="1" dirty="0" smtClean="0"/>
              <a:t>% فقط من الحديد المترسب </a:t>
            </a:r>
            <a:endParaRPr lang="en-US" sz="2400" b="1" dirty="0"/>
          </a:p>
        </p:txBody>
      </p:sp>
      <p:sp>
        <p:nvSpPr>
          <p:cNvPr id="6" name="Rectangle 5"/>
          <p:cNvSpPr/>
          <p:nvPr/>
        </p:nvSpPr>
        <p:spPr>
          <a:xfrm>
            <a:off x="228600" y="2286000"/>
            <a:ext cx="2895600" cy="4191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buFontTx/>
              <a:buChar char="-"/>
            </a:pPr>
            <a:r>
              <a:rPr lang="ar-SY" sz="2400" b="1" dirty="0" smtClean="0">
                <a:solidFill>
                  <a:prstClr val="white"/>
                </a:solidFill>
              </a:rPr>
              <a:t>يستغرق ترسب الحديد في القلب </a:t>
            </a:r>
            <a:r>
              <a:rPr lang="ar-SY" sz="2400" b="1" dirty="0" err="1" smtClean="0">
                <a:solidFill>
                  <a:prstClr val="white"/>
                </a:solidFill>
              </a:rPr>
              <a:t>8 </a:t>
            </a:r>
            <a:r>
              <a:rPr lang="ar-SY" sz="2400" b="1" dirty="0" smtClean="0">
                <a:solidFill>
                  <a:prstClr val="white"/>
                </a:solidFill>
              </a:rPr>
              <a:t>– 10 سنوات </a:t>
            </a:r>
          </a:p>
          <a:p>
            <a:pPr lvl="0" algn="r" rtl="1">
              <a:buFontTx/>
              <a:buChar char="-"/>
            </a:pPr>
            <a:r>
              <a:rPr lang="ar-SY" sz="2400" b="1" dirty="0" smtClean="0">
                <a:solidFill>
                  <a:prstClr val="white"/>
                </a:solidFill>
              </a:rPr>
              <a:t> يختلف الوقت المستغرق في ظهور علامات اضطراب النظم والقصور</a:t>
            </a:r>
          </a:p>
          <a:p>
            <a:pPr lvl="0" algn="r" rtl="1"/>
            <a:r>
              <a:rPr lang="ar-SY" sz="2400" b="1" dirty="0" smtClean="0">
                <a:solidFill>
                  <a:prstClr val="white"/>
                </a:solidFill>
              </a:rPr>
              <a:t>- يستغرق إزالة الحديد المترسب في القلب بالخالبات 17 شهراً</a:t>
            </a:r>
          </a:p>
          <a:p>
            <a:pPr lvl="0" algn="r" rtl="1"/>
            <a:r>
              <a:rPr lang="ar-SY" sz="2400" b="1" dirty="0" smtClean="0">
                <a:solidFill>
                  <a:prstClr val="white"/>
                </a:solidFill>
              </a:rPr>
              <a:t>وتزيل </a:t>
            </a:r>
            <a:r>
              <a:rPr lang="ar-SY" sz="2400" b="1" dirty="0" err="1" smtClean="0">
                <a:solidFill>
                  <a:prstClr val="white"/>
                </a:solidFill>
              </a:rPr>
              <a:t>50 </a:t>
            </a:r>
            <a:r>
              <a:rPr lang="ar-SY" sz="2400" b="1" dirty="0" smtClean="0">
                <a:solidFill>
                  <a:prstClr val="white"/>
                </a:solidFill>
              </a:rPr>
              <a:t>% فقط من الحديد المترسب </a:t>
            </a:r>
            <a:endParaRPr lang="en-US" sz="2400" b="1" dirty="0">
              <a:solidFill>
                <a:prstClr val="white"/>
              </a:solidFill>
            </a:endParaRPr>
          </a:p>
        </p:txBody>
      </p:sp>
      <p:sp>
        <p:nvSpPr>
          <p:cNvPr id="7" name="Rectangle 6"/>
          <p:cNvSpPr/>
          <p:nvPr/>
        </p:nvSpPr>
        <p:spPr>
          <a:xfrm>
            <a:off x="3200400" y="2286000"/>
            <a:ext cx="2819400" cy="4191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FontTx/>
              <a:buChar char="-"/>
            </a:pPr>
            <a:r>
              <a:rPr lang="ar-SY" sz="2400" b="1" dirty="0" smtClean="0"/>
              <a:t>يبدأ ترسب الحديد في البنكرياس بعد تقدم ترسبه في الكبد</a:t>
            </a:r>
          </a:p>
          <a:p>
            <a:pPr algn="r" rtl="1"/>
            <a:r>
              <a:rPr lang="ar-SY" sz="2400" b="1" dirty="0" smtClean="0"/>
              <a:t>- يعطي علامات تخرب وظيفة خلايا بيتا بعد 4 سنوات</a:t>
            </a:r>
          </a:p>
          <a:p>
            <a:pPr algn="r" rtl="1"/>
            <a:r>
              <a:rPr lang="ar-SY" sz="2400" b="1" dirty="0" smtClean="0"/>
              <a:t>- يستغرق إيقاف ترسب الحديد في البنكرياس أكثر من  6 شهور</a:t>
            </a:r>
            <a:endParaRPr lang="en-US" sz="2400" b="1" dirty="0"/>
          </a:p>
        </p:txBody>
      </p:sp>
      <p:pic>
        <p:nvPicPr>
          <p:cNvPr id="8" name="Picture 5" descr="C:\Users\AZMI\Desktop\التلاسيميا\بنكرياس بالحديد.jpg"/>
          <p:cNvPicPr>
            <a:picLocks noChangeAspect="1" noChangeArrowheads="1"/>
          </p:cNvPicPr>
          <p:nvPr/>
        </p:nvPicPr>
        <p:blipFill>
          <a:blip r:embed="rId4" cstate="print"/>
          <a:srcRect/>
          <a:stretch>
            <a:fillRect/>
          </a:stretch>
        </p:blipFill>
        <p:spPr bwMode="auto">
          <a:xfrm>
            <a:off x="3505200" y="609600"/>
            <a:ext cx="2189163" cy="163353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ZMI\Desktop\التلاسيميا\كبد.jpg"/>
          <p:cNvPicPr>
            <a:picLocks noChangeAspect="1" noChangeArrowheads="1"/>
          </p:cNvPicPr>
          <p:nvPr/>
        </p:nvPicPr>
        <p:blipFill>
          <a:blip r:embed="rId2" cstate="print"/>
          <a:srcRect/>
          <a:stretch>
            <a:fillRect/>
          </a:stretch>
        </p:blipFill>
        <p:spPr bwMode="auto">
          <a:xfrm>
            <a:off x="3962400" y="762000"/>
            <a:ext cx="2293937" cy="1724025"/>
          </a:xfrm>
          <a:prstGeom prst="rect">
            <a:avLst/>
          </a:prstGeom>
          <a:noFill/>
        </p:spPr>
      </p:pic>
      <p:pic>
        <p:nvPicPr>
          <p:cNvPr id="3" name="Picture 2" descr="C:\Users\AZMI\Desktop\التلاسيميا\بنكرياس.jpg"/>
          <p:cNvPicPr>
            <a:picLocks noChangeAspect="1" noChangeArrowheads="1"/>
          </p:cNvPicPr>
          <p:nvPr/>
        </p:nvPicPr>
        <p:blipFill>
          <a:blip r:embed="rId3" cstate="print"/>
          <a:srcRect/>
          <a:stretch>
            <a:fillRect/>
          </a:stretch>
        </p:blipFill>
        <p:spPr bwMode="auto">
          <a:xfrm>
            <a:off x="6477000" y="838200"/>
            <a:ext cx="2189163" cy="1633537"/>
          </a:xfrm>
          <a:prstGeom prst="rect">
            <a:avLst/>
          </a:prstGeom>
          <a:noFill/>
        </p:spPr>
      </p:pic>
      <p:pic>
        <p:nvPicPr>
          <p:cNvPr id="96259" name="Picture 3" descr="C:\Users\AZMI\Desktop\عضلةنسخ.jpg"/>
          <p:cNvPicPr>
            <a:picLocks noChangeAspect="1" noChangeArrowheads="1"/>
          </p:cNvPicPr>
          <p:nvPr/>
        </p:nvPicPr>
        <p:blipFill>
          <a:blip r:embed="rId4" cstate="print"/>
          <a:srcRect/>
          <a:stretch>
            <a:fillRect/>
          </a:stretch>
        </p:blipFill>
        <p:spPr bwMode="auto">
          <a:xfrm>
            <a:off x="2209800" y="914400"/>
            <a:ext cx="1864504" cy="1497906"/>
          </a:xfrm>
          <a:prstGeom prst="rect">
            <a:avLst/>
          </a:prstGeom>
          <a:noFill/>
        </p:spPr>
      </p:pic>
      <p:pic>
        <p:nvPicPr>
          <p:cNvPr id="96260" name="Picture 4" descr="C:\Users\AZMI\Desktop\نسيج شحمي.jpg"/>
          <p:cNvPicPr>
            <a:picLocks noChangeAspect="1" noChangeArrowheads="1"/>
          </p:cNvPicPr>
          <p:nvPr/>
        </p:nvPicPr>
        <p:blipFill>
          <a:blip r:embed="rId5" cstate="print"/>
          <a:srcRect/>
          <a:stretch>
            <a:fillRect/>
          </a:stretch>
        </p:blipFill>
        <p:spPr bwMode="auto">
          <a:xfrm>
            <a:off x="685800" y="838200"/>
            <a:ext cx="1570037" cy="1531236"/>
          </a:xfrm>
          <a:prstGeom prst="rect">
            <a:avLst/>
          </a:prstGeom>
          <a:noFill/>
        </p:spPr>
      </p:pic>
      <p:cxnSp>
        <p:nvCxnSpPr>
          <p:cNvPr id="7" name="Straight Arrow Connector 6"/>
          <p:cNvCxnSpPr>
            <a:endCxn id="23" idx="0"/>
          </p:cNvCxnSpPr>
          <p:nvPr/>
        </p:nvCxnSpPr>
        <p:spPr bwMode="auto">
          <a:xfrm rot="16200000" flipH="1">
            <a:off x="7162800" y="2438400"/>
            <a:ext cx="990600" cy="685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Arrow Connector 7"/>
          <p:cNvCxnSpPr>
            <a:endCxn id="27" idx="0"/>
          </p:cNvCxnSpPr>
          <p:nvPr/>
        </p:nvCxnSpPr>
        <p:spPr bwMode="auto">
          <a:xfrm rot="5400000">
            <a:off x="6381750" y="2343150"/>
            <a:ext cx="990600" cy="8763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3" name="Rectangle 22"/>
          <p:cNvSpPr/>
          <p:nvPr/>
        </p:nvSpPr>
        <p:spPr bwMode="auto">
          <a:xfrm>
            <a:off x="7315200" y="3276600"/>
            <a:ext cx="13716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tx1"/>
                </a:solidFill>
                <a:effectLst/>
                <a:latin typeface="Times New Roman" pitchFamily="18" charset="0"/>
                <a:cs typeface="Arial" charset="0"/>
              </a:rPr>
              <a:t>موات كامل وسريع لخلايا بيتا </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27" name="Rectangle 26"/>
          <p:cNvSpPr/>
          <p:nvPr/>
        </p:nvSpPr>
        <p:spPr bwMode="auto">
          <a:xfrm>
            <a:off x="57912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tx1"/>
                </a:solidFill>
                <a:effectLst/>
                <a:latin typeface="Times New Roman" pitchFamily="18" charset="0"/>
                <a:cs typeface="Arial" charset="0"/>
              </a:rPr>
              <a:t>موات جزئي ومتدرج لخلايا بيتا </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32" name="Down Arrow 31"/>
          <p:cNvSpPr/>
          <p:nvPr/>
        </p:nvSpPr>
        <p:spPr bwMode="auto">
          <a:xfrm>
            <a:off x="78486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33" name="Down Arrow 32"/>
          <p:cNvSpPr/>
          <p:nvPr/>
        </p:nvSpPr>
        <p:spPr bwMode="auto">
          <a:xfrm>
            <a:off x="62484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cxnSp>
        <p:nvCxnSpPr>
          <p:cNvPr id="34" name="Straight Arrow Connector 33"/>
          <p:cNvCxnSpPr/>
          <p:nvPr/>
        </p:nvCxnSpPr>
        <p:spPr bwMode="auto">
          <a:xfrm rot="5400000">
            <a:off x="4191000" y="2743200"/>
            <a:ext cx="12192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rot="5400000">
            <a:off x="2057400" y="2286000"/>
            <a:ext cx="1295400" cy="685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rot="16200000" flipH="1">
            <a:off x="1409700" y="2400300"/>
            <a:ext cx="1219200" cy="533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43" name="Rectangle 42"/>
          <p:cNvSpPr/>
          <p:nvPr/>
        </p:nvSpPr>
        <p:spPr bwMode="auto">
          <a:xfrm>
            <a:off x="41910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tx1"/>
                </a:solidFill>
                <a:effectLst/>
                <a:latin typeface="Times New Roman" pitchFamily="18" charset="0"/>
                <a:cs typeface="Arial" charset="0"/>
              </a:rPr>
              <a:t>مقاومة مركزية على الإنسولين</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44" name="Rectangle 43"/>
          <p:cNvSpPr/>
          <p:nvPr/>
        </p:nvSpPr>
        <p:spPr bwMode="auto">
          <a:xfrm>
            <a:off x="1752600" y="3276600"/>
            <a:ext cx="1295400" cy="10668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tx1"/>
                </a:solidFill>
                <a:effectLst/>
                <a:latin typeface="Times New Roman" pitchFamily="18" charset="0"/>
                <a:cs typeface="Arial" charset="0"/>
              </a:rPr>
              <a:t>مقاومة محيطية على الإنسولين</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p:txBody>
      </p:sp>
      <p:sp>
        <p:nvSpPr>
          <p:cNvPr id="45" name="Rectangle 44"/>
          <p:cNvSpPr/>
          <p:nvPr/>
        </p:nvSpPr>
        <p:spPr bwMode="auto">
          <a:xfrm>
            <a:off x="7391400" y="5181600"/>
            <a:ext cx="1295400" cy="1371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chemeClr val="bg1"/>
                </a:solidFill>
                <a:effectLst/>
                <a:latin typeface="Times New Roman" pitchFamily="18" charset="0"/>
                <a:cs typeface="Arial" charset="0"/>
              </a:rPr>
              <a:t>سكري نمط أول معتمد على الإنسولين</a:t>
            </a:r>
            <a:endParaRPr kumimoji="0" lang="en-US" sz="2000" b="1" i="0" u="none" strike="noStrike" cap="none" normalizeH="0" baseline="0" dirty="0" smtClean="0">
              <a:ln>
                <a:noFill/>
              </a:ln>
              <a:solidFill>
                <a:schemeClr val="bg1"/>
              </a:solidFill>
              <a:effectLst/>
              <a:latin typeface="Times New Roman" pitchFamily="18" charset="0"/>
              <a:cs typeface="Arial" charset="0"/>
            </a:endParaRPr>
          </a:p>
        </p:txBody>
      </p:sp>
      <p:sp>
        <p:nvSpPr>
          <p:cNvPr id="48" name="Rectangle 47"/>
          <p:cNvSpPr/>
          <p:nvPr/>
        </p:nvSpPr>
        <p:spPr bwMode="auto">
          <a:xfrm>
            <a:off x="1600200" y="5181600"/>
            <a:ext cx="5486400" cy="1371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800" b="1" i="0" u="none" strike="noStrike" cap="none" normalizeH="0" baseline="0" dirty="0" smtClean="0">
                <a:ln>
                  <a:noFill/>
                </a:ln>
                <a:solidFill>
                  <a:schemeClr val="bg1"/>
                </a:solidFill>
                <a:effectLst/>
                <a:latin typeface="Times New Roman" pitchFamily="18" charset="0"/>
                <a:cs typeface="Arial" charset="0"/>
              </a:rPr>
              <a:t>سكري نمط ثاني غير معتمد على الإنسولين</a:t>
            </a:r>
          </a:p>
          <a:p>
            <a:pPr marL="0" marR="0" indent="0" algn="ctr" defTabSz="914400" rtl="1" eaLnBrk="1" fontAlgn="base" latinLnBrk="0" hangingPunct="1">
              <a:lnSpc>
                <a:spcPct val="100000"/>
              </a:lnSpc>
              <a:spcBef>
                <a:spcPct val="0"/>
              </a:spcBef>
              <a:spcAft>
                <a:spcPct val="0"/>
              </a:spcAft>
              <a:buClrTx/>
              <a:buSzTx/>
              <a:buFontTx/>
              <a:buNone/>
              <a:tabLst/>
            </a:pPr>
            <a:r>
              <a:rPr lang="ar-SY" sz="2800" b="1" dirty="0" smtClean="0">
                <a:solidFill>
                  <a:schemeClr val="bg1"/>
                </a:solidFill>
                <a:latin typeface="Times New Roman" pitchFamily="18" charset="0"/>
                <a:cs typeface="Arial" charset="0"/>
              </a:rPr>
              <a:t>في مراحله الأولى</a:t>
            </a:r>
            <a:endParaRPr kumimoji="0" lang="en-US" sz="2800" b="1" i="0" u="none" strike="noStrike" cap="none" normalizeH="0" baseline="0" dirty="0" smtClean="0">
              <a:ln>
                <a:noFill/>
              </a:ln>
              <a:solidFill>
                <a:schemeClr val="bg1"/>
              </a:solidFill>
              <a:effectLst/>
              <a:latin typeface="Times New Roman" pitchFamily="18" charset="0"/>
              <a:cs typeface="Arial" charset="0"/>
            </a:endParaRPr>
          </a:p>
        </p:txBody>
      </p:sp>
      <p:sp>
        <p:nvSpPr>
          <p:cNvPr id="51" name="Down Arrow 50"/>
          <p:cNvSpPr/>
          <p:nvPr/>
        </p:nvSpPr>
        <p:spPr bwMode="auto">
          <a:xfrm>
            <a:off x="22098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52" name="Down Arrow 51"/>
          <p:cNvSpPr/>
          <p:nvPr/>
        </p:nvSpPr>
        <p:spPr bwMode="auto">
          <a:xfrm>
            <a:off x="4648200" y="4343400"/>
            <a:ext cx="3810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58" name="Title 57"/>
          <p:cNvSpPr>
            <a:spLocks noGrp="1"/>
          </p:cNvSpPr>
          <p:nvPr>
            <p:ph type="title"/>
          </p:nvPr>
        </p:nvSpPr>
        <p:spPr>
          <a:xfrm>
            <a:off x="457200" y="0"/>
            <a:ext cx="8305800" cy="990600"/>
          </a:xfrm>
        </p:spPr>
        <p:txBody>
          <a:bodyPr/>
          <a:lstStyle/>
          <a:p>
            <a:r>
              <a:rPr lang="ar-SY" sz="3200" b="1" dirty="0" smtClean="0"/>
              <a:t>آلية حدوث السكري النمط الأول والنمط الثاني الشائعة</a:t>
            </a:r>
            <a:endParaRPr lang="en-US" sz="3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57200" y="127337"/>
            <a:ext cx="8382000" cy="1015663"/>
          </a:xfrm>
          <a:prstGeom prst="rect">
            <a:avLst/>
          </a:prstGeom>
          <a:solidFill>
            <a:schemeClr val="bg1"/>
          </a:solidFill>
          <a:ln w="25400">
            <a:noFill/>
            <a:miter lim="800000"/>
            <a:headEnd/>
            <a:tailEnd/>
          </a:ln>
        </p:spPr>
        <p:txBody>
          <a:bodyPr wrap="square">
            <a:spAutoFit/>
          </a:bodyPr>
          <a:lstStyle/>
          <a:p>
            <a:pPr algn="ctr" rtl="1"/>
            <a:r>
              <a:rPr lang="ar-SY" sz="6000" b="1" dirty="0" smtClean="0">
                <a:solidFill>
                  <a:srgbClr val="CC0000"/>
                </a:solidFill>
                <a:latin typeface="Arial" pitchFamily="34" charset="0"/>
                <a:cs typeface="Arial" pitchFamily="34" charset="0"/>
              </a:rPr>
              <a:t>التشخيص المخبري للسكري</a:t>
            </a:r>
            <a:endParaRPr lang="el-GR" sz="6000" b="1" dirty="0">
              <a:solidFill>
                <a:srgbClr val="CC0000"/>
              </a:solidFill>
              <a:latin typeface="Arial" pitchFamily="34" charset="0"/>
              <a:cs typeface="Arial" pitchFamily="34" charset="0"/>
            </a:endParaRPr>
          </a:p>
        </p:txBody>
      </p:sp>
      <p:sp>
        <p:nvSpPr>
          <p:cNvPr id="194562" name="Rectangle 2"/>
          <p:cNvSpPr>
            <a:spLocks noChangeArrowheads="1"/>
          </p:cNvSpPr>
          <p:nvPr/>
        </p:nvSpPr>
        <p:spPr bwMode="auto">
          <a:xfrm>
            <a:off x="457200" y="1196975"/>
            <a:ext cx="8382000" cy="5432425"/>
          </a:xfrm>
          <a:prstGeom prst="rect">
            <a:avLst/>
          </a:prstGeom>
          <a:solidFill>
            <a:srgbClr val="FFFFCC"/>
          </a:solidFill>
          <a:ln w="76200">
            <a:solidFill>
              <a:schemeClr val="tx1"/>
            </a:solidFill>
            <a:miter lim="800000"/>
            <a:headEnd/>
            <a:tailEnd/>
          </a:ln>
          <a:effectLst/>
        </p:spPr>
        <p:txBody>
          <a:bodyPr wrap="none" anchor="ctr"/>
          <a:lstStyle/>
          <a:p>
            <a:pPr marL="457200" indent="-457200" algn="ctr">
              <a:lnSpc>
                <a:spcPct val="90000"/>
              </a:lnSpc>
              <a:spcBef>
                <a:spcPct val="20000"/>
              </a:spcBef>
            </a:pPr>
            <a:r>
              <a:rPr lang="ar-SA" sz="2800" b="1" dirty="0">
                <a:cs typeface="Arial" charset="0"/>
              </a:rPr>
              <a:t> </a:t>
            </a:r>
            <a:r>
              <a:rPr lang="ar-SA" sz="2800" b="1" dirty="0" err="1">
                <a:cs typeface="Arial" charset="0"/>
              </a:rPr>
              <a:t>السكرالصيامي</a:t>
            </a:r>
            <a:r>
              <a:rPr lang="ar-SA" sz="2800" b="1" dirty="0">
                <a:cs typeface="Arial" charset="0"/>
              </a:rPr>
              <a:t> على الريق</a:t>
            </a:r>
          </a:p>
          <a:p>
            <a:pPr marL="457200" indent="-457200" algn="ctr" rtl="1">
              <a:lnSpc>
                <a:spcPct val="90000"/>
              </a:lnSpc>
              <a:spcBef>
                <a:spcPct val="20000"/>
              </a:spcBef>
              <a:buFontTx/>
              <a:buAutoNum type="arabic2Minus"/>
            </a:pPr>
            <a:r>
              <a:rPr lang="ar-SA" sz="2900" b="1" dirty="0" err="1"/>
              <a:t>70 </a:t>
            </a:r>
            <a:r>
              <a:rPr lang="ar-SA" sz="2900" b="1" dirty="0"/>
              <a:t>– </a:t>
            </a:r>
            <a:r>
              <a:rPr lang="ar-SA" sz="2900" b="1" dirty="0" smtClean="0"/>
              <a:t>1</a:t>
            </a:r>
            <a:r>
              <a:rPr lang="ar-SY" sz="2900" b="1" dirty="0" smtClean="0"/>
              <a:t>0</a:t>
            </a:r>
            <a:r>
              <a:rPr lang="ar-SA" sz="2900" b="1" dirty="0" smtClean="0"/>
              <a:t>0 </a:t>
            </a:r>
            <a:r>
              <a:rPr lang="ar-SA" sz="2900" b="1" dirty="0" err="1"/>
              <a:t>ملغ </a:t>
            </a:r>
            <a:r>
              <a:rPr lang="ar-SA" sz="2900" b="1" dirty="0"/>
              <a:t>/ دل ـــــــــــــــــــــــــــــ طبيعي ــــــــــــــــــــــــ</a:t>
            </a:r>
          </a:p>
          <a:p>
            <a:pPr marL="457200" indent="-457200" algn="ctr" rtl="1">
              <a:lnSpc>
                <a:spcPct val="90000"/>
              </a:lnSpc>
              <a:spcBef>
                <a:spcPct val="20000"/>
              </a:spcBef>
            </a:pPr>
            <a:r>
              <a:rPr lang="ar-SA" sz="2900" b="1" dirty="0"/>
              <a:t>ب- </a:t>
            </a:r>
            <a:r>
              <a:rPr lang="ar-SA" sz="2900" b="1" dirty="0" err="1"/>
              <a:t>126ملغ</a:t>
            </a:r>
            <a:r>
              <a:rPr lang="ar-SA" sz="2900" b="1" dirty="0"/>
              <a:t> / د ل  وما فوق ــــــــــــــــ إصابة بالسكري ـــــــــــــــــ</a:t>
            </a:r>
          </a:p>
          <a:p>
            <a:pPr marL="457200" indent="-457200" algn="ctr" rtl="1">
              <a:lnSpc>
                <a:spcPct val="90000"/>
              </a:lnSpc>
              <a:spcBef>
                <a:spcPct val="20000"/>
              </a:spcBef>
            </a:pPr>
            <a:r>
              <a:rPr lang="ar-SA" sz="2900" b="1" dirty="0"/>
              <a:t>ج- </a:t>
            </a:r>
            <a:r>
              <a:rPr lang="ar-SA" sz="2900" b="1" dirty="0" smtClean="0"/>
              <a:t>1</a:t>
            </a:r>
            <a:r>
              <a:rPr lang="ar-SY" sz="2900" b="1" dirty="0" smtClean="0"/>
              <a:t>01</a:t>
            </a:r>
            <a:r>
              <a:rPr lang="ar-SA" sz="2900" b="1" dirty="0" err="1" smtClean="0"/>
              <a:t>-</a:t>
            </a:r>
            <a:r>
              <a:rPr lang="ar-SY" sz="2900" b="1" dirty="0" smtClean="0"/>
              <a:t> </a:t>
            </a:r>
            <a:r>
              <a:rPr lang="ar-SA" sz="2900" b="1" dirty="0" smtClean="0"/>
              <a:t>12</a:t>
            </a:r>
            <a:r>
              <a:rPr lang="ar-SY" sz="2900" b="1" dirty="0" smtClean="0"/>
              <a:t>5</a:t>
            </a:r>
            <a:r>
              <a:rPr lang="ar-SA" sz="2900" b="1" dirty="0" err="1" smtClean="0"/>
              <a:t>ملغ </a:t>
            </a:r>
            <a:r>
              <a:rPr lang="ar-SA" sz="2900" b="1" dirty="0"/>
              <a:t>/ دل </a:t>
            </a:r>
            <a:r>
              <a:rPr lang="ar-SA" sz="2900" b="1" dirty="0" smtClean="0"/>
              <a:t>ـــ</a:t>
            </a:r>
            <a:r>
              <a:rPr lang="ar-SY" sz="2900" b="1" dirty="0" smtClean="0"/>
              <a:t>ـــــــ</a:t>
            </a:r>
            <a:r>
              <a:rPr lang="ar-SA" sz="2900" b="1" dirty="0" smtClean="0"/>
              <a:t>ـــــــــــــ </a:t>
            </a:r>
            <a:r>
              <a:rPr lang="ar-SY" sz="2900" b="1" dirty="0" smtClean="0"/>
              <a:t>حالة مرض ما قبل السكري</a:t>
            </a:r>
            <a:endParaRPr lang="ar-SA" sz="2900" b="1" dirty="0"/>
          </a:p>
          <a:p>
            <a:pPr marL="457200" indent="-457200" algn="ctr">
              <a:lnSpc>
                <a:spcPct val="90000"/>
              </a:lnSpc>
              <a:spcBef>
                <a:spcPct val="20000"/>
              </a:spcBef>
            </a:pPr>
            <a:r>
              <a:rPr lang="ar-SA" sz="2800" b="1" dirty="0">
                <a:cs typeface="Arial" charset="0"/>
              </a:rPr>
              <a:t>السكر بعد الطعام بساعتين</a:t>
            </a:r>
          </a:p>
          <a:p>
            <a:pPr marL="457200" indent="-457200" algn="ctr" rtl="1">
              <a:lnSpc>
                <a:spcPct val="90000"/>
              </a:lnSpc>
              <a:spcBef>
                <a:spcPct val="20000"/>
              </a:spcBef>
            </a:pPr>
            <a:r>
              <a:rPr lang="ar-SA" sz="2800" b="1" dirty="0">
                <a:solidFill>
                  <a:srgbClr val="C00000"/>
                </a:solidFill>
                <a:cs typeface="Arial" charset="0"/>
              </a:rPr>
              <a:t>أ- أقل من 140  </a:t>
            </a:r>
            <a:r>
              <a:rPr lang="ar-SA" sz="2800" b="1" dirty="0" err="1">
                <a:solidFill>
                  <a:srgbClr val="C00000"/>
                </a:solidFill>
                <a:cs typeface="Arial" charset="0"/>
              </a:rPr>
              <a:t>ملغ </a:t>
            </a:r>
            <a:r>
              <a:rPr lang="ar-SA" sz="2800" b="1" dirty="0">
                <a:solidFill>
                  <a:srgbClr val="C00000"/>
                </a:solidFill>
                <a:cs typeface="Arial" charset="0"/>
              </a:rPr>
              <a:t>/ د ل </a:t>
            </a:r>
            <a:r>
              <a:rPr lang="ar-SA" sz="2800" b="1" dirty="0" smtClean="0">
                <a:solidFill>
                  <a:srgbClr val="C00000"/>
                </a:solidFill>
                <a:cs typeface="Arial" charset="0"/>
              </a:rPr>
              <a:t>ـــــــــــــــــــــ</a:t>
            </a:r>
            <a:r>
              <a:rPr lang="ar-SY" sz="2800" b="1" dirty="0" smtClean="0">
                <a:solidFill>
                  <a:srgbClr val="C00000"/>
                </a:solidFill>
                <a:cs typeface="Arial" charset="0"/>
              </a:rPr>
              <a:t>ـــــ</a:t>
            </a:r>
            <a:r>
              <a:rPr lang="ar-SA" sz="2800" b="1" dirty="0" smtClean="0">
                <a:solidFill>
                  <a:srgbClr val="C00000"/>
                </a:solidFill>
                <a:cs typeface="Arial" charset="0"/>
              </a:rPr>
              <a:t>ــ </a:t>
            </a:r>
            <a:r>
              <a:rPr lang="ar-SA" sz="2800" b="1" dirty="0">
                <a:solidFill>
                  <a:srgbClr val="C00000"/>
                </a:solidFill>
                <a:cs typeface="Arial" charset="0"/>
              </a:rPr>
              <a:t>طبيعي ــــــــــــــــــــــــــــــ</a:t>
            </a:r>
          </a:p>
          <a:p>
            <a:pPr marL="457200" indent="-457200" algn="ctr" rtl="1">
              <a:lnSpc>
                <a:spcPct val="90000"/>
              </a:lnSpc>
              <a:spcBef>
                <a:spcPct val="20000"/>
              </a:spcBef>
            </a:pPr>
            <a:r>
              <a:rPr lang="ar-SA" sz="2900" b="1" dirty="0">
                <a:solidFill>
                  <a:srgbClr val="C00000"/>
                </a:solidFill>
                <a:cs typeface="Arial" charset="0"/>
              </a:rPr>
              <a:t>ب- </a:t>
            </a:r>
            <a:r>
              <a:rPr lang="ar-SA" sz="2900" b="1" dirty="0" err="1">
                <a:solidFill>
                  <a:srgbClr val="C00000"/>
                </a:solidFill>
                <a:cs typeface="Arial" charset="0"/>
              </a:rPr>
              <a:t>200ملغ</a:t>
            </a:r>
            <a:r>
              <a:rPr lang="ar-SA" sz="2900" b="1" dirty="0">
                <a:solidFill>
                  <a:srgbClr val="C00000"/>
                </a:solidFill>
                <a:cs typeface="Arial" charset="0"/>
              </a:rPr>
              <a:t> / دل  فما فوق </a:t>
            </a:r>
            <a:r>
              <a:rPr lang="ar-SA" sz="2900" b="1" dirty="0">
                <a:solidFill>
                  <a:srgbClr val="C00000"/>
                </a:solidFill>
              </a:rPr>
              <a:t>ـــــــــــــــــــــ إصابة بالسكري ـــــــــــــــــ</a:t>
            </a:r>
            <a:r>
              <a:rPr lang="ar-SA" sz="2900" b="1" dirty="0">
                <a:solidFill>
                  <a:srgbClr val="C00000"/>
                </a:solidFill>
                <a:cs typeface="Arial" charset="0"/>
              </a:rPr>
              <a:t> </a:t>
            </a:r>
          </a:p>
          <a:p>
            <a:pPr marL="457200" indent="-457200" algn="ctr" rtl="1"/>
            <a:r>
              <a:rPr lang="ar-SA" sz="2800" dirty="0">
                <a:solidFill>
                  <a:srgbClr val="C00000"/>
                </a:solidFill>
                <a:latin typeface="Arial" charset="0"/>
                <a:cs typeface="Arial" charset="0"/>
              </a:rPr>
              <a:t>ج- </a:t>
            </a:r>
            <a:r>
              <a:rPr lang="ar-SA" sz="2800" b="1" dirty="0" smtClean="0">
                <a:solidFill>
                  <a:srgbClr val="C00000"/>
                </a:solidFill>
                <a:latin typeface="Arial" charset="0"/>
                <a:cs typeface="Arial" charset="0"/>
              </a:rPr>
              <a:t>14</a:t>
            </a:r>
            <a:r>
              <a:rPr lang="ar-SY" sz="2800" b="1" dirty="0" smtClean="0">
                <a:solidFill>
                  <a:srgbClr val="C00000"/>
                </a:solidFill>
                <a:latin typeface="Arial" charset="0"/>
                <a:cs typeface="Arial" charset="0"/>
              </a:rPr>
              <a:t>1</a:t>
            </a:r>
            <a:r>
              <a:rPr lang="ar-SA" sz="2800" b="1" dirty="0" smtClean="0">
                <a:solidFill>
                  <a:srgbClr val="C00000"/>
                </a:solidFill>
                <a:latin typeface="Arial" charset="0"/>
                <a:cs typeface="Arial" charset="0"/>
              </a:rPr>
              <a:t> </a:t>
            </a:r>
            <a:r>
              <a:rPr lang="ar-SA" sz="2800" b="1" dirty="0">
                <a:solidFill>
                  <a:srgbClr val="C00000"/>
                </a:solidFill>
                <a:latin typeface="Arial" charset="0"/>
                <a:cs typeface="Arial" charset="0"/>
              </a:rPr>
              <a:t>– 199 </a:t>
            </a:r>
            <a:r>
              <a:rPr lang="ar-SA" sz="2800" b="1" dirty="0" err="1">
                <a:solidFill>
                  <a:srgbClr val="C00000"/>
                </a:solidFill>
                <a:latin typeface="Arial" charset="0"/>
                <a:cs typeface="Arial" charset="0"/>
              </a:rPr>
              <a:t>ملغ </a:t>
            </a:r>
            <a:r>
              <a:rPr lang="ar-SA" sz="2800" b="1" dirty="0">
                <a:solidFill>
                  <a:srgbClr val="C00000"/>
                </a:solidFill>
                <a:latin typeface="Arial" charset="0"/>
                <a:cs typeface="Arial" charset="0"/>
              </a:rPr>
              <a:t>/ د ل </a:t>
            </a:r>
            <a:r>
              <a:rPr lang="ar-SA" sz="2800" b="1" dirty="0" smtClean="0">
                <a:solidFill>
                  <a:srgbClr val="C00000"/>
                </a:solidFill>
                <a:latin typeface="Arial" charset="0"/>
                <a:cs typeface="Arial" charset="0"/>
              </a:rPr>
              <a:t>ـــ</a:t>
            </a:r>
            <a:r>
              <a:rPr lang="ar-SY" sz="2800" b="1" dirty="0" smtClean="0">
                <a:solidFill>
                  <a:srgbClr val="C00000"/>
                </a:solidFill>
                <a:latin typeface="Arial" charset="0"/>
                <a:cs typeface="Arial" charset="0"/>
              </a:rPr>
              <a:t>ــــ</a:t>
            </a:r>
            <a:r>
              <a:rPr lang="ar-SA" sz="2800" b="1" dirty="0" smtClean="0">
                <a:solidFill>
                  <a:srgbClr val="C00000"/>
                </a:solidFill>
                <a:latin typeface="Arial" charset="0"/>
                <a:cs typeface="Arial" charset="0"/>
              </a:rPr>
              <a:t>ـــــــــــــــــــ </a:t>
            </a:r>
            <a:r>
              <a:rPr lang="ar-SY" sz="2800" b="1" dirty="0" smtClean="0">
                <a:solidFill>
                  <a:srgbClr val="C00000"/>
                </a:solidFill>
                <a:latin typeface="Arial" charset="0"/>
                <a:cs typeface="Arial" charset="0"/>
              </a:rPr>
              <a:t>حالة مرض ما قبل السكري</a:t>
            </a:r>
          </a:p>
          <a:p>
            <a:pPr marL="457200" indent="-457200" algn="ctr" rtl="1"/>
            <a:r>
              <a:rPr lang="ar-SY" sz="2800" b="1" dirty="0" smtClean="0">
                <a:solidFill>
                  <a:schemeClr val="accent2"/>
                </a:solidFill>
                <a:latin typeface="Arial" charset="0"/>
                <a:cs typeface="Arial" charset="0"/>
              </a:rPr>
              <a:t> </a:t>
            </a:r>
            <a:r>
              <a:rPr lang="ar-SY" sz="2800" b="1" dirty="0" err="1" smtClean="0">
                <a:latin typeface="Arial" charset="0"/>
                <a:cs typeface="Arial" charset="0"/>
              </a:rPr>
              <a:t>الخضاب</a:t>
            </a:r>
            <a:r>
              <a:rPr lang="ar-SY" sz="2800" b="1" dirty="0" smtClean="0">
                <a:latin typeface="Arial" charset="0"/>
                <a:cs typeface="Arial" charset="0"/>
              </a:rPr>
              <a:t> </a:t>
            </a:r>
            <a:r>
              <a:rPr lang="ar-SY" sz="2800" b="1" dirty="0" err="1" smtClean="0">
                <a:latin typeface="Arial" charset="0"/>
                <a:cs typeface="Arial" charset="0"/>
              </a:rPr>
              <a:t>الغلوكوزي</a:t>
            </a:r>
            <a:r>
              <a:rPr lang="ar-SY" sz="2800" b="1" dirty="0" smtClean="0">
                <a:latin typeface="Arial" charset="0"/>
                <a:cs typeface="Arial" charset="0"/>
              </a:rPr>
              <a:t> </a:t>
            </a:r>
            <a:r>
              <a:rPr lang="en-US" sz="2800" b="1" dirty="0" smtClean="0">
                <a:latin typeface="Arial" charset="0"/>
                <a:cs typeface="Arial" charset="0"/>
              </a:rPr>
              <a:t>HbA1c</a:t>
            </a:r>
            <a:r>
              <a:rPr lang="ar-SY" sz="2800" b="1" dirty="0" smtClean="0">
                <a:latin typeface="Arial" charset="0"/>
                <a:cs typeface="Arial" charset="0"/>
              </a:rPr>
              <a:t> </a:t>
            </a:r>
            <a:r>
              <a:rPr lang="ar-SY" sz="2800" b="1" dirty="0" err="1" smtClean="0">
                <a:latin typeface="Arial" charset="0"/>
                <a:cs typeface="Arial" charset="0"/>
              </a:rPr>
              <a:t>:</a:t>
            </a:r>
            <a:endParaRPr lang="ar-SY" sz="2800" b="1" dirty="0" smtClean="0">
              <a:latin typeface="Arial" charset="0"/>
              <a:cs typeface="Arial" charset="0"/>
            </a:endParaRPr>
          </a:p>
          <a:p>
            <a:pPr marL="457200" indent="-457200" algn="r" rtl="1"/>
            <a:r>
              <a:rPr lang="ar-SY" sz="2800" b="1" dirty="0" smtClean="0">
                <a:solidFill>
                  <a:schemeClr val="accent2"/>
                </a:solidFill>
                <a:latin typeface="Arial" charset="0"/>
                <a:cs typeface="Arial" charset="0"/>
              </a:rPr>
              <a:t> </a:t>
            </a:r>
            <a:r>
              <a:rPr lang="ar-SY" sz="2800" b="1" dirty="0" smtClean="0">
                <a:solidFill>
                  <a:schemeClr val="accent5">
                    <a:lumMod val="50000"/>
                  </a:schemeClr>
                </a:solidFill>
                <a:latin typeface="Arial" charset="0"/>
                <a:cs typeface="Arial" charset="0"/>
              </a:rPr>
              <a:t>&gt; </a:t>
            </a:r>
            <a:r>
              <a:rPr lang="ar-SY" sz="2800" b="1" dirty="0" err="1" smtClean="0">
                <a:solidFill>
                  <a:schemeClr val="accent5">
                    <a:lumMod val="50000"/>
                  </a:schemeClr>
                </a:solidFill>
                <a:latin typeface="Arial" charset="0"/>
                <a:cs typeface="Arial" charset="0"/>
              </a:rPr>
              <a:t>6,4 </a:t>
            </a:r>
            <a:r>
              <a:rPr lang="ar-SY" sz="2800" b="1" dirty="0" smtClean="0">
                <a:solidFill>
                  <a:schemeClr val="accent5">
                    <a:lumMod val="50000"/>
                  </a:schemeClr>
                </a:solidFill>
                <a:latin typeface="Arial" charset="0"/>
                <a:cs typeface="Arial" charset="0"/>
              </a:rPr>
              <a:t>%  سكري </a:t>
            </a:r>
            <a:r>
              <a:rPr lang="ar-SY" sz="2800" b="1" dirty="0" err="1" smtClean="0">
                <a:solidFill>
                  <a:schemeClr val="accent5">
                    <a:lumMod val="50000"/>
                  </a:schemeClr>
                </a:solidFill>
                <a:latin typeface="Arial" charset="0"/>
                <a:cs typeface="Arial" charset="0"/>
              </a:rPr>
              <a:t>صريح      </a:t>
            </a:r>
            <a:r>
              <a:rPr lang="ar-SY" sz="2800" b="1" dirty="0" smtClean="0">
                <a:solidFill>
                  <a:schemeClr val="accent5">
                    <a:lumMod val="50000"/>
                  </a:schemeClr>
                </a:solidFill>
                <a:latin typeface="Arial" charset="0"/>
                <a:cs typeface="Arial" charset="0"/>
              </a:rPr>
              <a:t>------- </a:t>
            </a:r>
            <a:r>
              <a:rPr lang="ar-SY" sz="2800" b="1" smtClean="0">
                <a:solidFill>
                  <a:schemeClr val="accent5">
                    <a:lumMod val="50000"/>
                  </a:schemeClr>
                </a:solidFill>
                <a:latin typeface="Arial" charset="0"/>
                <a:cs typeface="Arial" charset="0"/>
              </a:rPr>
              <a:t>5,7 </a:t>
            </a:r>
            <a:r>
              <a:rPr lang="ar-SY" sz="2800" b="1" dirty="0" smtClean="0">
                <a:solidFill>
                  <a:schemeClr val="accent5">
                    <a:lumMod val="50000"/>
                  </a:schemeClr>
                </a:solidFill>
                <a:latin typeface="Arial" charset="0"/>
                <a:cs typeface="Arial" charset="0"/>
              </a:rPr>
              <a:t>– </a:t>
            </a:r>
            <a:r>
              <a:rPr lang="ar-SY" sz="2800" b="1" dirty="0" err="1" smtClean="0">
                <a:solidFill>
                  <a:schemeClr val="accent5">
                    <a:lumMod val="50000"/>
                  </a:schemeClr>
                </a:solidFill>
                <a:latin typeface="Arial" charset="0"/>
                <a:cs typeface="Arial" charset="0"/>
              </a:rPr>
              <a:t>6,4 </a:t>
            </a:r>
            <a:r>
              <a:rPr lang="ar-SY" sz="2800" b="1" dirty="0" smtClean="0">
                <a:solidFill>
                  <a:schemeClr val="accent5">
                    <a:lumMod val="50000"/>
                  </a:schemeClr>
                </a:solidFill>
                <a:latin typeface="Arial" charset="0"/>
                <a:cs typeface="Arial" charset="0"/>
              </a:rPr>
              <a:t>% ما قبل السكري</a:t>
            </a:r>
          </a:p>
          <a:p>
            <a:pPr marL="457200" indent="-457200" algn="ctr" rtl="1"/>
            <a:r>
              <a:rPr lang="ar-SY" sz="2800" b="1" dirty="0" smtClean="0">
                <a:latin typeface="Arial" charset="0"/>
                <a:cs typeface="Arial" charset="0"/>
              </a:rPr>
              <a:t>( اختبار غير موثوق بالنسبة للسكري الثانوي في </a:t>
            </a:r>
            <a:r>
              <a:rPr lang="ar-SY" sz="2800" b="1" dirty="0" err="1" smtClean="0">
                <a:latin typeface="Arial" charset="0"/>
                <a:cs typeface="Arial" charset="0"/>
              </a:rPr>
              <a:t>التلاسيميا</a:t>
            </a:r>
            <a:r>
              <a:rPr lang="ar-SY" sz="2800" b="1" dirty="0" smtClean="0">
                <a:latin typeface="Arial" charset="0"/>
                <a:cs typeface="Arial" charset="0"/>
              </a:rPr>
              <a:t> </a:t>
            </a:r>
            <a:r>
              <a:rPr lang="ar-SY" sz="2800" b="1" dirty="0" err="1" smtClean="0">
                <a:latin typeface="Arial" charset="0"/>
                <a:cs typeface="Arial" charset="0"/>
              </a:rPr>
              <a:t>)</a:t>
            </a:r>
            <a:endParaRPr lang="ar-SY" sz="2800" b="1" dirty="0" smtClean="0">
              <a:latin typeface="Arial" charset="0"/>
              <a:cs typeface="Arial" charset="0"/>
            </a:endParaRPr>
          </a:p>
        </p:txBody>
      </p:sp>
      <p:pic>
        <p:nvPicPr>
          <p:cNvPr id="194565" name="Picture 5" descr="BEAKER"/>
          <p:cNvPicPr>
            <a:picLocks noChangeAspect="1" noChangeArrowheads="1"/>
          </p:cNvPicPr>
          <p:nvPr/>
        </p:nvPicPr>
        <p:blipFill>
          <a:blip r:embed="rId2" cstate="print"/>
          <a:srcRect/>
          <a:stretch>
            <a:fillRect/>
          </a:stretch>
        </p:blipFill>
        <p:spPr bwMode="auto">
          <a:xfrm>
            <a:off x="914400" y="228600"/>
            <a:ext cx="292100" cy="846278"/>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4562"/>
                                        </p:tgtEl>
                                        <p:attrNameLst>
                                          <p:attrName>style.visibility</p:attrName>
                                        </p:attrNameLst>
                                      </p:cBhvr>
                                      <p:to>
                                        <p:strVal val="visible"/>
                                      </p:to>
                                    </p:set>
                                    <p:anim calcmode="lin" valueType="num">
                                      <p:cBhvr>
                                        <p:cTn id="7" dur="500" fill="hold"/>
                                        <p:tgtEl>
                                          <p:spTgt spid="194562"/>
                                        </p:tgtEl>
                                        <p:attrNameLst>
                                          <p:attrName>ppt_w</p:attrName>
                                        </p:attrNameLst>
                                      </p:cBhvr>
                                      <p:tavLst>
                                        <p:tav tm="0">
                                          <p:val>
                                            <p:fltVal val="0"/>
                                          </p:val>
                                        </p:tav>
                                        <p:tav tm="100000">
                                          <p:val>
                                            <p:strVal val="#ppt_w"/>
                                          </p:val>
                                        </p:tav>
                                      </p:tavLst>
                                    </p:anim>
                                    <p:anim calcmode="lin" valueType="num">
                                      <p:cBhvr>
                                        <p:cTn id="8" dur="500" fill="hold"/>
                                        <p:tgtEl>
                                          <p:spTgt spid="1945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94565"/>
                                        </p:tgtEl>
                                        <p:attrNameLst>
                                          <p:attrName>style.visibility</p:attrName>
                                        </p:attrNameLst>
                                      </p:cBhvr>
                                      <p:to>
                                        <p:strVal val="visible"/>
                                      </p:to>
                                    </p:set>
                                    <p:anim calcmode="lin" valueType="num">
                                      <p:cBhvr>
                                        <p:cTn id="12" dur="500" fill="hold"/>
                                        <p:tgtEl>
                                          <p:spTgt spid="194565"/>
                                        </p:tgtEl>
                                        <p:attrNameLst>
                                          <p:attrName>ppt_w</p:attrName>
                                        </p:attrNameLst>
                                      </p:cBhvr>
                                      <p:tavLst>
                                        <p:tav tm="0">
                                          <p:val>
                                            <p:fltVal val="0"/>
                                          </p:val>
                                        </p:tav>
                                        <p:tav tm="100000">
                                          <p:val>
                                            <p:strVal val="#ppt_w"/>
                                          </p:val>
                                        </p:tav>
                                      </p:tavLst>
                                    </p:anim>
                                    <p:anim calcmode="lin" valueType="num">
                                      <p:cBhvr>
                                        <p:cTn id="13" dur="500" fill="hold"/>
                                        <p:tgtEl>
                                          <p:spTgt spid="194565"/>
                                        </p:tgtEl>
                                        <p:attrNameLst>
                                          <p:attrName>ppt_h</p:attrName>
                                        </p:attrNameLst>
                                      </p:cBhvr>
                                      <p:tavLst>
                                        <p:tav tm="0">
                                          <p:val>
                                            <p:fltVal val="0"/>
                                          </p:val>
                                        </p:tav>
                                        <p:tav tm="100000">
                                          <p:val>
                                            <p:strVal val="#ppt_h"/>
                                          </p:val>
                                        </p:tav>
                                      </p:tavLst>
                                    </p:anim>
                                    <p:anim calcmode="lin" valueType="num">
                                      <p:cBhvr>
                                        <p:cTn id="14" dur="500" fill="hold"/>
                                        <p:tgtEl>
                                          <p:spTgt spid="194565"/>
                                        </p:tgtEl>
                                        <p:attrNameLst>
                                          <p:attrName>ppt_x</p:attrName>
                                        </p:attrNameLst>
                                      </p:cBhvr>
                                      <p:tavLst>
                                        <p:tav tm="0">
                                          <p:val>
                                            <p:fltVal val="0.5"/>
                                          </p:val>
                                        </p:tav>
                                        <p:tav tm="100000">
                                          <p:val>
                                            <p:strVal val="#ppt_x"/>
                                          </p:val>
                                        </p:tav>
                                      </p:tavLst>
                                    </p:anim>
                                    <p:anim calcmode="lin" valueType="num">
                                      <p:cBhvr>
                                        <p:cTn id="15" dur="500" fill="hold"/>
                                        <p:tgtEl>
                                          <p:spTgt spid="1945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00"/>
            <a:ext cx="4953000" cy="2590800"/>
          </a:xfrm>
        </p:spPr>
        <p:txBody>
          <a:bodyPr>
            <a:normAutofit fontScale="90000"/>
          </a:bodyPr>
          <a:lstStyle/>
          <a:p>
            <a:r>
              <a:rPr lang="ar-SY" b="1" dirty="0" smtClean="0"/>
              <a:t>لابد من التقصي عن حالة ما قبل السكري عند اليافعين والمراهقين من مرضى </a:t>
            </a:r>
            <a:r>
              <a:rPr lang="ar-SY" b="1" dirty="0" err="1" smtClean="0"/>
              <a:t>التلاسيميا</a:t>
            </a:r>
            <a:r>
              <a:rPr lang="ar-SY" b="1" dirty="0" smtClean="0"/>
              <a:t> </a:t>
            </a:r>
            <a:r>
              <a:rPr lang="ar-SY" b="1" dirty="0" err="1" smtClean="0"/>
              <a:t>؟</a:t>
            </a:r>
            <a:endParaRPr lang="en-US" b="1" dirty="0"/>
          </a:p>
        </p:txBody>
      </p:sp>
      <p:pic>
        <p:nvPicPr>
          <p:cNvPr id="3" name="Picture 8" descr="tranp doc"/>
          <p:cNvPicPr>
            <a:picLocks noChangeAspect="1" noChangeArrowheads="1"/>
          </p:cNvPicPr>
          <p:nvPr/>
        </p:nvPicPr>
        <p:blipFill>
          <a:blip r:embed="rId2" cstate="print"/>
          <a:srcRect/>
          <a:stretch>
            <a:fillRect/>
          </a:stretch>
        </p:blipFill>
        <p:spPr bwMode="auto">
          <a:xfrm>
            <a:off x="5943600" y="1019276"/>
            <a:ext cx="2514600" cy="5580388"/>
          </a:xfrm>
          <a:prstGeom prst="rect">
            <a:avLst/>
          </a:prstGeom>
          <a:noFill/>
          <a:ln w="9525">
            <a:noFill/>
            <a:miter lim="800000"/>
            <a:headEnd/>
            <a:tailEnd/>
          </a:ln>
        </p:spPr>
      </p:pic>
      <p:sp>
        <p:nvSpPr>
          <p:cNvPr id="4" name="Smiley Face 3"/>
          <p:cNvSpPr/>
          <p:nvPr/>
        </p:nvSpPr>
        <p:spPr>
          <a:xfrm>
            <a:off x="1905000" y="762000"/>
            <a:ext cx="2971800" cy="259080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6"/>
          <p:cNvSpPr txBox="1">
            <a:spLocks noChangeArrowheads="1"/>
          </p:cNvSpPr>
          <p:nvPr/>
        </p:nvSpPr>
        <p:spPr bwMode="auto">
          <a:xfrm>
            <a:off x="0" y="228600"/>
            <a:ext cx="9144000" cy="830997"/>
          </a:xfrm>
          <a:prstGeom prst="rect">
            <a:avLst/>
          </a:prstGeom>
          <a:noFill/>
          <a:ln w="25400">
            <a:noFill/>
            <a:miter lim="800000"/>
            <a:headEnd/>
            <a:tailEnd/>
          </a:ln>
        </p:spPr>
        <p:txBody>
          <a:bodyPr wrap="square">
            <a:spAutoFit/>
          </a:bodyPr>
          <a:lstStyle/>
          <a:p>
            <a:pPr algn="ctr" rtl="1"/>
            <a:r>
              <a:rPr lang="ar-SY" sz="4800" b="1" dirty="0" smtClean="0">
                <a:solidFill>
                  <a:schemeClr val="bg1"/>
                </a:solidFill>
              </a:rPr>
              <a:t>اختبار تحمل الغلوكوز الفموي </a:t>
            </a:r>
            <a:r>
              <a:rPr lang="en-US" sz="3600" b="1" dirty="0" smtClean="0">
                <a:solidFill>
                  <a:schemeClr val="bg1"/>
                </a:solidFill>
                <a:latin typeface="Arial" pitchFamily="34" charset="0"/>
                <a:cs typeface="Arial" pitchFamily="34" charset="0"/>
              </a:rPr>
              <a:t>OGTT</a:t>
            </a:r>
            <a:endParaRPr lang="el-GR" sz="3600" b="1" dirty="0">
              <a:solidFill>
                <a:schemeClr val="bg1"/>
              </a:solidFill>
              <a:latin typeface="Arial" pitchFamily="34" charset="0"/>
              <a:cs typeface="Arial" pitchFamily="34" charset="0"/>
            </a:endParaRPr>
          </a:p>
        </p:txBody>
      </p:sp>
      <p:graphicFrame>
        <p:nvGraphicFramePr>
          <p:cNvPr id="6" name="Group 153"/>
          <p:cNvGraphicFramePr>
            <a:graphicFrameLocks noGrp="1"/>
          </p:cNvGraphicFramePr>
          <p:nvPr/>
        </p:nvGraphicFramePr>
        <p:xfrm>
          <a:off x="0" y="2209800"/>
          <a:ext cx="9144000" cy="822960"/>
        </p:xfrm>
        <a:graphic>
          <a:graphicData uri="http://schemas.openxmlformats.org/drawingml/2006/table">
            <a:tbl>
              <a:tblPr/>
              <a:tblGrid>
                <a:gridCol w="9144000"/>
              </a:tblGrid>
              <a:tr h="257175">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Y" sz="2400" b="1" i="0" u="none" strike="noStrike" cap="none" normalizeH="0" baseline="0" dirty="0" smtClean="0">
                          <a:ln>
                            <a:noFill/>
                          </a:ln>
                          <a:solidFill>
                            <a:schemeClr val="bg1"/>
                          </a:solidFill>
                          <a:effectLst/>
                          <a:latin typeface="Arial" pitchFamily="34" charset="0"/>
                        </a:rPr>
                        <a:t>يعطى المريض في سن البلوغ محلول 75 غ من الغلوكوز في 200 مل ماء بعد صيام 8 ساعات ويعاير سكر الدم بعد ساعتين </a:t>
                      </a:r>
                      <a:endParaRPr kumimoji="0" lang="en-GB" sz="2400" b="1"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7" name="Group 153"/>
          <p:cNvGraphicFramePr>
            <a:graphicFrameLocks noGrp="1"/>
          </p:cNvGraphicFramePr>
          <p:nvPr/>
        </p:nvGraphicFramePr>
        <p:xfrm>
          <a:off x="0" y="1066800"/>
          <a:ext cx="9144000" cy="457200"/>
        </p:xfrm>
        <a:graphic>
          <a:graphicData uri="http://schemas.openxmlformats.org/drawingml/2006/table">
            <a:tbl>
              <a:tblPr/>
              <a:tblGrid>
                <a:gridCol w="9144000"/>
              </a:tblGrid>
              <a:tr h="25717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Y" sz="2400" b="1" i="0" u="none" strike="noStrike" cap="none" normalizeH="0" baseline="0" dirty="0" smtClean="0">
                          <a:ln>
                            <a:noFill/>
                          </a:ln>
                          <a:solidFill>
                            <a:schemeClr val="bg1"/>
                          </a:solidFill>
                          <a:effectLst/>
                          <a:latin typeface="Arial" pitchFamily="34" charset="0"/>
                        </a:rPr>
                        <a:t>سكر الدم </a:t>
                      </a:r>
                      <a:r>
                        <a:rPr kumimoji="0" lang="ar-SY" sz="2400" b="1" i="0" u="none" strike="noStrike" cap="none" normalizeH="0" baseline="0" dirty="0" err="1" smtClean="0">
                          <a:ln>
                            <a:noFill/>
                          </a:ln>
                          <a:solidFill>
                            <a:schemeClr val="bg1"/>
                          </a:solidFill>
                          <a:effectLst/>
                          <a:latin typeface="Arial" pitchFamily="34" charset="0"/>
                        </a:rPr>
                        <a:t>الصيامي </a:t>
                      </a:r>
                      <a:r>
                        <a:rPr kumimoji="0" lang="ar-SY" sz="2400" b="1" i="0" u="none" strike="noStrike" cap="none" normalizeH="0" baseline="0" dirty="0" smtClean="0">
                          <a:ln>
                            <a:noFill/>
                          </a:ln>
                          <a:solidFill>
                            <a:schemeClr val="bg1"/>
                          </a:solidFill>
                          <a:effectLst/>
                          <a:latin typeface="Arial" pitchFamily="34" charset="0"/>
                        </a:rPr>
                        <a:t>&gt; 100 </a:t>
                      </a:r>
                      <a:r>
                        <a:rPr kumimoji="0" lang="ar-SY" sz="2400" b="1" i="0" u="none" strike="noStrike" cap="none" normalizeH="0" baseline="0" dirty="0" err="1" smtClean="0">
                          <a:ln>
                            <a:noFill/>
                          </a:ln>
                          <a:solidFill>
                            <a:schemeClr val="bg1"/>
                          </a:solidFill>
                          <a:effectLst/>
                          <a:latin typeface="Arial" pitchFamily="34" charset="0"/>
                        </a:rPr>
                        <a:t>ملغ </a:t>
                      </a:r>
                      <a:r>
                        <a:rPr kumimoji="0" lang="ar-SY" sz="2400" b="1" i="0" u="none" strike="noStrike" cap="none" normalizeH="0" baseline="0" dirty="0" smtClean="0">
                          <a:ln>
                            <a:noFill/>
                          </a:ln>
                          <a:solidFill>
                            <a:schemeClr val="bg1"/>
                          </a:solidFill>
                          <a:effectLst/>
                          <a:latin typeface="Arial" pitchFamily="34" charset="0"/>
                        </a:rPr>
                        <a:t>/ د ل </a:t>
                      </a:r>
                      <a:r>
                        <a:rPr kumimoji="0" lang="ar-SY" sz="2400" b="1" i="0" u="none" strike="noStrike" cap="none" normalizeH="0" baseline="0" dirty="0" err="1" smtClean="0">
                          <a:ln>
                            <a:noFill/>
                          </a:ln>
                          <a:solidFill>
                            <a:schemeClr val="bg1"/>
                          </a:solidFill>
                          <a:effectLst/>
                          <a:latin typeface="Arial" pitchFamily="34" charset="0"/>
                        </a:rPr>
                        <a:t>و </a:t>
                      </a:r>
                      <a:r>
                        <a:rPr kumimoji="0" lang="ar-SY" sz="2400" b="1" i="0" u="none" strike="noStrike" cap="none" normalizeH="0" baseline="0" dirty="0" smtClean="0">
                          <a:ln>
                            <a:noFill/>
                          </a:ln>
                          <a:solidFill>
                            <a:schemeClr val="bg1"/>
                          </a:solidFill>
                          <a:effectLst/>
                          <a:latin typeface="Arial" pitchFamily="34" charset="0"/>
                        </a:rPr>
                        <a:t>&lt; 126 </a:t>
                      </a:r>
                      <a:r>
                        <a:rPr kumimoji="0" lang="ar-SY" sz="2400" b="1" i="0" u="none" strike="noStrike" cap="none" normalizeH="0" baseline="0" dirty="0" err="1" smtClean="0">
                          <a:ln>
                            <a:noFill/>
                          </a:ln>
                          <a:solidFill>
                            <a:schemeClr val="bg1"/>
                          </a:solidFill>
                          <a:effectLst/>
                          <a:latin typeface="Arial" pitchFamily="34" charset="0"/>
                        </a:rPr>
                        <a:t>ملغ </a:t>
                      </a:r>
                      <a:r>
                        <a:rPr kumimoji="0" lang="ar-SY" sz="2400" b="1" i="0" u="none" strike="noStrike" cap="none" normalizeH="0" baseline="0" dirty="0" smtClean="0">
                          <a:ln>
                            <a:noFill/>
                          </a:ln>
                          <a:solidFill>
                            <a:schemeClr val="bg1"/>
                          </a:solidFill>
                          <a:effectLst/>
                          <a:latin typeface="Arial" pitchFamily="34" charset="0"/>
                        </a:rPr>
                        <a:t>/ د </a:t>
                      </a:r>
                      <a:r>
                        <a:rPr kumimoji="0" lang="ar-SY" sz="2400" b="1" i="0" u="none" strike="noStrike" cap="none" normalizeH="0" baseline="0" dirty="0" err="1" smtClean="0">
                          <a:ln>
                            <a:noFill/>
                          </a:ln>
                          <a:solidFill>
                            <a:schemeClr val="bg1"/>
                          </a:solidFill>
                          <a:effectLst/>
                          <a:latin typeface="Arial" pitchFamily="34" charset="0"/>
                        </a:rPr>
                        <a:t>ل </a:t>
                      </a:r>
                      <a:r>
                        <a:rPr kumimoji="0" lang="ar-SY" sz="2400" b="1" i="0" u="none" strike="noStrike" cap="none" normalizeH="0" baseline="0" dirty="0" smtClean="0">
                          <a:ln>
                            <a:noFill/>
                          </a:ln>
                          <a:solidFill>
                            <a:schemeClr val="bg1"/>
                          </a:solidFill>
                          <a:effectLst/>
                          <a:latin typeface="Arial" pitchFamily="34" charset="0"/>
                        </a:rPr>
                        <a:t>( بعد صيام 8 </a:t>
                      </a:r>
                      <a:r>
                        <a:rPr kumimoji="0" lang="ar-SY" sz="2400" b="1" i="0" u="none" strike="noStrike" cap="none" normalizeH="0" baseline="0" dirty="0" err="1" smtClean="0">
                          <a:ln>
                            <a:noFill/>
                          </a:ln>
                          <a:solidFill>
                            <a:schemeClr val="bg1"/>
                          </a:solidFill>
                          <a:effectLst/>
                          <a:latin typeface="Arial" pitchFamily="34" charset="0"/>
                        </a:rPr>
                        <a:t>ساعات )</a:t>
                      </a:r>
                      <a:endParaRPr kumimoji="0" lang="en-GB" sz="2400" b="1"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8" name="Group 153"/>
          <p:cNvGraphicFramePr>
            <a:graphicFrameLocks noGrp="1"/>
          </p:cNvGraphicFramePr>
          <p:nvPr/>
        </p:nvGraphicFramePr>
        <p:xfrm>
          <a:off x="0" y="3733800"/>
          <a:ext cx="9144000" cy="822960"/>
        </p:xfrm>
        <a:graphic>
          <a:graphicData uri="http://schemas.openxmlformats.org/drawingml/2006/table">
            <a:tbl>
              <a:tblPr/>
              <a:tblGrid>
                <a:gridCol w="9144000"/>
              </a:tblGrid>
              <a:tr h="257175">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Y" sz="2400" b="1" i="0" u="none" strike="noStrike" cap="none" normalizeH="0" baseline="0" dirty="0" smtClean="0">
                          <a:ln>
                            <a:noFill/>
                          </a:ln>
                          <a:solidFill>
                            <a:schemeClr val="bg1"/>
                          </a:solidFill>
                          <a:effectLst/>
                          <a:latin typeface="Arial" pitchFamily="34" charset="0"/>
                        </a:rPr>
                        <a:t>يعطى المريض الطفل في سن 10</a:t>
                      </a:r>
                      <a:r>
                        <a:rPr kumimoji="0" lang="ar-SY" sz="2400" b="1" i="0" u="none" strike="noStrike" cap="none" normalizeH="0" baseline="0" dirty="0" smtClean="0">
                          <a:ln>
                            <a:noFill/>
                          </a:ln>
                          <a:solidFill>
                            <a:schemeClr val="tx1"/>
                          </a:solidFill>
                          <a:effectLst/>
                          <a:latin typeface="Arial" pitchFamily="34" charset="0"/>
                        </a:rPr>
                        <a:t> </a:t>
                      </a:r>
                      <a:r>
                        <a:rPr kumimoji="0" lang="ar-SY" sz="2400" b="1" i="0" u="none" strike="noStrike" cap="none" normalizeH="0" baseline="0" dirty="0" smtClean="0">
                          <a:ln>
                            <a:noFill/>
                          </a:ln>
                          <a:solidFill>
                            <a:schemeClr val="bg1"/>
                          </a:solidFill>
                          <a:effectLst/>
                          <a:latin typeface="Arial" pitchFamily="34" charset="0"/>
                        </a:rPr>
                        <a:t>سنوات أو أقل محلول 1,75 </a:t>
                      </a:r>
                      <a:r>
                        <a:rPr kumimoji="0" lang="ar-SY" sz="2400" b="1" i="0" u="none" strike="noStrike" cap="none" normalizeH="0" baseline="0" dirty="0" err="1" smtClean="0">
                          <a:ln>
                            <a:noFill/>
                          </a:ln>
                          <a:solidFill>
                            <a:schemeClr val="bg1"/>
                          </a:solidFill>
                          <a:effectLst/>
                          <a:latin typeface="Arial" pitchFamily="34" charset="0"/>
                        </a:rPr>
                        <a:t>غ </a:t>
                      </a:r>
                      <a:r>
                        <a:rPr kumimoji="0" lang="ar-SY" sz="2400" b="1" i="0" u="none" strike="noStrike" cap="none" normalizeH="0" baseline="0" dirty="0" smtClean="0">
                          <a:ln>
                            <a:noFill/>
                          </a:ln>
                          <a:solidFill>
                            <a:schemeClr val="bg1"/>
                          </a:solidFill>
                          <a:effectLst/>
                          <a:latin typeface="Arial" pitchFamily="34" charset="0"/>
                        </a:rPr>
                        <a:t>/ </a:t>
                      </a:r>
                      <a:r>
                        <a:rPr kumimoji="0" lang="ar-SY" sz="2400" b="1" i="0" u="none" strike="noStrike" cap="none" normalizeH="0" baseline="0" dirty="0" err="1" smtClean="0">
                          <a:ln>
                            <a:noFill/>
                          </a:ln>
                          <a:solidFill>
                            <a:schemeClr val="bg1"/>
                          </a:solidFill>
                          <a:effectLst/>
                          <a:latin typeface="Arial" pitchFamily="34" charset="0"/>
                        </a:rPr>
                        <a:t>كغ</a:t>
                      </a:r>
                      <a:r>
                        <a:rPr kumimoji="0" lang="ar-SY" sz="2400" b="1" i="0" u="none" strike="noStrike" cap="none" normalizeH="0" baseline="0" dirty="0" smtClean="0">
                          <a:ln>
                            <a:noFill/>
                          </a:ln>
                          <a:solidFill>
                            <a:schemeClr val="bg1"/>
                          </a:solidFill>
                          <a:effectLst/>
                          <a:latin typeface="Arial" pitchFamily="34" charset="0"/>
                        </a:rPr>
                        <a:t> من الغلوكوز في 200 مل ماء بعد صيام 8 ساعات ويعاير سكر الدم بعد ساعتين </a:t>
                      </a:r>
                      <a:endParaRPr kumimoji="0" lang="en-GB" sz="2400" b="1"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9" name="Group 153"/>
          <p:cNvGraphicFramePr>
            <a:graphicFrameLocks noGrp="1"/>
          </p:cNvGraphicFramePr>
          <p:nvPr/>
        </p:nvGraphicFramePr>
        <p:xfrm>
          <a:off x="304800" y="5257800"/>
          <a:ext cx="8610600" cy="1143000"/>
        </p:xfrm>
        <a:graphic>
          <a:graphicData uri="http://schemas.openxmlformats.org/drawingml/2006/table">
            <a:tbl>
              <a:tblPr/>
              <a:tblGrid>
                <a:gridCol w="8610600"/>
              </a:tblGrid>
              <a:tr h="257175">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Y" sz="2300" b="1" i="0" u="none" strike="noStrike" cap="none" normalizeH="0" baseline="0" dirty="0" smtClean="0">
                          <a:ln>
                            <a:noFill/>
                          </a:ln>
                          <a:solidFill>
                            <a:srgbClr val="FFFF00"/>
                          </a:solidFill>
                          <a:effectLst/>
                          <a:latin typeface="Arial" pitchFamily="34" charset="0"/>
                        </a:rPr>
                        <a:t>سكر </a:t>
                      </a:r>
                      <a:r>
                        <a:rPr kumimoji="0" lang="ar-SY" sz="2300" b="1" i="0" u="none" strike="noStrike" cap="none" normalizeH="0" baseline="0" dirty="0" err="1" smtClean="0">
                          <a:ln>
                            <a:noFill/>
                          </a:ln>
                          <a:solidFill>
                            <a:srgbClr val="FFFF00"/>
                          </a:solidFill>
                          <a:effectLst/>
                          <a:latin typeface="Arial" pitchFamily="34" charset="0"/>
                        </a:rPr>
                        <a:t>الدم </a:t>
                      </a:r>
                      <a:r>
                        <a:rPr kumimoji="0" lang="ar-SY" sz="2300" b="1" i="0" u="none" strike="noStrike" cap="none" normalizeH="0" baseline="0" dirty="0" smtClean="0">
                          <a:ln>
                            <a:noFill/>
                          </a:ln>
                          <a:solidFill>
                            <a:srgbClr val="FFFF00"/>
                          </a:solidFill>
                          <a:effectLst/>
                          <a:latin typeface="Constantia"/>
                        </a:rPr>
                        <a:t>≥ 200 </a:t>
                      </a:r>
                      <a:r>
                        <a:rPr kumimoji="0" lang="ar-SY" sz="2300" b="1" i="0" u="none" strike="noStrike" cap="none" normalizeH="0" baseline="0" dirty="0" err="1" smtClean="0">
                          <a:ln>
                            <a:noFill/>
                          </a:ln>
                          <a:solidFill>
                            <a:srgbClr val="FFFF00"/>
                          </a:solidFill>
                          <a:effectLst/>
                          <a:latin typeface="Constantia"/>
                        </a:rPr>
                        <a:t>ملغ </a:t>
                      </a:r>
                      <a:r>
                        <a:rPr kumimoji="0" lang="ar-SY" sz="2300" b="1" i="0" u="none" strike="noStrike" cap="none" normalizeH="0" baseline="0" dirty="0" smtClean="0">
                          <a:ln>
                            <a:noFill/>
                          </a:ln>
                          <a:solidFill>
                            <a:srgbClr val="FFFF00"/>
                          </a:solidFill>
                          <a:effectLst/>
                          <a:latin typeface="Constantia"/>
                        </a:rPr>
                        <a:t>/ د </a:t>
                      </a:r>
                      <a:r>
                        <a:rPr kumimoji="0" lang="ar-SY" sz="2300" b="1" i="0" u="none" strike="noStrike" cap="none" normalizeH="0" baseline="0" dirty="0" err="1" smtClean="0">
                          <a:ln>
                            <a:noFill/>
                          </a:ln>
                          <a:solidFill>
                            <a:srgbClr val="FFFF00"/>
                          </a:solidFill>
                          <a:effectLst/>
                          <a:latin typeface="Constantia"/>
                        </a:rPr>
                        <a:t>ل  ..................</a:t>
                      </a:r>
                      <a:r>
                        <a:rPr kumimoji="0" lang="ar-SY" sz="2300" b="1" i="0" u="none" strike="noStrike" cap="none" normalizeH="0" baseline="0" dirty="0" smtClean="0">
                          <a:ln>
                            <a:noFill/>
                          </a:ln>
                          <a:solidFill>
                            <a:srgbClr val="FFFF00"/>
                          </a:solidFill>
                          <a:effectLst/>
                          <a:latin typeface="Constantia"/>
                        </a:rPr>
                        <a:t> سكري صريح</a:t>
                      </a: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300" b="1" i="0" u="none" strike="noStrike" cap="none" normalizeH="0" baseline="0" dirty="0" smtClean="0">
                          <a:ln>
                            <a:noFill/>
                          </a:ln>
                          <a:solidFill>
                            <a:srgbClr val="FFFF00"/>
                          </a:solidFill>
                          <a:effectLst/>
                          <a:latin typeface="Constantia"/>
                        </a:rPr>
                        <a:t>سكر </a:t>
                      </a:r>
                      <a:r>
                        <a:rPr kumimoji="0" lang="ar-SY" sz="2300" b="1" i="0" u="none" strike="noStrike" cap="none" normalizeH="0" baseline="0" dirty="0" err="1" smtClean="0">
                          <a:ln>
                            <a:noFill/>
                          </a:ln>
                          <a:solidFill>
                            <a:srgbClr val="FFFF00"/>
                          </a:solidFill>
                          <a:effectLst/>
                          <a:latin typeface="Constantia"/>
                        </a:rPr>
                        <a:t>الدم </a:t>
                      </a:r>
                      <a:r>
                        <a:rPr kumimoji="0" lang="ar-SY" sz="2300" b="1" i="0" u="none" strike="noStrike" cap="none" normalizeH="0" baseline="0" dirty="0" smtClean="0">
                          <a:ln>
                            <a:noFill/>
                          </a:ln>
                          <a:solidFill>
                            <a:srgbClr val="FFFF00"/>
                          </a:solidFill>
                          <a:effectLst/>
                          <a:latin typeface="Constantia"/>
                        </a:rPr>
                        <a:t>&lt; 200 </a:t>
                      </a:r>
                      <a:r>
                        <a:rPr kumimoji="0" lang="ar-SY" sz="2300" b="1" i="0" u="none" strike="noStrike" cap="none" normalizeH="0" baseline="0" dirty="0" err="1" smtClean="0">
                          <a:ln>
                            <a:noFill/>
                          </a:ln>
                          <a:solidFill>
                            <a:srgbClr val="FFFF00"/>
                          </a:solidFill>
                          <a:effectLst/>
                          <a:latin typeface="Constantia"/>
                        </a:rPr>
                        <a:t>ملغ </a:t>
                      </a:r>
                      <a:r>
                        <a:rPr kumimoji="0" lang="ar-SY" sz="2300" b="1" i="0" u="none" strike="noStrike" cap="none" normalizeH="0" baseline="0" dirty="0" smtClean="0">
                          <a:ln>
                            <a:noFill/>
                          </a:ln>
                          <a:solidFill>
                            <a:srgbClr val="FFFF00"/>
                          </a:solidFill>
                          <a:effectLst/>
                          <a:latin typeface="Constantia"/>
                        </a:rPr>
                        <a:t>/ د ل   </a:t>
                      </a:r>
                      <a:r>
                        <a:rPr kumimoji="0" lang="ar-SY" sz="2300" b="1" i="0" u="none" strike="noStrike" cap="none" normalizeH="0" baseline="0" dirty="0" err="1" smtClean="0">
                          <a:ln>
                            <a:noFill/>
                          </a:ln>
                          <a:solidFill>
                            <a:srgbClr val="FFFF00"/>
                          </a:solidFill>
                          <a:effectLst/>
                          <a:latin typeface="Constantia"/>
                        </a:rPr>
                        <a:t>و  </a:t>
                      </a:r>
                      <a:r>
                        <a:rPr kumimoji="0" lang="ar-SY" sz="2300" b="1" i="0" u="none" strike="noStrike" cap="none" normalizeH="0" baseline="0" dirty="0" smtClean="0">
                          <a:ln>
                            <a:noFill/>
                          </a:ln>
                          <a:solidFill>
                            <a:srgbClr val="FFFF00"/>
                          </a:solidFill>
                          <a:effectLst/>
                          <a:latin typeface="Constantia"/>
                        </a:rPr>
                        <a:t>&gt; 140 </a:t>
                      </a:r>
                      <a:r>
                        <a:rPr kumimoji="0" lang="ar-SY" sz="2300" b="1" i="0" u="none" strike="noStrike" cap="none" normalizeH="0" baseline="0" dirty="0" err="1" smtClean="0">
                          <a:ln>
                            <a:noFill/>
                          </a:ln>
                          <a:solidFill>
                            <a:srgbClr val="FFFF00"/>
                          </a:solidFill>
                          <a:effectLst/>
                          <a:latin typeface="Constantia"/>
                        </a:rPr>
                        <a:t>ملغ </a:t>
                      </a:r>
                      <a:r>
                        <a:rPr kumimoji="0" lang="ar-SY" sz="2300" b="1" i="0" u="none" strike="noStrike" cap="none" normalizeH="0" baseline="0" dirty="0" smtClean="0">
                          <a:ln>
                            <a:noFill/>
                          </a:ln>
                          <a:solidFill>
                            <a:srgbClr val="FFFF00"/>
                          </a:solidFill>
                          <a:effectLst/>
                          <a:latin typeface="Constantia"/>
                        </a:rPr>
                        <a:t>/ د ل    اضطراب تحمل الغلوكوز الفموي</a:t>
                      </a: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300" b="1" i="0" u="none" strike="noStrike" cap="none" normalizeH="0" baseline="0" dirty="0" smtClean="0">
                          <a:ln>
                            <a:noFill/>
                          </a:ln>
                          <a:solidFill>
                            <a:srgbClr val="FFFF00"/>
                          </a:solidFill>
                          <a:effectLst/>
                          <a:latin typeface="Constantia"/>
                        </a:rPr>
                        <a:t>سكر </a:t>
                      </a:r>
                      <a:r>
                        <a:rPr kumimoji="0" lang="ar-SY" sz="2300" b="1" i="0" u="none" strike="noStrike" cap="none" normalizeH="0" baseline="0" dirty="0" err="1" smtClean="0">
                          <a:ln>
                            <a:noFill/>
                          </a:ln>
                          <a:solidFill>
                            <a:srgbClr val="FFFF00"/>
                          </a:solidFill>
                          <a:effectLst/>
                          <a:latin typeface="Constantia"/>
                        </a:rPr>
                        <a:t>الدم </a:t>
                      </a:r>
                      <a:r>
                        <a:rPr kumimoji="0" lang="ar-SY" sz="2300" b="1" i="0" u="none" strike="noStrike" cap="none" normalizeH="0" baseline="0" dirty="0" smtClean="0">
                          <a:ln>
                            <a:noFill/>
                          </a:ln>
                          <a:solidFill>
                            <a:srgbClr val="FFFF00"/>
                          </a:solidFill>
                          <a:effectLst/>
                          <a:latin typeface="Constantia"/>
                        </a:rPr>
                        <a:t>&lt; 140 </a:t>
                      </a:r>
                      <a:r>
                        <a:rPr kumimoji="0" lang="ar-SY" sz="2300" b="1" i="0" u="none" strike="noStrike" cap="none" normalizeH="0" baseline="0" dirty="0" err="1" smtClean="0">
                          <a:ln>
                            <a:noFill/>
                          </a:ln>
                          <a:solidFill>
                            <a:srgbClr val="FFFF00"/>
                          </a:solidFill>
                          <a:effectLst/>
                          <a:latin typeface="Constantia"/>
                        </a:rPr>
                        <a:t>ملغ </a:t>
                      </a:r>
                      <a:r>
                        <a:rPr kumimoji="0" lang="ar-SY" sz="2300" b="1" i="0" u="none" strike="noStrike" cap="none" normalizeH="0" baseline="0" dirty="0" smtClean="0">
                          <a:ln>
                            <a:noFill/>
                          </a:ln>
                          <a:solidFill>
                            <a:srgbClr val="FFFF00"/>
                          </a:solidFill>
                          <a:effectLst/>
                          <a:latin typeface="Constantia"/>
                        </a:rPr>
                        <a:t>/ د </a:t>
                      </a:r>
                      <a:r>
                        <a:rPr kumimoji="0" lang="ar-SY" sz="2300" b="1" i="0" u="none" strike="noStrike" cap="none" normalizeH="0" baseline="0" dirty="0" err="1" smtClean="0">
                          <a:ln>
                            <a:noFill/>
                          </a:ln>
                          <a:solidFill>
                            <a:srgbClr val="FFFF00"/>
                          </a:solidFill>
                          <a:effectLst/>
                          <a:latin typeface="Constantia"/>
                        </a:rPr>
                        <a:t>ل ...................</a:t>
                      </a:r>
                      <a:r>
                        <a:rPr kumimoji="0" lang="ar-SY" sz="2300" b="1" i="0" u="none" strike="noStrike" cap="none" normalizeH="0" baseline="0" dirty="0" smtClean="0">
                          <a:ln>
                            <a:noFill/>
                          </a:ln>
                          <a:solidFill>
                            <a:srgbClr val="FFFF00"/>
                          </a:solidFill>
                          <a:effectLst/>
                          <a:latin typeface="Constantia"/>
                        </a:rPr>
                        <a:t> اضطراب تحمل الغلوكوز الصيامي</a:t>
                      </a:r>
                      <a:endParaRPr kumimoji="0" lang="en-GB" sz="2300" b="1" i="0" u="none" strike="noStrike" cap="none" normalizeH="0" baseline="0" dirty="0" smtClean="0">
                        <a:ln>
                          <a:noFill/>
                        </a:ln>
                        <a:solidFill>
                          <a:srgbClr val="FFFF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0" name="Rectangle 9"/>
          <p:cNvSpPr/>
          <p:nvPr/>
        </p:nvSpPr>
        <p:spPr>
          <a:xfrm>
            <a:off x="2819400" y="4648200"/>
            <a:ext cx="3733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600" b="1" dirty="0" smtClean="0">
                <a:solidFill>
                  <a:schemeClr val="bg1"/>
                </a:solidFill>
              </a:rPr>
              <a:t>مناقشة النتائج المحتملة</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tranp doc"/>
          <p:cNvPicPr>
            <a:picLocks noChangeAspect="1" noChangeArrowheads="1"/>
          </p:cNvPicPr>
          <p:nvPr/>
        </p:nvPicPr>
        <p:blipFill>
          <a:blip r:embed="rId2" cstate="print"/>
          <a:srcRect/>
          <a:stretch>
            <a:fillRect/>
          </a:stretch>
        </p:blipFill>
        <p:spPr bwMode="auto">
          <a:xfrm flipH="1">
            <a:off x="609600" y="914400"/>
            <a:ext cx="2286000" cy="5580388"/>
          </a:xfrm>
          <a:prstGeom prst="rect">
            <a:avLst/>
          </a:prstGeom>
          <a:noFill/>
          <a:ln w="9525">
            <a:noFill/>
            <a:miter lim="800000"/>
            <a:headEnd/>
            <a:tailEnd/>
          </a:ln>
        </p:spPr>
      </p:pic>
      <p:sp>
        <p:nvSpPr>
          <p:cNvPr id="4" name="Smiley Face 3"/>
          <p:cNvSpPr/>
          <p:nvPr/>
        </p:nvSpPr>
        <p:spPr>
          <a:xfrm>
            <a:off x="4419600" y="304800"/>
            <a:ext cx="2971800" cy="259080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971800" y="3124200"/>
            <a:ext cx="5867400" cy="3352800"/>
          </a:xfrm>
          <a:prstGeom prst="rect">
            <a:avLst/>
          </a:prstGeom>
        </p:spPr>
        <p:txBody>
          <a:bodyPr vert="horz" lIns="91440" tIns="45720" rIns="91440" bIns="45720" rtlCol="1" anchor="ctr">
            <a:noAutofit/>
          </a:bodyPr>
          <a:lstStyle/>
          <a:p>
            <a:pPr algn="ctr" rtl="1">
              <a:spcBef>
                <a:spcPct val="0"/>
              </a:spcBef>
              <a:defRPr/>
            </a:pPr>
            <a:r>
              <a:rPr lang="ar-SY" sz="4800" b="1" dirty="0" smtClean="0"/>
              <a:t>يغلب </a:t>
            </a:r>
            <a:r>
              <a:rPr lang="ar-SY" sz="4800" b="1" dirty="0" err="1" smtClean="0"/>
              <a:t>التقويض </a:t>
            </a:r>
            <a:r>
              <a:rPr lang="ar-SY" sz="4800" b="1" dirty="0" smtClean="0"/>
              <a:t>(كحصيلة للهدم ثم البناء </a:t>
            </a:r>
            <a:r>
              <a:rPr lang="ar-SY" sz="4800" b="1" dirty="0" err="1" smtClean="0"/>
              <a:t>المعاوض</a:t>
            </a:r>
            <a:r>
              <a:rPr lang="ar-SY" sz="4800" b="1" dirty="0" smtClean="0"/>
              <a:t>) في </a:t>
            </a:r>
            <a:r>
              <a:rPr lang="ar-SY" sz="4800" b="1" dirty="0" err="1" smtClean="0"/>
              <a:t>الإستقلاب</a:t>
            </a:r>
            <a:r>
              <a:rPr lang="ar-SY" sz="4800" b="1" dirty="0" smtClean="0"/>
              <a:t> عند مرضى </a:t>
            </a:r>
            <a:r>
              <a:rPr lang="ar-SY" sz="4800" b="1" dirty="0" err="1" smtClean="0"/>
              <a:t>التلاسيميا</a:t>
            </a:r>
            <a:endParaRPr lang="ar-SY" sz="4800" b="1" dirty="0" smtClean="0"/>
          </a:p>
          <a:p>
            <a:pPr algn="ctr" rtl="1">
              <a:spcBef>
                <a:spcPct val="0"/>
              </a:spcBef>
              <a:defRPr/>
            </a:pPr>
            <a:r>
              <a:rPr lang="ar-SY" sz="4800" b="1" dirty="0" smtClean="0"/>
              <a:t>وأمراض الدم </a:t>
            </a:r>
            <a:r>
              <a:rPr lang="ar-SY" sz="4800" b="1" dirty="0" err="1" smtClean="0"/>
              <a:t>الإنحلالية</a:t>
            </a:r>
            <a:endParaRPr lang="en-US" sz="48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0" y="0"/>
            <a:ext cx="9144000" cy="954107"/>
          </a:xfrm>
          <a:prstGeom prst="rect">
            <a:avLst/>
          </a:prstGeom>
          <a:noFill/>
          <a:ln w="25400">
            <a:noFill/>
            <a:miter lim="800000"/>
            <a:headEnd/>
            <a:tailEnd/>
          </a:ln>
        </p:spPr>
        <p:txBody>
          <a:bodyPr wrap="square">
            <a:spAutoFit/>
          </a:bodyPr>
          <a:lstStyle/>
          <a:p>
            <a:pPr algn="ctr" rtl="1"/>
            <a:r>
              <a:rPr lang="ar-SY" sz="2800" b="1" dirty="0" smtClean="0"/>
              <a:t>عندما يصل مريض </a:t>
            </a:r>
            <a:r>
              <a:rPr lang="ar-SY" sz="2800" b="1" dirty="0" err="1" smtClean="0"/>
              <a:t>التلاسيميا</a:t>
            </a:r>
            <a:r>
              <a:rPr lang="ar-SY" sz="2800" b="1" dirty="0" smtClean="0"/>
              <a:t> والسكري إلى مرحلة أعراض ارتفاع سكر الدم نكون قد تأخرنا كثيراً </a:t>
            </a:r>
            <a:endParaRPr lang="el-GR" b="1"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rcRect/>
          <a:stretch>
            <a:fillRect/>
          </a:stretch>
        </p:blipFill>
        <p:spPr bwMode="auto">
          <a:xfrm>
            <a:off x="2667000" y="4038600"/>
            <a:ext cx="5105400" cy="2819400"/>
          </a:xfrm>
          <a:prstGeom prst="rect">
            <a:avLst/>
          </a:prstGeom>
          <a:noFill/>
          <a:ln w="9525">
            <a:noFill/>
            <a:miter lim="800000"/>
            <a:headEnd/>
            <a:tailEnd/>
          </a:ln>
          <a:effectLst/>
        </p:spPr>
      </p:pic>
      <p:pic>
        <p:nvPicPr>
          <p:cNvPr id="78850" name="Picture 2" descr="C:\Users\AZMI\Desktop\التلاسيميا\قلب 2.jpg"/>
          <p:cNvPicPr>
            <a:picLocks noChangeAspect="1" noChangeArrowheads="1"/>
          </p:cNvPicPr>
          <p:nvPr/>
        </p:nvPicPr>
        <p:blipFill>
          <a:blip r:embed="rId3" cstate="print"/>
          <a:srcRect/>
          <a:stretch>
            <a:fillRect/>
          </a:stretch>
        </p:blipFill>
        <p:spPr bwMode="auto">
          <a:xfrm>
            <a:off x="6781800" y="685800"/>
            <a:ext cx="1371600" cy="1614108"/>
          </a:xfrm>
          <a:prstGeom prst="rect">
            <a:avLst/>
          </a:prstGeom>
          <a:noFill/>
        </p:spPr>
      </p:pic>
      <p:pic>
        <p:nvPicPr>
          <p:cNvPr id="97285" name="Picture 5" descr="C:\Users\AZMI\Desktop\التلاسيميا\بنكرياس بالحديد.jpg"/>
          <p:cNvPicPr>
            <a:picLocks noChangeAspect="1" noChangeArrowheads="1"/>
          </p:cNvPicPr>
          <p:nvPr/>
        </p:nvPicPr>
        <p:blipFill>
          <a:blip r:embed="rId4" cstate="print"/>
          <a:srcRect/>
          <a:stretch>
            <a:fillRect/>
          </a:stretch>
        </p:blipFill>
        <p:spPr bwMode="auto">
          <a:xfrm>
            <a:off x="2819400" y="762000"/>
            <a:ext cx="1963911" cy="1328737"/>
          </a:xfrm>
          <a:prstGeom prst="rect">
            <a:avLst/>
          </a:prstGeom>
          <a:noFill/>
        </p:spPr>
      </p:pic>
      <p:pic>
        <p:nvPicPr>
          <p:cNvPr id="97284" name="Picture 4" descr="C:\Users\AZMI\Desktop\التلاسيميا\كبد بالحديد.jpg"/>
          <p:cNvPicPr>
            <a:picLocks noChangeAspect="1" noChangeArrowheads="1"/>
          </p:cNvPicPr>
          <p:nvPr/>
        </p:nvPicPr>
        <p:blipFill>
          <a:blip r:embed="rId5" cstate="print"/>
          <a:srcRect/>
          <a:stretch>
            <a:fillRect/>
          </a:stretch>
        </p:blipFill>
        <p:spPr bwMode="auto">
          <a:xfrm>
            <a:off x="4724400" y="781406"/>
            <a:ext cx="1932263" cy="1452206"/>
          </a:xfrm>
          <a:prstGeom prst="rect">
            <a:avLst/>
          </a:prstGeom>
          <a:noFill/>
        </p:spPr>
      </p:pic>
      <p:cxnSp>
        <p:nvCxnSpPr>
          <p:cNvPr id="7" name="Straight Arrow Connector 6"/>
          <p:cNvCxnSpPr>
            <a:endCxn id="44" idx="0"/>
          </p:cNvCxnSpPr>
          <p:nvPr/>
        </p:nvCxnSpPr>
        <p:spPr bwMode="auto">
          <a:xfrm rot="5400000">
            <a:off x="6877050" y="2686050"/>
            <a:ext cx="1295400" cy="381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877594" y="2513806"/>
            <a:ext cx="15240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rot="5400000">
            <a:off x="3086100" y="2552700"/>
            <a:ext cx="14478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44" name="Rectangle 43"/>
          <p:cNvSpPr/>
          <p:nvPr/>
        </p:nvSpPr>
        <p:spPr bwMode="auto">
          <a:xfrm>
            <a:off x="6400800" y="3352800"/>
            <a:ext cx="2209800" cy="6858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Char char="-"/>
              <a:tabLst/>
            </a:pPr>
            <a:r>
              <a:rPr kumimoji="0" lang="ar-SY" sz="2000" b="1" i="0" u="none" strike="noStrike" cap="none" normalizeH="0" baseline="0" dirty="0" smtClean="0">
                <a:ln>
                  <a:noFill/>
                </a:ln>
                <a:solidFill>
                  <a:schemeClr val="bg1"/>
                </a:solidFill>
                <a:effectLst/>
                <a:latin typeface="Times New Roman" pitchFamily="18" charset="0"/>
                <a:cs typeface="Arial" charset="0"/>
              </a:rPr>
              <a:t>اضطرب النظم القلبي </a:t>
            </a:r>
          </a:p>
          <a:p>
            <a:pPr marL="0" marR="0" indent="0" algn="r" defTabSz="914400" rtl="1" eaLnBrk="1" fontAlgn="base" latinLnBrk="0" hangingPunct="1">
              <a:lnSpc>
                <a:spcPct val="100000"/>
              </a:lnSpc>
              <a:spcBef>
                <a:spcPct val="0"/>
              </a:spcBef>
              <a:spcAft>
                <a:spcPct val="0"/>
              </a:spcAft>
              <a:buClrTx/>
              <a:buSzTx/>
              <a:buFontTx/>
              <a:buChar char="-"/>
              <a:tabLst/>
            </a:pPr>
            <a:r>
              <a:rPr kumimoji="0" lang="ar-SY" sz="2000" b="1" i="0" u="none" strike="noStrike" cap="none" normalizeH="0" dirty="0" smtClean="0">
                <a:ln>
                  <a:noFill/>
                </a:ln>
                <a:solidFill>
                  <a:schemeClr val="bg1"/>
                </a:solidFill>
                <a:effectLst/>
                <a:latin typeface="Times New Roman" pitchFamily="18" charset="0"/>
                <a:cs typeface="Arial" charset="0"/>
              </a:rPr>
              <a:t> القصور القلبي</a:t>
            </a:r>
            <a:endParaRPr kumimoji="0" lang="en-US" sz="2000" b="1" i="0" u="none" strike="noStrike" cap="none" normalizeH="0" baseline="0" dirty="0" smtClean="0">
              <a:ln>
                <a:noFill/>
              </a:ln>
              <a:solidFill>
                <a:schemeClr val="bg1"/>
              </a:solidFill>
              <a:effectLst/>
              <a:latin typeface="Times New Roman" pitchFamily="18" charset="0"/>
              <a:cs typeface="Arial" charset="0"/>
            </a:endParaRPr>
          </a:p>
        </p:txBody>
      </p:sp>
      <p:sp>
        <p:nvSpPr>
          <p:cNvPr id="48" name="Rectangle 47"/>
          <p:cNvSpPr/>
          <p:nvPr/>
        </p:nvSpPr>
        <p:spPr bwMode="auto">
          <a:xfrm>
            <a:off x="533400" y="3276600"/>
            <a:ext cx="5562600" cy="7620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800" b="1" i="0" u="none" strike="noStrike" cap="none" normalizeH="0" baseline="0" dirty="0" smtClean="0">
                <a:ln>
                  <a:noFill/>
                </a:ln>
                <a:solidFill>
                  <a:schemeClr val="bg1"/>
                </a:solidFill>
                <a:effectLst/>
                <a:latin typeface="Times New Roman" pitchFamily="18" charset="0"/>
                <a:cs typeface="Arial" charset="0"/>
              </a:rPr>
              <a:t>داء سكري </a:t>
            </a:r>
            <a:r>
              <a:rPr kumimoji="0" lang="ar-SY" sz="2800" b="1" i="0" u="none" strike="noStrike" cap="none" normalizeH="0" baseline="0" dirty="0" err="1" smtClean="0">
                <a:ln>
                  <a:noFill/>
                </a:ln>
                <a:solidFill>
                  <a:schemeClr val="bg1"/>
                </a:solidFill>
                <a:effectLst/>
                <a:latin typeface="Times New Roman" pitchFamily="18" charset="0"/>
                <a:cs typeface="Arial" charset="0"/>
              </a:rPr>
              <a:t>بنمطيه </a:t>
            </a:r>
            <a:r>
              <a:rPr kumimoji="0" lang="ar-SY" sz="2800" b="1" i="0" u="none" strike="noStrike" cap="none" normalizeH="0" baseline="0" dirty="0" smtClean="0">
                <a:ln>
                  <a:noFill/>
                </a:ln>
                <a:solidFill>
                  <a:schemeClr val="bg1"/>
                </a:solidFill>
                <a:effectLst/>
                <a:latin typeface="Times New Roman" pitchFamily="18" charset="0"/>
                <a:cs typeface="Arial" charset="0"/>
              </a:rPr>
              <a:t>( </a:t>
            </a:r>
            <a:r>
              <a:rPr kumimoji="0" lang="ar-SY" sz="2800" b="1" i="0" u="none" strike="noStrike" cap="none" normalizeH="0" baseline="0" dirty="0" err="1" smtClean="0">
                <a:ln>
                  <a:noFill/>
                </a:ln>
                <a:solidFill>
                  <a:schemeClr val="bg1"/>
                </a:solidFill>
                <a:effectLst/>
                <a:latin typeface="Times New Roman" pitchFamily="18" charset="0"/>
                <a:cs typeface="Arial" charset="0"/>
              </a:rPr>
              <a:t>1 </a:t>
            </a:r>
            <a:r>
              <a:rPr kumimoji="0" lang="ar-SY" sz="2800" b="1" i="0" u="none" strike="noStrike" cap="none" normalizeH="0" baseline="0" dirty="0" smtClean="0">
                <a:ln>
                  <a:noFill/>
                </a:ln>
                <a:solidFill>
                  <a:schemeClr val="bg1"/>
                </a:solidFill>
                <a:effectLst/>
                <a:latin typeface="Times New Roman" pitchFamily="18" charset="0"/>
                <a:cs typeface="Arial" charset="0"/>
              </a:rPr>
              <a:t>، </a:t>
            </a:r>
            <a:r>
              <a:rPr kumimoji="0" lang="ar-SY" sz="2800" b="1" i="0" u="none" strike="noStrike" cap="none" normalizeH="0" baseline="0" dirty="0" err="1" smtClean="0">
                <a:ln>
                  <a:noFill/>
                </a:ln>
                <a:solidFill>
                  <a:schemeClr val="bg1"/>
                </a:solidFill>
                <a:effectLst/>
                <a:latin typeface="Times New Roman" pitchFamily="18" charset="0"/>
                <a:cs typeface="Arial" charset="0"/>
              </a:rPr>
              <a:t>2 )</a:t>
            </a:r>
            <a:endParaRPr kumimoji="0" lang="en-US" sz="2800" b="1" i="0" u="none" strike="noStrike" cap="none" normalizeH="0" baseline="0" dirty="0" smtClean="0">
              <a:ln>
                <a:noFill/>
              </a:ln>
              <a:solidFill>
                <a:schemeClr val="bg1"/>
              </a:solidFill>
              <a:effectLst/>
              <a:latin typeface="Times New Roman" pitchFamily="18" charset="0"/>
              <a:cs typeface="Arial" charset="0"/>
            </a:endParaRPr>
          </a:p>
        </p:txBody>
      </p:sp>
      <p:sp>
        <p:nvSpPr>
          <p:cNvPr id="51" name="Down Arrow 50"/>
          <p:cNvSpPr/>
          <p:nvPr/>
        </p:nvSpPr>
        <p:spPr bwMode="auto">
          <a:xfrm>
            <a:off x="3200400" y="4038600"/>
            <a:ext cx="304800" cy="7620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58" name="Title 57"/>
          <p:cNvSpPr>
            <a:spLocks noGrp="1"/>
          </p:cNvSpPr>
          <p:nvPr>
            <p:ph type="title"/>
          </p:nvPr>
        </p:nvSpPr>
        <p:spPr>
          <a:xfrm>
            <a:off x="304800" y="228600"/>
            <a:ext cx="8839200" cy="533400"/>
          </a:xfrm>
        </p:spPr>
        <p:txBody>
          <a:bodyPr/>
          <a:lstStyle/>
          <a:p>
            <a:r>
              <a:rPr lang="ar-SY" sz="2800" b="1" dirty="0" smtClean="0"/>
              <a:t>لماذا ينطوي السكري المرافق </a:t>
            </a:r>
            <a:r>
              <a:rPr lang="ar-SY" sz="2800" b="1" dirty="0" err="1" smtClean="0"/>
              <a:t>للتلاسيميا</a:t>
            </a:r>
            <a:r>
              <a:rPr lang="ar-SY" sz="2800" b="1" dirty="0" smtClean="0"/>
              <a:t> على خطورة </a:t>
            </a:r>
            <a:r>
              <a:rPr lang="ar-SY" sz="2800" b="1" dirty="0" err="1" smtClean="0"/>
              <a:t>بالغة ؟؟؟</a:t>
            </a:r>
            <a:endParaRPr lang="en-US" sz="2800" b="1" dirty="0"/>
          </a:p>
        </p:txBody>
      </p:sp>
      <p:sp>
        <p:nvSpPr>
          <p:cNvPr id="13" name="Down Arrow 12"/>
          <p:cNvSpPr/>
          <p:nvPr/>
        </p:nvSpPr>
        <p:spPr bwMode="auto">
          <a:xfrm>
            <a:off x="6400800" y="4038600"/>
            <a:ext cx="304800" cy="6858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pic>
        <p:nvPicPr>
          <p:cNvPr id="16" name="Picture 2" descr="C:\Users\AZMI\Desktop\نسيج شحمي.jpg"/>
          <p:cNvPicPr>
            <a:picLocks noChangeAspect="1" noChangeArrowheads="1"/>
          </p:cNvPicPr>
          <p:nvPr/>
        </p:nvPicPr>
        <p:blipFill>
          <a:blip r:embed="rId6" cstate="print"/>
          <a:srcRect/>
          <a:stretch>
            <a:fillRect/>
          </a:stretch>
        </p:blipFill>
        <p:spPr bwMode="auto">
          <a:xfrm>
            <a:off x="1451662" y="914401"/>
            <a:ext cx="1368917" cy="1066800"/>
          </a:xfrm>
          <a:prstGeom prst="rect">
            <a:avLst/>
          </a:prstGeom>
          <a:noFill/>
        </p:spPr>
      </p:pic>
      <p:pic>
        <p:nvPicPr>
          <p:cNvPr id="18" name="Picture 3" descr="C:\Users\AZMI\Desktop\عضلةنسخ.jpg"/>
          <p:cNvPicPr>
            <a:picLocks noChangeAspect="1" noChangeArrowheads="1"/>
          </p:cNvPicPr>
          <p:nvPr/>
        </p:nvPicPr>
        <p:blipFill>
          <a:blip r:embed="rId7" cstate="print"/>
          <a:srcRect/>
          <a:stretch>
            <a:fillRect/>
          </a:stretch>
        </p:blipFill>
        <p:spPr bwMode="auto">
          <a:xfrm>
            <a:off x="148582" y="838200"/>
            <a:ext cx="1223018" cy="1143000"/>
          </a:xfrm>
          <a:prstGeom prst="rect">
            <a:avLst/>
          </a:prstGeom>
          <a:noFill/>
        </p:spPr>
      </p:pic>
      <p:cxnSp>
        <p:nvCxnSpPr>
          <p:cNvPr id="20" name="Straight Arrow Connector 19"/>
          <p:cNvCxnSpPr>
            <a:stCxn id="16" idx="2"/>
          </p:cNvCxnSpPr>
          <p:nvPr/>
        </p:nvCxnSpPr>
        <p:spPr bwMode="auto">
          <a:xfrm rot="5400000">
            <a:off x="1487163" y="2627641"/>
            <a:ext cx="1295399" cy="251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5400000">
            <a:off x="191294" y="2475706"/>
            <a:ext cx="14478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6" name="Left Arrow 25"/>
          <p:cNvSpPr/>
          <p:nvPr/>
        </p:nvSpPr>
        <p:spPr bwMode="auto">
          <a:xfrm>
            <a:off x="1981200" y="5029200"/>
            <a:ext cx="762000" cy="609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27" name="Rectangle 26"/>
          <p:cNvSpPr/>
          <p:nvPr/>
        </p:nvSpPr>
        <p:spPr bwMode="auto">
          <a:xfrm>
            <a:off x="228600" y="4343400"/>
            <a:ext cx="1600200" cy="2286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SY" sz="2400" b="0" i="0" u="none" strike="noStrike" cap="none" normalizeH="0" baseline="0" dirty="0" smtClean="0">
                <a:ln>
                  <a:noFill/>
                </a:ln>
                <a:solidFill>
                  <a:schemeClr val="bg1"/>
                </a:solidFill>
                <a:effectLst/>
                <a:latin typeface="Times New Roman" pitchFamily="18" charset="0"/>
                <a:cs typeface="Arial" charset="0"/>
              </a:rPr>
              <a:t>ارتفاع معدلات</a:t>
            </a:r>
            <a:r>
              <a:rPr kumimoji="0" lang="ar-SY" sz="2400" b="0" i="0" u="none" strike="noStrike" cap="none" normalizeH="0" dirty="0" smtClean="0">
                <a:ln>
                  <a:noFill/>
                </a:ln>
                <a:solidFill>
                  <a:schemeClr val="bg1"/>
                </a:solidFill>
                <a:effectLst/>
                <a:latin typeface="Times New Roman" pitchFamily="18" charset="0"/>
                <a:cs typeface="Arial" charset="0"/>
              </a:rPr>
              <a:t> </a:t>
            </a:r>
          </a:p>
          <a:p>
            <a:pPr marL="0" marR="0" indent="0" algn="ctr" defTabSz="914400" rtl="1" eaLnBrk="1" fontAlgn="base" latinLnBrk="0" hangingPunct="1">
              <a:lnSpc>
                <a:spcPct val="100000"/>
              </a:lnSpc>
              <a:spcBef>
                <a:spcPct val="0"/>
              </a:spcBef>
              <a:spcAft>
                <a:spcPct val="0"/>
              </a:spcAft>
              <a:buClrTx/>
              <a:buSzTx/>
              <a:buFontTx/>
              <a:buNone/>
              <a:tabLst/>
            </a:pPr>
            <a:r>
              <a:rPr lang="ar-SY" sz="2400" baseline="0" dirty="0" err="1" smtClean="0">
                <a:solidFill>
                  <a:schemeClr val="bg1"/>
                </a:solidFill>
                <a:latin typeface="Times New Roman" pitchFamily="18" charset="0"/>
                <a:cs typeface="Arial" charset="0"/>
              </a:rPr>
              <a:t>المراضة</a:t>
            </a:r>
            <a:r>
              <a:rPr lang="ar-SY" sz="2400" dirty="0" smtClean="0">
                <a:solidFill>
                  <a:schemeClr val="bg1"/>
                </a:solidFill>
                <a:latin typeface="Times New Roman" pitchFamily="18" charset="0"/>
                <a:cs typeface="Arial" charset="0"/>
              </a:rPr>
              <a:t> والإنفاق الصحي والطبي </a:t>
            </a:r>
          </a:p>
          <a:p>
            <a:pPr marL="0" marR="0" indent="0" algn="ctr" defTabSz="914400" rtl="1" eaLnBrk="1" fontAlgn="base" latinLnBrk="0" hangingPunct="1">
              <a:lnSpc>
                <a:spcPct val="100000"/>
              </a:lnSpc>
              <a:spcBef>
                <a:spcPct val="0"/>
              </a:spcBef>
              <a:spcAft>
                <a:spcPct val="0"/>
              </a:spcAft>
              <a:buClrTx/>
              <a:buSzTx/>
              <a:buFontTx/>
              <a:buNone/>
              <a:tabLst/>
            </a:pPr>
            <a:r>
              <a:rPr kumimoji="0" lang="ar-SY" sz="2400" b="0" i="0" u="none" strike="noStrike" cap="none" normalizeH="0" baseline="0" dirty="0" smtClean="0">
                <a:ln>
                  <a:noFill/>
                </a:ln>
                <a:solidFill>
                  <a:schemeClr val="bg1"/>
                </a:solidFill>
                <a:effectLst/>
                <a:latin typeface="Times New Roman" pitchFamily="18" charset="0"/>
                <a:cs typeface="Arial" charset="0"/>
              </a:rPr>
              <a:t>والوفيات</a:t>
            </a:r>
            <a:r>
              <a:rPr kumimoji="0" lang="ar-SY" sz="2400" b="0" i="0" u="none" strike="noStrike" cap="none" normalizeH="0" dirty="0" smtClean="0">
                <a:ln>
                  <a:noFill/>
                </a:ln>
                <a:solidFill>
                  <a:schemeClr val="bg1"/>
                </a:solidFill>
                <a:effectLst/>
                <a:latin typeface="Times New Roman" pitchFamily="18" charset="0"/>
                <a:cs typeface="Arial" charset="0"/>
              </a:rPr>
              <a:t> </a:t>
            </a:r>
            <a:endParaRPr kumimoji="0" lang="en-US" sz="2400" b="0" i="0" u="none" strike="noStrike" cap="none" normalizeH="0" baseline="0" dirty="0" smtClean="0">
              <a:ln>
                <a:noFill/>
              </a:ln>
              <a:solidFill>
                <a:schemeClr val="bg1"/>
              </a:solidFill>
              <a:effectLst/>
              <a:latin typeface="Times New Roman" pitchFamily="18" charset="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00"/>
            <a:ext cx="4953000" cy="2895600"/>
          </a:xfrm>
        </p:spPr>
        <p:txBody>
          <a:bodyPr>
            <a:normAutofit fontScale="90000"/>
          </a:bodyPr>
          <a:lstStyle/>
          <a:p>
            <a:r>
              <a:rPr lang="ar-SY" b="1" dirty="0" smtClean="0"/>
              <a:t>تشتد </a:t>
            </a:r>
            <a:r>
              <a:rPr lang="ar-SY" b="1" dirty="0" err="1" smtClean="0"/>
              <a:t>حدة</a:t>
            </a:r>
            <a:r>
              <a:rPr lang="ar-SY" b="1" dirty="0" smtClean="0"/>
              <a:t> مضاعفات </a:t>
            </a:r>
            <a:r>
              <a:rPr lang="ar-SY" b="1" dirty="0" err="1" smtClean="0"/>
              <a:t>انحلالات</a:t>
            </a:r>
            <a:r>
              <a:rPr lang="ar-SY" b="1" dirty="0" smtClean="0"/>
              <a:t> الدم وفرط تحميل الحديد في حالة ما قبل السكري وتتضاعف في السكري الصريح</a:t>
            </a:r>
            <a:endParaRPr lang="en-US" b="1" dirty="0"/>
          </a:p>
        </p:txBody>
      </p:sp>
      <p:pic>
        <p:nvPicPr>
          <p:cNvPr id="3" name="Picture 8" descr="tranp doc"/>
          <p:cNvPicPr>
            <a:picLocks noChangeAspect="1" noChangeArrowheads="1"/>
          </p:cNvPicPr>
          <p:nvPr/>
        </p:nvPicPr>
        <p:blipFill>
          <a:blip r:embed="rId2" cstate="print"/>
          <a:srcRect/>
          <a:stretch>
            <a:fillRect/>
          </a:stretch>
        </p:blipFill>
        <p:spPr bwMode="auto">
          <a:xfrm>
            <a:off x="5943600" y="1019276"/>
            <a:ext cx="2514600" cy="5580388"/>
          </a:xfrm>
          <a:prstGeom prst="rect">
            <a:avLst/>
          </a:prstGeom>
          <a:noFill/>
          <a:ln w="9525">
            <a:noFill/>
            <a:miter lim="800000"/>
            <a:headEnd/>
            <a:tailEnd/>
          </a:ln>
        </p:spPr>
      </p:pic>
      <p:sp>
        <p:nvSpPr>
          <p:cNvPr id="4" name="Smiley Face 3"/>
          <p:cNvSpPr/>
          <p:nvPr/>
        </p:nvSpPr>
        <p:spPr>
          <a:xfrm>
            <a:off x="1905000" y="762000"/>
            <a:ext cx="2971800" cy="2590800"/>
          </a:xfrm>
          <a:prstGeom prst="smileyFace">
            <a:avLst>
              <a:gd name="adj" fmla="val -40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5985" name="Picture 1" descr="D:\529535_145551618956022_517941592_n.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عنوان 1"/>
          <p:cNvSpPr>
            <a:spLocks noGrp="1"/>
          </p:cNvSpPr>
          <p:nvPr>
            <p:ph type="title"/>
          </p:nvPr>
        </p:nvSpPr>
        <p:spPr>
          <a:xfrm>
            <a:off x="3200400" y="228600"/>
            <a:ext cx="5943600" cy="1752600"/>
          </a:xfrm>
          <a:noFill/>
          <a:ln>
            <a:noFill/>
          </a:ln>
        </p:spPr>
        <p:txBody>
          <a:bodyPr>
            <a:noAutofit/>
          </a:bodyPr>
          <a:lstStyle/>
          <a:p>
            <a:pPr rtl="1"/>
            <a:r>
              <a:rPr lang="ar-SY" sz="4000" b="1" dirty="0" smtClean="0"/>
              <a:t>كيف نبدأ تدبير الإصابة بالسكري الثانوي</a:t>
            </a:r>
            <a:br>
              <a:rPr lang="ar-SY" sz="4000" b="1" dirty="0" smtClean="0"/>
            </a:br>
            <a:r>
              <a:rPr lang="ar-SY" sz="4000" b="1" dirty="0" smtClean="0"/>
              <a:t> عند مرضى </a:t>
            </a:r>
            <a:r>
              <a:rPr lang="ar-SY" sz="4000" b="1" dirty="0" err="1" smtClean="0"/>
              <a:t>التلاسيميا</a:t>
            </a:r>
            <a:r>
              <a:rPr lang="ar-SY" sz="4000" b="1" dirty="0" smtClean="0"/>
              <a:t> </a:t>
            </a:r>
            <a:r>
              <a:rPr lang="ar-SY" sz="4000" b="1" dirty="0" err="1" smtClean="0"/>
              <a:t>؟</a:t>
            </a:r>
            <a:endParaRPr lang="en-US"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pic>
        <p:nvPicPr>
          <p:cNvPr id="141313" name="Picture 1" descr="C:\Users\AZMI\Desktop\الأهداف.png"/>
          <p:cNvPicPr>
            <a:picLocks noChangeAspect="1" noChangeArrowheads="1"/>
          </p:cNvPicPr>
          <p:nvPr/>
        </p:nvPicPr>
        <p:blipFill>
          <a:blip r:embed="rId3" cstate="print"/>
          <a:srcRect/>
          <a:stretch>
            <a:fillRect/>
          </a:stretch>
        </p:blipFill>
        <p:spPr bwMode="auto">
          <a:xfrm>
            <a:off x="-4763" y="-4763"/>
            <a:ext cx="9155113" cy="6869113"/>
          </a:xfrm>
          <a:prstGeom prst="rect">
            <a:avLst/>
          </a:prstGeom>
          <a:noFill/>
        </p:spPr>
      </p:pic>
      <p:sp>
        <p:nvSpPr>
          <p:cNvPr id="12" name="Rectangle 11"/>
          <p:cNvSpPr/>
          <p:nvPr/>
        </p:nvSpPr>
        <p:spPr>
          <a:xfrm>
            <a:off x="0" y="0"/>
            <a:ext cx="914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200" b="1" dirty="0" smtClean="0">
                <a:solidFill>
                  <a:schemeClr val="tx1"/>
                </a:solidFill>
              </a:rPr>
              <a:t>عناصر البرنامج العلاجي لمريض </a:t>
            </a:r>
            <a:r>
              <a:rPr lang="ar-SY" sz="3200" b="1" dirty="0" err="1" smtClean="0">
                <a:solidFill>
                  <a:schemeClr val="tx1"/>
                </a:solidFill>
              </a:rPr>
              <a:t>التلاسيميا</a:t>
            </a:r>
            <a:r>
              <a:rPr lang="ar-SY" sz="3200" b="1" dirty="0" smtClean="0">
                <a:solidFill>
                  <a:schemeClr val="tx1"/>
                </a:solidFill>
              </a:rPr>
              <a:t> المختلط بالسكري</a:t>
            </a:r>
            <a:endParaRPr lang="en-US" sz="3200" b="1"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11"/>
          <p:cNvSpPr>
            <a:spLocks/>
          </p:cNvSpPr>
          <p:nvPr/>
        </p:nvSpPr>
        <p:spPr bwMode="auto">
          <a:xfrm>
            <a:off x="3810000" y="5334000"/>
            <a:ext cx="136525" cy="104775"/>
          </a:xfrm>
          <a:custGeom>
            <a:avLst/>
            <a:gdLst>
              <a:gd name="T0" fmla="*/ 0 w 97"/>
              <a:gd name="T1" fmla="*/ 0 h 66"/>
              <a:gd name="T2" fmla="*/ 77257665 w 97"/>
              <a:gd name="T3" fmla="*/ 163810924 h 66"/>
              <a:gd name="T4" fmla="*/ 190175131 w 97"/>
              <a:gd name="T5" fmla="*/ 37803132 h 66"/>
              <a:gd name="T6" fmla="*/ 0 w 97"/>
              <a:gd name="T7" fmla="*/ 0 h 66"/>
              <a:gd name="T8" fmla="*/ 0 60000 65536"/>
              <a:gd name="T9" fmla="*/ 0 60000 65536"/>
              <a:gd name="T10" fmla="*/ 0 60000 65536"/>
              <a:gd name="T11" fmla="*/ 0 60000 65536"/>
              <a:gd name="T12" fmla="*/ 0 w 97"/>
              <a:gd name="T13" fmla="*/ 0 h 66"/>
              <a:gd name="T14" fmla="*/ 97 w 97"/>
              <a:gd name="T15" fmla="*/ 66 h 66"/>
            </a:gdLst>
            <a:ahLst/>
            <a:cxnLst>
              <a:cxn ang="T8">
                <a:pos x="T0" y="T1"/>
              </a:cxn>
              <a:cxn ang="T9">
                <a:pos x="T2" y="T3"/>
              </a:cxn>
              <a:cxn ang="T10">
                <a:pos x="T4" y="T5"/>
              </a:cxn>
              <a:cxn ang="T11">
                <a:pos x="T6" y="T7"/>
              </a:cxn>
            </a:cxnLst>
            <a:rect l="T12" t="T13" r="T14" b="T15"/>
            <a:pathLst>
              <a:path w="97" h="66">
                <a:moveTo>
                  <a:pt x="0" y="0"/>
                </a:moveTo>
                <a:lnTo>
                  <a:pt x="39" y="65"/>
                </a:lnTo>
                <a:lnTo>
                  <a:pt x="96" y="15"/>
                </a:lnTo>
                <a:lnTo>
                  <a:pt x="0" y="0"/>
                </a:lnTo>
              </a:path>
            </a:pathLst>
          </a:custGeom>
          <a:solidFill>
            <a:schemeClr val="tx1"/>
          </a:solidFill>
          <a:ln w="12700" cap="rnd" cmpd="sng">
            <a:noFill/>
            <a:prstDash val="solid"/>
            <a:round/>
            <a:headEnd type="none" w="med" len="med"/>
            <a:tailEnd type="none" w="med" len="med"/>
          </a:ln>
        </p:spPr>
        <p:txBody>
          <a:bodyPr/>
          <a:lstStyle/>
          <a:p>
            <a:endParaRPr lang="en-US"/>
          </a:p>
        </p:txBody>
      </p:sp>
      <p:sp>
        <p:nvSpPr>
          <p:cNvPr id="14339" name="Text Box 57"/>
          <p:cNvSpPr txBox="1">
            <a:spLocks noChangeArrowheads="1"/>
          </p:cNvSpPr>
          <p:nvPr/>
        </p:nvSpPr>
        <p:spPr bwMode="auto">
          <a:xfrm>
            <a:off x="5286375" y="6084888"/>
            <a:ext cx="792163" cy="338554"/>
          </a:xfrm>
          <a:prstGeom prst="rect">
            <a:avLst/>
          </a:prstGeom>
          <a:noFill/>
          <a:ln w="9525">
            <a:noFill/>
            <a:miter lim="800000"/>
            <a:headEnd/>
            <a:tailEnd/>
          </a:ln>
        </p:spPr>
        <p:txBody>
          <a:bodyPr>
            <a:spAutoFit/>
          </a:bodyPr>
          <a:lstStyle/>
          <a:p>
            <a:pPr algn="r" rtl="1">
              <a:spcBef>
                <a:spcPct val="50000"/>
              </a:spcBef>
            </a:pPr>
            <a:r>
              <a:rPr lang="ar-SY" sz="1600" b="1" dirty="0" smtClean="0"/>
              <a:t>العضلات</a:t>
            </a:r>
            <a:endParaRPr lang="en-GB" sz="1600" b="1" dirty="0"/>
          </a:p>
        </p:txBody>
      </p:sp>
      <p:grpSp>
        <p:nvGrpSpPr>
          <p:cNvPr id="2" name="Group 60"/>
          <p:cNvGrpSpPr>
            <a:grpSpLocks/>
          </p:cNvGrpSpPr>
          <p:nvPr/>
        </p:nvGrpSpPr>
        <p:grpSpPr bwMode="auto">
          <a:xfrm>
            <a:off x="0" y="1052513"/>
            <a:ext cx="9144000" cy="5387975"/>
            <a:chOff x="-68" y="864"/>
            <a:chExt cx="5873" cy="3194"/>
          </a:xfrm>
        </p:grpSpPr>
        <p:pic>
          <p:nvPicPr>
            <p:cNvPr id="14343" name="Picture 2"/>
            <p:cNvPicPr>
              <a:picLocks noChangeArrowheads="1"/>
            </p:cNvPicPr>
            <p:nvPr/>
          </p:nvPicPr>
          <p:blipFill>
            <a:blip r:embed="rId3" cstate="print"/>
            <a:srcRect/>
            <a:stretch>
              <a:fillRect/>
            </a:stretch>
          </p:blipFill>
          <p:spPr bwMode="auto">
            <a:xfrm>
              <a:off x="3072" y="3264"/>
              <a:ext cx="1081" cy="630"/>
            </a:xfrm>
            <a:prstGeom prst="rect">
              <a:avLst/>
            </a:prstGeom>
            <a:noFill/>
            <a:ln w="12700">
              <a:noFill/>
              <a:miter lim="800000"/>
              <a:headEnd/>
              <a:tailEnd/>
            </a:ln>
          </p:spPr>
        </p:pic>
        <p:pic>
          <p:nvPicPr>
            <p:cNvPr id="14344" name="Picture 3"/>
            <p:cNvPicPr>
              <a:picLocks noChangeArrowheads="1"/>
            </p:cNvPicPr>
            <p:nvPr/>
          </p:nvPicPr>
          <p:blipFill>
            <a:blip r:embed="rId4" cstate="print"/>
            <a:srcRect/>
            <a:stretch>
              <a:fillRect/>
            </a:stretch>
          </p:blipFill>
          <p:spPr bwMode="auto">
            <a:xfrm>
              <a:off x="2256" y="1536"/>
              <a:ext cx="1670" cy="742"/>
            </a:xfrm>
            <a:prstGeom prst="rect">
              <a:avLst/>
            </a:prstGeom>
            <a:noFill/>
            <a:ln w="12700">
              <a:noFill/>
              <a:miter lim="800000"/>
              <a:headEnd/>
              <a:tailEnd/>
            </a:ln>
          </p:spPr>
        </p:pic>
        <p:pic>
          <p:nvPicPr>
            <p:cNvPr id="14345" name="Picture 4"/>
            <p:cNvPicPr>
              <a:picLocks noChangeArrowheads="1"/>
            </p:cNvPicPr>
            <p:nvPr/>
          </p:nvPicPr>
          <p:blipFill>
            <a:blip r:embed="rId5"/>
            <a:srcRect/>
            <a:stretch>
              <a:fillRect/>
            </a:stretch>
          </p:blipFill>
          <p:spPr bwMode="auto">
            <a:xfrm>
              <a:off x="4080" y="2544"/>
              <a:ext cx="581" cy="719"/>
            </a:xfrm>
            <a:prstGeom prst="rect">
              <a:avLst/>
            </a:prstGeom>
            <a:noFill/>
            <a:ln w="12700">
              <a:noFill/>
              <a:miter lim="800000"/>
              <a:headEnd/>
              <a:tailEnd/>
            </a:ln>
          </p:spPr>
        </p:pic>
        <p:pic>
          <p:nvPicPr>
            <p:cNvPr id="14346" name="Picture 5"/>
            <p:cNvPicPr>
              <a:picLocks noChangeArrowheads="1"/>
            </p:cNvPicPr>
            <p:nvPr/>
          </p:nvPicPr>
          <p:blipFill>
            <a:blip r:embed="rId6" cstate="print"/>
            <a:srcRect/>
            <a:stretch>
              <a:fillRect/>
            </a:stretch>
          </p:blipFill>
          <p:spPr bwMode="auto">
            <a:xfrm>
              <a:off x="1488" y="2976"/>
              <a:ext cx="1231" cy="996"/>
            </a:xfrm>
            <a:prstGeom prst="rect">
              <a:avLst/>
            </a:prstGeom>
            <a:noFill/>
            <a:ln w="12700">
              <a:noFill/>
              <a:miter lim="800000"/>
              <a:headEnd/>
              <a:tailEnd/>
            </a:ln>
          </p:spPr>
        </p:pic>
        <p:pic>
          <p:nvPicPr>
            <p:cNvPr id="14347" name="Picture 6"/>
            <p:cNvPicPr>
              <a:picLocks noChangeArrowheads="1"/>
            </p:cNvPicPr>
            <p:nvPr/>
          </p:nvPicPr>
          <p:blipFill>
            <a:blip r:embed="rId7" cstate="print"/>
            <a:srcRect/>
            <a:stretch>
              <a:fillRect/>
            </a:stretch>
          </p:blipFill>
          <p:spPr bwMode="auto">
            <a:xfrm>
              <a:off x="2544" y="1824"/>
              <a:ext cx="1736" cy="1791"/>
            </a:xfrm>
            <a:prstGeom prst="rect">
              <a:avLst/>
            </a:prstGeom>
            <a:noFill/>
            <a:ln w="12700">
              <a:noFill/>
              <a:miter lim="800000"/>
              <a:headEnd/>
              <a:tailEnd/>
            </a:ln>
          </p:spPr>
        </p:pic>
        <p:sp>
          <p:nvSpPr>
            <p:cNvPr id="14348" name="Rectangle 7"/>
            <p:cNvSpPr>
              <a:spLocks noChangeArrowheads="1"/>
            </p:cNvSpPr>
            <p:nvPr/>
          </p:nvSpPr>
          <p:spPr bwMode="auto">
            <a:xfrm rot="-960000">
              <a:off x="2448" y="1973"/>
              <a:ext cx="653" cy="145"/>
            </a:xfrm>
            <a:prstGeom prst="rect">
              <a:avLst/>
            </a:prstGeom>
            <a:noFill/>
            <a:ln w="12700">
              <a:noFill/>
              <a:miter lim="800000"/>
              <a:headEnd/>
              <a:tailEnd/>
            </a:ln>
          </p:spPr>
          <p:txBody>
            <a:bodyPr wrap="none" lIns="0" tIns="0" rIns="0" bIns="0" anchor="ctr" anchorCtr="1">
              <a:spAutoFit/>
            </a:bodyPr>
            <a:lstStyle/>
            <a:p>
              <a:pPr eaLnBrk="0" hangingPunct="0"/>
              <a:r>
                <a:rPr lang="en-GB" sz="1600" b="1">
                  <a:solidFill>
                    <a:srgbClr val="17002A"/>
                  </a:solidFill>
                  <a:latin typeface="Times New Roman" pitchFamily="18" charset="0"/>
                </a:rPr>
                <a:t>Glucose (G)</a:t>
              </a:r>
            </a:p>
          </p:txBody>
        </p:sp>
        <p:pic>
          <p:nvPicPr>
            <p:cNvPr id="14349" name="Picture 8"/>
            <p:cNvPicPr>
              <a:picLocks noChangeArrowheads="1"/>
            </p:cNvPicPr>
            <p:nvPr/>
          </p:nvPicPr>
          <p:blipFill>
            <a:blip r:embed="rId8" cstate="print"/>
            <a:srcRect/>
            <a:stretch>
              <a:fillRect/>
            </a:stretch>
          </p:blipFill>
          <p:spPr bwMode="auto">
            <a:xfrm>
              <a:off x="1008" y="864"/>
              <a:ext cx="1615" cy="1494"/>
            </a:xfrm>
            <a:prstGeom prst="rect">
              <a:avLst/>
            </a:prstGeom>
            <a:noFill/>
            <a:ln w="12700">
              <a:noFill/>
              <a:miter lim="800000"/>
              <a:headEnd/>
              <a:tailEnd/>
            </a:ln>
          </p:spPr>
        </p:pic>
        <p:pic>
          <p:nvPicPr>
            <p:cNvPr id="14350" name="Picture 9"/>
            <p:cNvPicPr>
              <a:picLocks noChangeArrowheads="1"/>
            </p:cNvPicPr>
            <p:nvPr/>
          </p:nvPicPr>
          <p:blipFill>
            <a:blip r:embed="rId9"/>
            <a:srcRect/>
            <a:stretch>
              <a:fillRect/>
            </a:stretch>
          </p:blipFill>
          <p:spPr bwMode="auto">
            <a:xfrm>
              <a:off x="1968" y="2304"/>
              <a:ext cx="1109" cy="552"/>
            </a:xfrm>
            <a:prstGeom prst="rect">
              <a:avLst/>
            </a:prstGeom>
            <a:noFill/>
            <a:ln w="12700">
              <a:noFill/>
              <a:miter lim="800000"/>
              <a:headEnd/>
              <a:tailEnd/>
            </a:ln>
          </p:spPr>
        </p:pic>
        <p:sp>
          <p:nvSpPr>
            <p:cNvPr id="14351" name="Freeform 10"/>
            <p:cNvSpPr>
              <a:spLocks/>
            </p:cNvSpPr>
            <p:nvPr/>
          </p:nvSpPr>
          <p:spPr bwMode="auto">
            <a:xfrm>
              <a:off x="2400" y="3360"/>
              <a:ext cx="314" cy="83"/>
            </a:xfrm>
            <a:custGeom>
              <a:avLst/>
              <a:gdLst>
                <a:gd name="T0" fmla="*/ 6 w 353"/>
                <a:gd name="T1" fmla="*/ 13 h 83"/>
                <a:gd name="T2" fmla="*/ 22 w 353"/>
                <a:gd name="T3" fmla="*/ 23 h 83"/>
                <a:gd name="T4" fmla="*/ 38 w 353"/>
                <a:gd name="T5" fmla="*/ 32 h 83"/>
                <a:gd name="T6" fmla="*/ 53 w 353"/>
                <a:gd name="T7" fmla="*/ 39 h 83"/>
                <a:gd name="T8" fmla="*/ 72 w 353"/>
                <a:gd name="T9" fmla="*/ 46 h 83"/>
                <a:gd name="T10" fmla="*/ 89 w 353"/>
                <a:gd name="T11" fmla="*/ 53 h 83"/>
                <a:gd name="T12" fmla="*/ 107 w 353"/>
                <a:gd name="T13" fmla="*/ 59 h 83"/>
                <a:gd name="T14" fmla="*/ 125 w 353"/>
                <a:gd name="T15" fmla="*/ 64 h 83"/>
                <a:gd name="T16" fmla="*/ 142 w 353"/>
                <a:gd name="T17" fmla="*/ 68 h 83"/>
                <a:gd name="T18" fmla="*/ 161 w 353"/>
                <a:gd name="T19" fmla="*/ 72 h 83"/>
                <a:gd name="T20" fmla="*/ 179 w 353"/>
                <a:gd name="T21" fmla="*/ 75 h 83"/>
                <a:gd name="T22" fmla="*/ 197 w 353"/>
                <a:gd name="T23" fmla="*/ 78 h 83"/>
                <a:gd name="T24" fmla="*/ 216 w 353"/>
                <a:gd name="T25" fmla="*/ 79 h 83"/>
                <a:gd name="T26" fmla="*/ 233 w 353"/>
                <a:gd name="T27" fmla="*/ 81 h 83"/>
                <a:gd name="T28" fmla="*/ 252 w 353"/>
                <a:gd name="T29" fmla="*/ 82 h 83"/>
                <a:gd name="T30" fmla="*/ 269 w 353"/>
                <a:gd name="T31" fmla="*/ 82 h 83"/>
                <a:gd name="T32" fmla="*/ 278 w 353"/>
                <a:gd name="T33" fmla="*/ 72 h 83"/>
                <a:gd name="T34" fmla="*/ 261 w 353"/>
                <a:gd name="T35" fmla="*/ 72 h 83"/>
                <a:gd name="T36" fmla="*/ 243 w 353"/>
                <a:gd name="T37" fmla="*/ 71 h 83"/>
                <a:gd name="T38" fmla="*/ 226 w 353"/>
                <a:gd name="T39" fmla="*/ 70 h 83"/>
                <a:gd name="T40" fmla="*/ 207 w 353"/>
                <a:gd name="T41" fmla="*/ 69 h 83"/>
                <a:gd name="T42" fmla="*/ 189 w 353"/>
                <a:gd name="T43" fmla="*/ 66 h 83"/>
                <a:gd name="T44" fmla="*/ 171 w 353"/>
                <a:gd name="T45" fmla="*/ 64 h 83"/>
                <a:gd name="T46" fmla="*/ 154 w 353"/>
                <a:gd name="T47" fmla="*/ 60 h 83"/>
                <a:gd name="T48" fmla="*/ 136 w 353"/>
                <a:gd name="T49" fmla="*/ 56 h 83"/>
                <a:gd name="T50" fmla="*/ 118 w 353"/>
                <a:gd name="T51" fmla="*/ 52 h 83"/>
                <a:gd name="T52" fmla="*/ 101 w 353"/>
                <a:gd name="T53" fmla="*/ 47 h 83"/>
                <a:gd name="T54" fmla="*/ 85 w 353"/>
                <a:gd name="T55" fmla="*/ 41 h 83"/>
                <a:gd name="T56" fmla="*/ 68 w 353"/>
                <a:gd name="T57" fmla="*/ 34 h 83"/>
                <a:gd name="T58" fmla="*/ 52 w 353"/>
                <a:gd name="T59" fmla="*/ 27 h 83"/>
                <a:gd name="T60" fmla="*/ 36 w 353"/>
                <a:gd name="T61" fmla="*/ 18 h 83"/>
                <a:gd name="T62" fmla="*/ 20 w 353"/>
                <a:gd name="T63" fmla="*/ 9 h 83"/>
                <a:gd name="T64" fmla="*/ 6 w 353"/>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83"/>
                <a:gd name="T101" fmla="*/ 353 w 353"/>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83">
                  <a:moveTo>
                    <a:pt x="0" y="7"/>
                  </a:moveTo>
                  <a:lnTo>
                    <a:pt x="8" y="13"/>
                  </a:lnTo>
                  <a:lnTo>
                    <a:pt x="18" y="18"/>
                  </a:lnTo>
                  <a:lnTo>
                    <a:pt x="28" y="23"/>
                  </a:lnTo>
                  <a:lnTo>
                    <a:pt x="37" y="27"/>
                  </a:lnTo>
                  <a:lnTo>
                    <a:pt x="48" y="32"/>
                  </a:lnTo>
                  <a:lnTo>
                    <a:pt x="58" y="36"/>
                  </a:lnTo>
                  <a:lnTo>
                    <a:pt x="68" y="39"/>
                  </a:lnTo>
                  <a:lnTo>
                    <a:pt x="79" y="43"/>
                  </a:lnTo>
                  <a:lnTo>
                    <a:pt x="91" y="46"/>
                  </a:lnTo>
                  <a:lnTo>
                    <a:pt x="101" y="50"/>
                  </a:lnTo>
                  <a:lnTo>
                    <a:pt x="112" y="53"/>
                  </a:lnTo>
                  <a:lnTo>
                    <a:pt x="123" y="56"/>
                  </a:lnTo>
                  <a:lnTo>
                    <a:pt x="135" y="59"/>
                  </a:lnTo>
                  <a:lnTo>
                    <a:pt x="146" y="61"/>
                  </a:lnTo>
                  <a:lnTo>
                    <a:pt x="157" y="64"/>
                  </a:lnTo>
                  <a:lnTo>
                    <a:pt x="169" y="66"/>
                  </a:lnTo>
                  <a:lnTo>
                    <a:pt x="180" y="68"/>
                  </a:lnTo>
                  <a:lnTo>
                    <a:pt x="191" y="70"/>
                  </a:lnTo>
                  <a:lnTo>
                    <a:pt x="203" y="72"/>
                  </a:lnTo>
                  <a:lnTo>
                    <a:pt x="214" y="74"/>
                  </a:lnTo>
                  <a:lnTo>
                    <a:pt x="226" y="75"/>
                  </a:lnTo>
                  <a:lnTo>
                    <a:pt x="238" y="76"/>
                  </a:lnTo>
                  <a:lnTo>
                    <a:pt x="249" y="78"/>
                  </a:lnTo>
                  <a:lnTo>
                    <a:pt x="261" y="79"/>
                  </a:lnTo>
                  <a:lnTo>
                    <a:pt x="273" y="79"/>
                  </a:lnTo>
                  <a:lnTo>
                    <a:pt x="284" y="80"/>
                  </a:lnTo>
                  <a:lnTo>
                    <a:pt x="295" y="81"/>
                  </a:lnTo>
                  <a:lnTo>
                    <a:pt x="306" y="81"/>
                  </a:lnTo>
                  <a:lnTo>
                    <a:pt x="318" y="82"/>
                  </a:lnTo>
                  <a:lnTo>
                    <a:pt x="329" y="82"/>
                  </a:lnTo>
                  <a:lnTo>
                    <a:pt x="340" y="82"/>
                  </a:lnTo>
                  <a:lnTo>
                    <a:pt x="352" y="82"/>
                  </a:lnTo>
                  <a:lnTo>
                    <a:pt x="352" y="72"/>
                  </a:lnTo>
                  <a:lnTo>
                    <a:pt x="340" y="72"/>
                  </a:lnTo>
                  <a:lnTo>
                    <a:pt x="329" y="72"/>
                  </a:lnTo>
                  <a:lnTo>
                    <a:pt x="318" y="72"/>
                  </a:lnTo>
                  <a:lnTo>
                    <a:pt x="307" y="71"/>
                  </a:lnTo>
                  <a:lnTo>
                    <a:pt x="296" y="70"/>
                  </a:lnTo>
                  <a:lnTo>
                    <a:pt x="285" y="70"/>
                  </a:lnTo>
                  <a:lnTo>
                    <a:pt x="274" y="69"/>
                  </a:lnTo>
                  <a:lnTo>
                    <a:pt x="262" y="69"/>
                  </a:lnTo>
                  <a:lnTo>
                    <a:pt x="251" y="68"/>
                  </a:lnTo>
                  <a:lnTo>
                    <a:pt x="240" y="66"/>
                  </a:lnTo>
                  <a:lnTo>
                    <a:pt x="228" y="65"/>
                  </a:lnTo>
                  <a:lnTo>
                    <a:pt x="216" y="64"/>
                  </a:lnTo>
                  <a:lnTo>
                    <a:pt x="205" y="62"/>
                  </a:lnTo>
                  <a:lnTo>
                    <a:pt x="194" y="60"/>
                  </a:lnTo>
                  <a:lnTo>
                    <a:pt x="183" y="59"/>
                  </a:lnTo>
                  <a:lnTo>
                    <a:pt x="172" y="56"/>
                  </a:lnTo>
                  <a:lnTo>
                    <a:pt x="161" y="54"/>
                  </a:lnTo>
                  <a:lnTo>
                    <a:pt x="150" y="52"/>
                  </a:lnTo>
                  <a:lnTo>
                    <a:pt x="139" y="49"/>
                  </a:lnTo>
                  <a:lnTo>
                    <a:pt x="128" y="47"/>
                  </a:lnTo>
                  <a:lnTo>
                    <a:pt x="117" y="44"/>
                  </a:lnTo>
                  <a:lnTo>
                    <a:pt x="107" y="41"/>
                  </a:lnTo>
                  <a:lnTo>
                    <a:pt x="96" y="38"/>
                  </a:lnTo>
                  <a:lnTo>
                    <a:pt x="85" y="34"/>
                  </a:lnTo>
                  <a:lnTo>
                    <a:pt x="75" y="31"/>
                  </a:lnTo>
                  <a:lnTo>
                    <a:pt x="65" y="27"/>
                  </a:lnTo>
                  <a:lnTo>
                    <a:pt x="55" y="23"/>
                  </a:lnTo>
                  <a:lnTo>
                    <a:pt x="45" y="18"/>
                  </a:lnTo>
                  <a:lnTo>
                    <a:pt x="35" y="14"/>
                  </a:lnTo>
                  <a:lnTo>
                    <a:pt x="26" y="9"/>
                  </a:lnTo>
                  <a:lnTo>
                    <a:pt x="17" y="4"/>
                  </a:lnTo>
                  <a:lnTo>
                    <a:pt x="8" y="0"/>
                  </a:lnTo>
                  <a:lnTo>
                    <a:pt x="0" y="7"/>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14352" name="Rectangle 12"/>
            <p:cNvSpPr>
              <a:spLocks noChangeArrowheads="1"/>
            </p:cNvSpPr>
            <p:nvPr/>
          </p:nvSpPr>
          <p:spPr bwMode="auto">
            <a:xfrm>
              <a:off x="1632" y="1392"/>
              <a:ext cx="792" cy="179"/>
            </a:xfrm>
            <a:prstGeom prst="rect">
              <a:avLst/>
            </a:prstGeom>
            <a:noFill/>
            <a:ln w="12700">
              <a:noFill/>
              <a:miter lim="800000"/>
              <a:headEnd/>
              <a:tailEnd/>
            </a:ln>
          </p:spPr>
          <p:txBody>
            <a:bodyPr wrap="none" lIns="90488" tIns="44450" rIns="90488" bIns="44450">
              <a:spAutoFit/>
            </a:bodyPr>
            <a:lstStyle/>
            <a:p>
              <a:pPr eaLnBrk="0" hangingPunct="0"/>
              <a:r>
                <a:rPr lang="en-GB" sz="1400" b="1" dirty="0">
                  <a:solidFill>
                    <a:srgbClr val="17002A"/>
                  </a:solidFill>
                  <a:latin typeface="Times New Roman" pitchFamily="18" charset="0"/>
                </a:rPr>
                <a:t>Carbohydrate</a:t>
              </a:r>
            </a:p>
          </p:txBody>
        </p:sp>
        <p:sp>
          <p:nvSpPr>
            <p:cNvPr id="14353" name="Rectangle 13"/>
            <p:cNvSpPr>
              <a:spLocks noChangeArrowheads="1"/>
            </p:cNvSpPr>
            <p:nvPr/>
          </p:nvSpPr>
          <p:spPr bwMode="auto">
            <a:xfrm>
              <a:off x="1728" y="1728"/>
              <a:ext cx="494" cy="179"/>
            </a:xfrm>
            <a:prstGeom prst="rect">
              <a:avLst/>
            </a:prstGeom>
            <a:noFill/>
            <a:ln w="12700">
              <a:noFill/>
              <a:miter lim="800000"/>
              <a:headEnd/>
              <a:tailEnd/>
            </a:ln>
          </p:spPr>
          <p:txBody>
            <a:bodyPr wrap="none" lIns="90488" tIns="44450" rIns="90488" bIns="44450">
              <a:spAutoFit/>
            </a:bodyPr>
            <a:lstStyle/>
            <a:p>
              <a:pPr eaLnBrk="0" hangingPunct="0"/>
              <a:r>
                <a:rPr lang="en-GB" sz="1400" b="1">
                  <a:solidFill>
                    <a:srgbClr val="17002A"/>
                  </a:solidFill>
                  <a:latin typeface="Times New Roman" pitchFamily="18" charset="0"/>
                </a:rPr>
                <a:t>Glucose</a:t>
              </a:r>
            </a:p>
          </p:txBody>
        </p:sp>
        <p:sp>
          <p:nvSpPr>
            <p:cNvPr id="14354" name="Rectangle 14"/>
            <p:cNvSpPr>
              <a:spLocks noChangeArrowheads="1"/>
            </p:cNvSpPr>
            <p:nvPr/>
          </p:nvSpPr>
          <p:spPr bwMode="auto">
            <a:xfrm>
              <a:off x="1446" y="1584"/>
              <a:ext cx="557" cy="143"/>
            </a:xfrm>
            <a:prstGeom prst="rect">
              <a:avLst/>
            </a:prstGeom>
            <a:noFill/>
            <a:ln w="12700">
              <a:noFill/>
              <a:miter lim="800000"/>
              <a:headEnd/>
              <a:tailEnd/>
            </a:ln>
          </p:spPr>
          <p:txBody>
            <a:bodyPr wrap="none" lIns="90488" tIns="44450" rIns="90488" bIns="44450">
              <a:spAutoFit/>
            </a:bodyPr>
            <a:lstStyle/>
            <a:p>
              <a:pPr eaLnBrk="0" hangingPunct="0"/>
              <a:r>
                <a:rPr lang="en-GB" sz="1000" b="1">
                  <a:solidFill>
                    <a:srgbClr val="17002A"/>
                  </a:solidFill>
                  <a:latin typeface="Times New Roman" pitchFamily="18" charset="0"/>
                </a:rPr>
                <a:t>DIGESTIVE</a:t>
              </a:r>
            </a:p>
          </p:txBody>
        </p:sp>
        <p:sp>
          <p:nvSpPr>
            <p:cNvPr id="14355" name="Rectangle 15"/>
            <p:cNvSpPr>
              <a:spLocks noChangeArrowheads="1"/>
            </p:cNvSpPr>
            <p:nvPr/>
          </p:nvSpPr>
          <p:spPr bwMode="auto">
            <a:xfrm>
              <a:off x="1968" y="1584"/>
              <a:ext cx="509" cy="143"/>
            </a:xfrm>
            <a:prstGeom prst="rect">
              <a:avLst/>
            </a:prstGeom>
            <a:noFill/>
            <a:ln w="12700">
              <a:noFill/>
              <a:miter lim="800000"/>
              <a:headEnd/>
              <a:tailEnd/>
            </a:ln>
          </p:spPr>
          <p:txBody>
            <a:bodyPr wrap="none" lIns="90488" tIns="44450" rIns="90488" bIns="44450">
              <a:spAutoFit/>
            </a:bodyPr>
            <a:lstStyle/>
            <a:p>
              <a:pPr eaLnBrk="0" hangingPunct="0"/>
              <a:r>
                <a:rPr lang="en-GB" sz="1000" b="1">
                  <a:solidFill>
                    <a:srgbClr val="17002A"/>
                  </a:solidFill>
                  <a:latin typeface="Times New Roman" pitchFamily="18" charset="0"/>
                </a:rPr>
                <a:t>ENZYMES</a:t>
              </a:r>
            </a:p>
          </p:txBody>
        </p:sp>
        <p:sp>
          <p:nvSpPr>
            <p:cNvPr id="14356" name="Line 16"/>
            <p:cNvSpPr>
              <a:spLocks noChangeShapeType="1"/>
            </p:cNvSpPr>
            <p:nvPr/>
          </p:nvSpPr>
          <p:spPr bwMode="auto">
            <a:xfrm>
              <a:off x="1968" y="1584"/>
              <a:ext cx="0" cy="201"/>
            </a:xfrm>
            <a:prstGeom prst="line">
              <a:avLst/>
            </a:prstGeom>
            <a:noFill/>
            <a:ln w="12700">
              <a:solidFill>
                <a:schemeClr val="tx1"/>
              </a:solidFill>
              <a:round/>
              <a:headEnd/>
              <a:tailEnd type="triangle" w="med" len="med"/>
            </a:ln>
          </p:spPr>
          <p:txBody>
            <a:bodyPr wrap="none" anchor="ctr"/>
            <a:lstStyle/>
            <a:p>
              <a:endParaRPr lang="en-US"/>
            </a:p>
          </p:txBody>
        </p:sp>
        <p:sp>
          <p:nvSpPr>
            <p:cNvPr id="14357" name="Line 17"/>
            <p:cNvSpPr>
              <a:spLocks noChangeShapeType="1"/>
            </p:cNvSpPr>
            <p:nvPr/>
          </p:nvSpPr>
          <p:spPr bwMode="auto">
            <a:xfrm>
              <a:off x="2208" y="1824"/>
              <a:ext cx="624" cy="96"/>
            </a:xfrm>
            <a:prstGeom prst="line">
              <a:avLst/>
            </a:prstGeom>
            <a:noFill/>
            <a:ln w="12700">
              <a:solidFill>
                <a:schemeClr val="tx1"/>
              </a:solidFill>
              <a:round/>
              <a:headEnd/>
              <a:tailEnd type="triangle" w="med" len="med"/>
            </a:ln>
          </p:spPr>
          <p:txBody>
            <a:bodyPr wrap="none" anchor="ctr"/>
            <a:lstStyle/>
            <a:p>
              <a:endParaRPr lang="en-US"/>
            </a:p>
          </p:txBody>
        </p:sp>
        <p:sp>
          <p:nvSpPr>
            <p:cNvPr id="14358" name="Rectangle 18"/>
            <p:cNvSpPr>
              <a:spLocks noChangeArrowheads="1"/>
            </p:cNvSpPr>
            <p:nvPr/>
          </p:nvSpPr>
          <p:spPr bwMode="auto">
            <a:xfrm>
              <a:off x="2256" y="2400"/>
              <a:ext cx="450" cy="179"/>
            </a:xfrm>
            <a:prstGeom prst="rect">
              <a:avLst/>
            </a:prstGeom>
            <a:noFill/>
            <a:ln w="12700">
              <a:noFill/>
              <a:miter lim="800000"/>
              <a:headEnd/>
              <a:tailEnd/>
            </a:ln>
          </p:spPr>
          <p:txBody>
            <a:bodyPr wrap="none" lIns="90488" tIns="44450" rIns="90488" bIns="44450">
              <a:spAutoFit/>
            </a:bodyPr>
            <a:lstStyle/>
            <a:p>
              <a:pPr eaLnBrk="0" hangingPunct="0"/>
              <a:r>
                <a:rPr lang="en-GB" sz="1400" b="1">
                  <a:solidFill>
                    <a:srgbClr val="17002A"/>
                  </a:solidFill>
                  <a:latin typeface="Times New Roman" pitchFamily="18" charset="0"/>
                </a:rPr>
                <a:t>Insulin</a:t>
              </a:r>
            </a:p>
          </p:txBody>
        </p:sp>
        <p:sp>
          <p:nvSpPr>
            <p:cNvPr id="14359" name="Rectangle 19"/>
            <p:cNvSpPr>
              <a:spLocks noChangeArrowheads="1"/>
            </p:cNvSpPr>
            <p:nvPr/>
          </p:nvSpPr>
          <p:spPr bwMode="auto">
            <a:xfrm>
              <a:off x="2352" y="2496"/>
              <a:ext cx="115" cy="199"/>
            </a:xfrm>
            <a:prstGeom prst="rect">
              <a:avLst/>
            </a:prstGeom>
            <a:noFill/>
            <a:ln w="12700">
              <a:noFill/>
              <a:miter lim="800000"/>
              <a:headEnd/>
              <a:tailEnd/>
            </a:ln>
          </p:spPr>
          <p:txBody>
            <a:bodyPr wrap="none" lIns="90488" tIns="44450" rIns="90488" bIns="44450">
              <a:spAutoFit/>
            </a:bodyPr>
            <a:lstStyle/>
            <a:p>
              <a:pPr eaLnBrk="0" hangingPunct="0"/>
              <a:endParaRPr lang="en-GB" sz="1600" b="1" dirty="0">
                <a:solidFill>
                  <a:srgbClr val="17002A"/>
                </a:solidFill>
                <a:latin typeface="Times New Roman" pitchFamily="18" charset="0"/>
              </a:endParaRPr>
            </a:p>
          </p:txBody>
        </p:sp>
        <p:sp>
          <p:nvSpPr>
            <p:cNvPr id="14360" name="Arc 20"/>
            <p:cNvSpPr>
              <a:spLocks/>
            </p:cNvSpPr>
            <p:nvPr/>
          </p:nvSpPr>
          <p:spPr bwMode="auto">
            <a:xfrm>
              <a:off x="2208" y="2112"/>
              <a:ext cx="208" cy="277"/>
            </a:xfrm>
            <a:custGeom>
              <a:avLst/>
              <a:gdLst>
                <a:gd name="T0" fmla="*/ 0 w 21600"/>
                <a:gd name="T1" fmla="*/ 4 h 21600"/>
                <a:gd name="T2" fmla="*/ 2 w 21600"/>
                <a:gd name="T3" fmla="*/ 0 h 21600"/>
                <a:gd name="T4" fmla="*/ 2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6"/>
                    <a:pt x="9614" y="50"/>
                    <a:pt x="21508" y="0"/>
                  </a:cubicBezTo>
                </a:path>
                <a:path w="21600" h="21600" stroke="0" extrusionOk="0">
                  <a:moveTo>
                    <a:pt x="0" y="21600"/>
                  </a:moveTo>
                  <a:cubicBezTo>
                    <a:pt x="0" y="9706"/>
                    <a:pt x="9614" y="50"/>
                    <a:pt x="21508" y="0"/>
                  </a:cubicBezTo>
                  <a:lnTo>
                    <a:pt x="21600" y="21600"/>
                  </a:lnTo>
                  <a:lnTo>
                    <a:pt x="0" y="21600"/>
                  </a:lnTo>
                  <a:close/>
                </a:path>
              </a:pathLst>
            </a:custGeom>
            <a:noFill/>
            <a:ln w="25400" cap="rnd">
              <a:solidFill>
                <a:schemeClr val="tx1"/>
              </a:solidFill>
              <a:round/>
              <a:headEnd type="triangle" w="med" len="med"/>
              <a:tailEnd/>
            </a:ln>
          </p:spPr>
          <p:txBody>
            <a:bodyPr wrap="none" anchor="ctr"/>
            <a:lstStyle/>
            <a:p>
              <a:endParaRPr lang="en-US"/>
            </a:p>
          </p:txBody>
        </p:sp>
        <p:sp>
          <p:nvSpPr>
            <p:cNvPr id="14361" name="Arc 21"/>
            <p:cNvSpPr>
              <a:spLocks/>
            </p:cNvSpPr>
            <p:nvPr/>
          </p:nvSpPr>
          <p:spPr bwMode="auto">
            <a:xfrm rot="5400000">
              <a:off x="2810" y="2086"/>
              <a:ext cx="420" cy="375"/>
            </a:xfrm>
            <a:custGeom>
              <a:avLst/>
              <a:gdLst>
                <a:gd name="T0" fmla="*/ 0 w 24512"/>
                <a:gd name="T1" fmla="*/ 0 h 21600"/>
                <a:gd name="T2" fmla="*/ 7 w 24512"/>
                <a:gd name="T3" fmla="*/ 4 h 21600"/>
                <a:gd name="T4" fmla="*/ 1 w 24512"/>
                <a:gd name="T5" fmla="*/ 7 h 21600"/>
                <a:gd name="T6" fmla="*/ 0 60000 65536"/>
                <a:gd name="T7" fmla="*/ 0 60000 65536"/>
                <a:gd name="T8" fmla="*/ 0 60000 65536"/>
                <a:gd name="T9" fmla="*/ 0 w 24512"/>
                <a:gd name="T10" fmla="*/ 0 h 21600"/>
                <a:gd name="T11" fmla="*/ 24512 w 24512"/>
                <a:gd name="T12" fmla="*/ 21600 h 21600"/>
              </a:gdLst>
              <a:ahLst/>
              <a:cxnLst>
                <a:cxn ang="T6">
                  <a:pos x="T0" y="T1"/>
                </a:cxn>
                <a:cxn ang="T7">
                  <a:pos x="T2" y="T3"/>
                </a:cxn>
                <a:cxn ang="T8">
                  <a:pos x="T4" y="T5"/>
                </a:cxn>
              </a:cxnLst>
              <a:rect l="T9" t="T10" r="T11" b="T12"/>
              <a:pathLst>
                <a:path w="24512" h="21600" fill="none" extrusionOk="0">
                  <a:moveTo>
                    <a:pt x="-1" y="540"/>
                  </a:moveTo>
                  <a:cubicBezTo>
                    <a:pt x="1576" y="181"/>
                    <a:pt x="3187" y="-1"/>
                    <a:pt x="4804" y="0"/>
                  </a:cubicBezTo>
                  <a:cubicBezTo>
                    <a:pt x="13312" y="0"/>
                    <a:pt x="21029" y="4995"/>
                    <a:pt x="24511" y="12759"/>
                  </a:cubicBezTo>
                </a:path>
                <a:path w="24512" h="21600" stroke="0" extrusionOk="0">
                  <a:moveTo>
                    <a:pt x="-1" y="540"/>
                  </a:moveTo>
                  <a:cubicBezTo>
                    <a:pt x="1576" y="181"/>
                    <a:pt x="3187" y="-1"/>
                    <a:pt x="4804" y="0"/>
                  </a:cubicBezTo>
                  <a:cubicBezTo>
                    <a:pt x="13312" y="0"/>
                    <a:pt x="21029" y="4995"/>
                    <a:pt x="24511" y="12759"/>
                  </a:cubicBezTo>
                  <a:lnTo>
                    <a:pt x="4804" y="21600"/>
                  </a:lnTo>
                  <a:lnTo>
                    <a:pt x="-1" y="540"/>
                  </a:lnTo>
                  <a:close/>
                </a:path>
              </a:pathLst>
            </a:custGeom>
            <a:noFill/>
            <a:ln w="25400" cap="rnd">
              <a:solidFill>
                <a:schemeClr val="tx1"/>
              </a:solidFill>
              <a:round/>
              <a:headEnd type="triangle" w="med" len="med"/>
              <a:tailEnd/>
            </a:ln>
          </p:spPr>
          <p:txBody>
            <a:bodyPr wrap="none" anchor="ctr"/>
            <a:lstStyle/>
            <a:p>
              <a:endParaRPr lang="en-US"/>
            </a:p>
          </p:txBody>
        </p:sp>
        <p:sp>
          <p:nvSpPr>
            <p:cNvPr id="14362" name="Rectangle 22"/>
            <p:cNvSpPr>
              <a:spLocks noChangeArrowheads="1"/>
            </p:cNvSpPr>
            <p:nvPr/>
          </p:nvSpPr>
          <p:spPr bwMode="auto">
            <a:xfrm>
              <a:off x="3150" y="1795"/>
              <a:ext cx="176" cy="233"/>
            </a:xfrm>
            <a:prstGeom prst="rect">
              <a:avLst/>
            </a:prstGeom>
            <a:noFill/>
            <a:ln w="12700">
              <a:noFill/>
              <a:miter lim="800000"/>
              <a:headEnd/>
              <a:tailEnd/>
            </a:ln>
          </p:spPr>
          <p:txBody>
            <a:bodyPr wrap="none" lIns="90488" tIns="44450" rIns="90488" bIns="44450">
              <a:spAutoFit/>
            </a:bodyPr>
            <a:lstStyle/>
            <a:p>
              <a:pPr eaLnBrk="0" hangingPunct="0"/>
              <a:r>
                <a:rPr lang="en-GB" sz="2000" b="1">
                  <a:solidFill>
                    <a:srgbClr val="17002A"/>
                  </a:solidFill>
                  <a:latin typeface="Times New Roman" pitchFamily="18" charset="0"/>
                </a:rPr>
                <a:t>I</a:t>
              </a:r>
            </a:p>
          </p:txBody>
        </p:sp>
        <p:sp>
          <p:nvSpPr>
            <p:cNvPr id="14363" name="Rectangle 23"/>
            <p:cNvSpPr>
              <a:spLocks noChangeArrowheads="1"/>
            </p:cNvSpPr>
            <p:nvPr/>
          </p:nvSpPr>
          <p:spPr bwMode="auto">
            <a:xfrm>
              <a:off x="3456" y="2165"/>
              <a:ext cx="56" cy="162"/>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64" name="Rectangle 24"/>
            <p:cNvSpPr>
              <a:spLocks noChangeArrowheads="1"/>
            </p:cNvSpPr>
            <p:nvPr/>
          </p:nvSpPr>
          <p:spPr bwMode="auto">
            <a:xfrm rot="1500000">
              <a:off x="3389" y="2680"/>
              <a:ext cx="56" cy="163"/>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65" name="Rectangle 25"/>
            <p:cNvSpPr>
              <a:spLocks noChangeArrowheads="1"/>
            </p:cNvSpPr>
            <p:nvPr/>
          </p:nvSpPr>
          <p:spPr bwMode="auto">
            <a:xfrm rot="2040000">
              <a:off x="3118" y="3092"/>
              <a:ext cx="56" cy="162"/>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66" name="Rectangle 26"/>
            <p:cNvSpPr>
              <a:spLocks noChangeArrowheads="1"/>
            </p:cNvSpPr>
            <p:nvPr/>
          </p:nvSpPr>
          <p:spPr bwMode="auto">
            <a:xfrm rot="-960000">
              <a:off x="3513" y="2631"/>
              <a:ext cx="56" cy="163"/>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67" name="Rectangle 27"/>
            <p:cNvSpPr>
              <a:spLocks noChangeArrowheads="1"/>
            </p:cNvSpPr>
            <p:nvPr/>
          </p:nvSpPr>
          <p:spPr bwMode="auto">
            <a:xfrm>
              <a:off x="3627" y="3090"/>
              <a:ext cx="56" cy="162"/>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68" name="Rectangle 28"/>
            <p:cNvSpPr>
              <a:spLocks noChangeArrowheads="1"/>
            </p:cNvSpPr>
            <p:nvPr/>
          </p:nvSpPr>
          <p:spPr bwMode="auto">
            <a:xfrm rot="-600000">
              <a:off x="3408" y="1968"/>
              <a:ext cx="75" cy="108"/>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69" name="Rectangle 29"/>
            <p:cNvSpPr>
              <a:spLocks noChangeArrowheads="1"/>
            </p:cNvSpPr>
            <p:nvPr/>
          </p:nvSpPr>
          <p:spPr bwMode="auto">
            <a:xfrm rot="180000">
              <a:off x="3476" y="2399"/>
              <a:ext cx="48" cy="108"/>
            </a:xfrm>
            <a:prstGeom prst="rect">
              <a:avLst/>
            </a:prstGeom>
            <a:noFill/>
            <a:ln w="12700">
              <a:noFill/>
              <a:miter lim="800000"/>
              <a:headEnd/>
              <a:tailEnd/>
            </a:ln>
          </p:spPr>
          <p:txBody>
            <a:bodyPr lIns="0" tIns="0" rIns="0" bIns="0">
              <a:spAutoFit/>
            </a:bodyPr>
            <a:lstStyle/>
            <a:p>
              <a:pPr eaLnBrk="0" hangingPunct="0"/>
              <a:r>
                <a:rPr lang="en-GB" sz="1200" b="1">
                  <a:solidFill>
                    <a:srgbClr val="17002A"/>
                  </a:solidFill>
                  <a:latin typeface="Times New Roman" pitchFamily="18" charset="0"/>
                </a:rPr>
                <a:t>G</a:t>
              </a:r>
            </a:p>
          </p:txBody>
        </p:sp>
        <p:sp>
          <p:nvSpPr>
            <p:cNvPr id="14370" name="Rectangle 30"/>
            <p:cNvSpPr>
              <a:spLocks noChangeArrowheads="1"/>
            </p:cNvSpPr>
            <p:nvPr/>
          </p:nvSpPr>
          <p:spPr bwMode="auto">
            <a:xfrm rot="180000">
              <a:off x="3589" y="2880"/>
              <a:ext cx="75" cy="108"/>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71" name="Rectangle 31"/>
            <p:cNvSpPr>
              <a:spLocks noChangeArrowheads="1"/>
            </p:cNvSpPr>
            <p:nvPr/>
          </p:nvSpPr>
          <p:spPr bwMode="auto">
            <a:xfrm rot="180000">
              <a:off x="3624" y="3352"/>
              <a:ext cx="75" cy="108"/>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72" name="Rectangle 32"/>
            <p:cNvSpPr>
              <a:spLocks noChangeArrowheads="1"/>
            </p:cNvSpPr>
            <p:nvPr/>
          </p:nvSpPr>
          <p:spPr bwMode="auto">
            <a:xfrm rot="2700000">
              <a:off x="2818" y="3410"/>
              <a:ext cx="52" cy="173"/>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73" name="Rectangle 33"/>
            <p:cNvSpPr>
              <a:spLocks noChangeArrowheads="1"/>
            </p:cNvSpPr>
            <p:nvPr/>
          </p:nvSpPr>
          <p:spPr bwMode="auto">
            <a:xfrm rot="2640000">
              <a:off x="3274" y="2951"/>
              <a:ext cx="75" cy="109"/>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74" name="Rectangle 34"/>
            <p:cNvSpPr>
              <a:spLocks noChangeArrowheads="1"/>
            </p:cNvSpPr>
            <p:nvPr/>
          </p:nvSpPr>
          <p:spPr bwMode="auto">
            <a:xfrm rot="1740000">
              <a:off x="3002" y="3283"/>
              <a:ext cx="75" cy="108"/>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75" name="Rectangle 35"/>
            <p:cNvSpPr>
              <a:spLocks noChangeArrowheads="1"/>
            </p:cNvSpPr>
            <p:nvPr/>
          </p:nvSpPr>
          <p:spPr bwMode="auto">
            <a:xfrm rot="-2460000">
              <a:off x="3635" y="2454"/>
              <a:ext cx="56" cy="163"/>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76" name="Rectangle 36"/>
            <p:cNvSpPr>
              <a:spLocks noChangeArrowheads="1"/>
            </p:cNvSpPr>
            <p:nvPr/>
          </p:nvSpPr>
          <p:spPr bwMode="auto">
            <a:xfrm rot="-4320000">
              <a:off x="4044" y="2644"/>
              <a:ext cx="52" cy="173"/>
            </a:xfrm>
            <a:prstGeom prst="rect">
              <a:avLst/>
            </a:prstGeom>
            <a:noFill/>
            <a:ln w="12700">
              <a:noFill/>
              <a:miter lim="800000"/>
              <a:headEnd/>
              <a:tailEnd/>
            </a:ln>
          </p:spPr>
          <p:txBody>
            <a:bodyPr wrap="none" lIns="0" tIns="0" rIns="0" bIns="0" anchor="ctr" anchorCtr="1">
              <a:spAutoFit/>
            </a:bodyPr>
            <a:lstStyle/>
            <a:p>
              <a:pPr eaLnBrk="0" hangingPunct="0"/>
              <a:r>
                <a:rPr lang="en-GB" b="1">
                  <a:solidFill>
                    <a:srgbClr val="17002A"/>
                  </a:solidFill>
                  <a:latin typeface="Times New Roman" pitchFamily="18" charset="0"/>
                </a:rPr>
                <a:t>I</a:t>
              </a:r>
            </a:p>
          </p:txBody>
        </p:sp>
        <p:sp>
          <p:nvSpPr>
            <p:cNvPr id="14377" name="Rectangle 37"/>
            <p:cNvSpPr>
              <a:spLocks noChangeArrowheads="1"/>
            </p:cNvSpPr>
            <p:nvPr/>
          </p:nvSpPr>
          <p:spPr bwMode="auto">
            <a:xfrm rot="-3720000">
              <a:off x="3796" y="2610"/>
              <a:ext cx="71" cy="115"/>
            </a:xfrm>
            <a:prstGeom prst="rect">
              <a:avLst/>
            </a:prstGeom>
            <a:noFill/>
            <a:ln w="12700">
              <a:noFill/>
              <a:miter lim="800000"/>
              <a:headEnd/>
              <a:tailEnd/>
            </a:ln>
          </p:spPr>
          <p:txBody>
            <a:bodyPr wrap="none" lIns="0" tIns="0" rIns="0" bIns="0">
              <a:spAutoFit/>
            </a:bodyPr>
            <a:lstStyle/>
            <a:p>
              <a:pPr eaLnBrk="0" hangingPunct="0"/>
              <a:r>
                <a:rPr lang="en-GB" sz="1200" b="1">
                  <a:solidFill>
                    <a:srgbClr val="17002A"/>
                  </a:solidFill>
                  <a:latin typeface="Times New Roman" pitchFamily="18" charset="0"/>
                </a:rPr>
                <a:t>G</a:t>
              </a:r>
            </a:p>
          </p:txBody>
        </p:sp>
        <p:sp>
          <p:nvSpPr>
            <p:cNvPr id="14378" name="Rectangle 38"/>
            <p:cNvSpPr>
              <a:spLocks noChangeArrowheads="1"/>
            </p:cNvSpPr>
            <p:nvPr/>
          </p:nvSpPr>
          <p:spPr bwMode="auto">
            <a:xfrm>
              <a:off x="139" y="2160"/>
              <a:ext cx="1163" cy="704"/>
            </a:xfrm>
            <a:prstGeom prst="rect">
              <a:avLst/>
            </a:prstGeom>
            <a:solidFill>
              <a:srgbClr val="FFFF00"/>
            </a:solidFill>
            <a:ln w="12700">
              <a:noFill/>
              <a:miter lim="800000"/>
              <a:headEnd/>
              <a:tailEnd/>
            </a:ln>
          </p:spPr>
          <p:txBody>
            <a:bodyPr wrap="square" lIns="90488" tIns="44450" rIns="90488" bIns="44450">
              <a:spAutoFit/>
            </a:bodyPr>
            <a:lstStyle/>
            <a:p>
              <a:pPr eaLnBrk="0" hangingPunct="0"/>
              <a:r>
                <a:rPr lang="en-GB" b="1" dirty="0" err="1">
                  <a:latin typeface="Calibri" pitchFamily="34" charset="0"/>
                </a:rPr>
                <a:t>Sulphonylureas</a:t>
              </a:r>
              <a:endParaRPr lang="en-GB" b="1" dirty="0">
                <a:latin typeface="Calibri" pitchFamily="34" charset="0"/>
              </a:endParaRPr>
            </a:p>
            <a:p>
              <a:pPr eaLnBrk="0" hangingPunct="0"/>
              <a:r>
                <a:rPr lang="en-GB" b="1" dirty="0" err="1">
                  <a:latin typeface="Calibri" pitchFamily="34" charset="0"/>
                </a:rPr>
                <a:t>Meglitinides</a:t>
              </a:r>
              <a:endParaRPr lang="en-GB" b="1" dirty="0">
                <a:latin typeface="Calibri" pitchFamily="34" charset="0"/>
              </a:endParaRPr>
            </a:p>
            <a:p>
              <a:pPr eaLnBrk="0" hangingPunct="0"/>
              <a:r>
                <a:rPr lang="en-GB" b="1" dirty="0">
                  <a:solidFill>
                    <a:schemeClr val="hlink"/>
                  </a:solidFill>
                  <a:latin typeface="Calibri" pitchFamily="34" charset="0"/>
                </a:rPr>
                <a:t>GLP-1 analogues DPP-IV inhibitors</a:t>
              </a:r>
            </a:p>
          </p:txBody>
        </p:sp>
        <p:sp>
          <p:nvSpPr>
            <p:cNvPr id="14379" name="AutoShape 39"/>
            <p:cNvSpPr>
              <a:spLocks noChangeArrowheads="1"/>
            </p:cNvSpPr>
            <p:nvPr/>
          </p:nvSpPr>
          <p:spPr bwMode="auto">
            <a:xfrm>
              <a:off x="1344" y="2400"/>
              <a:ext cx="793" cy="166"/>
            </a:xfrm>
            <a:prstGeom prst="rightArrow">
              <a:avLst>
                <a:gd name="adj1" fmla="val 75000"/>
                <a:gd name="adj2" fmla="val 238878"/>
              </a:avLst>
            </a:prstGeom>
            <a:solidFill>
              <a:srgbClr val="66FFFF"/>
            </a:solidFill>
            <a:ln w="12700">
              <a:solidFill>
                <a:schemeClr val="tx1"/>
              </a:solidFill>
              <a:miter lim="800000"/>
              <a:headEnd/>
              <a:tailEnd/>
            </a:ln>
          </p:spPr>
          <p:txBody>
            <a:bodyPr wrap="none" anchor="ctr"/>
            <a:lstStyle/>
            <a:p>
              <a:endParaRPr lang="en-US"/>
            </a:p>
          </p:txBody>
        </p:sp>
        <p:sp>
          <p:nvSpPr>
            <p:cNvPr id="14380" name="Rectangle 40"/>
            <p:cNvSpPr>
              <a:spLocks noChangeArrowheads="1"/>
            </p:cNvSpPr>
            <p:nvPr/>
          </p:nvSpPr>
          <p:spPr bwMode="auto">
            <a:xfrm>
              <a:off x="131" y="3357"/>
              <a:ext cx="780" cy="218"/>
            </a:xfrm>
            <a:prstGeom prst="rect">
              <a:avLst/>
            </a:prstGeom>
            <a:solidFill>
              <a:srgbClr val="FFFF00"/>
            </a:solidFill>
            <a:ln w="12700">
              <a:noFill/>
              <a:miter lim="800000"/>
              <a:headEnd/>
              <a:tailEnd/>
            </a:ln>
          </p:spPr>
          <p:txBody>
            <a:bodyPr wrap="square" lIns="90488" tIns="44450" rIns="90488" bIns="44450">
              <a:spAutoFit/>
            </a:bodyPr>
            <a:lstStyle/>
            <a:p>
              <a:pPr eaLnBrk="0" hangingPunct="0"/>
              <a:r>
                <a:rPr lang="en-GB" b="1" dirty="0" err="1">
                  <a:latin typeface="Calibri" pitchFamily="34" charset="0"/>
                </a:rPr>
                <a:t>Metformin</a:t>
              </a:r>
              <a:endParaRPr lang="en-GB" b="1" dirty="0">
                <a:latin typeface="Calibri" pitchFamily="34" charset="0"/>
              </a:endParaRPr>
            </a:p>
          </p:txBody>
        </p:sp>
        <p:sp>
          <p:nvSpPr>
            <p:cNvPr id="14381" name="AutoShape 41"/>
            <p:cNvSpPr>
              <a:spLocks noChangeArrowheads="1"/>
            </p:cNvSpPr>
            <p:nvPr/>
          </p:nvSpPr>
          <p:spPr bwMode="auto">
            <a:xfrm>
              <a:off x="960" y="3408"/>
              <a:ext cx="793" cy="166"/>
            </a:xfrm>
            <a:prstGeom prst="rightArrow">
              <a:avLst>
                <a:gd name="adj1" fmla="val 75000"/>
                <a:gd name="adj2" fmla="val 238878"/>
              </a:avLst>
            </a:prstGeom>
            <a:solidFill>
              <a:srgbClr val="66FFFF"/>
            </a:solidFill>
            <a:ln w="12700">
              <a:solidFill>
                <a:schemeClr val="tx1"/>
              </a:solidFill>
              <a:miter lim="800000"/>
              <a:headEnd/>
              <a:tailEnd/>
            </a:ln>
          </p:spPr>
          <p:txBody>
            <a:bodyPr wrap="none" anchor="ctr"/>
            <a:lstStyle/>
            <a:p>
              <a:endParaRPr lang="en-US"/>
            </a:p>
          </p:txBody>
        </p:sp>
        <p:sp>
          <p:nvSpPr>
            <p:cNvPr id="14382" name="Rectangle 42"/>
            <p:cNvSpPr>
              <a:spLocks noChangeArrowheads="1"/>
            </p:cNvSpPr>
            <p:nvPr/>
          </p:nvSpPr>
          <p:spPr bwMode="auto">
            <a:xfrm flipH="1">
              <a:off x="-68" y="1762"/>
              <a:ext cx="898" cy="236"/>
            </a:xfrm>
            <a:prstGeom prst="rect">
              <a:avLst/>
            </a:prstGeom>
            <a:solidFill>
              <a:srgbClr val="FFFF00"/>
            </a:solidFill>
            <a:ln w="12700">
              <a:noFill/>
              <a:miter lim="800000"/>
              <a:headEnd/>
              <a:tailEnd/>
            </a:ln>
          </p:spPr>
          <p:txBody>
            <a:bodyPr wrap="square" lIns="90488" tIns="44450" rIns="90488" bIns="44450">
              <a:spAutoFit/>
            </a:bodyPr>
            <a:lstStyle/>
            <a:p>
              <a:pPr eaLnBrk="0" hangingPunct="0"/>
              <a:r>
                <a:rPr lang="en-GB" sz="2000" b="1" dirty="0">
                  <a:latin typeface="Times New Roman" pitchFamily="18" charset="0"/>
                </a:rPr>
                <a:t>     </a:t>
              </a:r>
              <a:r>
                <a:rPr lang="en-GB" b="1" dirty="0" err="1">
                  <a:latin typeface="Calibri" pitchFamily="34" charset="0"/>
                </a:rPr>
                <a:t>Acarbose</a:t>
              </a:r>
              <a:endParaRPr lang="en-GB" b="1" dirty="0">
                <a:latin typeface="Calibri" pitchFamily="34" charset="0"/>
              </a:endParaRPr>
            </a:p>
          </p:txBody>
        </p:sp>
        <p:sp>
          <p:nvSpPr>
            <p:cNvPr id="14383" name="AutoShape 43"/>
            <p:cNvSpPr>
              <a:spLocks noChangeArrowheads="1"/>
            </p:cNvSpPr>
            <p:nvPr/>
          </p:nvSpPr>
          <p:spPr bwMode="auto">
            <a:xfrm>
              <a:off x="768" y="1824"/>
              <a:ext cx="610" cy="166"/>
            </a:xfrm>
            <a:prstGeom prst="rightArrow">
              <a:avLst>
                <a:gd name="adj1" fmla="val 75000"/>
                <a:gd name="adj2" fmla="val 183752"/>
              </a:avLst>
            </a:prstGeom>
            <a:solidFill>
              <a:srgbClr val="66FFFF"/>
            </a:solidFill>
            <a:ln w="12700">
              <a:solidFill>
                <a:schemeClr val="tx1"/>
              </a:solidFill>
              <a:miter lim="800000"/>
              <a:headEnd/>
              <a:tailEnd/>
            </a:ln>
          </p:spPr>
          <p:txBody>
            <a:bodyPr wrap="none" anchor="ctr"/>
            <a:lstStyle/>
            <a:p>
              <a:endParaRPr lang="en-US"/>
            </a:p>
          </p:txBody>
        </p:sp>
        <p:sp>
          <p:nvSpPr>
            <p:cNvPr id="14384" name="AutoShape 44"/>
            <p:cNvSpPr>
              <a:spLocks noChangeArrowheads="1"/>
            </p:cNvSpPr>
            <p:nvPr/>
          </p:nvSpPr>
          <p:spPr bwMode="auto">
            <a:xfrm flipH="1">
              <a:off x="4080" y="3408"/>
              <a:ext cx="768" cy="192"/>
            </a:xfrm>
            <a:prstGeom prst="rightArrow">
              <a:avLst>
                <a:gd name="adj1" fmla="val 75000"/>
                <a:gd name="adj2" fmla="val 200019"/>
              </a:avLst>
            </a:prstGeom>
            <a:solidFill>
              <a:srgbClr val="33CCCC"/>
            </a:solidFill>
            <a:ln w="12700">
              <a:solidFill>
                <a:schemeClr val="tx1"/>
              </a:solidFill>
              <a:miter lim="800000"/>
              <a:headEnd/>
              <a:tailEnd/>
            </a:ln>
          </p:spPr>
          <p:txBody>
            <a:bodyPr wrap="none" anchor="ctr"/>
            <a:lstStyle/>
            <a:p>
              <a:endParaRPr lang="en-US"/>
            </a:p>
          </p:txBody>
        </p:sp>
        <p:sp>
          <p:nvSpPr>
            <p:cNvPr id="14385" name="AutoShape 45"/>
            <p:cNvSpPr>
              <a:spLocks noChangeArrowheads="1"/>
            </p:cNvSpPr>
            <p:nvPr/>
          </p:nvSpPr>
          <p:spPr bwMode="auto">
            <a:xfrm rot="19279687" flipH="1">
              <a:off x="4368" y="2352"/>
              <a:ext cx="672" cy="184"/>
            </a:xfrm>
            <a:prstGeom prst="rightArrow">
              <a:avLst>
                <a:gd name="adj1" fmla="val 75000"/>
                <a:gd name="adj2" fmla="val 182626"/>
              </a:avLst>
            </a:prstGeom>
            <a:solidFill>
              <a:srgbClr val="33CCCC"/>
            </a:solidFill>
            <a:ln w="12700">
              <a:solidFill>
                <a:schemeClr val="tx1"/>
              </a:solidFill>
              <a:miter lim="800000"/>
              <a:headEnd/>
              <a:tailEnd/>
            </a:ln>
          </p:spPr>
          <p:txBody>
            <a:bodyPr wrap="none" anchor="ctr"/>
            <a:lstStyle/>
            <a:p>
              <a:endParaRPr lang="en-US"/>
            </a:p>
          </p:txBody>
        </p:sp>
        <p:sp>
          <p:nvSpPr>
            <p:cNvPr id="14386" name="AutoShape 46"/>
            <p:cNvSpPr>
              <a:spLocks noChangeArrowheads="1"/>
            </p:cNvSpPr>
            <p:nvPr/>
          </p:nvSpPr>
          <p:spPr bwMode="auto">
            <a:xfrm rot="-1211806">
              <a:off x="960" y="3696"/>
              <a:ext cx="793" cy="166"/>
            </a:xfrm>
            <a:prstGeom prst="rightArrow">
              <a:avLst>
                <a:gd name="adj1" fmla="val 75000"/>
                <a:gd name="adj2" fmla="val 238878"/>
              </a:avLst>
            </a:prstGeom>
            <a:solidFill>
              <a:srgbClr val="66FFFF"/>
            </a:solidFill>
            <a:ln w="12700">
              <a:solidFill>
                <a:schemeClr val="tx1"/>
              </a:solidFill>
              <a:miter lim="800000"/>
              <a:headEnd/>
              <a:tailEnd/>
            </a:ln>
          </p:spPr>
          <p:txBody>
            <a:bodyPr wrap="none" anchor="ctr"/>
            <a:lstStyle/>
            <a:p>
              <a:endParaRPr lang="en-US"/>
            </a:p>
          </p:txBody>
        </p:sp>
        <p:sp>
          <p:nvSpPr>
            <p:cNvPr id="14387" name="Text Box 47"/>
            <p:cNvSpPr txBox="1">
              <a:spLocks noChangeArrowheads="1"/>
            </p:cNvSpPr>
            <p:nvPr/>
          </p:nvSpPr>
          <p:spPr bwMode="auto">
            <a:xfrm>
              <a:off x="4870" y="3376"/>
              <a:ext cx="889" cy="217"/>
            </a:xfrm>
            <a:prstGeom prst="rect">
              <a:avLst/>
            </a:prstGeom>
            <a:solidFill>
              <a:srgbClr val="FFFF00"/>
            </a:solidFill>
            <a:ln w="9525">
              <a:noFill/>
              <a:miter lim="800000"/>
              <a:headEnd/>
              <a:tailEnd/>
            </a:ln>
          </p:spPr>
          <p:txBody>
            <a:bodyPr>
              <a:spAutoFit/>
            </a:bodyPr>
            <a:lstStyle/>
            <a:p>
              <a:pPr eaLnBrk="0" hangingPunct="0">
                <a:spcBef>
                  <a:spcPct val="50000"/>
                </a:spcBef>
              </a:pPr>
              <a:r>
                <a:rPr lang="en-GB" b="1" dirty="0" err="1">
                  <a:latin typeface="Calibri" pitchFamily="34" charset="0"/>
                </a:rPr>
                <a:t>Metformin</a:t>
              </a:r>
              <a:endParaRPr lang="en-GB" dirty="0">
                <a:latin typeface="Calibri" pitchFamily="34" charset="0"/>
              </a:endParaRPr>
            </a:p>
          </p:txBody>
        </p:sp>
        <p:sp>
          <p:nvSpPr>
            <p:cNvPr id="14388" name="Text Box 48"/>
            <p:cNvSpPr txBox="1">
              <a:spLocks noChangeArrowheads="1"/>
            </p:cNvSpPr>
            <p:nvPr/>
          </p:nvSpPr>
          <p:spPr bwMode="auto">
            <a:xfrm>
              <a:off x="128" y="3763"/>
              <a:ext cx="816" cy="217"/>
            </a:xfrm>
            <a:prstGeom prst="rect">
              <a:avLst/>
            </a:prstGeom>
            <a:solidFill>
              <a:srgbClr val="FFFF00"/>
            </a:solidFill>
            <a:ln w="9525">
              <a:noFill/>
              <a:miter lim="800000"/>
              <a:headEnd/>
              <a:tailEnd/>
            </a:ln>
          </p:spPr>
          <p:txBody>
            <a:bodyPr>
              <a:spAutoFit/>
            </a:bodyPr>
            <a:lstStyle/>
            <a:p>
              <a:pPr algn="r" eaLnBrk="0" hangingPunct="0">
                <a:spcBef>
                  <a:spcPct val="50000"/>
                </a:spcBef>
              </a:pPr>
              <a:r>
                <a:rPr lang="en-GB" b="1" dirty="0" err="1">
                  <a:latin typeface="Calibri" pitchFamily="34" charset="0"/>
                </a:rPr>
                <a:t>Glitazone</a:t>
              </a:r>
              <a:endParaRPr lang="en-GB" dirty="0">
                <a:latin typeface="Calibri" pitchFamily="34" charset="0"/>
              </a:endParaRPr>
            </a:p>
          </p:txBody>
        </p:sp>
        <p:sp>
          <p:nvSpPr>
            <p:cNvPr id="14389" name="Text Box 49"/>
            <p:cNvSpPr txBox="1">
              <a:spLocks noChangeArrowheads="1"/>
            </p:cNvSpPr>
            <p:nvPr/>
          </p:nvSpPr>
          <p:spPr bwMode="auto">
            <a:xfrm>
              <a:off x="4989" y="2064"/>
              <a:ext cx="816" cy="217"/>
            </a:xfrm>
            <a:prstGeom prst="rect">
              <a:avLst/>
            </a:prstGeom>
            <a:solidFill>
              <a:srgbClr val="FFFF00"/>
            </a:solidFill>
            <a:ln w="9525">
              <a:noFill/>
              <a:miter lim="800000"/>
              <a:headEnd/>
              <a:tailEnd/>
            </a:ln>
          </p:spPr>
          <p:txBody>
            <a:bodyPr>
              <a:spAutoFit/>
            </a:bodyPr>
            <a:lstStyle/>
            <a:p>
              <a:pPr eaLnBrk="0" hangingPunct="0">
                <a:spcBef>
                  <a:spcPct val="50000"/>
                </a:spcBef>
              </a:pPr>
              <a:r>
                <a:rPr lang="en-GB" b="1" dirty="0" err="1">
                  <a:latin typeface="Calibri" pitchFamily="34" charset="0"/>
                </a:rPr>
                <a:t>Glitazone</a:t>
              </a:r>
              <a:endParaRPr lang="en-GB" dirty="0">
                <a:latin typeface="Calibri" pitchFamily="34" charset="0"/>
              </a:endParaRPr>
            </a:p>
          </p:txBody>
        </p:sp>
        <p:sp>
          <p:nvSpPr>
            <p:cNvPr id="14390" name="AutoShape 50"/>
            <p:cNvSpPr>
              <a:spLocks noChangeArrowheads="1"/>
            </p:cNvSpPr>
            <p:nvPr/>
          </p:nvSpPr>
          <p:spPr bwMode="auto">
            <a:xfrm rot="1075380" flipH="1">
              <a:off x="3888" y="3744"/>
              <a:ext cx="768" cy="192"/>
            </a:xfrm>
            <a:prstGeom prst="rightArrow">
              <a:avLst>
                <a:gd name="adj1" fmla="val 75000"/>
                <a:gd name="adj2" fmla="val 200019"/>
              </a:avLst>
            </a:prstGeom>
            <a:solidFill>
              <a:srgbClr val="33CCCC"/>
            </a:solidFill>
            <a:ln w="12700">
              <a:solidFill>
                <a:schemeClr val="tx1"/>
              </a:solidFill>
              <a:miter lim="800000"/>
              <a:headEnd/>
              <a:tailEnd/>
            </a:ln>
          </p:spPr>
          <p:txBody>
            <a:bodyPr wrap="none" anchor="ctr"/>
            <a:lstStyle/>
            <a:p>
              <a:endParaRPr lang="en-US"/>
            </a:p>
          </p:txBody>
        </p:sp>
        <p:sp>
          <p:nvSpPr>
            <p:cNvPr id="14391" name="Text Box 51"/>
            <p:cNvSpPr txBox="1">
              <a:spLocks noChangeArrowheads="1"/>
            </p:cNvSpPr>
            <p:nvPr/>
          </p:nvSpPr>
          <p:spPr bwMode="auto">
            <a:xfrm>
              <a:off x="4656" y="3840"/>
              <a:ext cx="816" cy="218"/>
            </a:xfrm>
            <a:prstGeom prst="rect">
              <a:avLst/>
            </a:prstGeom>
            <a:solidFill>
              <a:srgbClr val="FFFF00"/>
            </a:solidFill>
            <a:ln w="9525">
              <a:noFill/>
              <a:miter lim="800000"/>
              <a:headEnd/>
              <a:tailEnd/>
            </a:ln>
          </p:spPr>
          <p:txBody>
            <a:bodyPr>
              <a:spAutoFit/>
            </a:bodyPr>
            <a:lstStyle/>
            <a:p>
              <a:pPr eaLnBrk="0" hangingPunct="0">
                <a:spcBef>
                  <a:spcPct val="50000"/>
                </a:spcBef>
              </a:pPr>
              <a:r>
                <a:rPr lang="en-GB" b="1" dirty="0" err="1">
                  <a:latin typeface="Calibri" pitchFamily="34" charset="0"/>
                </a:rPr>
                <a:t>Glitazone</a:t>
              </a:r>
              <a:endParaRPr lang="en-GB" dirty="0">
                <a:latin typeface="Calibri" pitchFamily="34" charset="0"/>
              </a:endParaRPr>
            </a:p>
          </p:txBody>
        </p:sp>
        <p:sp>
          <p:nvSpPr>
            <p:cNvPr id="14392" name="Line 53"/>
            <p:cNvSpPr>
              <a:spLocks noChangeShapeType="1"/>
            </p:cNvSpPr>
            <p:nvPr/>
          </p:nvSpPr>
          <p:spPr bwMode="auto">
            <a:xfrm>
              <a:off x="1584" y="2256"/>
              <a:ext cx="432" cy="144"/>
            </a:xfrm>
            <a:prstGeom prst="line">
              <a:avLst/>
            </a:prstGeom>
            <a:noFill/>
            <a:ln w="25400">
              <a:solidFill>
                <a:schemeClr val="tx1"/>
              </a:solidFill>
              <a:round/>
              <a:headEnd/>
              <a:tailEnd type="triangle" w="med" len="med"/>
            </a:ln>
          </p:spPr>
          <p:txBody>
            <a:bodyPr wrap="none" anchor="ctr"/>
            <a:lstStyle/>
            <a:p>
              <a:endParaRPr lang="en-US"/>
            </a:p>
          </p:txBody>
        </p:sp>
        <p:sp>
          <p:nvSpPr>
            <p:cNvPr id="14393" name="Text Box 54"/>
            <p:cNvSpPr txBox="1">
              <a:spLocks noChangeArrowheads="1"/>
            </p:cNvSpPr>
            <p:nvPr/>
          </p:nvSpPr>
          <p:spPr bwMode="auto">
            <a:xfrm>
              <a:off x="1632" y="2112"/>
              <a:ext cx="576" cy="217"/>
            </a:xfrm>
            <a:prstGeom prst="rect">
              <a:avLst/>
            </a:prstGeom>
            <a:noFill/>
            <a:ln w="9525">
              <a:noFill/>
              <a:miter lim="800000"/>
              <a:headEnd/>
              <a:tailEnd/>
            </a:ln>
          </p:spPr>
          <p:txBody>
            <a:bodyPr>
              <a:spAutoFit/>
            </a:bodyPr>
            <a:lstStyle/>
            <a:p>
              <a:pPr>
                <a:spcBef>
                  <a:spcPct val="50000"/>
                </a:spcBef>
              </a:pPr>
              <a:r>
                <a:rPr lang="en-GB" b="1">
                  <a:solidFill>
                    <a:schemeClr val="hlink"/>
                  </a:solidFill>
                  <a:latin typeface="Calibri" pitchFamily="34" charset="0"/>
                  <a:cs typeface="Arial" charset="0"/>
                </a:rPr>
                <a:t>GLP-1</a:t>
              </a:r>
            </a:p>
          </p:txBody>
        </p:sp>
        <p:sp>
          <p:nvSpPr>
            <p:cNvPr id="14394" name="Text Box 55"/>
            <p:cNvSpPr txBox="1">
              <a:spLocks noChangeArrowheads="1"/>
            </p:cNvSpPr>
            <p:nvPr/>
          </p:nvSpPr>
          <p:spPr bwMode="auto">
            <a:xfrm>
              <a:off x="2200" y="3566"/>
              <a:ext cx="499" cy="219"/>
            </a:xfrm>
            <a:prstGeom prst="rect">
              <a:avLst/>
            </a:prstGeom>
            <a:noFill/>
            <a:ln w="9525">
              <a:noFill/>
              <a:miter lim="800000"/>
              <a:headEnd/>
              <a:tailEnd/>
            </a:ln>
          </p:spPr>
          <p:txBody>
            <a:bodyPr>
              <a:spAutoFit/>
            </a:bodyPr>
            <a:lstStyle/>
            <a:p>
              <a:pPr rtl="1">
                <a:spcBef>
                  <a:spcPct val="50000"/>
                </a:spcBef>
              </a:pPr>
              <a:r>
                <a:rPr lang="ar-SY" b="1" dirty="0" smtClean="0"/>
                <a:t>الكبد</a:t>
              </a:r>
              <a:endParaRPr lang="en-GB" b="1" dirty="0"/>
            </a:p>
          </p:txBody>
        </p:sp>
        <p:sp>
          <p:nvSpPr>
            <p:cNvPr id="14395" name="Text Box 56"/>
            <p:cNvSpPr txBox="1">
              <a:spLocks noChangeArrowheads="1"/>
            </p:cNvSpPr>
            <p:nvPr/>
          </p:nvSpPr>
          <p:spPr bwMode="auto">
            <a:xfrm>
              <a:off x="2426" y="2684"/>
              <a:ext cx="598" cy="201"/>
            </a:xfrm>
            <a:prstGeom prst="rect">
              <a:avLst/>
            </a:prstGeom>
            <a:noFill/>
            <a:ln w="9525">
              <a:noFill/>
              <a:miter lim="800000"/>
              <a:headEnd/>
              <a:tailEnd/>
            </a:ln>
          </p:spPr>
          <p:txBody>
            <a:bodyPr wrap="square">
              <a:spAutoFit/>
            </a:bodyPr>
            <a:lstStyle/>
            <a:p>
              <a:pPr rtl="1">
                <a:spcBef>
                  <a:spcPct val="50000"/>
                </a:spcBef>
              </a:pPr>
              <a:r>
                <a:rPr lang="ar-SY" sz="1600" b="1" dirty="0" smtClean="0"/>
                <a:t>البنكرياس</a:t>
              </a:r>
              <a:endParaRPr lang="en-GB" sz="1600" b="1" dirty="0"/>
            </a:p>
          </p:txBody>
        </p:sp>
        <p:sp>
          <p:nvSpPr>
            <p:cNvPr id="14396" name="Text Box 58"/>
            <p:cNvSpPr txBox="1">
              <a:spLocks noChangeArrowheads="1"/>
            </p:cNvSpPr>
            <p:nvPr/>
          </p:nvSpPr>
          <p:spPr bwMode="auto">
            <a:xfrm>
              <a:off x="4560" y="2770"/>
              <a:ext cx="862" cy="219"/>
            </a:xfrm>
            <a:prstGeom prst="rect">
              <a:avLst/>
            </a:prstGeom>
            <a:noFill/>
            <a:ln w="9525">
              <a:noFill/>
              <a:miter lim="800000"/>
              <a:headEnd/>
              <a:tailEnd/>
            </a:ln>
          </p:spPr>
          <p:txBody>
            <a:bodyPr wrap="square">
              <a:spAutoFit/>
            </a:bodyPr>
            <a:lstStyle/>
            <a:p>
              <a:pPr algn="r" rtl="1">
                <a:spcBef>
                  <a:spcPct val="50000"/>
                </a:spcBef>
              </a:pPr>
              <a:r>
                <a:rPr lang="ar-SY" b="1" dirty="0" smtClean="0"/>
                <a:t>النسيج الدهني</a:t>
              </a:r>
              <a:endParaRPr lang="en-GB" b="1" dirty="0"/>
            </a:p>
          </p:txBody>
        </p:sp>
      </p:grpSp>
      <p:sp>
        <p:nvSpPr>
          <p:cNvPr id="14342" name="TextBox 6"/>
          <p:cNvSpPr txBox="1">
            <a:spLocks noChangeArrowheads="1"/>
          </p:cNvSpPr>
          <p:nvPr/>
        </p:nvSpPr>
        <p:spPr bwMode="auto">
          <a:xfrm>
            <a:off x="914400" y="228600"/>
            <a:ext cx="7740650" cy="923330"/>
          </a:xfrm>
          <a:prstGeom prst="rect">
            <a:avLst/>
          </a:prstGeom>
          <a:solidFill>
            <a:schemeClr val="bg1"/>
          </a:solidFill>
          <a:ln w="25400">
            <a:solidFill>
              <a:schemeClr val="bg1"/>
            </a:solidFill>
            <a:miter lim="800000"/>
            <a:headEnd/>
            <a:tailEnd/>
          </a:ln>
        </p:spPr>
        <p:txBody>
          <a:bodyPr>
            <a:spAutoFit/>
          </a:bodyPr>
          <a:lstStyle/>
          <a:p>
            <a:pPr algn="ctr" rtl="1"/>
            <a:r>
              <a:rPr lang="ar-SY" sz="5400" b="1" dirty="0" smtClean="0">
                <a:solidFill>
                  <a:srgbClr val="CC0000"/>
                </a:solidFill>
              </a:rPr>
              <a:t>العلاجات الفموية للسكري نمط 2</a:t>
            </a:r>
            <a:endParaRPr lang="el-GR" sz="5400" b="1" dirty="0">
              <a:solidFill>
                <a:srgbClr val="CC00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ar-SY" sz="3100" b="1" dirty="0" smtClean="0">
                <a:solidFill>
                  <a:schemeClr val="bg1"/>
                </a:solidFill>
              </a:rPr>
              <a:t>في مرحلة ما قبل السكري و وجود المقاومة الكبدية على الإنسولين بسبب ترسب الحديد في </a:t>
            </a:r>
            <a:r>
              <a:rPr lang="ar-SY" sz="3100" b="1" dirty="0" err="1" smtClean="0">
                <a:solidFill>
                  <a:schemeClr val="bg1"/>
                </a:solidFill>
              </a:rPr>
              <a:t>الكبد :</a:t>
            </a:r>
            <a:r>
              <a:rPr lang="ar-SY" sz="3100" b="1" dirty="0" smtClean="0">
                <a:solidFill>
                  <a:schemeClr val="bg1"/>
                </a:solidFill>
              </a:rPr>
              <a:t/>
            </a:r>
            <a:br>
              <a:rPr lang="ar-SY" sz="3100" b="1" dirty="0" smtClean="0">
                <a:solidFill>
                  <a:schemeClr val="bg1"/>
                </a:solidFill>
              </a:rPr>
            </a:br>
            <a:r>
              <a:rPr lang="ar-SY" sz="3100" b="1" dirty="0" smtClean="0"/>
              <a:t/>
            </a:r>
            <a:br>
              <a:rPr lang="ar-SY" sz="3100" b="1" dirty="0" smtClean="0"/>
            </a:br>
            <a:r>
              <a:rPr lang="ar-SY" sz="3100" b="1" dirty="0" smtClean="0"/>
              <a:t> يعتبر </a:t>
            </a:r>
            <a:r>
              <a:rPr lang="ar-SY" sz="3100" b="1" dirty="0" err="1" smtClean="0"/>
              <a:t>الميتفورمين</a:t>
            </a:r>
            <a:r>
              <a:rPr lang="ar-SY" sz="3100" b="1" dirty="0" smtClean="0"/>
              <a:t> الخيار العلاجي الأول في السكري النمط </a:t>
            </a:r>
            <a:r>
              <a:rPr lang="ar-SY" sz="3100" b="1" dirty="0" err="1" smtClean="0"/>
              <a:t>الثاني </a:t>
            </a:r>
            <a:r>
              <a:rPr lang="ar-SY" sz="3100" b="1" dirty="0" smtClean="0"/>
              <a:t>، ولكن الدراسات حول استخدامه لمرضى </a:t>
            </a:r>
            <a:r>
              <a:rPr lang="ar-SY" sz="3100" b="1" dirty="0" err="1" smtClean="0"/>
              <a:t>التلاسيميا</a:t>
            </a:r>
            <a:r>
              <a:rPr lang="ar-SY" sz="3100" b="1" dirty="0" smtClean="0"/>
              <a:t> </a:t>
            </a:r>
            <a:r>
              <a:rPr lang="ar-SY" sz="3100" b="1" dirty="0" err="1" smtClean="0"/>
              <a:t>قليلة .</a:t>
            </a:r>
            <a:r>
              <a:rPr lang="ar-SY" sz="3100" b="1" dirty="0" smtClean="0"/>
              <a:t/>
            </a:r>
            <a:br>
              <a:rPr lang="ar-SY" sz="3100" b="1" dirty="0" smtClean="0"/>
            </a:br>
            <a:r>
              <a:rPr lang="ar-SY" sz="3100" b="1" dirty="0" smtClean="0"/>
              <a:t/>
            </a:r>
            <a:br>
              <a:rPr lang="ar-SY" sz="3100" b="1" dirty="0" smtClean="0"/>
            </a:br>
            <a:r>
              <a:rPr lang="ar-SY" sz="3100" b="1" dirty="0" smtClean="0"/>
              <a:t> </a:t>
            </a:r>
            <a:r>
              <a:rPr lang="ar-SY" sz="3100" b="1" dirty="0" err="1" smtClean="0"/>
              <a:t>الميتفورمين</a:t>
            </a:r>
            <a:r>
              <a:rPr lang="ar-SY" sz="3100" b="1" dirty="0" smtClean="0"/>
              <a:t> </a:t>
            </a:r>
            <a:r>
              <a:rPr lang="en-US" sz="3100" b="1" dirty="0" err="1" smtClean="0"/>
              <a:t>metformin</a:t>
            </a:r>
            <a:r>
              <a:rPr lang="en-US" sz="3100" b="1" dirty="0" smtClean="0"/>
              <a:t> </a:t>
            </a:r>
            <a:r>
              <a:rPr lang="ar-SY" sz="3100" b="1" dirty="0" smtClean="0"/>
              <a:t> :ينقص من المقاومة على الإنسولين وهو علاج واق من المرض القلبي </a:t>
            </a:r>
            <a:r>
              <a:rPr lang="ar-SY" sz="3100" b="1" dirty="0" err="1" smtClean="0"/>
              <a:t>الوعائي </a:t>
            </a:r>
            <a:r>
              <a:rPr lang="ar-SY" sz="3100" b="1" dirty="0" smtClean="0"/>
              <a:t>، ولذلك يمكن استخدامه علاجياً لمرضى السكري الشبهي وقد استخدم في علاج هذا النوع من السكري في </a:t>
            </a:r>
            <a:r>
              <a:rPr lang="ar-SY" sz="3100" b="1" dirty="0" err="1" smtClean="0"/>
              <a:t>مشفى</a:t>
            </a:r>
            <a:r>
              <a:rPr lang="ar-SY" sz="3100" b="1" dirty="0" smtClean="0"/>
              <a:t> الأطفال في أوكلاند وتم شموله في البحوث </a:t>
            </a:r>
            <a:r>
              <a:rPr lang="ar-SY" sz="3100" b="1" dirty="0" err="1" smtClean="0"/>
              <a:t>السريرية</a:t>
            </a:r>
            <a:r>
              <a:rPr lang="ar-SY" sz="3100" b="1" dirty="0" smtClean="0"/>
              <a:t> </a:t>
            </a:r>
            <a:br>
              <a:rPr lang="ar-SY" sz="3100" b="1" dirty="0" smtClean="0"/>
            </a:br>
            <a:r>
              <a:rPr lang="ar-SY" sz="3100" b="1" dirty="0" smtClean="0"/>
              <a:t/>
            </a:r>
            <a:br>
              <a:rPr lang="ar-SY" sz="3100" b="1" dirty="0" smtClean="0"/>
            </a:br>
            <a:r>
              <a:rPr lang="ar-SY" sz="3100" b="1" dirty="0" smtClean="0"/>
              <a:t> </a:t>
            </a:r>
            <a:r>
              <a:rPr lang="en-GB" sz="1800" b="1" dirty="0" smtClean="0">
                <a:solidFill>
                  <a:schemeClr val="bg1"/>
                </a:solidFill>
                <a:cs typeface="Tahoma" pitchFamily="34" charset="0"/>
              </a:rPr>
              <a:t>Whittington Joint Diabetes </a:t>
            </a:r>
            <a:r>
              <a:rPr lang="en-GB" sz="1800" b="1" dirty="0" err="1" smtClean="0">
                <a:solidFill>
                  <a:schemeClr val="bg1"/>
                </a:solidFill>
                <a:cs typeface="Tahoma" pitchFamily="34" charset="0"/>
              </a:rPr>
              <a:t>Thalassaemia</a:t>
            </a:r>
            <a:r>
              <a:rPr lang="en-GB" sz="1800" b="1" dirty="0" smtClean="0">
                <a:solidFill>
                  <a:schemeClr val="bg1"/>
                </a:solidFill>
                <a:cs typeface="Tahoma" pitchFamily="34" charset="0"/>
              </a:rPr>
              <a:t> Clinic</a:t>
            </a:r>
            <a:r>
              <a:rPr lang="ar-SY" sz="1800" b="1" dirty="0" smtClean="0">
                <a:solidFill>
                  <a:schemeClr val="bg1"/>
                </a:solidFill>
                <a:cs typeface="Tahoma" pitchFamily="34" charset="0"/>
              </a:rPr>
              <a:t/>
            </a:r>
            <a:br>
              <a:rPr lang="ar-SY" sz="1800" b="1" dirty="0" smtClean="0">
                <a:solidFill>
                  <a:schemeClr val="bg1"/>
                </a:solidFill>
                <a:cs typeface="Tahoma" pitchFamily="34" charset="0"/>
              </a:rPr>
            </a:br>
            <a:r>
              <a:rPr lang="ar-SY" sz="1800" b="1" dirty="0" smtClean="0">
                <a:solidFill>
                  <a:schemeClr val="bg1"/>
                </a:solidFill>
              </a:rPr>
              <a:t>وتم اعتمادها في المؤتمر الأوروبي </a:t>
            </a:r>
            <a:r>
              <a:rPr lang="ar-SY" sz="1800" b="1" dirty="0" err="1" smtClean="0">
                <a:solidFill>
                  <a:schemeClr val="bg1"/>
                </a:solidFill>
              </a:rPr>
              <a:t>للتلاسيميا</a:t>
            </a:r>
            <a:r>
              <a:rPr lang="ar-SY" sz="1800" b="1" dirty="0" smtClean="0">
                <a:solidFill>
                  <a:schemeClr val="bg1"/>
                </a:solidFill>
              </a:rPr>
              <a:t> في </a:t>
            </a:r>
            <a:r>
              <a:rPr lang="ar-SY" sz="1800" b="1" dirty="0" err="1" smtClean="0">
                <a:solidFill>
                  <a:schemeClr val="bg1"/>
                </a:solidFill>
              </a:rPr>
              <a:t>قبرص </a:t>
            </a:r>
            <a:r>
              <a:rPr lang="ar-SY" sz="1800" b="1" dirty="0" smtClean="0">
                <a:solidFill>
                  <a:schemeClr val="bg1"/>
                </a:solidFill>
              </a:rPr>
              <a:t>/ </a:t>
            </a:r>
            <a:r>
              <a:rPr lang="ar-SY" sz="1800" b="1" dirty="0" err="1" smtClean="0">
                <a:solidFill>
                  <a:schemeClr val="bg1"/>
                </a:solidFill>
              </a:rPr>
              <a:t>ليماسول</a:t>
            </a:r>
            <a:r>
              <a:rPr lang="ar-SY" sz="1800" b="1" dirty="0" smtClean="0">
                <a:solidFill>
                  <a:schemeClr val="bg1"/>
                </a:solidFill>
              </a:rPr>
              <a:t> 2012</a:t>
            </a:r>
            <a:endParaRPr 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ar-SY" sz="3100" b="1" dirty="0" smtClean="0">
                <a:solidFill>
                  <a:schemeClr val="bg1"/>
                </a:solidFill>
              </a:rPr>
              <a:t/>
            </a:r>
            <a:br>
              <a:rPr lang="ar-SY" sz="3100" b="1" dirty="0" smtClean="0">
                <a:solidFill>
                  <a:schemeClr val="bg1"/>
                </a:solidFill>
              </a:rPr>
            </a:br>
            <a:r>
              <a:rPr lang="ar-SY" sz="3100" b="1" dirty="0" smtClean="0">
                <a:solidFill>
                  <a:schemeClr val="bg1"/>
                </a:solidFill>
              </a:rPr>
              <a:t>في مرحلة بدء القصور البنكرياسي في إفراز الإنسولين نتيجة بدء </a:t>
            </a:r>
            <a:r>
              <a:rPr lang="ar-SY" sz="3100" b="1" dirty="0" err="1" smtClean="0">
                <a:solidFill>
                  <a:schemeClr val="bg1"/>
                </a:solidFill>
              </a:rPr>
              <a:t>الإنسمام</a:t>
            </a:r>
            <a:r>
              <a:rPr lang="ar-SY" sz="3100" b="1" dirty="0" smtClean="0">
                <a:solidFill>
                  <a:schemeClr val="bg1"/>
                </a:solidFill>
              </a:rPr>
              <a:t> بالحديد المترسب في جزر </a:t>
            </a:r>
            <a:r>
              <a:rPr lang="ar-SY" sz="3100" b="1" dirty="0" err="1" smtClean="0">
                <a:solidFill>
                  <a:schemeClr val="bg1"/>
                </a:solidFill>
              </a:rPr>
              <a:t>لانغرهانس</a:t>
            </a:r>
            <a:r>
              <a:rPr lang="ar-SY" sz="3100" b="1" dirty="0" smtClean="0">
                <a:solidFill>
                  <a:schemeClr val="bg1"/>
                </a:solidFill>
              </a:rPr>
              <a:t> </a:t>
            </a:r>
            <a:r>
              <a:rPr lang="ar-SY" sz="3100" b="1" dirty="0" err="1" smtClean="0">
                <a:solidFill>
                  <a:schemeClr val="bg1"/>
                </a:solidFill>
              </a:rPr>
              <a:t>:</a:t>
            </a:r>
            <a:r>
              <a:rPr lang="ar-SY" sz="3100" b="1" dirty="0" smtClean="0"/>
              <a:t/>
            </a:r>
            <a:br>
              <a:rPr lang="ar-SY" sz="3100" b="1" dirty="0" smtClean="0"/>
            </a:br>
            <a:r>
              <a:rPr lang="ar-SY" sz="3100" b="1" dirty="0" smtClean="0"/>
              <a:t/>
            </a:r>
            <a:br>
              <a:rPr lang="ar-SY" sz="3100" b="1" dirty="0" smtClean="0"/>
            </a:br>
            <a:r>
              <a:rPr lang="ar-SY" sz="3100" b="1" dirty="0" smtClean="0"/>
              <a:t> تم استخدام مركبات زمرة </a:t>
            </a:r>
            <a:r>
              <a:rPr lang="ar-SY" sz="3100" b="1" dirty="0" err="1" smtClean="0"/>
              <a:t>السلفونيل</a:t>
            </a:r>
            <a:r>
              <a:rPr lang="ar-SY" sz="3100" b="1" dirty="0" smtClean="0"/>
              <a:t> يوريا بنجاح مثل </a:t>
            </a:r>
            <a:r>
              <a:rPr lang="ar-SY" sz="3100" b="1" dirty="0" err="1" smtClean="0"/>
              <a:t>الأنواع : </a:t>
            </a:r>
            <a:r>
              <a:rPr lang="ar-SY" sz="3100" b="1" dirty="0" smtClean="0"/>
              <a:t>(</a:t>
            </a:r>
            <a:r>
              <a:rPr lang="ar-SY" sz="3100" b="1" dirty="0" err="1" smtClean="0"/>
              <a:t>غليبين</a:t>
            </a:r>
            <a:r>
              <a:rPr lang="ar-SY" sz="3100" b="1" dirty="0" smtClean="0"/>
              <a:t> </a:t>
            </a:r>
            <a:r>
              <a:rPr lang="ar-SY" sz="3100" b="1" dirty="0" err="1" smtClean="0"/>
              <a:t>كلاميد</a:t>
            </a:r>
            <a:r>
              <a:rPr lang="ar-SY" sz="3100" b="1" dirty="0" smtClean="0"/>
              <a:t> ، </a:t>
            </a:r>
            <a:r>
              <a:rPr lang="ar-SY" sz="3100" b="1" dirty="0" err="1" smtClean="0"/>
              <a:t>غليكلازيد</a:t>
            </a:r>
            <a:r>
              <a:rPr lang="ar-SY" sz="3100" b="1" dirty="0" smtClean="0"/>
              <a:t> ، </a:t>
            </a:r>
            <a:r>
              <a:rPr lang="ar-SY" sz="3100" b="1" dirty="0" err="1" smtClean="0"/>
              <a:t>غليميبيرايد</a:t>
            </a:r>
            <a:r>
              <a:rPr lang="ar-SY" sz="3100" b="1" dirty="0" smtClean="0"/>
              <a:t> </a:t>
            </a:r>
            <a:r>
              <a:rPr lang="ar-SY" sz="3100" b="1" dirty="0" err="1" smtClean="0"/>
              <a:t>)</a:t>
            </a:r>
            <a:r>
              <a:rPr lang="ar-SY" sz="2800" dirty="0" smtClean="0"/>
              <a:t/>
            </a:r>
            <a:br>
              <a:rPr lang="ar-SY" sz="2800" dirty="0" smtClean="0"/>
            </a:br>
            <a:r>
              <a:rPr lang="en-US" sz="2800" b="1" dirty="0" smtClean="0"/>
              <a:t> (e.g. </a:t>
            </a:r>
            <a:r>
              <a:rPr lang="en-US" sz="2800" b="1" dirty="0" err="1" smtClean="0"/>
              <a:t>glibenclamide</a:t>
            </a:r>
            <a:r>
              <a:rPr lang="en-US" sz="2800" b="1" dirty="0" smtClean="0"/>
              <a:t>, </a:t>
            </a:r>
            <a:r>
              <a:rPr lang="en-US" sz="2800" b="1" dirty="0" err="1" smtClean="0"/>
              <a:t>gliclazide</a:t>
            </a:r>
            <a:r>
              <a:rPr lang="en-US" sz="2800" b="1" dirty="0" smtClean="0"/>
              <a:t>, </a:t>
            </a:r>
            <a:r>
              <a:rPr lang="en-US" sz="2800" b="1" dirty="0" err="1" smtClean="0"/>
              <a:t>glimepiride</a:t>
            </a:r>
            <a:r>
              <a:rPr lang="en-US" sz="2800" b="1" dirty="0" smtClean="0"/>
              <a:t>)</a:t>
            </a:r>
            <a:r>
              <a:rPr lang="en-US" sz="2800" dirty="0" smtClean="0"/>
              <a:t> </a:t>
            </a:r>
            <a:r>
              <a:rPr lang="ar-SY" sz="2800" dirty="0" smtClean="0"/>
              <a:t/>
            </a:r>
            <a:br>
              <a:rPr lang="ar-SY" sz="2800" dirty="0" smtClean="0"/>
            </a:br>
            <a:r>
              <a:rPr lang="ar-SY" sz="3200" b="1" dirty="0" smtClean="0">
                <a:solidFill>
                  <a:prstClr val="black"/>
                </a:solidFill>
              </a:rPr>
              <a:t>التي تحفز زيادة إفراز الإنسولين من البنكرياس</a:t>
            </a:r>
            <a:br>
              <a:rPr lang="ar-SY" sz="3200" b="1" dirty="0" smtClean="0">
                <a:solidFill>
                  <a:prstClr val="black"/>
                </a:solidFill>
              </a:rPr>
            </a:br>
            <a:r>
              <a:rPr lang="ar-SY" sz="3200" b="1" dirty="0" smtClean="0">
                <a:solidFill>
                  <a:prstClr val="black"/>
                </a:solidFill>
              </a:rPr>
              <a:t/>
            </a:r>
            <a:br>
              <a:rPr lang="ar-SY" sz="3200" b="1" dirty="0" smtClean="0">
                <a:solidFill>
                  <a:prstClr val="black"/>
                </a:solidFill>
              </a:rPr>
            </a:br>
            <a:r>
              <a:rPr lang="ar-SY" sz="3200" b="1" dirty="0" smtClean="0"/>
              <a:t> وقد استخدم في علاج هذا النوع من السكري في </a:t>
            </a:r>
            <a:r>
              <a:rPr lang="ar-SY" sz="3200" b="1" dirty="0" err="1" smtClean="0"/>
              <a:t>مشفى</a:t>
            </a:r>
            <a:r>
              <a:rPr lang="ar-SY" sz="3200" b="1" dirty="0" smtClean="0"/>
              <a:t> الأطفال في أوكلاند أيضاً وتم شموله في البحوث </a:t>
            </a:r>
            <a:r>
              <a:rPr lang="ar-SY" sz="3200" b="1" dirty="0" err="1" smtClean="0"/>
              <a:t>السريرية</a:t>
            </a:r>
            <a:r>
              <a:rPr lang="ar-SY" sz="3200" b="1" dirty="0" smtClean="0">
                <a:solidFill>
                  <a:prstClr val="black"/>
                </a:solidFill>
              </a:rPr>
              <a:t> والتوصيات الخاصة </a:t>
            </a:r>
            <a:r>
              <a:rPr lang="ar-SY" sz="3200" b="1" dirty="0" err="1" smtClean="0">
                <a:solidFill>
                  <a:prstClr val="black"/>
                </a:solidFill>
              </a:rPr>
              <a:t>بمركز :</a:t>
            </a:r>
            <a:r>
              <a:rPr lang="ar-SY" sz="3200" b="1" dirty="0" smtClean="0">
                <a:solidFill>
                  <a:prstClr val="black"/>
                </a:solidFill>
              </a:rPr>
              <a:t> </a:t>
            </a:r>
            <a:br>
              <a:rPr lang="ar-SY" sz="3200" b="1" dirty="0" smtClean="0">
                <a:solidFill>
                  <a:prstClr val="black"/>
                </a:solidFill>
              </a:rPr>
            </a:br>
            <a:r>
              <a:rPr lang="en-GB" sz="2200" b="1" dirty="0" smtClean="0">
                <a:solidFill>
                  <a:schemeClr val="bg1"/>
                </a:solidFill>
                <a:cs typeface="Tahoma" pitchFamily="34" charset="0"/>
              </a:rPr>
              <a:t>Whittington Joint Diabetes </a:t>
            </a:r>
            <a:r>
              <a:rPr lang="en-GB" sz="2200" b="1" dirty="0" err="1" smtClean="0">
                <a:solidFill>
                  <a:schemeClr val="bg1"/>
                </a:solidFill>
                <a:cs typeface="Tahoma" pitchFamily="34" charset="0"/>
              </a:rPr>
              <a:t>Thalassaemia</a:t>
            </a:r>
            <a:r>
              <a:rPr lang="en-GB" sz="2200" b="1" dirty="0" smtClean="0">
                <a:solidFill>
                  <a:schemeClr val="bg1"/>
                </a:solidFill>
                <a:cs typeface="Tahoma" pitchFamily="34" charset="0"/>
              </a:rPr>
              <a:t> Clinic</a:t>
            </a:r>
            <a:r>
              <a:rPr lang="ar-SY" sz="2200" b="1" dirty="0" smtClean="0">
                <a:solidFill>
                  <a:schemeClr val="bg1"/>
                </a:solidFill>
                <a:cs typeface="Tahoma" pitchFamily="34" charset="0"/>
              </a:rPr>
              <a:t/>
            </a:r>
            <a:br>
              <a:rPr lang="ar-SY" sz="2200" b="1" dirty="0" smtClean="0">
                <a:solidFill>
                  <a:schemeClr val="bg1"/>
                </a:solidFill>
                <a:cs typeface="Tahoma" pitchFamily="34" charset="0"/>
              </a:rPr>
            </a:br>
            <a:r>
              <a:rPr lang="ar-SY" sz="2200" b="1" dirty="0" smtClean="0">
                <a:solidFill>
                  <a:schemeClr val="bg1"/>
                </a:solidFill>
                <a:cs typeface="+mn-cs"/>
              </a:rPr>
              <a:t>وتم اعتمادها في المؤتمر الأوروبي </a:t>
            </a:r>
            <a:r>
              <a:rPr lang="ar-SY" sz="2200" b="1" dirty="0" err="1" smtClean="0">
                <a:solidFill>
                  <a:schemeClr val="bg1"/>
                </a:solidFill>
                <a:cs typeface="+mn-cs"/>
              </a:rPr>
              <a:t>للتلاسيميا</a:t>
            </a:r>
            <a:r>
              <a:rPr lang="ar-SY" sz="2200" b="1" dirty="0" smtClean="0">
                <a:solidFill>
                  <a:schemeClr val="bg1"/>
                </a:solidFill>
                <a:cs typeface="+mn-cs"/>
              </a:rPr>
              <a:t> في </a:t>
            </a:r>
            <a:r>
              <a:rPr lang="ar-SY" sz="2200" b="1" dirty="0" err="1" smtClean="0">
                <a:solidFill>
                  <a:schemeClr val="bg1"/>
                </a:solidFill>
                <a:cs typeface="+mn-cs"/>
              </a:rPr>
              <a:t>قبرص </a:t>
            </a:r>
            <a:r>
              <a:rPr lang="ar-SY" sz="2200" b="1" dirty="0" smtClean="0">
                <a:solidFill>
                  <a:schemeClr val="bg1"/>
                </a:solidFill>
                <a:cs typeface="+mn-cs"/>
              </a:rPr>
              <a:t>/ </a:t>
            </a:r>
            <a:r>
              <a:rPr lang="ar-SY" sz="2200" b="1" dirty="0" err="1" smtClean="0">
                <a:solidFill>
                  <a:schemeClr val="bg1"/>
                </a:solidFill>
                <a:cs typeface="+mn-cs"/>
              </a:rPr>
              <a:t>ليماسول</a:t>
            </a:r>
            <a:r>
              <a:rPr lang="ar-SY" sz="2200" b="1" dirty="0" smtClean="0">
                <a:solidFill>
                  <a:schemeClr val="bg1"/>
                </a:solidFill>
                <a:cs typeface="+mn-cs"/>
              </a:rPr>
              <a:t> 2012</a:t>
            </a:r>
            <a:r>
              <a:rPr lang="el-GR" sz="2200" b="1" dirty="0" smtClean="0">
                <a:solidFill>
                  <a:schemeClr val="bg1"/>
                </a:solidFill>
                <a:latin typeface="Arial" pitchFamily="34" charset="0"/>
                <a:cs typeface="Arial" pitchFamily="34" charset="0"/>
              </a:rPr>
              <a:t/>
            </a:r>
            <a:br>
              <a:rPr lang="el-GR" sz="2200" b="1" dirty="0" smtClean="0">
                <a:solidFill>
                  <a:schemeClr val="bg1"/>
                </a:solidFill>
                <a:latin typeface="Arial" pitchFamily="34" charset="0"/>
                <a:cs typeface="Arial" pitchFamily="34" charset="0"/>
              </a:rPr>
            </a:br>
            <a:r>
              <a:rPr lang="ar-SY" sz="2800" dirty="0" smtClean="0"/>
              <a:t/>
            </a:r>
            <a:br>
              <a:rPr lang="ar-SY" sz="2800" dirty="0" smtClean="0"/>
            </a:b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ar-SY" sz="3200" dirty="0" smtClean="0"/>
              <a:t/>
            </a:r>
            <a:br>
              <a:rPr lang="ar-SY" sz="3200" dirty="0" smtClean="0"/>
            </a:br>
            <a:r>
              <a:rPr lang="ar-SY" sz="3200" b="1" dirty="0" smtClean="0">
                <a:solidFill>
                  <a:schemeClr val="bg1"/>
                </a:solidFill>
              </a:rPr>
              <a:t> ولتحسين الأداء العلاجي للعلاجات السابقة والتقليل من ارتفاع سكر الدم بعد </a:t>
            </a:r>
            <a:r>
              <a:rPr lang="ar-SY" sz="3200" b="1" dirty="0" err="1" smtClean="0">
                <a:solidFill>
                  <a:schemeClr val="bg1"/>
                </a:solidFill>
              </a:rPr>
              <a:t>الطعام :</a:t>
            </a:r>
            <a:r>
              <a:rPr lang="ar-SY" sz="3200" b="1" dirty="0" smtClean="0">
                <a:solidFill>
                  <a:schemeClr val="bg1"/>
                </a:solidFill>
              </a:rPr>
              <a:t/>
            </a:r>
            <a:br>
              <a:rPr lang="ar-SY" sz="3200" b="1" dirty="0" smtClean="0">
                <a:solidFill>
                  <a:schemeClr val="bg1"/>
                </a:solidFill>
              </a:rPr>
            </a:br>
            <a:r>
              <a:rPr lang="ar-SY" sz="3200" b="1" dirty="0" smtClean="0"/>
              <a:t/>
            </a:r>
            <a:br>
              <a:rPr lang="ar-SY" sz="3200" b="1" dirty="0" smtClean="0"/>
            </a:br>
            <a:r>
              <a:rPr lang="ar-SY" sz="3200" b="1" dirty="0" smtClean="0"/>
              <a:t>أضيفت زمرة </a:t>
            </a:r>
            <a:r>
              <a:rPr lang="ar-SY" sz="3200" b="1" dirty="0" err="1" smtClean="0"/>
              <a:t>الأكاربوز</a:t>
            </a:r>
            <a:r>
              <a:rPr lang="ar-SY" sz="3200" b="1" dirty="0" smtClean="0"/>
              <a:t> </a:t>
            </a:r>
            <a:r>
              <a:rPr lang="en-US" sz="3200" b="1" dirty="0" err="1" smtClean="0"/>
              <a:t>Acarbose</a:t>
            </a:r>
            <a:r>
              <a:rPr lang="ar-SY" sz="3200" b="1" dirty="0" smtClean="0"/>
              <a:t>إلى العلاجات </a:t>
            </a:r>
            <a:r>
              <a:rPr lang="ar-SY" sz="3200" b="1" dirty="0" err="1" smtClean="0"/>
              <a:t>السابقة </a:t>
            </a:r>
            <a:r>
              <a:rPr lang="ar-SY" sz="3200" b="1" dirty="0" smtClean="0"/>
              <a:t>، وهي تبطئ من هضم وامتصاص </a:t>
            </a:r>
            <a:r>
              <a:rPr lang="ar-SY" sz="3200" b="1" dirty="0" err="1" smtClean="0"/>
              <a:t>الكربوهيدرات</a:t>
            </a:r>
            <a:r>
              <a:rPr lang="ar-SY" sz="3200" b="1" dirty="0" smtClean="0"/>
              <a:t> المركبة في الأمعاء ويعمل </a:t>
            </a:r>
            <a:r>
              <a:rPr lang="ar-SY" sz="3200" b="1" dirty="0" err="1" smtClean="0"/>
              <a:t>الأكاربوز</a:t>
            </a:r>
            <a:r>
              <a:rPr lang="ar-SY" sz="3200" b="1" dirty="0" smtClean="0"/>
              <a:t> على تثبيط هضم النشويات وبالتالي يؤخر امتصاص </a:t>
            </a:r>
            <a:br>
              <a:rPr lang="ar-SY" sz="3200" b="1" dirty="0" smtClean="0"/>
            </a:br>
            <a:r>
              <a:rPr lang="ar-SY" sz="3200" b="1" dirty="0" smtClean="0"/>
              <a:t>الغلوكوز من الأمعاء فيعمل على ضبط سكر الدم بعد </a:t>
            </a:r>
            <a:r>
              <a:rPr lang="ar-SY" sz="3200" b="1" dirty="0" err="1" smtClean="0"/>
              <a:t>الطعام .</a:t>
            </a:r>
            <a:r>
              <a:rPr lang="ar-SY" sz="3200" b="1" dirty="0" smtClean="0"/>
              <a:t/>
            </a:r>
            <a:br>
              <a:rPr lang="ar-SY" sz="3200" b="1" dirty="0" smtClean="0"/>
            </a:br>
            <a:r>
              <a:rPr lang="en-US" sz="3200" b="1" dirty="0" smtClean="0"/>
              <a:t/>
            </a:r>
            <a:br>
              <a:rPr lang="en-US" sz="3200" b="1" dirty="0" smtClean="0"/>
            </a:br>
            <a:r>
              <a:rPr lang="ar-SY" sz="3200" b="1" dirty="0" smtClean="0"/>
              <a:t>ويسهم ضبط ارتفاع سكر الدم بعد الوجبات </a:t>
            </a:r>
            <a:r>
              <a:rPr lang="ar-SY" sz="3200" b="1" dirty="0" err="1" smtClean="0"/>
              <a:t>الطعامية</a:t>
            </a:r>
            <a:r>
              <a:rPr lang="ar-SY" sz="3200" b="1" dirty="0" smtClean="0"/>
              <a:t> عند مرضى السكري </a:t>
            </a:r>
            <a:r>
              <a:rPr lang="ar-SY" sz="3200" b="1" dirty="0" err="1" smtClean="0"/>
              <a:t>والتلاسيميا</a:t>
            </a:r>
            <a:r>
              <a:rPr lang="ar-SY" sz="3200" b="1" dirty="0" smtClean="0"/>
              <a:t> في التقليل من تقدم الخطورة القلبية </a:t>
            </a:r>
            <a:br>
              <a:rPr lang="ar-SY" sz="3200" b="1" dirty="0" smtClean="0"/>
            </a:br>
            <a:r>
              <a:rPr lang="en-US" sz="3200" b="1" dirty="0" smtClean="0"/>
              <a:t> </a:t>
            </a:r>
            <a:r>
              <a:rPr lang="en-US" sz="1600" b="1" dirty="0" smtClean="0">
                <a:solidFill>
                  <a:schemeClr val="bg1"/>
                </a:solidFill>
              </a:rPr>
              <a:t>Whittington Joint Dia</a:t>
            </a:r>
            <a:r>
              <a:rPr lang="en-US" sz="2000" b="1" dirty="0" smtClean="0">
                <a:solidFill>
                  <a:schemeClr val="bg1"/>
                </a:solidFill>
              </a:rPr>
              <a:t>betes </a:t>
            </a:r>
            <a:r>
              <a:rPr lang="en-US" sz="2000" b="1" dirty="0" err="1" smtClean="0">
                <a:solidFill>
                  <a:schemeClr val="bg1"/>
                </a:solidFill>
              </a:rPr>
              <a:t>Thalassaemia</a:t>
            </a:r>
            <a:r>
              <a:rPr lang="en-US" sz="2000" b="1" dirty="0" smtClean="0">
                <a:solidFill>
                  <a:schemeClr val="bg1"/>
                </a:solidFill>
              </a:rPr>
              <a:t> Clinic</a:t>
            </a:r>
            <a:br>
              <a:rPr lang="en-US" sz="2000" b="1" dirty="0" smtClean="0">
                <a:solidFill>
                  <a:schemeClr val="bg1"/>
                </a:solidFill>
              </a:rPr>
            </a:br>
            <a:r>
              <a:rPr lang="ar-SY" sz="2000" b="1" dirty="0" smtClean="0">
                <a:solidFill>
                  <a:schemeClr val="bg1"/>
                </a:solidFill>
              </a:rPr>
              <a:t>وتم اعتمادها في المؤتمر الأوروبي </a:t>
            </a:r>
            <a:r>
              <a:rPr lang="ar-SY" sz="2000" b="1" dirty="0" err="1" smtClean="0">
                <a:solidFill>
                  <a:schemeClr val="bg1"/>
                </a:solidFill>
              </a:rPr>
              <a:t>للتلاسيميا</a:t>
            </a:r>
            <a:r>
              <a:rPr lang="ar-SY" sz="2000" b="1" dirty="0" smtClean="0">
                <a:solidFill>
                  <a:schemeClr val="bg1"/>
                </a:solidFill>
              </a:rPr>
              <a:t> في </a:t>
            </a:r>
            <a:r>
              <a:rPr lang="ar-SY" sz="2000" b="1" dirty="0" err="1" smtClean="0">
                <a:solidFill>
                  <a:schemeClr val="bg1"/>
                </a:solidFill>
              </a:rPr>
              <a:t>قبرص </a:t>
            </a:r>
            <a:r>
              <a:rPr lang="ar-SY" sz="2000" b="1" dirty="0" smtClean="0">
                <a:solidFill>
                  <a:schemeClr val="bg1"/>
                </a:solidFill>
              </a:rPr>
              <a:t>/ </a:t>
            </a:r>
            <a:r>
              <a:rPr lang="ar-SY" sz="2000" b="1" dirty="0" err="1" smtClean="0">
                <a:solidFill>
                  <a:schemeClr val="bg1"/>
                </a:solidFill>
              </a:rPr>
              <a:t>ليماسول</a:t>
            </a:r>
            <a:r>
              <a:rPr lang="ar-SY" sz="2000" b="1" dirty="0" smtClean="0">
                <a:solidFill>
                  <a:schemeClr val="bg1"/>
                </a:solidFill>
              </a:rPr>
              <a:t> 2012</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rtl="1"/>
            <a:r>
              <a:rPr lang="ar-SY" sz="6000" b="1" dirty="0" smtClean="0"/>
              <a:t>العلاج </a:t>
            </a:r>
            <a:r>
              <a:rPr lang="ar-SY" sz="6000" b="1" dirty="0" err="1" smtClean="0"/>
              <a:t>بالإنسولين :</a:t>
            </a:r>
            <a:r>
              <a:rPr lang="ar-SY" sz="2800" dirty="0" smtClean="0"/>
              <a:t/>
            </a:r>
            <a:br>
              <a:rPr lang="ar-SY" sz="2800" dirty="0" smtClean="0"/>
            </a:br>
            <a:r>
              <a:rPr lang="ar-SY" sz="2800" b="1" dirty="0" smtClean="0"/>
              <a:t>من العلاجات الأساسية التي يجب أن يبدأ باستخدامها علاجياً  في الحالات التي يحدث فيها نقص بليغ في إنتاج الإنسولين من خلايا بيتا </a:t>
            </a:r>
            <a:br>
              <a:rPr lang="ar-SY" sz="2800" b="1" dirty="0" smtClean="0"/>
            </a:br>
            <a:r>
              <a:rPr lang="ar-SY" sz="2800" b="1" dirty="0" smtClean="0"/>
              <a:t>ويتوجب حقن الإنسولين تحت الجلد في الطبقة </a:t>
            </a:r>
            <a:r>
              <a:rPr lang="ar-SY" sz="2800" b="1" dirty="0" err="1" smtClean="0"/>
              <a:t>الشحمية</a:t>
            </a:r>
            <a:r>
              <a:rPr lang="ar-SY" sz="2800" b="1" dirty="0" smtClean="0"/>
              <a:t> بجرعتين يومياً على </a:t>
            </a:r>
            <a:r>
              <a:rPr lang="ar-SY" sz="2800" b="1" dirty="0" err="1" smtClean="0"/>
              <a:t>الأقل .</a:t>
            </a:r>
            <a:r>
              <a:rPr lang="ar-SY" sz="2800" b="1" dirty="0" smtClean="0"/>
              <a:t/>
            </a:r>
            <a:br>
              <a:rPr lang="ar-SY" sz="2800" b="1" dirty="0" smtClean="0"/>
            </a:br>
            <a:r>
              <a:rPr lang="ar-SY" sz="2800" b="1" dirty="0" smtClean="0"/>
              <a:t/>
            </a:r>
            <a:br>
              <a:rPr lang="ar-SY" sz="2800" b="1" dirty="0" smtClean="0"/>
            </a:br>
            <a:r>
              <a:rPr lang="ar-SY" sz="2800" b="1" dirty="0" smtClean="0"/>
              <a:t/>
            </a:r>
            <a:br>
              <a:rPr lang="ar-SY" sz="2800" b="1" dirty="0" smtClean="0"/>
            </a:br>
            <a:r>
              <a:rPr lang="ar-SY" sz="2800" b="1" dirty="0" smtClean="0"/>
              <a:t/>
            </a:r>
            <a:br>
              <a:rPr lang="ar-SY" sz="2800" b="1" dirty="0" smtClean="0"/>
            </a:br>
            <a:r>
              <a:rPr lang="ar-SY" sz="2800" b="1" dirty="0" smtClean="0"/>
              <a:t/>
            </a:r>
            <a:br>
              <a:rPr lang="ar-SY" sz="2800" b="1" dirty="0" smtClean="0"/>
            </a:br>
            <a:r>
              <a:rPr lang="ar-SY" sz="2800" dirty="0" smtClean="0"/>
              <a:t/>
            </a:r>
            <a:br>
              <a:rPr lang="ar-SY" sz="2800" dirty="0" smtClean="0"/>
            </a:br>
            <a:r>
              <a:rPr lang="ar-SY" sz="2800" dirty="0" smtClean="0"/>
              <a:t/>
            </a:r>
            <a:br>
              <a:rPr lang="ar-SY" sz="2800" dirty="0" smtClean="0"/>
            </a:br>
            <a:endParaRPr lang="en-US" sz="2800" dirty="0"/>
          </a:p>
        </p:txBody>
      </p:sp>
      <p:sp>
        <p:nvSpPr>
          <p:cNvPr id="3" name="Rectangle 29"/>
          <p:cNvSpPr>
            <a:spLocks noChangeArrowheads="1"/>
          </p:cNvSpPr>
          <p:nvPr/>
        </p:nvSpPr>
        <p:spPr bwMode="auto">
          <a:xfrm>
            <a:off x="1905000" y="3200400"/>
            <a:ext cx="5562600" cy="457200"/>
          </a:xfrm>
          <a:prstGeom prst="rect">
            <a:avLst/>
          </a:prstGeom>
          <a:noFill/>
          <a:ln w="9525">
            <a:solidFill>
              <a:schemeClr val="tx1"/>
            </a:solidFill>
            <a:miter lim="800000"/>
            <a:headEnd/>
            <a:tailEnd/>
          </a:ln>
          <a:effectLst/>
        </p:spPr>
        <p:txBody>
          <a:bodyPr wrap="none" anchor="ctr"/>
          <a:lstStyle/>
          <a:p>
            <a:r>
              <a:rPr lang="ar-SA" sz="2800" b="1" dirty="0">
                <a:solidFill>
                  <a:srgbClr val="C00000"/>
                </a:solidFill>
              </a:rPr>
              <a:t>كيف تحدد جرعات الأنسولين </a:t>
            </a:r>
            <a:r>
              <a:rPr lang="ar-SA" sz="2800" b="1" dirty="0" err="1">
                <a:solidFill>
                  <a:srgbClr val="C00000"/>
                </a:solidFill>
              </a:rPr>
              <a:t>البدئية</a:t>
            </a:r>
            <a:r>
              <a:rPr lang="ar-SA" sz="2800" b="1" dirty="0">
                <a:solidFill>
                  <a:srgbClr val="C00000"/>
                </a:solidFill>
              </a:rPr>
              <a:t> </a:t>
            </a:r>
            <a:r>
              <a:rPr lang="ar-SY" sz="2800" b="1" dirty="0" smtClean="0">
                <a:solidFill>
                  <a:srgbClr val="C00000"/>
                </a:solidFill>
              </a:rPr>
              <a:t>اليومية</a:t>
            </a:r>
            <a:r>
              <a:rPr lang="ar-SA" sz="2800" b="1" dirty="0" smtClean="0">
                <a:solidFill>
                  <a:srgbClr val="C00000"/>
                </a:solidFill>
              </a:rPr>
              <a:t> </a:t>
            </a:r>
            <a:r>
              <a:rPr lang="ar-SA" sz="2800" b="1" dirty="0" err="1">
                <a:solidFill>
                  <a:srgbClr val="C00000"/>
                </a:solidFill>
              </a:rPr>
              <a:t>؟</a:t>
            </a:r>
            <a:r>
              <a:rPr lang="ar-SA" sz="2800" b="1" dirty="0">
                <a:solidFill>
                  <a:srgbClr val="FFFF00"/>
                </a:solidFill>
              </a:rPr>
              <a:t> </a:t>
            </a:r>
            <a:endParaRPr lang="en-US" sz="2800" b="1" dirty="0">
              <a:solidFill>
                <a:srgbClr val="FFFF00"/>
              </a:solidFill>
            </a:endParaRPr>
          </a:p>
        </p:txBody>
      </p:sp>
      <p:graphicFrame>
        <p:nvGraphicFramePr>
          <p:cNvPr id="4" name="Group 3"/>
          <p:cNvGraphicFramePr>
            <a:graphicFrameLocks noGrp="1"/>
          </p:cNvGraphicFramePr>
          <p:nvPr/>
        </p:nvGraphicFramePr>
        <p:xfrm>
          <a:off x="1905000" y="3886200"/>
          <a:ext cx="5715000" cy="2078039"/>
        </p:xfrm>
        <a:graphic>
          <a:graphicData uri="http://schemas.openxmlformats.org/drawingml/2006/table">
            <a:tbl>
              <a:tblPr rtl="1"/>
              <a:tblGrid>
                <a:gridCol w="2862942"/>
                <a:gridCol w="2852058"/>
              </a:tblGrid>
              <a:tr h="5191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tx1"/>
                          </a:solidFill>
                          <a:effectLst/>
                          <a:latin typeface="Times New Roman" pitchFamily="18" charset="0"/>
                          <a:cs typeface="Arial" charset="0"/>
                        </a:rPr>
                        <a:t>الفئة </a:t>
                      </a:r>
                      <a:r>
                        <a:rPr kumimoji="0" lang="ar-SY" sz="2800" b="1" i="0" u="none" strike="noStrike" cap="none" normalizeH="0" baseline="0" dirty="0" smtClean="0">
                          <a:ln>
                            <a:noFill/>
                          </a:ln>
                          <a:solidFill>
                            <a:schemeClr val="tx1"/>
                          </a:solidFill>
                          <a:effectLst/>
                          <a:latin typeface="Times New Roman" pitchFamily="18" charset="0"/>
                          <a:cs typeface="Arial" charset="0"/>
                        </a:rPr>
                        <a:t>العمرية </a:t>
                      </a:r>
                      <a:r>
                        <a:rPr kumimoji="0" lang="ar-SA" sz="2800" b="1" i="0" u="none" strike="noStrike" cap="none" normalizeH="0" baseline="0" dirty="0" smtClean="0">
                          <a:ln>
                            <a:noFill/>
                          </a:ln>
                          <a:solidFill>
                            <a:schemeClr val="tx1"/>
                          </a:solidFill>
                          <a:effectLst/>
                          <a:latin typeface="Times New Roman" pitchFamily="18" charset="0"/>
                          <a:cs typeface="Arial" charset="0"/>
                        </a:rPr>
                        <a:t>المعالجة</a:t>
                      </a: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err="1" smtClean="0">
                          <a:ln>
                            <a:noFill/>
                          </a:ln>
                          <a:solidFill>
                            <a:schemeClr val="tx1"/>
                          </a:solidFill>
                          <a:effectLst/>
                          <a:latin typeface="Times New Roman" pitchFamily="18" charset="0"/>
                          <a:cs typeface="Arial" charset="0"/>
                        </a:rPr>
                        <a:t>وحدة </a:t>
                      </a:r>
                      <a:r>
                        <a:rPr kumimoji="0" lang="ar-SA" sz="2000" b="1" i="0" u="none" strike="noStrike" cap="none" normalizeH="0" baseline="0" dirty="0" smtClean="0">
                          <a:ln>
                            <a:noFill/>
                          </a:ln>
                          <a:solidFill>
                            <a:schemeClr val="tx1"/>
                          </a:solidFill>
                          <a:effectLst/>
                          <a:latin typeface="Times New Roman" pitchFamily="18" charset="0"/>
                          <a:cs typeface="Arial" charset="0"/>
                        </a:rPr>
                        <a:t>/ </a:t>
                      </a:r>
                      <a:r>
                        <a:rPr kumimoji="0" lang="ar-SA" sz="2000" b="1" i="0" u="none" strike="noStrike" cap="none" normalizeH="0" baseline="0" dirty="0" err="1" smtClean="0">
                          <a:ln>
                            <a:noFill/>
                          </a:ln>
                          <a:solidFill>
                            <a:schemeClr val="tx1"/>
                          </a:solidFill>
                          <a:effectLst/>
                          <a:latin typeface="Times New Roman" pitchFamily="18" charset="0"/>
                          <a:cs typeface="Arial" charset="0"/>
                        </a:rPr>
                        <a:t>كغ</a:t>
                      </a:r>
                      <a:r>
                        <a:rPr kumimoji="0" lang="ar-SA" sz="2000" b="1" i="0" u="none" strike="noStrike" cap="none" normalizeH="0" baseline="0" dirty="0" smtClean="0">
                          <a:ln>
                            <a:noFill/>
                          </a:ln>
                          <a:solidFill>
                            <a:schemeClr val="tx1"/>
                          </a:solidFill>
                          <a:effectLst/>
                          <a:latin typeface="Times New Roman" pitchFamily="18" charset="0"/>
                          <a:cs typeface="Arial" charset="0"/>
                        </a:rPr>
                        <a:t> / 24 ساعة</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rgbClr val="FFFF00"/>
                          </a:solidFill>
                          <a:effectLst/>
                          <a:latin typeface="Times New Roman" pitchFamily="18" charset="0"/>
                          <a:cs typeface="Arial" charset="0"/>
                        </a:rPr>
                        <a:t>طفولة أولى </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err="1" smtClean="0">
                          <a:ln>
                            <a:noFill/>
                          </a:ln>
                          <a:solidFill>
                            <a:schemeClr val="tx1"/>
                          </a:solidFill>
                          <a:effectLst/>
                          <a:latin typeface="Times New Roman" pitchFamily="18" charset="0"/>
                          <a:cs typeface="Arial" charset="0"/>
                        </a:rPr>
                        <a:t>0,2 </a:t>
                      </a:r>
                      <a:r>
                        <a:rPr kumimoji="0" lang="ar-SA" sz="2000" b="1" i="0" u="none" strike="noStrike" cap="none" normalizeH="0" baseline="0" dirty="0" smtClean="0">
                          <a:ln>
                            <a:noFill/>
                          </a:ln>
                          <a:solidFill>
                            <a:schemeClr val="tx1"/>
                          </a:solidFill>
                          <a:effectLst/>
                          <a:latin typeface="Times New Roman" pitchFamily="18" charset="0"/>
                          <a:cs typeface="Arial" charset="0"/>
                        </a:rPr>
                        <a:t>–  0,5 </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rgbClr val="FFFF00"/>
                          </a:solidFill>
                          <a:effectLst/>
                          <a:latin typeface="Times New Roman" pitchFamily="18" charset="0"/>
                          <a:cs typeface="Arial" charset="0"/>
                        </a:rPr>
                        <a:t>قبل البلوغ</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Arial" charset="0"/>
                        </a:rPr>
                        <a:t>0,6  – 1 </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Y" sz="2800" b="1" i="0" u="none" strike="noStrike" cap="none" normalizeH="0" baseline="0" dirty="0" smtClean="0">
                          <a:ln>
                            <a:noFill/>
                          </a:ln>
                          <a:solidFill>
                            <a:srgbClr val="FFFF00"/>
                          </a:solidFill>
                          <a:effectLst/>
                          <a:latin typeface="Times New Roman" pitchFamily="18" charset="0"/>
                          <a:cs typeface="Arial" charset="0"/>
                        </a:rPr>
                        <a:t>مراحل</a:t>
                      </a:r>
                      <a:r>
                        <a:rPr kumimoji="0" lang="ar-SA" sz="2800" b="1" i="0" u="none" strike="noStrike" cap="none" normalizeH="0" baseline="0" dirty="0" smtClean="0">
                          <a:ln>
                            <a:noFill/>
                          </a:ln>
                          <a:solidFill>
                            <a:srgbClr val="FFFF00"/>
                          </a:solidFill>
                          <a:effectLst/>
                          <a:latin typeface="Times New Roman" pitchFamily="18" charset="0"/>
                          <a:cs typeface="Arial" charset="0"/>
                        </a:rPr>
                        <a:t> البلوغ</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err="1" smtClean="0">
                          <a:ln>
                            <a:noFill/>
                          </a:ln>
                          <a:solidFill>
                            <a:schemeClr val="tx1"/>
                          </a:solidFill>
                          <a:effectLst/>
                          <a:latin typeface="Times New Roman" pitchFamily="18" charset="0"/>
                          <a:cs typeface="Arial" charset="0"/>
                        </a:rPr>
                        <a:t>1 </a:t>
                      </a:r>
                      <a:r>
                        <a:rPr kumimoji="0" lang="ar-SA" sz="2000" b="1" i="0" u="none" strike="noStrike" cap="none" normalizeH="0" baseline="0" dirty="0" smtClean="0">
                          <a:ln>
                            <a:noFill/>
                          </a:ln>
                          <a:solidFill>
                            <a:schemeClr val="tx1"/>
                          </a:solidFill>
                          <a:effectLst/>
                          <a:latin typeface="Times New Roman" pitchFamily="18" charset="0"/>
                          <a:cs typeface="Arial" charset="0"/>
                        </a:rPr>
                        <a:t>–  2 </a:t>
                      </a:r>
                      <a:endParaRPr kumimoji="0" lang="en-US" sz="20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 name="Rectangle 30"/>
          <p:cNvSpPr>
            <a:spLocks noChangeArrowheads="1"/>
          </p:cNvSpPr>
          <p:nvPr/>
        </p:nvSpPr>
        <p:spPr bwMode="auto">
          <a:xfrm>
            <a:off x="1905000" y="6248400"/>
            <a:ext cx="5715000" cy="381000"/>
          </a:xfrm>
          <a:prstGeom prst="rect">
            <a:avLst/>
          </a:prstGeom>
          <a:noFill/>
          <a:ln w="9525">
            <a:noFill/>
            <a:miter lim="800000"/>
            <a:headEnd/>
            <a:tailEnd/>
          </a:ln>
          <a:effectLst/>
        </p:spPr>
        <p:txBody>
          <a:bodyPr wrap="none" anchor="ctr"/>
          <a:lstStyle/>
          <a:p>
            <a:pPr algn="r">
              <a:spcBef>
                <a:spcPct val="20000"/>
              </a:spcBef>
            </a:pPr>
            <a:r>
              <a:rPr lang="ar-SA" sz="2400" b="1" dirty="0">
                <a:solidFill>
                  <a:schemeClr val="bg1"/>
                </a:solidFill>
              </a:rPr>
              <a:t>تعدل الجرعة بصورة تدريجية تبعاً لقراءة سكر الدم </a:t>
            </a:r>
            <a:endParaRPr lang="en-US" b="1"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357290" y="1571612"/>
            <a:ext cx="6643734" cy="3786214"/>
          </a:xfrm>
          <a:ln>
            <a:solidFill>
              <a:srgbClr val="002060"/>
            </a:solidFill>
          </a:ln>
        </p:spPr>
        <p:txBody>
          <a:bodyPr>
            <a:normAutofit fontScale="92500"/>
          </a:bodyPr>
          <a:lstStyle/>
          <a:p>
            <a:pPr lvl="0" algn="r" rtl="1">
              <a:lnSpc>
                <a:spcPct val="115000"/>
              </a:lnSpc>
              <a:spcBef>
                <a:spcPts val="0"/>
              </a:spcBef>
              <a:buFont typeface="Symbol"/>
              <a:buChar char=""/>
            </a:pPr>
            <a:r>
              <a:rPr lang="ar-SY" b="1" dirty="0">
                <a:ea typeface="Calibri"/>
              </a:rPr>
              <a:t>فرط نشاط النسيج </a:t>
            </a:r>
            <a:r>
              <a:rPr lang="ar-SY" b="1" dirty="0" err="1">
                <a:ea typeface="Calibri"/>
              </a:rPr>
              <a:t>النقيوي</a:t>
            </a:r>
            <a:r>
              <a:rPr lang="ar-SY" b="1" dirty="0">
                <a:ea typeface="Calibri"/>
              </a:rPr>
              <a:t> </a:t>
            </a:r>
            <a:r>
              <a:rPr lang="ar-SY" b="1" dirty="0" err="1" smtClean="0">
                <a:ea typeface="Calibri"/>
              </a:rPr>
              <a:t>المعاوض</a:t>
            </a:r>
            <a:r>
              <a:rPr lang="ar-SY" b="1" dirty="0" smtClean="0">
                <a:ea typeface="Calibri"/>
              </a:rPr>
              <a:t> </a:t>
            </a:r>
            <a:r>
              <a:rPr lang="ar-SY" b="1" dirty="0" err="1" smtClean="0">
                <a:ea typeface="Calibri"/>
              </a:rPr>
              <a:t>.</a:t>
            </a:r>
            <a:r>
              <a:rPr lang="ar-SY" b="1" dirty="0" smtClean="0">
                <a:ea typeface="Calibri"/>
              </a:rPr>
              <a:t> </a:t>
            </a:r>
            <a:r>
              <a:rPr lang="ar-SY" b="1" dirty="0" err="1" smtClean="0">
                <a:ea typeface="Calibri"/>
              </a:rPr>
              <a:t>.</a:t>
            </a:r>
            <a:r>
              <a:rPr lang="ar-SY" b="1" dirty="0" smtClean="0">
                <a:ea typeface="Calibri"/>
              </a:rPr>
              <a:t> </a:t>
            </a:r>
            <a:endParaRPr lang="en-US" b="1" dirty="0">
              <a:ea typeface="Calibri"/>
              <a:cs typeface="Arial"/>
            </a:endParaRPr>
          </a:p>
          <a:p>
            <a:pPr lvl="0" algn="r" rtl="1">
              <a:lnSpc>
                <a:spcPct val="115000"/>
              </a:lnSpc>
              <a:spcBef>
                <a:spcPts val="0"/>
              </a:spcBef>
              <a:buFont typeface="Symbol"/>
              <a:buChar char=""/>
            </a:pPr>
            <a:r>
              <a:rPr lang="ar-SY" b="1" dirty="0">
                <a:ea typeface="Calibri"/>
              </a:rPr>
              <a:t>زيادة جهد </a:t>
            </a:r>
            <a:r>
              <a:rPr lang="ar-SY" b="1" dirty="0" err="1">
                <a:ea typeface="Calibri"/>
              </a:rPr>
              <a:t>الصبيب</a:t>
            </a:r>
            <a:r>
              <a:rPr lang="ar-SY" b="1" dirty="0">
                <a:ea typeface="Calibri"/>
              </a:rPr>
              <a:t> القلبي للدوران </a:t>
            </a:r>
            <a:endParaRPr lang="ar-SY" b="1" dirty="0" smtClean="0">
              <a:ea typeface="Calibri"/>
            </a:endParaRPr>
          </a:p>
          <a:p>
            <a:pPr lvl="0" algn="r" rtl="1">
              <a:lnSpc>
                <a:spcPct val="115000"/>
              </a:lnSpc>
              <a:spcBef>
                <a:spcPts val="0"/>
              </a:spcBef>
              <a:buFont typeface="Symbol"/>
              <a:buChar char=""/>
            </a:pPr>
            <a:r>
              <a:rPr lang="ar-SY" b="1" dirty="0" smtClean="0">
                <a:ea typeface="Calibri"/>
              </a:rPr>
              <a:t>تقويض البروتينات البنيوية والنسيج العظمي</a:t>
            </a:r>
          </a:p>
          <a:p>
            <a:pPr lvl="0" algn="r" rtl="1">
              <a:lnSpc>
                <a:spcPct val="115000"/>
              </a:lnSpc>
              <a:spcBef>
                <a:spcPts val="0"/>
              </a:spcBef>
              <a:buNone/>
            </a:pPr>
            <a:endParaRPr lang="en-US" sz="2400" dirty="0">
              <a:ea typeface="Calibri"/>
              <a:cs typeface="Arial"/>
            </a:endParaRPr>
          </a:p>
          <a:p>
            <a:pPr marL="0" marR="0" algn="r" rtl="1">
              <a:lnSpc>
                <a:spcPct val="115000"/>
              </a:lnSpc>
              <a:spcBef>
                <a:spcPts val="0"/>
              </a:spcBef>
              <a:spcAft>
                <a:spcPts val="0"/>
              </a:spcAft>
              <a:buNone/>
            </a:pPr>
            <a:r>
              <a:rPr lang="ar-SY" sz="2800" b="1" dirty="0">
                <a:ea typeface="Calibri"/>
              </a:rPr>
              <a:t>ويتناقص هذا المعدل المفرط في الصرف بعد </a:t>
            </a:r>
            <a:r>
              <a:rPr lang="ar-SY" sz="2800" b="1" dirty="0" smtClean="0">
                <a:ea typeface="Calibri"/>
              </a:rPr>
              <a:t> </a:t>
            </a:r>
            <a:r>
              <a:rPr lang="ar-SY" sz="2800" b="1" dirty="0">
                <a:ea typeface="Calibri"/>
              </a:rPr>
              <a:t>تسريب وحدات الدم </a:t>
            </a:r>
            <a:r>
              <a:rPr lang="ar-SY" sz="2800" b="1" dirty="0" smtClean="0">
                <a:ea typeface="Calibri"/>
              </a:rPr>
              <a:t>إذ </a:t>
            </a:r>
            <a:r>
              <a:rPr lang="ar-SY" sz="2800" b="1" dirty="0">
                <a:ea typeface="Calibri"/>
              </a:rPr>
              <a:t>يتراجع الجهد في </a:t>
            </a:r>
            <a:r>
              <a:rPr lang="ar-SY" sz="2800" b="1" dirty="0" err="1">
                <a:ea typeface="Calibri"/>
              </a:rPr>
              <a:t>استقلاب</a:t>
            </a:r>
            <a:r>
              <a:rPr lang="ar-SY" sz="2800" b="1" dirty="0">
                <a:ea typeface="Calibri"/>
              </a:rPr>
              <a:t> البروتينات و </a:t>
            </a:r>
            <a:r>
              <a:rPr lang="ar-SY" sz="2800" b="1" dirty="0" err="1">
                <a:ea typeface="Calibri"/>
              </a:rPr>
              <a:t>الصبيب</a:t>
            </a:r>
            <a:r>
              <a:rPr lang="ar-SY" sz="2800" b="1" dirty="0">
                <a:ea typeface="Calibri"/>
              </a:rPr>
              <a:t> القلبي </a:t>
            </a:r>
            <a:r>
              <a:rPr lang="ar-SY" sz="2800" b="1" dirty="0" err="1">
                <a:ea typeface="Calibri"/>
              </a:rPr>
              <a:t>المعاوض</a:t>
            </a:r>
            <a:r>
              <a:rPr lang="ar-SY" sz="2800" b="1" dirty="0">
                <a:ea typeface="Calibri"/>
              </a:rPr>
              <a:t> ( حسب رأي </a:t>
            </a:r>
            <a:r>
              <a:rPr lang="ar-SY" sz="2800" b="1" dirty="0" err="1">
                <a:ea typeface="Calibri"/>
              </a:rPr>
              <a:t>وايزمان</a:t>
            </a:r>
            <a:r>
              <a:rPr lang="ar-SY" sz="2800" b="1" dirty="0">
                <a:ea typeface="Calibri"/>
              </a:rPr>
              <a:t> وزملاؤه </a:t>
            </a:r>
            <a:r>
              <a:rPr lang="ar-SY" sz="2800" b="1" dirty="0" err="1">
                <a:ea typeface="Calibri"/>
              </a:rPr>
              <a:t>1995 )</a:t>
            </a:r>
            <a:r>
              <a:rPr lang="ar-SY" sz="2800" b="1" dirty="0">
                <a:ea typeface="Calibri"/>
              </a:rPr>
              <a:t> </a:t>
            </a:r>
            <a:endParaRPr lang="en-US" sz="2000" b="1" dirty="0">
              <a:ea typeface="Calibri"/>
              <a:cs typeface="Arial"/>
            </a:endParaRPr>
          </a:p>
          <a:p>
            <a:pPr marL="0" marR="0" algn="r" rtl="1">
              <a:lnSpc>
                <a:spcPct val="115000"/>
              </a:lnSpc>
              <a:spcBef>
                <a:spcPts val="0"/>
              </a:spcBef>
              <a:spcAft>
                <a:spcPts val="0"/>
              </a:spcAft>
              <a:buNone/>
            </a:pPr>
            <a:endParaRPr lang="en-US" sz="2400" dirty="0">
              <a:ea typeface="Calibri"/>
              <a:cs typeface="Arial"/>
            </a:endParaRPr>
          </a:p>
          <a:p>
            <a:pPr algn="r" rtl="1"/>
            <a:endParaRPr lang="en-US" dirty="0"/>
          </a:p>
        </p:txBody>
      </p:sp>
      <p:pic>
        <p:nvPicPr>
          <p:cNvPr id="2050" name="Picture 2" descr="D:\رسوم تعبيرية للمحاضرات\ارتفاع ضغط الدم.jpg"/>
          <p:cNvPicPr>
            <a:picLocks noChangeAspect="1" noChangeArrowheads="1"/>
          </p:cNvPicPr>
          <p:nvPr/>
        </p:nvPicPr>
        <p:blipFill>
          <a:blip r:embed="rId2" cstate="print"/>
          <a:srcRect/>
          <a:stretch>
            <a:fillRect/>
          </a:stretch>
        </p:blipFill>
        <p:spPr bwMode="auto">
          <a:xfrm>
            <a:off x="1" y="0"/>
            <a:ext cx="2499850" cy="2209800"/>
          </a:xfrm>
          <a:prstGeom prst="rect">
            <a:avLst/>
          </a:prstGeom>
          <a:noFill/>
        </p:spPr>
      </p:pic>
      <p:pic>
        <p:nvPicPr>
          <p:cNvPr id="7" name="Picture 6"/>
          <p:cNvPicPr>
            <a:picLocks noChangeAspect="1" noChangeArrowheads="1"/>
          </p:cNvPicPr>
          <p:nvPr/>
        </p:nvPicPr>
        <p:blipFill>
          <a:blip r:embed="rId3" cstate="print"/>
          <a:srcRect/>
          <a:stretch>
            <a:fillRect/>
          </a:stretch>
        </p:blipFill>
        <p:spPr bwMode="auto">
          <a:xfrm>
            <a:off x="1" y="5146026"/>
            <a:ext cx="2000232" cy="1711974"/>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7140830" y="5143512"/>
            <a:ext cx="2003170" cy="1714488"/>
          </a:xfrm>
          <a:prstGeom prst="rect">
            <a:avLst/>
          </a:prstGeom>
          <a:noFill/>
          <a:ln w="9525">
            <a:noFill/>
            <a:miter lim="800000"/>
            <a:headEnd/>
            <a:tailEnd/>
          </a:ln>
        </p:spPr>
      </p:pic>
      <p:pic>
        <p:nvPicPr>
          <p:cNvPr id="10" name="Picture 9"/>
          <p:cNvPicPr>
            <a:picLocks noChangeAspect="1" noChangeArrowheads="1"/>
          </p:cNvPicPr>
          <p:nvPr/>
        </p:nvPicPr>
        <p:blipFill>
          <a:blip r:embed="rId3" cstate="print"/>
          <a:srcRect/>
          <a:stretch>
            <a:fillRect/>
          </a:stretch>
        </p:blipFill>
        <p:spPr bwMode="auto">
          <a:xfrm>
            <a:off x="7307763" y="1"/>
            <a:ext cx="1836237" cy="1571612"/>
          </a:xfrm>
          <a:prstGeom prst="rect">
            <a:avLst/>
          </a:prstGeom>
          <a:noFill/>
          <a:ln w="9525">
            <a:noFill/>
            <a:miter lim="800000"/>
            <a:headEnd/>
            <a:tailEnd/>
          </a:ln>
        </p:spPr>
      </p:pic>
      <p:sp>
        <p:nvSpPr>
          <p:cNvPr id="11" name="Rectangle 10"/>
          <p:cNvSpPr/>
          <p:nvPr/>
        </p:nvSpPr>
        <p:spPr>
          <a:xfrm>
            <a:off x="2819400" y="228600"/>
            <a:ext cx="42672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600" b="1" dirty="0" smtClean="0">
                <a:solidFill>
                  <a:srgbClr val="C00000"/>
                </a:solidFill>
              </a:rPr>
              <a:t>فرط استنزاف الطاقة </a:t>
            </a:r>
          </a:p>
          <a:p>
            <a:pPr algn="ctr" rtl="1"/>
            <a:r>
              <a:rPr lang="ar-SY" sz="3600" b="1" dirty="0" smtClean="0">
                <a:solidFill>
                  <a:srgbClr val="C00000"/>
                </a:solidFill>
              </a:rPr>
              <a:t>و تقويض النسج</a:t>
            </a:r>
            <a:endParaRPr lang="en-US" sz="3600" b="1" dirty="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53200"/>
          </a:xfrm>
        </p:spPr>
        <p:txBody>
          <a:bodyPr>
            <a:normAutofit/>
          </a:bodyPr>
          <a:lstStyle/>
          <a:p>
            <a:pPr rtl="1"/>
            <a:r>
              <a:rPr lang="ar-SY" sz="6000" b="1" dirty="0" smtClean="0">
                <a:solidFill>
                  <a:schemeClr val="bg1"/>
                </a:solidFill>
              </a:rPr>
              <a:t>العلاج </a:t>
            </a:r>
            <a:r>
              <a:rPr lang="ar-SY" sz="6000" b="1" dirty="0" err="1" smtClean="0">
                <a:solidFill>
                  <a:schemeClr val="bg1"/>
                </a:solidFill>
              </a:rPr>
              <a:t>بالإنسولين :</a:t>
            </a:r>
            <a:r>
              <a:rPr lang="ar-SY" sz="2800" dirty="0" smtClean="0"/>
              <a:t/>
            </a:r>
            <a:br>
              <a:rPr lang="ar-SY" sz="2800" dirty="0" smtClean="0"/>
            </a:br>
            <a:r>
              <a:rPr lang="ar-SY" sz="2800" b="1" dirty="0" smtClean="0"/>
              <a:t/>
            </a:r>
            <a:br>
              <a:rPr lang="ar-SY" sz="2800" b="1" dirty="0" smtClean="0"/>
            </a:br>
            <a:r>
              <a:rPr lang="ar-SY" sz="2800" b="1" dirty="0" smtClean="0"/>
              <a:t>يوجد نظامان علاجيان بالإنسولين يمكن اتباعهما حالياً في </a:t>
            </a:r>
            <a:r>
              <a:rPr lang="ar-SY" sz="2800" b="1" dirty="0" err="1" smtClean="0"/>
              <a:t>بلدنا :</a:t>
            </a:r>
            <a:r>
              <a:rPr lang="ar-SY" sz="2800" b="1" dirty="0" smtClean="0"/>
              <a:t/>
            </a:r>
            <a:br>
              <a:rPr lang="ar-SY" sz="2800" b="1" dirty="0" smtClean="0"/>
            </a:br>
            <a:r>
              <a:rPr lang="ar-SY" sz="2800" b="1" dirty="0" smtClean="0"/>
              <a:t>الأول نظام الإنسولين مسبق المزج يعطى 2-3 مرات في اليوم </a:t>
            </a:r>
            <a:r>
              <a:rPr lang="ar-SY" sz="2800" b="1" dirty="0" err="1" smtClean="0"/>
              <a:t>مثل :</a:t>
            </a:r>
            <a:r>
              <a:rPr lang="ar-SY" sz="2800" b="1" dirty="0" smtClean="0"/>
              <a:t> </a:t>
            </a:r>
            <a:r>
              <a:rPr lang="ar-SY" sz="2800" dirty="0" smtClean="0"/>
              <a:t/>
            </a:r>
            <a:br>
              <a:rPr lang="ar-SY" sz="2800" dirty="0" smtClean="0"/>
            </a:br>
            <a:r>
              <a:rPr lang="en-US" sz="2800" dirty="0" err="1" smtClean="0"/>
              <a:t>Mixtard</a:t>
            </a:r>
            <a:r>
              <a:rPr lang="en-US" sz="2800" dirty="0" smtClean="0"/>
              <a:t> , </a:t>
            </a:r>
            <a:r>
              <a:rPr lang="en-US" sz="2800" dirty="0" err="1" smtClean="0"/>
              <a:t>Humulin</a:t>
            </a:r>
            <a:r>
              <a:rPr lang="en-US" sz="2800" dirty="0" smtClean="0"/>
              <a:t> 30\70</a:t>
            </a:r>
            <a:r>
              <a:rPr lang="ar-SY" sz="2800" dirty="0" smtClean="0"/>
              <a:t> </a:t>
            </a:r>
            <a:br>
              <a:rPr lang="ar-SY" sz="2800" dirty="0" smtClean="0"/>
            </a:br>
            <a:r>
              <a:rPr lang="ar-SY" sz="2800" b="1" dirty="0" smtClean="0"/>
              <a:t>أو مماثلات الإنسولين </a:t>
            </a:r>
            <a:r>
              <a:rPr lang="ar-SY" sz="2800" b="1" dirty="0" err="1" smtClean="0"/>
              <a:t>المزيجة</a:t>
            </a:r>
            <a:r>
              <a:rPr lang="ar-SY" sz="2800" b="1" dirty="0" smtClean="0"/>
              <a:t> </a:t>
            </a:r>
            <a:r>
              <a:rPr lang="ar-SY" sz="2800" b="1" dirty="0" err="1" smtClean="0"/>
              <a:t>مثل :</a:t>
            </a:r>
            <a:r>
              <a:rPr lang="ar-SY" sz="2800" dirty="0" smtClean="0"/>
              <a:t/>
            </a:r>
            <a:br>
              <a:rPr lang="ar-SY" sz="2800" dirty="0" smtClean="0"/>
            </a:br>
            <a:r>
              <a:rPr lang="en-US" sz="2800" dirty="0" smtClean="0"/>
              <a:t> </a:t>
            </a:r>
            <a:r>
              <a:rPr lang="en-US" sz="2800" dirty="0" err="1" smtClean="0"/>
              <a:t>Humalog</a:t>
            </a:r>
            <a:r>
              <a:rPr lang="en-US" sz="2800" dirty="0" smtClean="0"/>
              <a:t> Mix50 </a:t>
            </a:r>
            <a:r>
              <a:rPr lang="ar-SY" sz="2800" dirty="0" smtClean="0"/>
              <a:t>   </a:t>
            </a:r>
            <a:r>
              <a:rPr lang="en-US" sz="2800" dirty="0" err="1" smtClean="0"/>
              <a:t>NovoMix</a:t>
            </a:r>
            <a:r>
              <a:rPr lang="en-US" sz="2800" dirty="0" smtClean="0"/>
              <a:t> 30, </a:t>
            </a:r>
            <a:r>
              <a:rPr lang="ar-SY" sz="2800" dirty="0" smtClean="0"/>
              <a:t/>
            </a:r>
            <a:br>
              <a:rPr lang="ar-SY" sz="2800" dirty="0" smtClean="0"/>
            </a:br>
            <a:r>
              <a:rPr lang="ar-SY" sz="2800" dirty="0" smtClean="0"/>
              <a:t/>
            </a:r>
            <a:br>
              <a:rPr lang="ar-SY" sz="2800" dirty="0" smtClean="0"/>
            </a:br>
            <a:r>
              <a:rPr lang="ar-SY" sz="2800" b="1" dirty="0" smtClean="0"/>
              <a:t>ثم تقسم الجرعة اليومية الكلية بالشكل </a:t>
            </a:r>
            <a:r>
              <a:rPr lang="ar-SY" sz="2800" b="1" dirty="0" err="1" smtClean="0"/>
              <a:t>التالي :</a:t>
            </a:r>
            <a:r>
              <a:rPr lang="ar-SY" sz="2800" b="1" dirty="0" smtClean="0"/>
              <a:t/>
            </a:r>
            <a:br>
              <a:rPr lang="ar-SY" sz="2800" b="1" dirty="0" smtClean="0"/>
            </a:br>
            <a:r>
              <a:rPr lang="ar-SY" sz="2800" b="1" dirty="0" smtClean="0"/>
              <a:t>ثلثا الجرعة اليومية صباحاً وقبل وجبة الفطور التي يجب أن تكون ثابتة الموعد والثلث الباقي مساء قبل العشاء الذي يجب أن يكون ثابت </a:t>
            </a:r>
            <a:r>
              <a:rPr lang="ar-SY" sz="2800" b="1" dirty="0" smtClean="0"/>
              <a:t>الموعد</a:t>
            </a:r>
            <a:br>
              <a:rPr lang="ar-SY" sz="2800" b="1" dirty="0" smtClean="0"/>
            </a:br>
            <a:r>
              <a:rPr lang="ar-SY" sz="2800" b="1" dirty="0" smtClean="0"/>
              <a:t>ثم التحول إلى استخدام نظام متعدد الجرعات بالإنسولين</a:t>
            </a:r>
            <a:r>
              <a:rPr lang="ar-SY" sz="2800" dirty="0" smtClean="0"/>
              <a:t/>
            </a:r>
            <a:br>
              <a:rPr lang="ar-SY" sz="2800" dirty="0" smtClean="0"/>
            </a:br>
            <a:endParaRPr lang="en-US" sz="2800" dirty="0"/>
          </a:p>
        </p:txBody>
      </p:sp>
      <p:pic>
        <p:nvPicPr>
          <p:cNvPr id="687106" name="Picture 2" descr="H:\التلاسيميا\صور اطفال تلاسيميا\,`lm hbks,gdk td hgr]ldk.jpg"/>
          <p:cNvPicPr>
            <a:picLocks noChangeAspect="1" noChangeArrowheads="1"/>
          </p:cNvPicPr>
          <p:nvPr/>
        </p:nvPicPr>
        <p:blipFill>
          <a:blip r:embed="rId2" cstate="print"/>
          <a:srcRect/>
          <a:stretch>
            <a:fillRect/>
          </a:stretch>
        </p:blipFill>
        <p:spPr bwMode="auto">
          <a:xfrm>
            <a:off x="304800" y="2514600"/>
            <a:ext cx="1524000" cy="122641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ar-SY" sz="6000" b="1" dirty="0" smtClean="0">
                <a:solidFill>
                  <a:schemeClr val="bg1"/>
                </a:solidFill>
              </a:rPr>
              <a:t>العلاج </a:t>
            </a:r>
            <a:r>
              <a:rPr lang="ar-SY" sz="6000" b="1" dirty="0" err="1" smtClean="0">
                <a:solidFill>
                  <a:schemeClr val="bg1"/>
                </a:solidFill>
              </a:rPr>
              <a:t>بالإنسولين :</a:t>
            </a:r>
            <a:r>
              <a:rPr lang="ar-SY" sz="6000" b="1" dirty="0" smtClean="0">
                <a:solidFill>
                  <a:schemeClr val="bg1"/>
                </a:solidFill>
              </a:rPr>
              <a:t/>
            </a:r>
            <a:br>
              <a:rPr lang="ar-SY" sz="6000" b="1" dirty="0" smtClean="0">
                <a:solidFill>
                  <a:schemeClr val="bg1"/>
                </a:solidFill>
              </a:rPr>
            </a:br>
            <a:r>
              <a:rPr lang="ar-SY" sz="2800" dirty="0" smtClean="0"/>
              <a:t/>
            </a:r>
            <a:br>
              <a:rPr lang="ar-SY" sz="2800" dirty="0" smtClean="0"/>
            </a:br>
            <a:r>
              <a:rPr lang="ar-SY" sz="2800" dirty="0" smtClean="0"/>
              <a:t/>
            </a:r>
            <a:br>
              <a:rPr lang="ar-SY" sz="2800" dirty="0" smtClean="0"/>
            </a:br>
            <a:r>
              <a:rPr lang="ar-SY" sz="3200" b="1" u="sng" dirty="0" smtClean="0"/>
              <a:t>حالة </a:t>
            </a:r>
            <a:r>
              <a:rPr lang="ar-SY" sz="3200" b="1" u="sng" dirty="0" err="1" smtClean="0"/>
              <a:t>سريرية </a:t>
            </a:r>
            <a:r>
              <a:rPr lang="ar-SY" sz="3200" dirty="0" smtClean="0"/>
              <a:t>: شاب 18 عاماً مصاب </a:t>
            </a:r>
            <a:r>
              <a:rPr lang="ar-SY" sz="3200" dirty="0" err="1" smtClean="0"/>
              <a:t>بالتلاسيميا</a:t>
            </a:r>
            <a:r>
              <a:rPr lang="ar-SY" sz="3200" dirty="0" smtClean="0"/>
              <a:t> شخصت لديه إصابة سكرية بعد ان ظهرت أعراض </a:t>
            </a:r>
            <a:r>
              <a:rPr lang="ar-SY" sz="3200" dirty="0" err="1" smtClean="0"/>
              <a:t>السهاف</a:t>
            </a:r>
            <a:r>
              <a:rPr lang="ar-SY" sz="3200" dirty="0" smtClean="0"/>
              <a:t> وفرط التبول ونقص الوزن المتزايد مع الوهن حتى بعد التزود بحصته من الدم</a:t>
            </a:r>
            <a:br>
              <a:rPr lang="ar-SY" sz="3200" dirty="0" smtClean="0"/>
            </a:br>
            <a:r>
              <a:rPr lang="ar-SY" sz="3200" dirty="0" smtClean="0"/>
              <a:t>وكان سابقاً يرفض استعمال مضخة عقار </a:t>
            </a:r>
            <a:r>
              <a:rPr lang="en-US" sz="2400" dirty="0" err="1" smtClean="0"/>
              <a:t>Desferal</a:t>
            </a:r>
            <a:r>
              <a:rPr lang="en-US" sz="3200" dirty="0" smtClean="0"/>
              <a:t> </a:t>
            </a:r>
            <a:r>
              <a:rPr lang="ar-SY" sz="3200" dirty="0" smtClean="0"/>
              <a:t> </a:t>
            </a:r>
            <a:r>
              <a:rPr lang="ar-SY" sz="3200" dirty="0" err="1" smtClean="0"/>
              <a:t>(</a:t>
            </a:r>
            <a:r>
              <a:rPr lang="en-US" sz="3200" dirty="0" err="1" smtClean="0"/>
              <a:t>Deferasirox</a:t>
            </a:r>
            <a:r>
              <a:rPr lang="ar-SY" sz="3200" dirty="0" smtClean="0"/>
              <a:t>) الخالب للحديد </a:t>
            </a:r>
            <a:br>
              <a:rPr lang="ar-SY" sz="3200" dirty="0" smtClean="0"/>
            </a:br>
            <a:r>
              <a:rPr lang="ar-SY" sz="3200" b="1" dirty="0" err="1" smtClean="0"/>
              <a:t>الوزن </a:t>
            </a:r>
            <a:r>
              <a:rPr lang="ar-SY" sz="3200" b="1" dirty="0" smtClean="0"/>
              <a:t>= 40 </a:t>
            </a:r>
            <a:r>
              <a:rPr lang="ar-SY" sz="3200" b="1" dirty="0" err="1" smtClean="0"/>
              <a:t>كغ</a:t>
            </a:r>
            <a:r>
              <a:rPr lang="ar-SY" sz="3200" b="1" dirty="0" smtClean="0"/>
              <a:t> </a:t>
            </a:r>
            <a:r>
              <a:rPr lang="ar-SY" sz="3200" dirty="0" smtClean="0"/>
              <a:t/>
            </a:r>
            <a:br>
              <a:rPr lang="ar-SY" sz="3200" dirty="0" smtClean="0"/>
            </a:br>
            <a:r>
              <a:rPr lang="ar-SY" sz="3200" b="1" dirty="0" smtClean="0"/>
              <a:t>الجرعة اليومية </a:t>
            </a:r>
            <a:r>
              <a:rPr lang="ar-SY" sz="3200" b="1" dirty="0" err="1" smtClean="0"/>
              <a:t>البدئية</a:t>
            </a:r>
            <a:r>
              <a:rPr lang="ar-SY" sz="3200" b="1" dirty="0" smtClean="0"/>
              <a:t> </a:t>
            </a:r>
            <a:r>
              <a:rPr lang="ar-SY" sz="3200" b="1" dirty="0" err="1" smtClean="0"/>
              <a:t>0,6 </a:t>
            </a:r>
            <a:r>
              <a:rPr lang="ar-SY" sz="3200" b="1" dirty="0" smtClean="0"/>
              <a:t>× </a:t>
            </a:r>
            <a:r>
              <a:rPr lang="ar-SY" sz="3200" b="1" dirty="0" err="1" smtClean="0"/>
              <a:t>40 </a:t>
            </a:r>
            <a:r>
              <a:rPr lang="ar-SY" sz="3200" b="1" dirty="0" smtClean="0"/>
              <a:t>= 24 </a:t>
            </a:r>
            <a:r>
              <a:rPr lang="ar-SY" sz="3200" b="1" dirty="0" err="1" smtClean="0"/>
              <a:t>وحدة </a:t>
            </a:r>
            <a:r>
              <a:rPr lang="ar-SY" sz="3200" b="1" dirty="0" smtClean="0"/>
              <a:t>/ اليوم</a:t>
            </a:r>
            <a:br>
              <a:rPr lang="ar-SY" sz="3200" b="1" dirty="0" smtClean="0"/>
            </a:br>
            <a:r>
              <a:rPr lang="ar-SY" sz="3200" b="1" dirty="0" smtClean="0"/>
              <a:t>الجرعة </a:t>
            </a:r>
            <a:r>
              <a:rPr lang="ar-SY" sz="3200" b="1" dirty="0" err="1" smtClean="0"/>
              <a:t>الصباحية </a:t>
            </a:r>
            <a:r>
              <a:rPr lang="ar-SY" sz="3200" b="1" dirty="0" smtClean="0"/>
              <a:t>= </a:t>
            </a:r>
            <a:r>
              <a:rPr lang="ar-SY" sz="3200" b="1" dirty="0" err="1" smtClean="0"/>
              <a:t>24 </a:t>
            </a:r>
            <a:r>
              <a:rPr lang="ar-SY" sz="3200" b="1" dirty="0" smtClean="0"/>
              <a:t>× </a:t>
            </a:r>
            <a:r>
              <a:rPr lang="ar-SY" sz="3200" b="1" dirty="0" err="1" smtClean="0"/>
              <a:t>2\3 </a:t>
            </a:r>
            <a:r>
              <a:rPr lang="ar-SY" sz="3200" b="1" dirty="0" smtClean="0"/>
              <a:t>= 16 وحدة مختلط</a:t>
            </a:r>
            <a:br>
              <a:rPr lang="ar-SY" sz="3200" b="1" dirty="0" smtClean="0"/>
            </a:br>
            <a:r>
              <a:rPr lang="ar-SY" sz="3200" b="1" dirty="0" smtClean="0"/>
              <a:t>الجرعة </a:t>
            </a:r>
            <a:r>
              <a:rPr lang="ar-SY" sz="3200" b="1" dirty="0" err="1" smtClean="0"/>
              <a:t>المسائية </a:t>
            </a:r>
            <a:r>
              <a:rPr lang="ar-SY" sz="3200" b="1" dirty="0" smtClean="0"/>
              <a:t>= </a:t>
            </a:r>
            <a:r>
              <a:rPr lang="ar-SY" sz="3200" b="1" dirty="0" err="1" smtClean="0"/>
              <a:t>24 </a:t>
            </a:r>
            <a:r>
              <a:rPr lang="ar-SY" sz="3200" b="1" dirty="0" smtClean="0"/>
              <a:t>× </a:t>
            </a:r>
            <a:r>
              <a:rPr lang="ar-SY" sz="3200" b="1" dirty="0" err="1" smtClean="0"/>
              <a:t>1\3 </a:t>
            </a:r>
            <a:r>
              <a:rPr lang="ar-SY" sz="3200" b="1" dirty="0" smtClean="0"/>
              <a:t>= 8 وحدات مختلط</a:t>
            </a:r>
            <a:r>
              <a:rPr lang="ar-SY" sz="2800" dirty="0" smtClean="0"/>
              <a:t/>
            </a:r>
            <a:br>
              <a:rPr lang="ar-SY" sz="2800" dirty="0" smtClean="0"/>
            </a:b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ZMI\Desktop\10690119_374850756011276_4090652221905124011_n.jpg"/>
          <p:cNvPicPr>
            <a:picLocks noChangeAspect="1" noChangeArrowheads="1"/>
          </p:cNvPicPr>
          <p:nvPr/>
        </p:nvPicPr>
        <p:blipFill>
          <a:blip r:embed="rId2" cstate="print"/>
          <a:srcRect/>
          <a:stretch>
            <a:fillRect/>
          </a:stretch>
        </p:blipFill>
        <p:spPr bwMode="auto">
          <a:xfrm>
            <a:off x="0" y="0"/>
            <a:ext cx="9144000" cy="685802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Autofit/>
          </a:bodyPr>
          <a:lstStyle/>
          <a:p>
            <a:r>
              <a:rPr lang="ar-SY" b="1" dirty="0" smtClean="0">
                <a:solidFill>
                  <a:schemeClr val="bg1"/>
                </a:solidFill>
              </a:rPr>
              <a:t>إشكاليات التغذية الطبية العلاجية عند مرضى </a:t>
            </a:r>
            <a:r>
              <a:rPr lang="ar-SY" b="1" dirty="0" err="1" smtClean="0">
                <a:solidFill>
                  <a:schemeClr val="bg1"/>
                </a:solidFill>
              </a:rPr>
              <a:t>التلاسيميا</a:t>
            </a:r>
            <a:r>
              <a:rPr lang="ar-SY" b="1" dirty="0" smtClean="0">
                <a:solidFill>
                  <a:schemeClr val="bg1"/>
                </a:solidFill>
              </a:rPr>
              <a:t> والسكري</a:t>
            </a:r>
            <a:r>
              <a:rPr lang="ar-SY" dirty="0" smtClean="0">
                <a:solidFill>
                  <a:schemeClr val="bg1"/>
                </a:solidFill>
              </a:rPr>
              <a:t> </a:t>
            </a:r>
            <a:endParaRPr lang="en-US" dirty="0">
              <a:solidFill>
                <a:schemeClr val="bg1"/>
              </a:solidFill>
            </a:endParaRPr>
          </a:p>
        </p:txBody>
      </p:sp>
      <p:pic>
        <p:nvPicPr>
          <p:cNvPr id="445443" name="Picture 3" descr="C:\Users\AZMI\Desktop\التلاسيميا\الحديد واللحوم.jpg"/>
          <p:cNvPicPr>
            <a:picLocks noChangeAspect="1" noChangeArrowheads="1"/>
          </p:cNvPicPr>
          <p:nvPr/>
        </p:nvPicPr>
        <p:blipFill>
          <a:blip r:embed="rId2" cstate="print"/>
          <a:srcRect/>
          <a:stretch>
            <a:fillRect/>
          </a:stretch>
        </p:blipFill>
        <p:spPr bwMode="auto">
          <a:xfrm>
            <a:off x="0" y="5059363"/>
            <a:ext cx="9156700" cy="1798637"/>
          </a:xfrm>
          <a:prstGeom prst="rect">
            <a:avLst/>
          </a:prstGeom>
          <a:noFill/>
        </p:spPr>
      </p:pic>
      <p:pic>
        <p:nvPicPr>
          <p:cNvPr id="445446" name="Picture 6"/>
          <p:cNvPicPr>
            <a:picLocks noChangeAspect="1" noChangeArrowheads="1"/>
          </p:cNvPicPr>
          <p:nvPr/>
        </p:nvPicPr>
        <p:blipFill>
          <a:blip r:embed="rId3" cstate="print"/>
          <a:srcRect/>
          <a:stretch>
            <a:fillRect/>
          </a:stretch>
        </p:blipFill>
        <p:spPr bwMode="auto">
          <a:xfrm>
            <a:off x="2590800" y="1905000"/>
            <a:ext cx="3657600" cy="3155629"/>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181600" y="228600"/>
            <a:ext cx="3581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200" b="1" dirty="0" smtClean="0">
                <a:solidFill>
                  <a:prstClr val="black"/>
                </a:solidFill>
              </a:rPr>
              <a:t>الهرم الغذائي </a:t>
            </a:r>
            <a:r>
              <a:rPr lang="ar-SY" sz="3200" b="1" dirty="0" err="1" smtClean="0">
                <a:solidFill>
                  <a:prstClr val="black"/>
                </a:solidFill>
              </a:rPr>
              <a:t>للتلاسيميا</a:t>
            </a:r>
            <a:endParaRPr lang="en-US" sz="3200" b="1" dirty="0">
              <a:solidFill>
                <a:prstClr val="black"/>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ZMI\Desktop\Picture1.jpg"/>
          <p:cNvPicPr>
            <a:picLocks noChangeAspect="1" noChangeArrowheads="1"/>
          </p:cNvPicPr>
          <p:nvPr/>
        </p:nvPicPr>
        <p:blipFill>
          <a:blip r:embed="rId2" cstate="print"/>
          <a:srcRect/>
          <a:stretch>
            <a:fillRect/>
          </a:stretch>
        </p:blipFill>
        <p:spPr bwMode="auto">
          <a:xfrm>
            <a:off x="3810000" y="1143000"/>
            <a:ext cx="3082272" cy="2533386"/>
          </a:xfrm>
          <a:prstGeom prst="rect">
            <a:avLst/>
          </a:prstGeom>
          <a:noFill/>
        </p:spPr>
      </p:pic>
      <p:sp>
        <p:nvSpPr>
          <p:cNvPr id="2" name="Title 1"/>
          <p:cNvSpPr>
            <a:spLocks noGrp="1"/>
          </p:cNvSpPr>
          <p:nvPr>
            <p:ph type="title"/>
          </p:nvPr>
        </p:nvSpPr>
        <p:spPr>
          <a:xfrm>
            <a:off x="457200" y="4191000"/>
            <a:ext cx="8229600" cy="2286000"/>
          </a:xfrm>
          <a:ln>
            <a:solidFill>
              <a:srgbClr val="002060"/>
            </a:solidFill>
          </a:ln>
        </p:spPr>
        <p:txBody>
          <a:bodyPr>
            <a:normAutofit/>
          </a:bodyPr>
          <a:lstStyle/>
          <a:p>
            <a:pPr rtl="1"/>
            <a:r>
              <a:rPr lang="ar-SA" sz="4000" b="1" dirty="0" smtClean="0"/>
              <a:t>و</a:t>
            </a:r>
            <a:r>
              <a:rPr lang="ar-SY" sz="4000" b="1" dirty="0" smtClean="0"/>
              <a:t>ت</a:t>
            </a:r>
            <a:r>
              <a:rPr lang="ar-SA" sz="4000" b="1" dirty="0" smtClean="0"/>
              <a:t>تراوح معدل</a:t>
            </a:r>
            <a:r>
              <a:rPr lang="ar-SY" sz="4000" b="1" dirty="0" smtClean="0"/>
              <a:t>ات</a:t>
            </a:r>
            <a:r>
              <a:rPr lang="ar-SA" sz="4000" b="1" dirty="0" smtClean="0"/>
              <a:t> نقص النمو بين</a:t>
            </a:r>
            <a:r>
              <a:rPr lang="ar-SY" sz="4000" b="1" dirty="0" smtClean="0"/>
              <a:t> </a:t>
            </a:r>
            <a:r>
              <a:rPr lang="ar-SA" sz="4000" b="1" dirty="0" err="1" smtClean="0"/>
              <a:t>25 </a:t>
            </a:r>
            <a:r>
              <a:rPr lang="ar-SA" sz="4000" b="1" dirty="0" smtClean="0"/>
              <a:t>– </a:t>
            </a:r>
            <a:r>
              <a:rPr lang="ar-SA" sz="4000" b="1" dirty="0" err="1" smtClean="0"/>
              <a:t>75 % </a:t>
            </a:r>
            <a:r>
              <a:rPr lang="ar-SA" sz="4000" b="1" dirty="0" smtClean="0"/>
              <a:t>، وذلك حسب شدة المتلازمة </a:t>
            </a:r>
            <a:r>
              <a:rPr lang="ar-SA" sz="4000" b="1" dirty="0" err="1" smtClean="0"/>
              <a:t>التلاسيمية</a:t>
            </a:r>
            <a:endParaRPr lang="en-US" sz="4000" dirty="0"/>
          </a:p>
        </p:txBody>
      </p:sp>
      <p:pic>
        <p:nvPicPr>
          <p:cNvPr id="688130" name="Picture 2" descr="H:\التلاسيميا\صور اطفال تلاسيميا\4.jpg"/>
          <p:cNvPicPr>
            <a:picLocks noChangeAspect="1" noChangeArrowheads="1"/>
          </p:cNvPicPr>
          <p:nvPr/>
        </p:nvPicPr>
        <p:blipFill>
          <a:blip r:embed="rId3" cstate="print"/>
          <a:srcRect/>
          <a:stretch>
            <a:fillRect/>
          </a:stretch>
        </p:blipFill>
        <p:spPr bwMode="auto">
          <a:xfrm>
            <a:off x="457200" y="1066800"/>
            <a:ext cx="3121837" cy="2667000"/>
          </a:xfrm>
          <a:prstGeom prst="rect">
            <a:avLst/>
          </a:prstGeom>
          <a:noFill/>
        </p:spPr>
      </p:pic>
      <p:pic>
        <p:nvPicPr>
          <p:cNvPr id="688131" name="Picture 3" descr="H:\التلاسيميا\صور اطفال تلاسيميا\24.jpg"/>
          <p:cNvPicPr>
            <a:picLocks noChangeAspect="1" noChangeArrowheads="1"/>
          </p:cNvPicPr>
          <p:nvPr/>
        </p:nvPicPr>
        <p:blipFill>
          <a:blip r:embed="rId4" cstate="print"/>
          <a:srcRect/>
          <a:stretch>
            <a:fillRect/>
          </a:stretch>
        </p:blipFill>
        <p:spPr bwMode="auto">
          <a:xfrm>
            <a:off x="7086600" y="1143000"/>
            <a:ext cx="1219200" cy="285373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ZMI\Desktop\Picture1.jpg"/>
          <p:cNvPicPr>
            <a:picLocks noChangeAspect="1" noChangeArrowheads="1"/>
          </p:cNvPicPr>
          <p:nvPr/>
        </p:nvPicPr>
        <p:blipFill>
          <a:blip r:embed="rId2" cstate="print"/>
          <a:srcRect/>
          <a:stretch>
            <a:fillRect/>
          </a:stretch>
        </p:blipFill>
        <p:spPr bwMode="auto">
          <a:xfrm>
            <a:off x="2726515" y="1796674"/>
            <a:ext cx="3202808" cy="2632458"/>
          </a:xfrm>
          <a:prstGeom prst="rect">
            <a:avLst/>
          </a:prstGeom>
          <a:noFill/>
        </p:spPr>
      </p:pic>
      <p:sp>
        <p:nvSpPr>
          <p:cNvPr id="2" name="Title 1"/>
          <p:cNvSpPr>
            <a:spLocks noGrp="1"/>
          </p:cNvSpPr>
          <p:nvPr>
            <p:ph type="title"/>
          </p:nvPr>
        </p:nvSpPr>
        <p:spPr>
          <a:xfrm>
            <a:off x="500034" y="642918"/>
            <a:ext cx="8229600" cy="5632311"/>
          </a:xfrm>
          <a:ln>
            <a:solidFill>
              <a:srgbClr val="002060"/>
            </a:solidFill>
          </a:ln>
        </p:spPr>
        <p:txBody>
          <a:bodyPr wrap="square">
            <a:normAutofit/>
          </a:bodyPr>
          <a:lstStyle/>
          <a:p>
            <a:pPr rtl="1"/>
            <a:r>
              <a:rPr lang="ar-SA" sz="3600" b="1" dirty="0" smtClean="0"/>
              <a:t>وقد لاحظ البروفيسور فكري وزملاؤه وجود علاقة بين مستويات الزنك </a:t>
            </a:r>
            <a:r>
              <a:rPr lang="en-US" sz="3600" b="1" dirty="0" smtClean="0"/>
              <a:t>Zn </a:t>
            </a:r>
            <a:r>
              <a:rPr lang="ar-SA" sz="3600" b="1" dirty="0" smtClean="0"/>
              <a:t>في المصل ومخطط تطور النمو لدى 46 مريضاً </a:t>
            </a:r>
            <a:r>
              <a:rPr lang="ar-SA" sz="3600" b="1" dirty="0" err="1" smtClean="0"/>
              <a:t>بالتلاسيميا</a:t>
            </a:r>
            <a:r>
              <a:rPr lang="ar-SA" sz="3600" b="1" dirty="0" smtClean="0"/>
              <a:t> في </a:t>
            </a:r>
            <a:r>
              <a:rPr lang="ar-SA" sz="3600" b="1" dirty="0" err="1" smtClean="0"/>
              <a:t>مصر .</a:t>
            </a:r>
            <a:r>
              <a:rPr lang="ar-SY" sz="3600" b="1" dirty="0" smtClean="0"/>
              <a:t/>
            </a:r>
            <a:br>
              <a:rPr lang="ar-SY" sz="3600" b="1" dirty="0" smtClean="0"/>
            </a:br>
            <a:r>
              <a:rPr lang="ar-SA" sz="3600" b="1" dirty="0" smtClean="0"/>
              <a:t/>
            </a:r>
            <a:br>
              <a:rPr lang="ar-SA" sz="3600" b="1" dirty="0" smtClean="0"/>
            </a:br>
            <a:r>
              <a:rPr lang="ar-SA" sz="3600" b="1" dirty="0" smtClean="0"/>
              <a:t>ولاحظ بعض الباحثين</a:t>
            </a:r>
            <a:r>
              <a:rPr lang="ar-SA" sz="3600" b="1" dirty="0" smtClean="0">
                <a:solidFill>
                  <a:schemeClr val="bg1"/>
                </a:solidFill>
              </a:rPr>
              <a:t> تحسن النمو</a:t>
            </a:r>
            <a:r>
              <a:rPr lang="ar-SA" sz="3600" b="1" dirty="0" smtClean="0"/>
              <a:t> بعد زيادة كمية </a:t>
            </a:r>
            <a:r>
              <a:rPr lang="ar-SA" sz="3600" b="1" dirty="0" err="1" smtClean="0"/>
              <a:t>الحريرات</a:t>
            </a:r>
            <a:r>
              <a:rPr lang="ar-SA" sz="3600" b="1" dirty="0" smtClean="0"/>
              <a:t> اليومية المت</a:t>
            </a:r>
            <a:r>
              <a:rPr lang="ar-SA" sz="3600" b="1" dirty="0" smtClean="0">
                <a:solidFill>
                  <a:schemeClr val="bg1"/>
                </a:solidFill>
              </a:rPr>
              <a:t>ناولة</a:t>
            </a:r>
            <a:r>
              <a:rPr lang="ar-SA" sz="3600" b="1" dirty="0" smtClean="0"/>
              <a:t> </a:t>
            </a:r>
            <a:r>
              <a:rPr lang="ar-SA" sz="3600" b="1" dirty="0" smtClean="0">
                <a:solidFill>
                  <a:schemeClr val="bg1"/>
                </a:solidFill>
              </a:rPr>
              <a:t>بمعد</a:t>
            </a:r>
            <a:r>
              <a:rPr lang="ar-SA" sz="3600" b="1" dirty="0" smtClean="0"/>
              <a:t>ل </a:t>
            </a:r>
            <a:r>
              <a:rPr lang="ar-SA" sz="3600" b="1" dirty="0" err="1" smtClean="0"/>
              <a:t>30 </a:t>
            </a:r>
            <a:r>
              <a:rPr lang="ar-SA" sz="3600" b="1" dirty="0" smtClean="0"/>
              <a:t>– </a:t>
            </a:r>
            <a:r>
              <a:rPr lang="ar-SA" sz="3600" b="1" dirty="0" err="1" smtClean="0"/>
              <a:t>50 </a:t>
            </a:r>
            <a:r>
              <a:rPr lang="ar-SA" sz="3600" b="1" dirty="0" smtClean="0"/>
              <a:t>% على مدى 8 </a:t>
            </a:r>
            <a:r>
              <a:rPr lang="ar-SA" sz="3600" b="1" dirty="0" err="1" smtClean="0"/>
              <a:t>أسابيع </a:t>
            </a:r>
            <a:r>
              <a:rPr lang="ar-SA" sz="3600" b="1" dirty="0" smtClean="0"/>
              <a:t>، فزاد </a:t>
            </a:r>
            <a:r>
              <a:rPr lang="ar-SA" sz="3600" b="1" dirty="0" err="1" smtClean="0"/>
              <a:t>الوزن </a:t>
            </a:r>
            <a:r>
              <a:rPr lang="ar-SA" sz="3600" b="1" dirty="0" smtClean="0"/>
              <a:t>، وزادت سماك</a:t>
            </a:r>
            <a:r>
              <a:rPr lang="ar-SY" sz="3600" b="1" dirty="0" smtClean="0"/>
              <a:t>ة</a:t>
            </a:r>
            <a:r>
              <a:rPr lang="ar-SA" sz="3600" b="1" dirty="0" smtClean="0"/>
              <a:t> الطبقة </a:t>
            </a:r>
            <a:r>
              <a:rPr lang="ar-SA" sz="3600" b="1" dirty="0" err="1" smtClean="0"/>
              <a:t>الدهنية</a:t>
            </a:r>
            <a:r>
              <a:rPr lang="ar-SA" sz="3600" b="1" dirty="0" smtClean="0"/>
              <a:t> المكتنزة تحت الجلد وارتفع الألبومين </a:t>
            </a:r>
            <a:r>
              <a:rPr lang="ar-SA" sz="3600" b="1" dirty="0" err="1" smtClean="0"/>
              <a:t>المصلي </a:t>
            </a:r>
            <a:r>
              <a:rPr lang="ar-SA" sz="3600" b="1" dirty="0" smtClean="0"/>
              <a:t>، وارتفع العامل المنمي المشابه </a:t>
            </a:r>
            <a:r>
              <a:rPr lang="ar-SA" sz="3600" b="1" dirty="0" err="1" smtClean="0"/>
              <a:t>للإنسولين</a:t>
            </a:r>
            <a:r>
              <a:rPr lang="ar-SY" sz="3600" b="1" dirty="0" smtClean="0"/>
              <a:t/>
            </a:r>
            <a:br>
              <a:rPr lang="ar-SY" sz="3600" b="1" dirty="0" smtClean="0"/>
            </a:br>
            <a:r>
              <a:rPr lang="ar-SA" sz="3600" b="1" dirty="0" smtClean="0"/>
              <a:t> </a:t>
            </a:r>
            <a:r>
              <a:rPr lang="ar-SA" sz="2000" b="1" dirty="0" err="1" smtClean="0"/>
              <a:t>(</a:t>
            </a:r>
            <a:r>
              <a:rPr lang="en-US" sz="2000" b="1" dirty="0" smtClean="0"/>
              <a:t>Insulin Like Growth Factor - 1 (IGF-1  </a:t>
            </a:r>
            <a:endParaRPr lang="en-US"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14282" y="214290"/>
            <a:ext cx="8715436" cy="6369072"/>
          </a:xfrm>
          <a:prstGeom prst="rect">
            <a:avLst/>
          </a:prstGeom>
          <a:solidFill>
            <a:srgbClr val="0070C0"/>
          </a:solidFill>
        </p:spPr>
        <p:txBody>
          <a:bodyPr>
            <a:normAutofit fontScale="82500" lnSpcReduction="20000"/>
          </a:bodyPr>
          <a:lstStyle/>
          <a:p>
            <a:pPr algn="r" rtl="1">
              <a:spcBef>
                <a:spcPct val="0"/>
              </a:spcBef>
              <a:defRPr/>
            </a:pPr>
            <a:endParaRPr lang="ar-SY" sz="3600" b="1" dirty="0" smtClean="0">
              <a:solidFill>
                <a:srgbClr val="FFC000"/>
              </a:solidFill>
              <a:cs typeface="Times New Roman"/>
            </a:endParaRPr>
          </a:p>
          <a:p>
            <a:pPr algn="ctr" rtl="1">
              <a:spcBef>
                <a:spcPct val="0"/>
              </a:spcBef>
              <a:defRPr/>
            </a:pPr>
            <a:r>
              <a:rPr lang="ar-SY" sz="4400" b="1" u="sng" dirty="0" err="1" smtClean="0">
                <a:solidFill>
                  <a:srgbClr val="FFFF00"/>
                </a:solidFill>
                <a:cs typeface="Times New Roman"/>
              </a:rPr>
              <a:t>مبادئ</a:t>
            </a:r>
            <a:r>
              <a:rPr lang="ar-SY" sz="4400" b="1" u="sng" dirty="0" smtClean="0">
                <a:solidFill>
                  <a:srgbClr val="FFFF00"/>
                </a:solidFill>
                <a:cs typeface="Times New Roman"/>
              </a:rPr>
              <a:t> وأسس التغذية الصحية لمرضى </a:t>
            </a:r>
            <a:r>
              <a:rPr lang="ar-SY" sz="4400" b="1" u="sng" dirty="0" err="1" smtClean="0">
                <a:solidFill>
                  <a:srgbClr val="FFFF00"/>
                </a:solidFill>
                <a:cs typeface="Times New Roman"/>
              </a:rPr>
              <a:t>التلاسيميا</a:t>
            </a:r>
            <a:r>
              <a:rPr lang="ar-SY" sz="4400" b="1" u="sng" dirty="0" smtClean="0">
                <a:solidFill>
                  <a:srgbClr val="FFFF00"/>
                </a:solidFill>
                <a:cs typeface="Times New Roman"/>
              </a:rPr>
              <a:t> </a:t>
            </a:r>
          </a:p>
          <a:p>
            <a:pPr algn="ctr" rtl="1">
              <a:spcBef>
                <a:spcPct val="0"/>
              </a:spcBef>
              <a:defRPr/>
            </a:pPr>
            <a:endParaRPr lang="ar-SY" sz="4400" b="1" u="sng" dirty="0" smtClean="0">
              <a:solidFill>
                <a:srgbClr val="FFFF00"/>
              </a:solidFill>
              <a:cs typeface="Times New Roman"/>
            </a:endParaRPr>
          </a:p>
          <a:p>
            <a:pPr algn="r" rtl="1">
              <a:spcBef>
                <a:spcPct val="0"/>
              </a:spcBef>
              <a:defRPr/>
            </a:pPr>
            <a:r>
              <a:rPr lang="ar-SY" sz="3600" b="1" dirty="0" smtClean="0">
                <a:solidFill>
                  <a:srgbClr val="FFC000"/>
                </a:solidFill>
                <a:cs typeface="Times New Roman"/>
              </a:rPr>
              <a:t>1</a:t>
            </a:r>
            <a:r>
              <a:rPr lang="ar-SY" sz="4500" b="1" dirty="0" smtClean="0">
                <a:solidFill>
                  <a:srgbClr val="FFC000"/>
                </a:solidFill>
                <a:cs typeface="Times New Roman"/>
              </a:rPr>
              <a:t>- </a:t>
            </a:r>
            <a:r>
              <a:rPr lang="ar-SY" sz="4500" b="1" dirty="0" smtClean="0">
                <a:solidFill>
                  <a:prstClr val="white"/>
                </a:solidFill>
                <a:cs typeface="Times New Roman"/>
              </a:rPr>
              <a:t>إشكالية</a:t>
            </a:r>
            <a:r>
              <a:rPr lang="ar-SY" sz="4500" b="1" dirty="0" smtClean="0">
                <a:solidFill>
                  <a:srgbClr val="FFC000"/>
                </a:solidFill>
                <a:cs typeface="Times New Roman"/>
              </a:rPr>
              <a:t> الحديد الطعامي</a:t>
            </a:r>
            <a:br>
              <a:rPr lang="ar-SY" sz="4500" b="1" dirty="0" smtClean="0">
                <a:solidFill>
                  <a:srgbClr val="FFC000"/>
                </a:solidFill>
                <a:cs typeface="Times New Roman"/>
              </a:rPr>
            </a:br>
            <a:r>
              <a:rPr lang="ar-SY" sz="4500" b="1" dirty="0" smtClean="0">
                <a:solidFill>
                  <a:srgbClr val="FFC000"/>
                </a:solidFill>
                <a:cs typeface="Times New Roman"/>
              </a:rPr>
              <a:t>2-</a:t>
            </a:r>
            <a:r>
              <a:rPr lang="ar-SY" sz="4500" b="1" dirty="0" smtClean="0">
                <a:solidFill>
                  <a:prstClr val="white"/>
                </a:solidFill>
                <a:cs typeface="Times New Roman"/>
              </a:rPr>
              <a:t> زيادة إجمالي </a:t>
            </a:r>
            <a:r>
              <a:rPr lang="ar-SY" sz="4500" b="1" dirty="0" err="1" smtClean="0">
                <a:solidFill>
                  <a:prstClr val="white"/>
                </a:solidFill>
                <a:cs typeface="Times New Roman"/>
              </a:rPr>
              <a:t>الحريرات</a:t>
            </a:r>
            <a:r>
              <a:rPr lang="ar-SY" sz="4500" b="1" dirty="0" smtClean="0">
                <a:solidFill>
                  <a:prstClr val="white"/>
                </a:solidFill>
                <a:cs typeface="Times New Roman"/>
              </a:rPr>
              <a:t> بمعدل </a:t>
            </a:r>
            <a:r>
              <a:rPr lang="ar-SY" sz="4500" b="1" dirty="0" err="1" smtClean="0">
                <a:solidFill>
                  <a:prstClr val="white"/>
                </a:solidFill>
                <a:cs typeface="Times New Roman"/>
              </a:rPr>
              <a:t>30 </a:t>
            </a:r>
            <a:r>
              <a:rPr lang="ar-SY" sz="4500" b="1" dirty="0" smtClean="0">
                <a:solidFill>
                  <a:prstClr val="white"/>
                </a:solidFill>
                <a:cs typeface="Times New Roman"/>
              </a:rPr>
              <a:t>– </a:t>
            </a:r>
            <a:r>
              <a:rPr lang="ar-SY" sz="4500" b="1" dirty="0" err="1" smtClean="0">
                <a:solidFill>
                  <a:prstClr val="white"/>
                </a:solidFill>
                <a:cs typeface="Times New Roman"/>
              </a:rPr>
              <a:t>50 %</a:t>
            </a:r>
            <a:r>
              <a:rPr lang="ar-SY" sz="4500" b="1" dirty="0" smtClean="0">
                <a:solidFill>
                  <a:prstClr val="white"/>
                </a:solidFill>
                <a:cs typeface="Times New Roman"/>
              </a:rPr>
              <a:t/>
            </a:r>
            <a:br>
              <a:rPr lang="ar-SY" sz="4500" b="1" dirty="0" smtClean="0">
                <a:solidFill>
                  <a:prstClr val="white"/>
                </a:solidFill>
                <a:cs typeface="Times New Roman"/>
              </a:rPr>
            </a:br>
            <a:r>
              <a:rPr lang="ar-SY" sz="4500" b="1" dirty="0" smtClean="0">
                <a:solidFill>
                  <a:srgbClr val="FFC000"/>
                </a:solidFill>
                <a:cs typeface="Times New Roman"/>
              </a:rPr>
              <a:t>3-</a:t>
            </a:r>
            <a:r>
              <a:rPr lang="ar-SY" sz="4500" b="1" dirty="0" smtClean="0">
                <a:solidFill>
                  <a:prstClr val="white"/>
                </a:solidFill>
                <a:cs typeface="Times New Roman"/>
              </a:rPr>
              <a:t> توزع على الشكل </a:t>
            </a:r>
            <a:r>
              <a:rPr lang="ar-SY" sz="4500" b="1" dirty="0" err="1" smtClean="0">
                <a:solidFill>
                  <a:prstClr val="white"/>
                </a:solidFill>
                <a:cs typeface="Times New Roman"/>
              </a:rPr>
              <a:t>التالي :</a:t>
            </a:r>
            <a:endParaRPr lang="ar-SY" sz="4500" b="1" dirty="0" smtClean="0">
              <a:solidFill>
                <a:prstClr val="white"/>
              </a:solidFill>
              <a:cs typeface="Times New Roman"/>
            </a:endParaRPr>
          </a:p>
          <a:p>
            <a:pPr algn="r" rtl="1">
              <a:spcBef>
                <a:spcPct val="0"/>
              </a:spcBef>
              <a:defRPr/>
            </a:pPr>
            <a:r>
              <a:rPr lang="ar-SY" sz="4500" b="1" dirty="0" smtClean="0">
                <a:solidFill>
                  <a:prstClr val="white"/>
                </a:solidFill>
                <a:cs typeface="Times New Roman"/>
              </a:rPr>
              <a:t>    </a:t>
            </a:r>
            <a:r>
              <a:rPr lang="ar-SY" sz="4000" b="1" dirty="0" smtClean="0">
                <a:solidFill>
                  <a:srgbClr val="F79646">
                    <a:lumMod val="40000"/>
                    <a:lumOff val="60000"/>
                  </a:srgbClr>
                </a:solidFill>
                <a:cs typeface="Times New Roman"/>
              </a:rPr>
              <a:t>50% </a:t>
            </a:r>
            <a:r>
              <a:rPr lang="ar-SY" sz="4000" b="1" dirty="0" err="1" smtClean="0">
                <a:solidFill>
                  <a:srgbClr val="F79646">
                    <a:lumMod val="40000"/>
                    <a:lumOff val="60000"/>
                  </a:srgbClr>
                </a:solidFill>
                <a:cs typeface="Times New Roman"/>
              </a:rPr>
              <a:t>كربوهيدرات</a:t>
            </a:r>
            <a:r>
              <a:rPr lang="ar-SY" sz="4000" b="1" dirty="0" smtClean="0">
                <a:solidFill>
                  <a:srgbClr val="F79646">
                    <a:lumMod val="40000"/>
                    <a:lumOff val="60000"/>
                  </a:srgbClr>
                </a:solidFill>
                <a:cs typeface="Times New Roman"/>
              </a:rPr>
              <a:t> </a:t>
            </a:r>
            <a:r>
              <a:rPr lang="ar-SY" sz="4000" b="1" dirty="0" smtClean="0">
                <a:solidFill>
                  <a:prstClr val="white"/>
                </a:solidFill>
                <a:cs typeface="Times New Roman"/>
              </a:rPr>
              <a:t>+ </a:t>
            </a:r>
            <a:r>
              <a:rPr lang="ar-SY" sz="4000" b="1" dirty="0" smtClean="0">
                <a:solidFill>
                  <a:srgbClr val="FFFF00"/>
                </a:solidFill>
                <a:cs typeface="Times New Roman"/>
              </a:rPr>
              <a:t>30% </a:t>
            </a:r>
            <a:r>
              <a:rPr lang="ar-SY" sz="4000" b="1" dirty="0" err="1" smtClean="0">
                <a:solidFill>
                  <a:srgbClr val="FFFF00"/>
                </a:solidFill>
                <a:cs typeface="Times New Roman"/>
              </a:rPr>
              <a:t>دسم </a:t>
            </a:r>
            <a:r>
              <a:rPr lang="ar-SY" sz="4000" b="1" dirty="0" smtClean="0">
                <a:solidFill>
                  <a:prstClr val="white"/>
                </a:solidFill>
                <a:cs typeface="Times New Roman"/>
              </a:rPr>
              <a:t>+ </a:t>
            </a:r>
            <a:r>
              <a:rPr lang="ar-SY" sz="4000" b="1" dirty="0" err="1" smtClean="0">
                <a:solidFill>
                  <a:prstClr val="white">
                    <a:lumMod val="85000"/>
                  </a:prstClr>
                </a:solidFill>
                <a:cs typeface="Times New Roman"/>
              </a:rPr>
              <a:t>20 </a:t>
            </a:r>
            <a:r>
              <a:rPr lang="ar-SY" sz="4000" b="1" dirty="0" smtClean="0">
                <a:solidFill>
                  <a:prstClr val="white">
                    <a:lumMod val="85000"/>
                  </a:prstClr>
                </a:solidFill>
                <a:cs typeface="Times New Roman"/>
              </a:rPr>
              <a:t>% بروتينات</a:t>
            </a:r>
            <a:r>
              <a:rPr lang="ar-SY" sz="4500" b="1" dirty="0" smtClean="0">
                <a:solidFill>
                  <a:prstClr val="white"/>
                </a:solidFill>
                <a:cs typeface="Times New Roman"/>
              </a:rPr>
              <a:t/>
            </a:r>
            <a:br>
              <a:rPr lang="ar-SY" sz="4500" b="1" dirty="0" smtClean="0">
                <a:solidFill>
                  <a:prstClr val="white"/>
                </a:solidFill>
                <a:cs typeface="Times New Roman"/>
              </a:rPr>
            </a:br>
            <a:r>
              <a:rPr lang="ar-SY" sz="4500" b="1" dirty="0" smtClean="0">
                <a:solidFill>
                  <a:srgbClr val="FFC000"/>
                </a:solidFill>
                <a:cs typeface="Times New Roman"/>
              </a:rPr>
              <a:t>4-</a:t>
            </a:r>
            <a:r>
              <a:rPr lang="ar-SY" sz="4500" b="1" dirty="0" smtClean="0">
                <a:solidFill>
                  <a:prstClr val="white"/>
                </a:solidFill>
                <a:cs typeface="Times New Roman"/>
              </a:rPr>
              <a:t> تكون الدسم 20% دهون غير مشبعة وحيدة </a:t>
            </a:r>
            <a:r>
              <a:rPr lang="ar-SY" sz="4500" b="1" dirty="0" err="1" smtClean="0">
                <a:solidFill>
                  <a:prstClr val="white"/>
                </a:solidFill>
                <a:cs typeface="Times New Roman"/>
              </a:rPr>
              <a:t>الرابطة ،</a:t>
            </a:r>
            <a:endParaRPr lang="ar-SY" sz="4500" b="1" dirty="0" smtClean="0">
              <a:solidFill>
                <a:prstClr val="white"/>
              </a:solidFill>
              <a:cs typeface="Times New Roman"/>
            </a:endParaRPr>
          </a:p>
          <a:p>
            <a:pPr algn="r" rtl="1">
              <a:spcBef>
                <a:spcPct val="0"/>
              </a:spcBef>
              <a:defRPr/>
            </a:pPr>
            <a:r>
              <a:rPr lang="ar-SY" sz="4500" b="1" dirty="0" smtClean="0">
                <a:solidFill>
                  <a:prstClr val="white"/>
                </a:solidFill>
                <a:cs typeface="Times New Roman"/>
              </a:rPr>
              <a:t>    و </a:t>
            </a:r>
            <a:r>
              <a:rPr lang="ar-SY" sz="4500" b="1" dirty="0" err="1" smtClean="0">
                <a:solidFill>
                  <a:prstClr val="white"/>
                </a:solidFill>
                <a:cs typeface="Times New Roman"/>
              </a:rPr>
              <a:t>10 </a:t>
            </a:r>
            <a:r>
              <a:rPr lang="ar-SY" sz="4500" b="1" dirty="0" smtClean="0">
                <a:solidFill>
                  <a:prstClr val="white"/>
                </a:solidFill>
                <a:cs typeface="Times New Roman"/>
              </a:rPr>
              <a:t>% دهون مشبعة وغير مشبعة متعددة الروابط</a:t>
            </a:r>
            <a:br>
              <a:rPr lang="ar-SY" sz="4500" b="1" dirty="0" smtClean="0">
                <a:solidFill>
                  <a:prstClr val="white"/>
                </a:solidFill>
                <a:cs typeface="Times New Roman"/>
              </a:rPr>
            </a:br>
            <a:r>
              <a:rPr lang="ar-SY" sz="4500" b="1" dirty="0" smtClean="0">
                <a:solidFill>
                  <a:srgbClr val="FFC000"/>
                </a:solidFill>
                <a:cs typeface="Times New Roman"/>
              </a:rPr>
              <a:t>5-</a:t>
            </a:r>
            <a:r>
              <a:rPr lang="ar-SY" sz="4500" b="1" dirty="0" smtClean="0">
                <a:solidFill>
                  <a:prstClr val="white"/>
                </a:solidFill>
                <a:cs typeface="Times New Roman"/>
              </a:rPr>
              <a:t> يوزع الطعام اليومي على 5-6 وجبات يومية</a:t>
            </a:r>
          </a:p>
          <a:p>
            <a:pPr algn="r" rtl="1">
              <a:spcBef>
                <a:spcPct val="0"/>
              </a:spcBef>
              <a:defRPr/>
            </a:pPr>
            <a:r>
              <a:rPr lang="ar-SY" sz="4500" b="1" dirty="0" smtClean="0">
                <a:solidFill>
                  <a:srgbClr val="FFC000"/>
                </a:solidFill>
                <a:cs typeface="Times New Roman"/>
              </a:rPr>
              <a:t>6-</a:t>
            </a:r>
            <a:r>
              <a:rPr lang="ar-SY" sz="4500" b="1" dirty="0" smtClean="0">
                <a:solidFill>
                  <a:prstClr val="white"/>
                </a:solidFill>
                <a:cs typeface="Times New Roman"/>
              </a:rPr>
              <a:t> تعويض المغذيات الدقيقة والمتممات الغذائية</a:t>
            </a:r>
          </a:p>
          <a:p>
            <a:pPr algn="r" rtl="1">
              <a:spcBef>
                <a:spcPct val="0"/>
              </a:spcBef>
              <a:defRPr/>
            </a:pPr>
            <a:r>
              <a:rPr lang="ar-SY" sz="4500" b="1" dirty="0" smtClean="0">
                <a:solidFill>
                  <a:srgbClr val="FFC000"/>
                </a:solidFill>
                <a:cs typeface="Times New Roman"/>
              </a:rPr>
              <a:t>7- </a:t>
            </a:r>
            <a:r>
              <a:rPr lang="ar-SY" sz="4500" b="1" dirty="0" smtClean="0">
                <a:solidFill>
                  <a:prstClr val="white"/>
                </a:solidFill>
                <a:cs typeface="Times New Roman"/>
              </a:rPr>
              <a:t>التزويد بمضادات الأكسدة الغذائية والعناصر الزهيدة</a:t>
            </a:r>
            <a:br>
              <a:rPr lang="ar-SY" sz="4500" b="1" dirty="0" smtClean="0">
                <a:solidFill>
                  <a:prstClr val="white"/>
                </a:solidFill>
                <a:cs typeface="Times New Roman"/>
              </a:rPr>
            </a:br>
            <a:r>
              <a:rPr lang="ar-SY" sz="4500" b="1" dirty="0" smtClean="0">
                <a:solidFill>
                  <a:srgbClr val="FFC000"/>
                </a:solidFill>
                <a:cs typeface="Times New Roman"/>
              </a:rPr>
              <a:t>8-</a:t>
            </a:r>
            <a:r>
              <a:rPr lang="ar-SY" sz="4500" b="1" dirty="0" smtClean="0">
                <a:solidFill>
                  <a:prstClr val="white"/>
                </a:solidFill>
                <a:cs typeface="Times New Roman"/>
              </a:rPr>
              <a:t> مراقبة دورية شهرية للوزن والنمو</a:t>
            </a:r>
            <a:r>
              <a:rPr lang="ar-SY" sz="5500" dirty="0" smtClean="0">
                <a:solidFill>
                  <a:prstClr val="black"/>
                </a:solidFill>
                <a:cs typeface="Times New Roman"/>
              </a:rPr>
              <a:t/>
            </a:r>
            <a:br>
              <a:rPr lang="ar-SY" sz="5500" dirty="0" smtClean="0">
                <a:solidFill>
                  <a:prstClr val="black"/>
                </a:solidFill>
                <a:cs typeface="Times New Roman"/>
              </a:rPr>
            </a:br>
            <a:endParaRPr lang="en-US" sz="4400" dirty="0">
              <a:solidFill>
                <a:prstClr val="black"/>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C:\Users\AZMI\Desktop\الحديد.jpg"/>
          <p:cNvPicPr>
            <a:picLocks noChangeAspect="1" noChangeArrowheads="1"/>
          </p:cNvPicPr>
          <p:nvPr/>
        </p:nvPicPr>
        <p:blipFill>
          <a:blip r:embed="rId2" cstate="print"/>
          <a:srcRect/>
          <a:stretch>
            <a:fillRect/>
          </a:stretch>
        </p:blipFill>
        <p:spPr bwMode="auto">
          <a:xfrm>
            <a:off x="500034" y="1428737"/>
            <a:ext cx="4786346" cy="3912502"/>
          </a:xfrm>
          <a:prstGeom prst="rect">
            <a:avLst/>
          </a:prstGeom>
          <a:noFill/>
        </p:spPr>
      </p:pic>
      <p:sp>
        <p:nvSpPr>
          <p:cNvPr id="3" name="Rectangle 3"/>
          <p:cNvSpPr txBox="1">
            <a:spLocks noChangeArrowheads="1"/>
          </p:cNvSpPr>
          <p:nvPr/>
        </p:nvSpPr>
        <p:spPr>
          <a:xfrm>
            <a:off x="428596" y="285728"/>
            <a:ext cx="8229600" cy="1143000"/>
          </a:xfrm>
          <a:prstGeom prst="rect">
            <a:avLst/>
          </a:prstGeom>
          <a:solidFill>
            <a:srgbClr val="FF0000"/>
          </a:solidFill>
          <a:ln w="76200">
            <a:solidFill>
              <a:schemeClr val="tx1"/>
            </a:solidFill>
          </a:ln>
        </p:spPr>
        <p:txBody>
          <a:bodyPr vert="horz" lIns="91440" tIns="45720" rIns="91440" bIns="45720" rtlCol="0" anchor="ctr">
            <a:normAutofit fontScale="97500" lnSpcReduction="10000"/>
          </a:bodyPr>
          <a:lstStyle/>
          <a:p>
            <a:pPr algn="ctr">
              <a:spcBef>
                <a:spcPct val="0"/>
              </a:spcBef>
              <a:defRPr/>
            </a:pPr>
            <a:r>
              <a:rPr lang="ar-SY" sz="7200" b="1" dirty="0" smtClean="0">
                <a:solidFill>
                  <a:srgbClr val="FFFF00"/>
                </a:solidFill>
                <a:cs typeface="Times New Roman"/>
              </a:rPr>
              <a:t>إشكالية الحديد الطعامي</a:t>
            </a:r>
            <a:endParaRPr lang="en-US" sz="7200" b="1" dirty="0">
              <a:solidFill>
                <a:srgbClr val="FFFF00"/>
              </a:solidFill>
            </a:endParaRPr>
          </a:p>
        </p:txBody>
      </p:sp>
      <p:sp>
        <p:nvSpPr>
          <p:cNvPr id="4" name="Rectangle 3"/>
          <p:cNvSpPr/>
          <p:nvPr/>
        </p:nvSpPr>
        <p:spPr>
          <a:xfrm>
            <a:off x="5286380" y="1571612"/>
            <a:ext cx="3500462"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800" b="1" dirty="0" smtClean="0">
                <a:solidFill>
                  <a:prstClr val="white"/>
                </a:solidFill>
              </a:rPr>
              <a:t>لا يزال حتى وقتنا </a:t>
            </a:r>
            <a:r>
              <a:rPr lang="ar-SY" sz="2800" b="1" dirty="0" err="1" smtClean="0">
                <a:solidFill>
                  <a:prstClr val="white"/>
                </a:solidFill>
              </a:rPr>
              <a:t>الراهن </a:t>
            </a:r>
            <a:r>
              <a:rPr lang="ar-SY" sz="2800" b="1" dirty="0" smtClean="0">
                <a:solidFill>
                  <a:prstClr val="white"/>
                </a:solidFill>
              </a:rPr>
              <a:t>، يوصى لمرضى </a:t>
            </a:r>
            <a:r>
              <a:rPr lang="ar-SY" sz="2800" b="1" dirty="0" err="1" smtClean="0">
                <a:solidFill>
                  <a:prstClr val="white"/>
                </a:solidFill>
              </a:rPr>
              <a:t>التلاسيميا</a:t>
            </a:r>
            <a:r>
              <a:rPr lang="ar-SY" sz="2800" b="1" dirty="0" smtClean="0">
                <a:solidFill>
                  <a:prstClr val="white"/>
                </a:solidFill>
              </a:rPr>
              <a:t>  حمية منخفضة المحتوى من </a:t>
            </a:r>
            <a:r>
              <a:rPr lang="ar-SY" sz="2800" b="1" dirty="0" err="1" smtClean="0">
                <a:solidFill>
                  <a:prstClr val="white"/>
                </a:solidFill>
              </a:rPr>
              <a:t>الحديد </a:t>
            </a:r>
            <a:r>
              <a:rPr lang="ar-SY" sz="2800" b="1" dirty="0" smtClean="0">
                <a:solidFill>
                  <a:prstClr val="white"/>
                </a:solidFill>
              </a:rPr>
              <a:t>، كجزء من التوصيات في المعايير القياسية للعناية بمرضى </a:t>
            </a:r>
            <a:r>
              <a:rPr lang="ar-SY" sz="2800" b="1" dirty="0" err="1" smtClean="0">
                <a:solidFill>
                  <a:prstClr val="white"/>
                </a:solidFill>
              </a:rPr>
              <a:t>التلاسيميا</a:t>
            </a:r>
            <a:r>
              <a:rPr lang="ar-SY" sz="2800" b="1" dirty="0" smtClean="0">
                <a:solidFill>
                  <a:prstClr val="white"/>
                </a:solidFill>
              </a:rPr>
              <a:t> </a:t>
            </a:r>
            <a:endParaRPr lang="en-US" sz="2800" b="1" dirty="0">
              <a:solidFill>
                <a:prstClr val="white"/>
              </a:solidFill>
            </a:endParaRPr>
          </a:p>
        </p:txBody>
      </p:sp>
      <p:sp>
        <p:nvSpPr>
          <p:cNvPr id="5" name="Rectangle 4"/>
          <p:cNvSpPr/>
          <p:nvPr/>
        </p:nvSpPr>
        <p:spPr>
          <a:xfrm>
            <a:off x="571472" y="5286388"/>
            <a:ext cx="8143932" cy="135732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600" b="1" dirty="0" smtClean="0">
                <a:solidFill>
                  <a:srgbClr val="C00000"/>
                </a:solidFill>
              </a:rPr>
              <a:t>ولكن معظم الأطعمة تحتوي على الحديد </a:t>
            </a:r>
            <a:r>
              <a:rPr lang="ar-SY" sz="3600" b="1" dirty="0" smtClean="0">
                <a:solidFill>
                  <a:srgbClr val="C00000"/>
                </a:solidFill>
              </a:rPr>
              <a:t>أيضاً </a:t>
            </a:r>
            <a:endParaRPr lang="en-US" sz="3600" b="1" dirty="0">
              <a:solidFill>
                <a:srgbClr val="C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28596" y="285728"/>
            <a:ext cx="8229600" cy="1428760"/>
          </a:xfrm>
          <a:prstGeom prst="rect">
            <a:avLst/>
          </a:prstGeom>
          <a:solidFill>
            <a:srgbClr val="FF0000"/>
          </a:solidFill>
          <a:ln w="76200">
            <a:solidFill>
              <a:schemeClr val="tx1"/>
            </a:solidFill>
          </a:ln>
        </p:spPr>
        <p:txBody>
          <a:bodyPr vert="horz" lIns="91440" tIns="45720" rIns="91440" bIns="45720" rtlCol="0" anchor="ctr">
            <a:normAutofit fontScale="60000" lnSpcReduction="20000"/>
          </a:bodyPr>
          <a:lstStyle/>
          <a:p>
            <a:pPr algn="ctr">
              <a:spcBef>
                <a:spcPct val="0"/>
              </a:spcBef>
              <a:defRPr/>
            </a:pPr>
            <a:r>
              <a:rPr lang="ar-SY" sz="7200" b="1" dirty="0" smtClean="0">
                <a:solidFill>
                  <a:srgbClr val="FFFF00"/>
                </a:solidFill>
                <a:cs typeface="Times New Roman"/>
              </a:rPr>
              <a:t>استراتيجيات الحد من فرط الحديد في الجسم</a:t>
            </a:r>
          </a:p>
          <a:p>
            <a:pPr algn="ctr">
              <a:spcBef>
                <a:spcPct val="0"/>
              </a:spcBef>
              <a:defRPr/>
            </a:pPr>
            <a:r>
              <a:rPr lang="ar-SY" sz="7200" b="1" dirty="0" smtClean="0">
                <a:solidFill>
                  <a:srgbClr val="FFFF00"/>
                </a:solidFill>
                <a:cs typeface="Times New Roman"/>
              </a:rPr>
              <a:t>لمنع ترسبه في النسج والأعضاء </a:t>
            </a:r>
            <a:endParaRPr lang="en-US" sz="7200" b="1" dirty="0">
              <a:solidFill>
                <a:srgbClr val="FFFF00"/>
              </a:solidFill>
            </a:endParaRPr>
          </a:p>
        </p:txBody>
      </p:sp>
      <p:sp>
        <p:nvSpPr>
          <p:cNvPr id="7" name="Rectangle 6"/>
          <p:cNvSpPr/>
          <p:nvPr/>
        </p:nvSpPr>
        <p:spPr>
          <a:xfrm>
            <a:off x="5857884" y="1857364"/>
            <a:ext cx="2500330" cy="22145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800" b="1" dirty="0" smtClean="0">
                <a:solidFill>
                  <a:prstClr val="white"/>
                </a:solidFill>
              </a:rPr>
              <a:t>الاقلال من تناول الأطعمة الغنية بالحديد</a:t>
            </a:r>
            <a:endParaRPr lang="en-US" sz="2800" b="1" dirty="0">
              <a:solidFill>
                <a:prstClr val="white"/>
              </a:solidFill>
            </a:endParaRPr>
          </a:p>
        </p:txBody>
      </p:sp>
      <p:sp>
        <p:nvSpPr>
          <p:cNvPr id="10" name="Rectangle 9"/>
          <p:cNvSpPr/>
          <p:nvPr/>
        </p:nvSpPr>
        <p:spPr>
          <a:xfrm>
            <a:off x="857224" y="4429132"/>
            <a:ext cx="2500330" cy="21431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800" b="1" dirty="0" smtClean="0">
                <a:solidFill>
                  <a:prstClr val="white"/>
                </a:solidFill>
              </a:rPr>
              <a:t>خالبات الحديد</a:t>
            </a:r>
            <a:endParaRPr lang="en-US" sz="2800" b="1" dirty="0">
              <a:solidFill>
                <a:prstClr val="white"/>
              </a:solidFill>
            </a:endParaRPr>
          </a:p>
        </p:txBody>
      </p:sp>
      <p:sp>
        <p:nvSpPr>
          <p:cNvPr id="12" name="Rectangle 11"/>
          <p:cNvSpPr/>
          <p:nvPr/>
        </p:nvSpPr>
        <p:spPr>
          <a:xfrm>
            <a:off x="857224" y="1857364"/>
            <a:ext cx="2500330" cy="21431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800" b="1" dirty="0" smtClean="0">
                <a:solidFill>
                  <a:prstClr val="white"/>
                </a:solidFill>
              </a:rPr>
              <a:t>تناول الأطعمة قليلة المحتوى بالحديد</a:t>
            </a:r>
            <a:endParaRPr lang="en-US" sz="2800" b="1" dirty="0">
              <a:solidFill>
                <a:prstClr val="white"/>
              </a:solidFill>
            </a:endParaRPr>
          </a:p>
        </p:txBody>
      </p:sp>
      <p:sp>
        <p:nvSpPr>
          <p:cNvPr id="13" name="Rectangle 12"/>
          <p:cNvSpPr/>
          <p:nvPr/>
        </p:nvSpPr>
        <p:spPr>
          <a:xfrm>
            <a:off x="5857884" y="4429132"/>
            <a:ext cx="2500330" cy="22145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800" b="1" dirty="0" smtClean="0">
                <a:solidFill>
                  <a:prstClr val="white"/>
                </a:solidFill>
              </a:rPr>
              <a:t>تناول الأطعمة الحاوية على مواد تقلل من امتصاص الحديد من الأمعاء</a:t>
            </a:r>
            <a:endParaRPr lang="en-US" sz="2800" b="1" dirty="0">
              <a:solidFill>
                <a:prstClr val="white"/>
              </a:solidFill>
            </a:endParaRPr>
          </a:p>
        </p:txBody>
      </p:sp>
      <p:pic>
        <p:nvPicPr>
          <p:cNvPr id="15" name="Picture 3" descr="C:\Users\AZMI\Desktop\الحديد.jpg"/>
          <p:cNvPicPr>
            <a:picLocks noChangeAspect="1" noChangeArrowheads="1"/>
          </p:cNvPicPr>
          <p:nvPr/>
        </p:nvPicPr>
        <p:blipFill>
          <a:blip r:embed="rId2" cstate="print"/>
          <a:srcRect/>
          <a:stretch>
            <a:fillRect/>
          </a:stretch>
        </p:blipFill>
        <p:spPr bwMode="auto">
          <a:xfrm>
            <a:off x="3357554" y="3143248"/>
            <a:ext cx="2500330" cy="2006527"/>
          </a:xfrm>
          <a:prstGeom prst="rect">
            <a:avLst/>
          </a:prstGeom>
          <a:noFill/>
          <a:ln w="76200">
            <a:solidFill>
              <a:srgbClr val="C000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203348"/>
          </a:xfrm>
          <a:ln w="76200">
            <a:solidFill>
              <a:srgbClr val="002060"/>
            </a:solidFill>
          </a:ln>
        </p:spPr>
        <p:txBody>
          <a:bodyPr>
            <a:normAutofit/>
          </a:bodyPr>
          <a:lstStyle/>
          <a:p>
            <a:r>
              <a:rPr lang="ar-SY" sz="3600" b="1" dirty="0" smtClean="0"/>
              <a:t>ملامح </a:t>
            </a:r>
            <a:r>
              <a:rPr lang="ar-SY" sz="3600" b="1" dirty="0" err="1" smtClean="0"/>
              <a:t>الإستقلاب</a:t>
            </a:r>
            <a:r>
              <a:rPr lang="ar-SY" sz="3600" b="1" dirty="0" smtClean="0"/>
              <a:t> التقويضي </a:t>
            </a:r>
            <a:br>
              <a:rPr lang="ar-SY" sz="3600" b="1" dirty="0" smtClean="0"/>
            </a:br>
            <a:r>
              <a:rPr lang="ar-SY" sz="3600" b="1" dirty="0" smtClean="0"/>
              <a:t>في سني الطفولة و البلوغ من مرضى </a:t>
            </a:r>
            <a:r>
              <a:rPr lang="ar-SY" sz="3600" b="1" dirty="0" err="1" smtClean="0"/>
              <a:t>التلاسيميا</a:t>
            </a:r>
            <a:r>
              <a:rPr lang="ar-SY" sz="3600" b="1" dirty="0" smtClean="0"/>
              <a:t> </a:t>
            </a:r>
            <a:endParaRPr lang="en-US" sz="3600" b="1" dirty="0"/>
          </a:p>
        </p:txBody>
      </p:sp>
      <p:sp>
        <p:nvSpPr>
          <p:cNvPr id="4" name="Oval 3"/>
          <p:cNvSpPr/>
          <p:nvPr/>
        </p:nvSpPr>
        <p:spPr>
          <a:xfrm>
            <a:off x="7143768" y="3581400"/>
            <a:ext cx="2000232" cy="20002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600" b="1" dirty="0" smtClean="0">
                <a:solidFill>
                  <a:prstClr val="white"/>
                </a:solidFill>
              </a:rPr>
              <a:t>أمراض</a:t>
            </a:r>
          </a:p>
          <a:p>
            <a:pPr algn="ctr" rtl="1"/>
            <a:r>
              <a:rPr lang="ar-SY" sz="3600" b="1" dirty="0" err="1" smtClean="0">
                <a:solidFill>
                  <a:prstClr val="white"/>
                </a:solidFill>
              </a:rPr>
              <a:t>جهازية</a:t>
            </a:r>
            <a:endParaRPr lang="en-US" sz="3600" dirty="0">
              <a:solidFill>
                <a:prstClr val="white"/>
              </a:solidFill>
            </a:endParaRPr>
          </a:p>
        </p:txBody>
      </p:sp>
      <p:cxnSp>
        <p:nvCxnSpPr>
          <p:cNvPr id="13" name="Straight Arrow Connector 12"/>
          <p:cNvCxnSpPr/>
          <p:nvPr/>
        </p:nvCxnSpPr>
        <p:spPr>
          <a:xfrm>
            <a:off x="4572000" y="1524000"/>
            <a:ext cx="1835951" cy="361156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2"/>
          </p:cNvCxnSpPr>
          <p:nvPr/>
        </p:nvCxnSpPr>
        <p:spPr>
          <a:xfrm flipH="1">
            <a:off x="1905000" y="1417638"/>
            <a:ext cx="2667000" cy="262096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562600" y="4876800"/>
            <a:ext cx="2057400" cy="1981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4000" b="1" dirty="0" smtClean="0">
                <a:solidFill>
                  <a:prstClr val="white"/>
                </a:solidFill>
                <a:latin typeface="Times New Roman"/>
                <a:cs typeface="Times New Roman"/>
              </a:rPr>
              <a:t>↑</a:t>
            </a:r>
            <a:r>
              <a:rPr lang="ar-SY" sz="3200" b="1" dirty="0" smtClean="0">
                <a:solidFill>
                  <a:prstClr val="white"/>
                </a:solidFill>
              </a:rPr>
              <a:t>الكرب</a:t>
            </a:r>
          </a:p>
          <a:p>
            <a:pPr algn="ctr" rtl="1"/>
            <a:r>
              <a:rPr lang="ar-SY" sz="3200" b="1" dirty="0" smtClean="0">
                <a:solidFill>
                  <a:prstClr val="white"/>
                </a:solidFill>
              </a:rPr>
              <a:t>التأكسدي</a:t>
            </a:r>
            <a:endParaRPr lang="en-US" sz="3200" dirty="0">
              <a:solidFill>
                <a:prstClr val="white"/>
              </a:solidFill>
            </a:endParaRPr>
          </a:p>
        </p:txBody>
      </p:sp>
      <p:sp>
        <p:nvSpPr>
          <p:cNvPr id="12" name="Oval 11"/>
          <p:cNvSpPr/>
          <p:nvPr/>
        </p:nvSpPr>
        <p:spPr>
          <a:xfrm>
            <a:off x="1295400" y="4953000"/>
            <a:ext cx="2057400" cy="1905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600" b="1" dirty="0" smtClean="0">
                <a:solidFill>
                  <a:prstClr val="white"/>
                </a:solidFill>
              </a:rPr>
              <a:t>هشاشة</a:t>
            </a:r>
          </a:p>
          <a:p>
            <a:pPr algn="ctr" rtl="1"/>
            <a:r>
              <a:rPr lang="ar-SY" sz="3600" b="1" dirty="0" smtClean="0">
                <a:solidFill>
                  <a:prstClr val="white"/>
                </a:solidFill>
              </a:rPr>
              <a:t>العظام</a:t>
            </a:r>
            <a:endParaRPr lang="en-US" sz="3600" dirty="0">
              <a:solidFill>
                <a:prstClr val="white"/>
              </a:solidFill>
            </a:endParaRPr>
          </a:p>
        </p:txBody>
      </p:sp>
      <p:sp>
        <p:nvSpPr>
          <p:cNvPr id="15" name="Oval 14"/>
          <p:cNvSpPr/>
          <p:nvPr/>
        </p:nvSpPr>
        <p:spPr>
          <a:xfrm>
            <a:off x="0" y="3505200"/>
            <a:ext cx="2000296" cy="18573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600" b="1" dirty="0" smtClean="0">
                <a:solidFill>
                  <a:prstClr val="white"/>
                </a:solidFill>
              </a:rPr>
              <a:t>ضعف</a:t>
            </a:r>
          </a:p>
          <a:p>
            <a:pPr algn="ctr" rtl="1"/>
            <a:r>
              <a:rPr lang="ar-SY" sz="3600" b="1" dirty="0" smtClean="0">
                <a:solidFill>
                  <a:prstClr val="white"/>
                </a:solidFill>
              </a:rPr>
              <a:t>التأثير الدوائي</a:t>
            </a:r>
            <a:endParaRPr lang="en-US" sz="3600" dirty="0">
              <a:solidFill>
                <a:prstClr val="white"/>
              </a:solidFill>
            </a:endParaRPr>
          </a:p>
        </p:txBody>
      </p:sp>
      <p:sp>
        <p:nvSpPr>
          <p:cNvPr id="16" name="Oval 15"/>
          <p:cNvSpPr/>
          <p:nvPr/>
        </p:nvSpPr>
        <p:spPr>
          <a:xfrm>
            <a:off x="7072298" y="1524000"/>
            <a:ext cx="2071702" cy="20002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200" b="1" dirty="0" smtClean="0">
                <a:solidFill>
                  <a:prstClr val="white"/>
                </a:solidFill>
              </a:rPr>
              <a:t>ضعف</a:t>
            </a:r>
          </a:p>
          <a:p>
            <a:pPr algn="ctr" rtl="1"/>
            <a:r>
              <a:rPr lang="ar-SY" sz="3200" b="1" dirty="0" smtClean="0">
                <a:solidFill>
                  <a:prstClr val="white"/>
                </a:solidFill>
              </a:rPr>
              <a:t>المناعة</a:t>
            </a:r>
            <a:endParaRPr lang="en-US" sz="3200" dirty="0">
              <a:solidFill>
                <a:prstClr val="white"/>
              </a:solidFill>
            </a:endParaRPr>
          </a:p>
        </p:txBody>
      </p:sp>
      <p:sp>
        <p:nvSpPr>
          <p:cNvPr id="17" name="Oval 16"/>
          <p:cNvSpPr/>
          <p:nvPr/>
        </p:nvSpPr>
        <p:spPr>
          <a:xfrm>
            <a:off x="0" y="1447800"/>
            <a:ext cx="2071702" cy="20002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200" b="1" dirty="0" smtClean="0">
                <a:solidFill>
                  <a:prstClr val="white"/>
                </a:solidFill>
              </a:rPr>
              <a:t>أمراض انتهازية</a:t>
            </a:r>
            <a:endParaRPr lang="en-US" sz="3200" dirty="0">
              <a:solidFill>
                <a:prstClr val="white"/>
              </a:solidFill>
            </a:endParaRPr>
          </a:p>
        </p:txBody>
      </p:sp>
      <p:cxnSp>
        <p:nvCxnSpPr>
          <p:cNvPr id="18" name="Straight Arrow Connector 17"/>
          <p:cNvCxnSpPr>
            <a:stCxn id="2" idx="2"/>
          </p:cNvCxnSpPr>
          <p:nvPr/>
        </p:nvCxnSpPr>
        <p:spPr>
          <a:xfrm>
            <a:off x="4572000" y="1417638"/>
            <a:ext cx="2667000" cy="86836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a:endCxn id="4" idx="1"/>
          </p:cNvCxnSpPr>
          <p:nvPr/>
        </p:nvCxnSpPr>
        <p:spPr>
          <a:xfrm>
            <a:off x="4572000" y="1417638"/>
            <a:ext cx="2864695" cy="245669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14600" y="1428736"/>
            <a:ext cx="2057400" cy="360046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057400" y="1417638"/>
            <a:ext cx="2514600" cy="94456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429000" y="5029200"/>
            <a:ext cx="2133600" cy="1828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4000" b="1" dirty="0" smtClean="0">
                <a:solidFill>
                  <a:prstClr val="white"/>
                </a:solidFill>
              </a:rPr>
              <a:t>تأخر البلوغ</a:t>
            </a:r>
            <a:endParaRPr lang="en-US" sz="4000" dirty="0">
              <a:solidFill>
                <a:prstClr val="white"/>
              </a:solidFill>
            </a:endParaRPr>
          </a:p>
        </p:txBody>
      </p:sp>
      <p:cxnSp>
        <p:nvCxnSpPr>
          <p:cNvPr id="29" name="Straight Arrow Connector 28"/>
          <p:cNvCxnSpPr>
            <a:stCxn id="2" idx="2"/>
            <a:endCxn id="28" idx="0"/>
          </p:cNvCxnSpPr>
          <p:nvPr/>
        </p:nvCxnSpPr>
        <p:spPr>
          <a:xfrm flipH="1">
            <a:off x="4495800" y="1417638"/>
            <a:ext cx="76200" cy="361156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8596" y="285728"/>
            <a:ext cx="8229600" cy="857256"/>
          </a:xfrm>
          <a:prstGeom prst="rect">
            <a:avLst/>
          </a:prstGeom>
          <a:solidFill>
            <a:srgbClr val="FF0000"/>
          </a:solidFill>
          <a:ln w="76200">
            <a:solidFill>
              <a:schemeClr val="tx1"/>
            </a:solidFill>
          </a:ln>
        </p:spPr>
        <p:txBody>
          <a:bodyPr vert="horz" lIns="91440" tIns="45720" rIns="91440" bIns="45720" rtlCol="0" anchor="ctr">
            <a:noAutofit/>
          </a:bodyPr>
          <a:lstStyle/>
          <a:p>
            <a:pPr algn="ctr" rtl="1">
              <a:spcBef>
                <a:spcPct val="0"/>
              </a:spcBef>
              <a:defRPr/>
            </a:pPr>
            <a:r>
              <a:rPr lang="ar-SY" sz="5400" b="1" dirty="0" smtClean="0">
                <a:solidFill>
                  <a:srgbClr val="FFFF00"/>
                </a:solidFill>
                <a:cs typeface="Times New Roman"/>
              </a:rPr>
              <a:t>الأطعمة التي تقلل امتصاص الحدید</a:t>
            </a:r>
            <a:endParaRPr lang="en-US" sz="5400" b="1" dirty="0">
              <a:solidFill>
                <a:srgbClr val="FFFF00"/>
              </a:solidFill>
            </a:endParaRPr>
          </a:p>
        </p:txBody>
      </p:sp>
      <p:sp>
        <p:nvSpPr>
          <p:cNvPr id="5" name="Content Placeholder 4"/>
          <p:cNvSpPr>
            <a:spLocks noGrp="1"/>
          </p:cNvSpPr>
          <p:nvPr>
            <p:ph sz="half" idx="2"/>
          </p:nvPr>
        </p:nvSpPr>
        <p:spPr>
          <a:xfrm>
            <a:off x="4648200" y="1428736"/>
            <a:ext cx="4038600" cy="5072098"/>
          </a:xfrm>
          <a:solidFill>
            <a:srgbClr val="FFFF00"/>
          </a:solidFill>
          <a:ln>
            <a:solidFill>
              <a:srgbClr val="C00000"/>
            </a:solidFill>
          </a:ln>
        </p:spPr>
        <p:txBody>
          <a:bodyPr>
            <a:normAutofit lnSpcReduction="10000"/>
          </a:bodyPr>
          <a:lstStyle/>
          <a:p>
            <a:pPr algn="r" rtl="1"/>
            <a:r>
              <a:rPr lang="ar-SY" b="1" dirty="0" smtClean="0"/>
              <a:t>الحليب</a:t>
            </a:r>
            <a:endParaRPr lang="en-US" b="1" dirty="0" smtClean="0"/>
          </a:p>
          <a:p>
            <a:pPr algn="r" rtl="1"/>
            <a:r>
              <a:rPr lang="ar-SY" b="1" dirty="0" smtClean="0"/>
              <a:t>مشتقات الحليب والألبان</a:t>
            </a:r>
            <a:endParaRPr lang="en-US" b="1" dirty="0" smtClean="0"/>
          </a:p>
          <a:p>
            <a:pPr algn="r" rtl="1"/>
            <a:r>
              <a:rPr lang="ar-SY" b="1" dirty="0" smtClean="0"/>
              <a:t>حبوب القمح</a:t>
            </a:r>
          </a:p>
          <a:p>
            <a:pPr algn="r" rtl="1"/>
            <a:r>
              <a:rPr lang="ar-SY" b="1" dirty="0" smtClean="0"/>
              <a:t>الشوفان</a:t>
            </a:r>
          </a:p>
          <a:p>
            <a:pPr algn="r" rtl="1"/>
            <a:r>
              <a:rPr lang="ar-SY" b="1" dirty="0" smtClean="0"/>
              <a:t>الأرز</a:t>
            </a:r>
          </a:p>
          <a:p>
            <a:pPr algn="r" rtl="1"/>
            <a:r>
              <a:rPr lang="ar-SY" b="1" dirty="0" smtClean="0"/>
              <a:t>حبوب </a:t>
            </a:r>
            <a:r>
              <a:rPr lang="ar-SY" b="1" dirty="0" err="1" smtClean="0"/>
              <a:t>الصويا</a:t>
            </a:r>
            <a:endParaRPr lang="ar-SY" b="1" dirty="0" smtClean="0"/>
          </a:p>
          <a:p>
            <a:pPr algn="r" rtl="1"/>
            <a:r>
              <a:rPr lang="ar-SY" b="1" dirty="0" smtClean="0"/>
              <a:t>الشاي </a:t>
            </a:r>
          </a:p>
          <a:p>
            <a:pPr algn="r" rtl="1"/>
            <a:r>
              <a:rPr lang="ar-SY" b="1" dirty="0" smtClean="0"/>
              <a:t>القهوة </a:t>
            </a:r>
          </a:p>
          <a:p>
            <a:pPr algn="r" rtl="1"/>
            <a:r>
              <a:rPr lang="ar-SY" b="1" dirty="0" smtClean="0"/>
              <a:t>الأطعمة الغنية بالكلسيوم</a:t>
            </a:r>
          </a:p>
          <a:p>
            <a:pPr algn="r" rtl="1"/>
            <a:r>
              <a:rPr lang="ar-SY" b="1" dirty="0" err="1" smtClean="0"/>
              <a:t>الزعتر</a:t>
            </a:r>
            <a:r>
              <a:rPr lang="ar-SY" b="1" dirty="0" smtClean="0"/>
              <a:t> الجبلي</a:t>
            </a:r>
          </a:p>
          <a:p>
            <a:pPr algn="r" rtl="1"/>
            <a:endParaRPr lang="en-US" b="1" dirty="0" smtClean="0"/>
          </a:p>
          <a:p>
            <a:endParaRPr lang="en-US" dirty="0"/>
          </a:p>
        </p:txBody>
      </p:sp>
      <p:pic>
        <p:nvPicPr>
          <p:cNvPr id="80898" name="Picture 2" descr="D:\صور\شاي بالاستكانة.jpg"/>
          <p:cNvPicPr>
            <a:picLocks noChangeAspect="1" noChangeArrowheads="1"/>
          </p:cNvPicPr>
          <p:nvPr/>
        </p:nvPicPr>
        <p:blipFill>
          <a:blip r:embed="rId2" cstate="print"/>
          <a:srcRect/>
          <a:stretch>
            <a:fillRect/>
          </a:stretch>
        </p:blipFill>
        <p:spPr bwMode="auto">
          <a:xfrm>
            <a:off x="2285984" y="2643182"/>
            <a:ext cx="1547393" cy="1428760"/>
          </a:xfrm>
          <a:prstGeom prst="rect">
            <a:avLst/>
          </a:prstGeom>
          <a:noFill/>
        </p:spPr>
      </p:pic>
      <p:pic>
        <p:nvPicPr>
          <p:cNvPr id="80899" name="Picture 3" descr="D:\صور\فنجان قهوة.jpg"/>
          <p:cNvPicPr>
            <a:picLocks noChangeAspect="1" noChangeArrowheads="1"/>
          </p:cNvPicPr>
          <p:nvPr/>
        </p:nvPicPr>
        <p:blipFill>
          <a:blip r:embed="rId3" cstate="print"/>
          <a:srcRect/>
          <a:stretch>
            <a:fillRect/>
          </a:stretch>
        </p:blipFill>
        <p:spPr bwMode="auto">
          <a:xfrm>
            <a:off x="2928926" y="4214818"/>
            <a:ext cx="1552102" cy="1357322"/>
          </a:xfrm>
          <a:prstGeom prst="rect">
            <a:avLst/>
          </a:prstGeom>
          <a:noFill/>
        </p:spPr>
      </p:pic>
      <p:pic>
        <p:nvPicPr>
          <p:cNvPr id="80900" name="Picture 4"/>
          <p:cNvPicPr>
            <a:picLocks noChangeAspect="1" noChangeArrowheads="1"/>
          </p:cNvPicPr>
          <p:nvPr/>
        </p:nvPicPr>
        <p:blipFill>
          <a:blip r:embed="rId4" cstate="print"/>
          <a:srcRect/>
          <a:stretch>
            <a:fillRect/>
          </a:stretch>
        </p:blipFill>
        <p:spPr bwMode="auto">
          <a:xfrm>
            <a:off x="214282" y="1285860"/>
            <a:ext cx="2534462" cy="2214578"/>
          </a:xfrm>
          <a:prstGeom prst="rect">
            <a:avLst/>
          </a:prstGeom>
          <a:noFill/>
          <a:ln w="9525">
            <a:noFill/>
            <a:miter lim="800000"/>
            <a:headEnd/>
            <a:tailEnd/>
          </a:ln>
          <a:effectLst/>
        </p:spPr>
      </p:pic>
      <p:pic>
        <p:nvPicPr>
          <p:cNvPr id="80901" name="Picture 5" descr="C:\Users\AZMI\Desktop\شاي اسود.jpg"/>
          <p:cNvPicPr>
            <a:picLocks noChangeAspect="1" noChangeArrowheads="1"/>
          </p:cNvPicPr>
          <p:nvPr/>
        </p:nvPicPr>
        <p:blipFill>
          <a:blip r:embed="rId5" cstate="print"/>
          <a:srcRect/>
          <a:stretch>
            <a:fillRect/>
          </a:stretch>
        </p:blipFill>
        <p:spPr bwMode="auto">
          <a:xfrm>
            <a:off x="3143240" y="1357298"/>
            <a:ext cx="1186845" cy="1214446"/>
          </a:xfrm>
          <a:prstGeom prst="rect">
            <a:avLst/>
          </a:prstGeom>
          <a:noFill/>
        </p:spPr>
      </p:pic>
      <p:pic>
        <p:nvPicPr>
          <p:cNvPr id="11" name="صورة 1" descr="D:\صور\10153995_10152229072753953_1027142488_n.jpg"/>
          <p:cNvPicPr/>
          <p:nvPr/>
        </p:nvPicPr>
        <p:blipFill>
          <a:blip r:embed="rId6" cstate="print"/>
          <a:srcRect/>
          <a:stretch>
            <a:fillRect/>
          </a:stretch>
        </p:blipFill>
        <p:spPr bwMode="auto">
          <a:xfrm flipH="1">
            <a:off x="214282" y="3643314"/>
            <a:ext cx="2143140" cy="1857388"/>
          </a:xfrm>
          <a:prstGeom prst="rect">
            <a:avLst/>
          </a:prstGeom>
          <a:noFill/>
          <a:ln w="9525">
            <a:noFill/>
            <a:miter lim="800000"/>
            <a:headEnd/>
            <a:tailEnd/>
          </a:ln>
        </p:spPr>
      </p:pic>
      <p:pic>
        <p:nvPicPr>
          <p:cNvPr id="26625" name="Picture 1" descr="D:\صور\الزعتر الجبلي.jpg"/>
          <p:cNvPicPr>
            <a:picLocks noChangeAspect="1" noChangeArrowheads="1"/>
          </p:cNvPicPr>
          <p:nvPr/>
        </p:nvPicPr>
        <p:blipFill>
          <a:blip r:embed="rId7" cstate="print"/>
          <a:srcRect/>
          <a:stretch>
            <a:fillRect/>
          </a:stretch>
        </p:blipFill>
        <p:spPr bwMode="auto">
          <a:xfrm>
            <a:off x="3000364" y="5572140"/>
            <a:ext cx="1428760" cy="1071570"/>
          </a:xfrm>
          <a:prstGeom prst="rect">
            <a:avLst/>
          </a:prstGeom>
          <a:noFill/>
        </p:spPr>
      </p:pic>
      <p:pic>
        <p:nvPicPr>
          <p:cNvPr id="26626" name="Picture 2" descr="D:\صور\حليب الصويا.jpg"/>
          <p:cNvPicPr>
            <a:picLocks noChangeAspect="1" noChangeArrowheads="1"/>
          </p:cNvPicPr>
          <p:nvPr/>
        </p:nvPicPr>
        <p:blipFill>
          <a:blip r:embed="rId8" cstate="print"/>
          <a:srcRect/>
          <a:stretch>
            <a:fillRect/>
          </a:stretch>
        </p:blipFill>
        <p:spPr bwMode="auto">
          <a:xfrm>
            <a:off x="1739274" y="5572140"/>
            <a:ext cx="1155028" cy="107157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28596" y="285728"/>
            <a:ext cx="8229600" cy="857256"/>
          </a:xfrm>
          <a:prstGeom prst="rect">
            <a:avLst/>
          </a:prstGeom>
          <a:solidFill>
            <a:srgbClr val="FF0000"/>
          </a:solidFill>
          <a:ln w="76200">
            <a:solidFill>
              <a:schemeClr val="tx1"/>
            </a:solidFill>
          </a:ln>
        </p:spPr>
        <p:txBody>
          <a:bodyPr vert="horz" lIns="91440" tIns="45720" rIns="91440" bIns="45720" rtlCol="0" anchor="ctr">
            <a:noAutofit/>
          </a:bodyPr>
          <a:lstStyle/>
          <a:p>
            <a:pPr algn="ctr" rtl="1">
              <a:spcBef>
                <a:spcPct val="0"/>
              </a:spcBef>
              <a:defRPr/>
            </a:pPr>
            <a:r>
              <a:rPr lang="ar-SY" sz="4800" b="1" dirty="0" smtClean="0">
                <a:solidFill>
                  <a:srgbClr val="FFFF00"/>
                </a:solidFill>
                <a:cs typeface="Times New Roman"/>
              </a:rPr>
              <a:t>الأطعمة التي تزيد من امتصاص بالحديد</a:t>
            </a:r>
            <a:endParaRPr lang="en-US" sz="4800" b="1" dirty="0">
              <a:solidFill>
                <a:srgbClr val="FFFF00"/>
              </a:solidFill>
            </a:endParaRPr>
          </a:p>
        </p:txBody>
      </p:sp>
      <p:pic>
        <p:nvPicPr>
          <p:cNvPr id="112643" name="Picture 3" descr="D:\صور\مخللات الشام.jpg"/>
          <p:cNvPicPr>
            <a:picLocks noChangeAspect="1" noChangeArrowheads="1"/>
          </p:cNvPicPr>
          <p:nvPr/>
        </p:nvPicPr>
        <p:blipFill>
          <a:blip r:embed="rId2" cstate="print"/>
          <a:srcRect/>
          <a:stretch>
            <a:fillRect/>
          </a:stretch>
        </p:blipFill>
        <p:spPr bwMode="auto">
          <a:xfrm>
            <a:off x="428596" y="1285860"/>
            <a:ext cx="3838575" cy="2857500"/>
          </a:xfrm>
          <a:prstGeom prst="rect">
            <a:avLst/>
          </a:prstGeom>
          <a:noFill/>
        </p:spPr>
      </p:pic>
      <p:pic>
        <p:nvPicPr>
          <p:cNvPr id="5" name="Picture 2" descr="D:\صور\ليمون.jpg"/>
          <p:cNvPicPr>
            <a:picLocks noChangeAspect="1" noChangeArrowheads="1"/>
          </p:cNvPicPr>
          <p:nvPr/>
        </p:nvPicPr>
        <p:blipFill>
          <a:blip r:embed="rId3" cstate="print"/>
          <a:srcRect/>
          <a:stretch>
            <a:fillRect/>
          </a:stretch>
        </p:blipFill>
        <p:spPr bwMode="auto">
          <a:xfrm>
            <a:off x="2214546" y="4500570"/>
            <a:ext cx="1214446" cy="1173343"/>
          </a:xfrm>
          <a:prstGeom prst="rect">
            <a:avLst/>
          </a:prstGeom>
          <a:noFill/>
        </p:spPr>
      </p:pic>
      <p:sp>
        <p:nvSpPr>
          <p:cNvPr id="6" name="Rectangle 5"/>
          <p:cNvSpPr/>
          <p:nvPr/>
        </p:nvSpPr>
        <p:spPr>
          <a:xfrm>
            <a:off x="285720" y="6072206"/>
            <a:ext cx="3929090" cy="5714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800" b="1" dirty="0" smtClean="0">
                <a:solidFill>
                  <a:srgbClr val="C00000"/>
                </a:solidFill>
              </a:rPr>
              <a:t>تزيد امتصاص الحديد 20 ضعفاً </a:t>
            </a:r>
            <a:endParaRPr lang="en-US" sz="2800" b="1" dirty="0">
              <a:solidFill>
                <a:srgbClr val="C00000"/>
              </a:solidFill>
            </a:endParaRPr>
          </a:p>
        </p:txBody>
      </p:sp>
      <p:pic>
        <p:nvPicPr>
          <p:cNvPr id="112644" name="Picture 4" descr="D:\صور\مكدوسة.jpg"/>
          <p:cNvPicPr>
            <a:picLocks noChangeAspect="1" noChangeArrowheads="1"/>
          </p:cNvPicPr>
          <p:nvPr/>
        </p:nvPicPr>
        <p:blipFill>
          <a:blip r:embed="rId4" cstate="print"/>
          <a:srcRect/>
          <a:stretch>
            <a:fillRect/>
          </a:stretch>
        </p:blipFill>
        <p:spPr bwMode="auto">
          <a:xfrm>
            <a:off x="500034" y="4357694"/>
            <a:ext cx="1714512" cy="1571263"/>
          </a:xfrm>
          <a:prstGeom prst="rect">
            <a:avLst/>
          </a:prstGeom>
          <a:noFill/>
        </p:spPr>
      </p:pic>
      <p:pic>
        <p:nvPicPr>
          <p:cNvPr id="112645" name="Picture 5" descr="C:\Users\AZMI\Desktop\بيرة.jpg"/>
          <p:cNvPicPr>
            <a:picLocks noChangeAspect="1" noChangeArrowheads="1"/>
          </p:cNvPicPr>
          <p:nvPr/>
        </p:nvPicPr>
        <p:blipFill>
          <a:blip r:embed="rId5" cstate="print"/>
          <a:srcRect/>
          <a:stretch>
            <a:fillRect/>
          </a:stretch>
        </p:blipFill>
        <p:spPr bwMode="auto">
          <a:xfrm flipH="1">
            <a:off x="3524449" y="4572008"/>
            <a:ext cx="904675" cy="1214446"/>
          </a:xfrm>
          <a:prstGeom prst="rect">
            <a:avLst/>
          </a:prstGeom>
          <a:noFill/>
        </p:spPr>
      </p:pic>
      <p:sp>
        <p:nvSpPr>
          <p:cNvPr id="8" name="Content Placeholder 4"/>
          <p:cNvSpPr txBox="1">
            <a:spLocks/>
          </p:cNvSpPr>
          <p:nvPr/>
        </p:nvSpPr>
        <p:spPr>
          <a:xfrm>
            <a:off x="4572000" y="1357298"/>
            <a:ext cx="4114800" cy="5072098"/>
          </a:xfrm>
          <a:prstGeom prst="rect">
            <a:avLst/>
          </a:prstGeom>
          <a:solidFill>
            <a:srgbClr val="FF0000"/>
          </a:solidFill>
          <a:ln>
            <a:solidFill>
              <a:srgbClr val="C00000"/>
            </a:solidFill>
          </a:ln>
        </p:spPr>
        <p:txBody>
          <a:bodyPr>
            <a:normAutofit/>
          </a:bodyPr>
          <a:lstStyle/>
          <a:p>
            <a:pPr marL="342900" indent="-342900" algn="r" rtl="1">
              <a:spcBef>
                <a:spcPct val="20000"/>
              </a:spcBef>
              <a:buFont typeface="Arial" pitchFamily="34" charset="0"/>
              <a:buChar char="•"/>
              <a:defRPr/>
            </a:pPr>
            <a:r>
              <a:rPr lang="ar-SY" sz="3200" b="1" dirty="0" smtClean="0">
                <a:solidFill>
                  <a:prstClr val="white"/>
                </a:solidFill>
              </a:rPr>
              <a:t>الفيتامين </a:t>
            </a:r>
            <a:r>
              <a:rPr lang="en-US" sz="3200" b="1" dirty="0" smtClean="0">
                <a:solidFill>
                  <a:prstClr val="white"/>
                </a:solidFill>
              </a:rPr>
              <a:t>C</a:t>
            </a:r>
            <a:r>
              <a:rPr lang="ar-SY" sz="3200" b="1" dirty="0" smtClean="0">
                <a:solidFill>
                  <a:prstClr val="white"/>
                </a:solidFill>
              </a:rPr>
              <a:t> </a:t>
            </a:r>
          </a:p>
          <a:p>
            <a:pPr marL="342900" indent="-342900" algn="r" rtl="1">
              <a:spcBef>
                <a:spcPct val="20000"/>
              </a:spcBef>
              <a:buFont typeface="Arial" pitchFamily="34" charset="0"/>
              <a:buChar char="•"/>
              <a:defRPr/>
            </a:pPr>
            <a:r>
              <a:rPr lang="ar-SY" sz="3200" b="1" dirty="0" smtClean="0">
                <a:solidFill>
                  <a:prstClr val="white"/>
                </a:solidFill>
              </a:rPr>
              <a:t>الأطعمة الغنية بالفيتامين ث</a:t>
            </a:r>
          </a:p>
          <a:p>
            <a:pPr marL="342900" indent="-342900" algn="r" rtl="1">
              <a:spcBef>
                <a:spcPct val="20000"/>
              </a:spcBef>
              <a:buFont typeface="Arial" pitchFamily="34" charset="0"/>
              <a:buChar char="•"/>
              <a:defRPr/>
            </a:pPr>
            <a:r>
              <a:rPr lang="ar-SY" sz="3200" b="1" dirty="0" smtClean="0">
                <a:solidFill>
                  <a:prstClr val="white"/>
                </a:solidFill>
              </a:rPr>
              <a:t>اللحوم الحمراء والبيضاء والأسماك وأطعمة البحر</a:t>
            </a:r>
            <a:r>
              <a:rPr lang="ar-SY" sz="2400" b="1" dirty="0" smtClean="0">
                <a:solidFill>
                  <a:prstClr val="white"/>
                </a:solidFill>
              </a:rPr>
              <a:t> </a:t>
            </a:r>
          </a:p>
          <a:p>
            <a:pPr marL="342900" indent="-342900" algn="r" rtl="1">
              <a:spcBef>
                <a:spcPct val="20000"/>
              </a:spcBef>
              <a:defRPr/>
            </a:pPr>
            <a:r>
              <a:rPr lang="ar-SY" sz="2400" b="1" dirty="0" smtClean="0">
                <a:solidFill>
                  <a:prstClr val="white"/>
                </a:solidFill>
              </a:rPr>
              <a:t>( عندما تمزج مع أطعمة غير حيوانية غنية </a:t>
            </a:r>
            <a:r>
              <a:rPr lang="ar-SY" sz="2400" b="1" dirty="0" err="1" smtClean="0">
                <a:solidFill>
                  <a:prstClr val="white"/>
                </a:solidFill>
              </a:rPr>
              <a:t>بالحديد )</a:t>
            </a:r>
            <a:endParaRPr lang="ar-SY" sz="3200" b="1" dirty="0" smtClean="0">
              <a:solidFill>
                <a:prstClr val="white"/>
              </a:solidFill>
            </a:endParaRPr>
          </a:p>
          <a:p>
            <a:pPr marL="342900" indent="-342900" algn="r" rtl="1">
              <a:spcBef>
                <a:spcPct val="20000"/>
              </a:spcBef>
              <a:buFont typeface="Arial" pitchFamily="34" charset="0"/>
              <a:buChar char="•"/>
              <a:defRPr/>
            </a:pPr>
            <a:r>
              <a:rPr lang="ar-SY" sz="3200" b="1" dirty="0" err="1" smtClean="0">
                <a:solidFill>
                  <a:prstClr val="white"/>
                </a:solidFill>
              </a:rPr>
              <a:t>الكوابس</a:t>
            </a:r>
            <a:r>
              <a:rPr lang="ar-SY" sz="3200" b="1" dirty="0" smtClean="0">
                <a:solidFill>
                  <a:prstClr val="white"/>
                </a:solidFill>
              </a:rPr>
              <a:t> </a:t>
            </a:r>
            <a:r>
              <a:rPr lang="ar-SY" sz="3200" b="1" dirty="0" err="1" smtClean="0">
                <a:solidFill>
                  <a:prstClr val="white"/>
                </a:solidFill>
              </a:rPr>
              <a:t>والمخللات</a:t>
            </a:r>
            <a:r>
              <a:rPr lang="ar-SY" sz="3200" b="1" dirty="0" smtClean="0">
                <a:solidFill>
                  <a:prstClr val="white"/>
                </a:solidFill>
              </a:rPr>
              <a:t> </a:t>
            </a:r>
            <a:r>
              <a:rPr lang="ar-SY" sz="3200" b="1" dirty="0" err="1" smtClean="0">
                <a:solidFill>
                  <a:prstClr val="white"/>
                </a:solidFill>
              </a:rPr>
              <a:t>والصوص</a:t>
            </a:r>
            <a:r>
              <a:rPr lang="ar-SY" sz="3200" b="1" dirty="0" smtClean="0">
                <a:solidFill>
                  <a:prstClr val="white"/>
                </a:solidFill>
              </a:rPr>
              <a:t> </a:t>
            </a:r>
            <a:r>
              <a:rPr lang="ar-SY" sz="3200" b="1" dirty="0" err="1" smtClean="0">
                <a:solidFill>
                  <a:prstClr val="white"/>
                </a:solidFill>
              </a:rPr>
              <a:t>والمكدوس</a:t>
            </a:r>
            <a:endParaRPr lang="ar-SY" sz="3200" b="1" dirty="0" smtClean="0">
              <a:solidFill>
                <a:prstClr val="white"/>
              </a:solidFill>
            </a:endParaRPr>
          </a:p>
          <a:p>
            <a:pPr marL="342900" indent="-342900" algn="r" rtl="1">
              <a:spcBef>
                <a:spcPct val="20000"/>
              </a:spcBef>
              <a:buFont typeface="Arial" pitchFamily="34" charset="0"/>
              <a:buChar char="•"/>
              <a:defRPr/>
            </a:pPr>
            <a:r>
              <a:rPr lang="ar-SY" sz="3200" b="1" dirty="0" smtClean="0">
                <a:solidFill>
                  <a:prstClr val="white"/>
                </a:solidFill>
              </a:rPr>
              <a:t> الخل</a:t>
            </a:r>
          </a:p>
          <a:p>
            <a:pPr marL="342900" indent="-342900">
              <a:spcBef>
                <a:spcPct val="20000"/>
              </a:spcBef>
              <a:defRPr/>
            </a:pPr>
            <a:endParaRPr lang="en-US" sz="3200" dirty="0">
              <a:solidFill>
                <a:prstClr val="black"/>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00034" y="428604"/>
            <a:ext cx="8229600" cy="1143000"/>
          </a:xfrm>
          <a:prstGeom prst="rect">
            <a:avLst/>
          </a:prstGeom>
          <a:solidFill>
            <a:srgbClr val="FF0000"/>
          </a:solidFill>
          <a:ln w="76200">
            <a:solidFill>
              <a:schemeClr val="tx1"/>
            </a:solidFill>
          </a:ln>
        </p:spPr>
        <p:txBody>
          <a:bodyPr vert="horz" lIns="91440" tIns="45720" rIns="91440" bIns="45720" rtlCol="0" anchor="ctr">
            <a:normAutofit fontScale="97500" lnSpcReduction="10000"/>
          </a:bodyPr>
          <a:lstStyle/>
          <a:p>
            <a:pPr algn="ctr">
              <a:spcBef>
                <a:spcPct val="0"/>
              </a:spcBef>
              <a:defRPr/>
            </a:pPr>
            <a:r>
              <a:rPr lang="ar-SY" sz="7200" b="1" dirty="0" smtClean="0">
                <a:solidFill>
                  <a:srgbClr val="FFFF00"/>
                </a:solidFill>
                <a:cs typeface="Times New Roman"/>
              </a:rPr>
              <a:t>لنراجع </a:t>
            </a:r>
            <a:r>
              <a:rPr lang="ar-SY" sz="7200" b="1" dirty="0" err="1" smtClean="0">
                <a:solidFill>
                  <a:srgbClr val="FFFF00"/>
                </a:solidFill>
                <a:cs typeface="Times New Roman"/>
              </a:rPr>
              <a:t>أنفسنا . .</a:t>
            </a:r>
            <a:r>
              <a:rPr lang="ar-SY" sz="7200" b="1" dirty="0" smtClean="0">
                <a:solidFill>
                  <a:srgbClr val="FFFF00"/>
                </a:solidFill>
                <a:cs typeface="Times New Roman"/>
              </a:rPr>
              <a:t> </a:t>
            </a:r>
            <a:r>
              <a:rPr lang="ar-SY" sz="7200" b="1" dirty="0" err="1" smtClean="0">
                <a:solidFill>
                  <a:srgbClr val="FFFF00"/>
                </a:solidFill>
                <a:cs typeface="Times New Roman"/>
              </a:rPr>
              <a:t>.</a:t>
            </a:r>
            <a:r>
              <a:rPr lang="ar-SY" sz="7200" b="1" dirty="0" smtClean="0">
                <a:solidFill>
                  <a:srgbClr val="FFFF00"/>
                </a:solidFill>
                <a:cs typeface="Times New Roman"/>
              </a:rPr>
              <a:t> </a:t>
            </a:r>
            <a:endParaRPr lang="en-US" sz="7200" b="1" dirty="0">
              <a:solidFill>
                <a:srgbClr val="FFFF00"/>
              </a:solidFill>
            </a:endParaRPr>
          </a:p>
        </p:txBody>
      </p:sp>
      <p:pic>
        <p:nvPicPr>
          <p:cNvPr id="83970" name="Picture 2" descr="H:\التلاسيميا\صور اطفال تلاسيميا\10253805_560027344095811_3212851770893614799_n.jpg"/>
          <p:cNvPicPr>
            <a:picLocks noChangeAspect="1" noChangeArrowheads="1"/>
          </p:cNvPicPr>
          <p:nvPr/>
        </p:nvPicPr>
        <p:blipFill>
          <a:blip r:embed="rId2" cstate="print"/>
          <a:srcRect/>
          <a:stretch>
            <a:fillRect/>
          </a:stretch>
        </p:blipFill>
        <p:spPr bwMode="auto">
          <a:xfrm>
            <a:off x="4000496" y="1714488"/>
            <a:ext cx="4643470" cy="2428892"/>
          </a:xfrm>
          <a:prstGeom prst="rect">
            <a:avLst/>
          </a:prstGeom>
          <a:noFill/>
        </p:spPr>
      </p:pic>
      <p:pic>
        <p:nvPicPr>
          <p:cNvPr id="83972" name="Picture 4" descr="H:\التلاسيميا\صور اطفال تلاسيميا\12.jpg"/>
          <p:cNvPicPr>
            <a:picLocks noChangeAspect="1" noChangeArrowheads="1"/>
          </p:cNvPicPr>
          <p:nvPr/>
        </p:nvPicPr>
        <p:blipFill>
          <a:blip r:embed="rId3" cstate="print"/>
          <a:srcRect/>
          <a:stretch>
            <a:fillRect/>
          </a:stretch>
        </p:blipFill>
        <p:spPr bwMode="auto">
          <a:xfrm>
            <a:off x="500034" y="1643050"/>
            <a:ext cx="3143272" cy="4638450"/>
          </a:xfrm>
          <a:prstGeom prst="rect">
            <a:avLst/>
          </a:prstGeom>
          <a:noFill/>
        </p:spPr>
      </p:pic>
      <p:sp>
        <p:nvSpPr>
          <p:cNvPr id="6" name="Rectangle 5"/>
          <p:cNvSpPr/>
          <p:nvPr/>
        </p:nvSpPr>
        <p:spPr>
          <a:xfrm>
            <a:off x="4000496" y="4286256"/>
            <a:ext cx="4714908"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2400" b="1" dirty="0" smtClean="0">
                <a:solidFill>
                  <a:prstClr val="white"/>
                </a:solidFill>
              </a:rPr>
              <a:t>تحمل وحدة الدم المسربة للمريض كمية </a:t>
            </a:r>
            <a:r>
              <a:rPr lang="ar-SY" sz="2400" b="1" dirty="0" err="1" smtClean="0">
                <a:solidFill>
                  <a:prstClr val="white"/>
                </a:solidFill>
              </a:rPr>
              <a:t>تعادل </a:t>
            </a:r>
            <a:r>
              <a:rPr lang="ar-SY" sz="2400" b="1" dirty="0" smtClean="0">
                <a:solidFill>
                  <a:prstClr val="white"/>
                </a:solidFill>
              </a:rPr>
              <a:t>( 200  ملغ من </a:t>
            </a:r>
            <a:r>
              <a:rPr lang="ar-SY" sz="2400" b="1" dirty="0" err="1" smtClean="0">
                <a:solidFill>
                  <a:prstClr val="white"/>
                </a:solidFill>
              </a:rPr>
              <a:t>الحديد )</a:t>
            </a:r>
            <a:endParaRPr lang="ar-SY" sz="2400" b="1" dirty="0" smtClean="0">
              <a:solidFill>
                <a:prstClr val="white"/>
              </a:solidFill>
            </a:endParaRPr>
          </a:p>
          <a:p>
            <a:pPr algn="ctr" rtl="1"/>
            <a:r>
              <a:rPr lang="ar-SY" sz="2400" b="1" dirty="0" smtClean="0">
                <a:solidFill>
                  <a:prstClr val="white"/>
                </a:solidFill>
              </a:rPr>
              <a:t>يترسب منها يومياً 20 ملغ تقريباً </a:t>
            </a:r>
          </a:p>
          <a:p>
            <a:pPr algn="ctr" rtl="1"/>
            <a:r>
              <a:rPr lang="ar-SY" sz="2400" b="1" dirty="0" smtClean="0">
                <a:solidFill>
                  <a:prstClr val="white"/>
                </a:solidFill>
              </a:rPr>
              <a:t>(على فرض المريض يأخذ وحدتين/3 </a:t>
            </a:r>
            <a:r>
              <a:rPr lang="ar-SY" sz="2400" b="1" dirty="0" err="1" smtClean="0">
                <a:solidFill>
                  <a:prstClr val="white"/>
                </a:solidFill>
              </a:rPr>
              <a:t>أسابيع )</a:t>
            </a:r>
            <a:r>
              <a:rPr lang="ar-SY" sz="2400" b="1" dirty="0" smtClean="0">
                <a:solidFill>
                  <a:prstClr val="white"/>
                </a:solidFill>
              </a:rPr>
              <a:t> </a:t>
            </a:r>
            <a:endParaRPr lang="en-US" sz="2400" b="1" dirty="0">
              <a:solidFill>
                <a:prstClr val="white"/>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00034" y="428604"/>
            <a:ext cx="8229600" cy="1143000"/>
          </a:xfrm>
          <a:prstGeom prst="rect">
            <a:avLst/>
          </a:prstGeom>
          <a:solidFill>
            <a:srgbClr val="FF0000"/>
          </a:solidFill>
          <a:ln w="76200">
            <a:solidFill>
              <a:schemeClr val="tx1"/>
            </a:solidFill>
          </a:ln>
        </p:spPr>
        <p:txBody>
          <a:bodyPr vert="horz" lIns="91440" tIns="45720" rIns="91440" bIns="45720" rtlCol="0" anchor="ctr">
            <a:normAutofit fontScale="97500" lnSpcReduction="10000"/>
          </a:bodyPr>
          <a:lstStyle/>
          <a:p>
            <a:pPr algn="ctr">
              <a:spcBef>
                <a:spcPct val="0"/>
              </a:spcBef>
              <a:defRPr/>
            </a:pPr>
            <a:r>
              <a:rPr lang="ar-SY" sz="7200" b="1" dirty="0" smtClean="0">
                <a:solidFill>
                  <a:srgbClr val="FFFF00"/>
                </a:solidFill>
                <a:cs typeface="Times New Roman"/>
              </a:rPr>
              <a:t>لنراجع </a:t>
            </a:r>
            <a:r>
              <a:rPr lang="ar-SY" sz="7200" b="1" dirty="0" err="1" smtClean="0">
                <a:solidFill>
                  <a:srgbClr val="FFFF00"/>
                </a:solidFill>
                <a:cs typeface="Times New Roman"/>
              </a:rPr>
              <a:t>أنفسنا . .</a:t>
            </a:r>
            <a:r>
              <a:rPr lang="ar-SY" sz="7200" b="1" dirty="0" smtClean="0">
                <a:solidFill>
                  <a:srgbClr val="FFFF00"/>
                </a:solidFill>
                <a:cs typeface="Times New Roman"/>
              </a:rPr>
              <a:t> </a:t>
            </a:r>
            <a:r>
              <a:rPr lang="ar-SY" sz="7200" b="1" dirty="0" err="1" smtClean="0">
                <a:solidFill>
                  <a:srgbClr val="FFFF00"/>
                </a:solidFill>
                <a:cs typeface="Times New Roman"/>
              </a:rPr>
              <a:t>.</a:t>
            </a:r>
            <a:r>
              <a:rPr lang="ar-SY" sz="7200" b="1" dirty="0" smtClean="0">
                <a:solidFill>
                  <a:srgbClr val="FFFF00"/>
                </a:solidFill>
                <a:cs typeface="Times New Roman"/>
              </a:rPr>
              <a:t> </a:t>
            </a:r>
            <a:endParaRPr lang="en-US" sz="7200" b="1" dirty="0">
              <a:solidFill>
                <a:srgbClr val="FFFF00"/>
              </a:solidFill>
            </a:endParaRPr>
          </a:p>
        </p:txBody>
      </p:sp>
      <p:sp>
        <p:nvSpPr>
          <p:cNvPr id="6" name="Rectangle 5"/>
          <p:cNvSpPr/>
          <p:nvPr/>
        </p:nvSpPr>
        <p:spPr>
          <a:xfrm>
            <a:off x="3857620" y="1752600"/>
            <a:ext cx="4929222" cy="4819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200" b="1" dirty="0" smtClean="0">
                <a:solidFill>
                  <a:prstClr val="white"/>
                </a:solidFill>
              </a:rPr>
              <a:t>تعطي 100 غ من اللحم مقدار 5 ملغ من الحديد  </a:t>
            </a:r>
          </a:p>
          <a:p>
            <a:pPr algn="ctr" rtl="1"/>
            <a:r>
              <a:rPr lang="ar-SY" sz="3200" b="1" u="sng" dirty="0" smtClean="0">
                <a:solidFill>
                  <a:prstClr val="white"/>
                </a:solidFill>
              </a:rPr>
              <a:t>ويترسب</a:t>
            </a:r>
            <a:r>
              <a:rPr lang="ar-SY" sz="3200" b="1" dirty="0" smtClean="0">
                <a:solidFill>
                  <a:prstClr val="white"/>
                </a:solidFill>
              </a:rPr>
              <a:t> من جراء التناول اليومي لحمية غنية باللحم الأحمر مقدار 4 </a:t>
            </a:r>
            <a:r>
              <a:rPr lang="ar-SY" sz="3200" b="1" dirty="0" err="1" smtClean="0">
                <a:solidFill>
                  <a:prstClr val="white"/>
                </a:solidFill>
              </a:rPr>
              <a:t>ملغ </a:t>
            </a:r>
            <a:r>
              <a:rPr lang="ar-SY" sz="3200" b="1" dirty="0" smtClean="0">
                <a:solidFill>
                  <a:prstClr val="white"/>
                </a:solidFill>
              </a:rPr>
              <a:t>/ اليوم تقريباً</a:t>
            </a:r>
          </a:p>
          <a:p>
            <a:pPr algn="ctr" rtl="1"/>
            <a:r>
              <a:rPr lang="ar-SY" sz="3200" b="1" dirty="0" smtClean="0">
                <a:solidFill>
                  <a:prstClr val="white"/>
                </a:solidFill>
              </a:rPr>
              <a:t> ( حيث يمتص منها </a:t>
            </a:r>
            <a:r>
              <a:rPr lang="ar-SY" sz="3200" b="1" dirty="0" err="1" smtClean="0">
                <a:solidFill>
                  <a:prstClr val="white"/>
                </a:solidFill>
              </a:rPr>
              <a:t>30-35% </a:t>
            </a:r>
            <a:r>
              <a:rPr lang="ar-SY" sz="3200" b="1" dirty="0" smtClean="0">
                <a:solidFill>
                  <a:prstClr val="white"/>
                </a:solidFill>
              </a:rPr>
              <a:t>) وهذا ما يصادف عند مرضى </a:t>
            </a:r>
            <a:r>
              <a:rPr lang="ar-SY" sz="3200" b="1" dirty="0" err="1" smtClean="0">
                <a:solidFill>
                  <a:prstClr val="white"/>
                </a:solidFill>
              </a:rPr>
              <a:t>التلاسيميا</a:t>
            </a:r>
            <a:r>
              <a:rPr lang="ar-SY" sz="3200" b="1" dirty="0" smtClean="0">
                <a:solidFill>
                  <a:prstClr val="white"/>
                </a:solidFill>
              </a:rPr>
              <a:t> الوسطى مثلاً</a:t>
            </a:r>
            <a:endParaRPr lang="en-US" sz="3200" b="1" dirty="0">
              <a:solidFill>
                <a:prstClr val="white"/>
              </a:solidFill>
            </a:endParaRPr>
          </a:p>
        </p:txBody>
      </p:sp>
      <p:pic>
        <p:nvPicPr>
          <p:cNvPr id="7" name="Picture 2" descr="D:\صور\لحم هبر احمر.jpg"/>
          <p:cNvPicPr>
            <a:picLocks noChangeAspect="1" noChangeArrowheads="1"/>
          </p:cNvPicPr>
          <p:nvPr/>
        </p:nvPicPr>
        <p:blipFill>
          <a:blip r:embed="rId2" cstate="print"/>
          <a:srcRect/>
          <a:stretch>
            <a:fillRect/>
          </a:stretch>
        </p:blipFill>
        <p:spPr bwMode="auto">
          <a:xfrm>
            <a:off x="457200" y="1676400"/>
            <a:ext cx="3200400" cy="2558096"/>
          </a:xfrm>
          <a:prstGeom prst="rect">
            <a:avLst/>
          </a:prstGeom>
          <a:noFill/>
        </p:spPr>
      </p:pic>
      <p:sp>
        <p:nvSpPr>
          <p:cNvPr id="9" name="Rectangle 8"/>
          <p:cNvSpPr/>
          <p:nvPr/>
        </p:nvSpPr>
        <p:spPr>
          <a:xfrm>
            <a:off x="533400" y="4357694"/>
            <a:ext cx="3109906" cy="221457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Y" sz="2400" b="1" dirty="0" smtClean="0">
                <a:solidFill>
                  <a:srgbClr val="FF0000"/>
                </a:solidFill>
              </a:rPr>
              <a:t>ينقص الحليب أو</a:t>
            </a:r>
          </a:p>
          <a:p>
            <a:pPr algn="r" rtl="1"/>
            <a:r>
              <a:rPr lang="ar-SY" sz="2400" b="1" dirty="0" smtClean="0">
                <a:solidFill>
                  <a:srgbClr val="FF0000"/>
                </a:solidFill>
              </a:rPr>
              <a:t> مشتقات الألبان </a:t>
            </a:r>
          </a:p>
          <a:p>
            <a:pPr algn="r" rtl="1"/>
            <a:r>
              <a:rPr lang="ar-SY" sz="2400" b="1" dirty="0" smtClean="0">
                <a:solidFill>
                  <a:srgbClr val="FF0000"/>
                </a:solidFill>
              </a:rPr>
              <a:t>من نسبة الحديد</a:t>
            </a:r>
          </a:p>
          <a:p>
            <a:pPr algn="r" rtl="1"/>
            <a:r>
              <a:rPr lang="ar-SY" sz="2400" b="1" dirty="0" smtClean="0">
                <a:solidFill>
                  <a:srgbClr val="FF0000"/>
                </a:solidFill>
              </a:rPr>
              <a:t> الممتصة إلى </a:t>
            </a:r>
          </a:p>
          <a:p>
            <a:pPr algn="r" rtl="1"/>
            <a:r>
              <a:rPr lang="ar-SY" sz="2400" b="1" dirty="0" err="1" smtClean="0">
                <a:solidFill>
                  <a:srgbClr val="FF0000"/>
                </a:solidFill>
              </a:rPr>
              <a:t>10-40 %</a:t>
            </a:r>
            <a:r>
              <a:rPr lang="ar-SY" sz="2400" b="1" dirty="0" smtClean="0">
                <a:solidFill>
                  <a:srgbClr val="FF0000"/>
                </a:solidFill>
              </a:rPr>
              <a:t> </a:t>
            </a:r>
          </a:p>
          <a:p>
            <a:pPr algn="ctr" rtl="1"/>
            <a:endParaRPr lang="en-US" dirty="0">
              <a:solidFill>
                <a:srgbClr val="FF0000"/>
              </a:solidFill>
            </a:endParaRPr>
          </a:p>
        </p:txBody>
      </p:sp>
      <p:pic>
        <p:nvPicPr>
          <p:cNvPr id="10" name="Picture 1" descr="D:\صور\حليب حليب.jpg"/>
          <p:cNvPicPr>
            <a:picLocks noChangeAspect="1" noChangeArrowheads="1"/>
          </p:cNvPicPr>
          <p:nvPr/>
        </p:nvPicPr>
        <p:blipFill>
          <a:blip r:embed="rId3" cstate="print"/>
          <a:srcRect/>
          <a:stretch>
            <a:fillRect/>
          </a:stretch>
        </p:blipFill>
        <p:spPr bwMode="auto">
          <a:xfrm>
            <a:off x="714348" y="4786322"/>
            <a:ext cx="1225459" cy="1643074"/>
          </a:xfrm>
          <a:prstGeom prst="rect">
            <a:avLst/>
          </a:prstGeom>
          <a:noFill/>
          <a:ln w="57150">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00034" y="428604"/>
            <a:ext cx="8229600" cy="1143000"/>
          </a:xfrm>
          <a:prstGeom prst="rect">
            <a:avLst/>
          </a:prstGeom>
          <a:solidFill>
            <a:srgbClr val="FF0000"/>
          </a:solidFill>
          <a:ln w="76200">
            <a:solidFill>
              <a:schemeClr val="tx1"/>
            </a:solidFill>
          </a:ln>
        </p:spPr>
        <p:txBody>
          <a:bodyPr vert="horz" lIns="91440" tIns="45720" rIns="91440" bIns="45720" rtlCol="0" anchor="ctr">
            <a:normAutofit fontScale="97500" lnSpcReduction="10000"/>
          </a:bodyPr>
          <a:lstStyle/>
          <a:p>
            <a:pPr algn="ctr">
              <a:spcBef>
                <a:spcPct val="0"/>
              </a:spcBef>
              <a:defRPr/>
            </a:pPr>
            <a:r>
              <a:rPr lang="ar-SY" sz="7200" b="1" dirty="0" err="1" smtClean="0">
                <a:solidFill>
                  <a:srgbClr val="FFFF00"/>
                </a:solidFill>
                <a:cs typeface="Times New Roman"/>
              </a:rPr>
              <a:t>نتيجة .</a:t>
            </a:r>
            <a:r>
              <a:rPr lang="ar-SY" sz="7200" b="1" dirty="0" smtClean="0">
                <a:solidFill>
                  <a:srgbClr val="FFFF00"/>
                </a:solidFill>
                <a:cs typeface="Times New Roman"/>
              </a:rPr>
              <a:t> </a:t>
            </a:r>
            <a:r>
              <a:rPr lang="ar-SY" sz="7200" b="1" dirty="0" err="1" smtClean="0">
                <a:solidFill>
                  <a:srgbClr val="FFFF00"/>
                </a:solidFill>
                <a:cs typeface="Times New Roman"/>
              </a:rPr>
              <a:t>.</a:t>
            </a:r>
            <a:r>
              <a:rPr lang="ar-SY" sz="7200" b="1" dirty="0" smtClean="0">
                <a:solidFill>
                  <a:srgbClr val="FFFF00"/>
                </a:solidFill>
                <a:cs typeface="Times New Roman"/>
              </a:rPr>
              <a:t> </a:t>
            </a:r>
            <a:r>
              <a:rPr lang="ar-SY" sz="7200" b="1" dirty="0" err="1" smtClean="0">
                <a:solidFill>
                  <a:srgbClr val="FFFF00"/>
                </a:solidFill>
                <a:cs typeface="Times New Roman"/>
              </a:rPr>
              <a:t>.</a:t>
            </a:r>
            <a:r>
              <a:rPr lang="ar-SY" sz="7200" b="1" dirty="0" smtClean="0">
                <a:solidFill>
                  <a:srgbClr val="FFFF00"/>
                </a:solidFill>
                <a:cs typeface="Times New Roman"/>
              </a:rPr>
              <a:t> </a:t>
            </a:r>
            <a:endParaRPr lang="en-US" sz="7200" b="1" dirty="0">
              <a:solidFill>
                <a:srgbClr val="FFFF00"/>
              </a:solidFill>
            </a:endParaRPr>
          </a:p>
        </p:txBody>
      </p:sp>
      <p:sp>
        <p:nvSpPr>
          <p:cNvPr id="6" name="Rectangle 5"/>
          <p:cNvSpPr/>
          <p:nvPr/>
        </p:nvSpPr>
        <p:spPr>
          <a:xfrm>
            <a:off x="642910" y="4286256"/>
            <a:ext cx="8143932" cy="2286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4000" b="1" dirty="0" smtClean="0">
                <a:solidFill>
                  <a:prstClr val="black"/>
                </a:solidFill>
              </a:rPr>
              <a:t>عند مرضى </a:t>
            </a:r>
            <a:r>
              <a:rPr lang="ar-SY" sz="4000" b="1" dirty="0" err="1" smtClean="0">
                <a:solidFill>
                  <a:prstClr val="black"/>
                </a:solidFill>
              </a:rPr>
              <a:t>التلاسيميا</a:t>
            </a:r>
            <a:r>
              <a:rPr lang="ar-SY" sz="4000" b="1" dirty="0" smtClean="0">
                <a:solidFill>
                  <a:prstClr val="black"/>
                </a:solidFill>
              </a:rPr>
              <a:t> </a:t>
            </a:r>
            <a:r>
              <a:rPr lang="ar-SY" sz="4000" b="1" dirty="0" err="1" smtClean="0">
                <a:solidFill>
                  <a:prstClr val="black"/>
                </a:solidFill>
              </a:rPr>
              <a:t>الكبرى </a:t>
            </a:r>
            <a:r>
              <a:rPr lang="ar-SY" sz="4000" b="1" dirty="0" smtClean="0">
                <a:solidFill>
                  <a:prstClr val="black"/>
                </a:solidFill>
              </a:rPr>
              <a:t>، ليس للحمية الغذائية عن الحديد دور فعال في </a:t>
            </a:r>
            <a:r>
              <a:rPr lang="ar-SY" sz="4000" b="1" dirty="0" smtClean="0">
                <a:solidFill>
                  <a:prstClr val="black"/>
                </a:solidFill>
              </a:rPr>
              <a:t>ضبط </a:t>
            </a:r>
            <a:r>
              <a:rPr lang="ar-SY" sz="4000" b="1" dirty="0" smtClean="0">
                <a:solidFill>
                  <a:prstClr val="black"/>
                </a:solidFill>
              </a:rPr>
              <a:t>فرط الحديد</a:t>
            </a:r>
            <a:endParaRPr lang="en-US" sz="4000" b="1" dirty="0">
              <a:solidFill>
                <a:prstClr val="black"/>
              </a:solidFill>
            </a:endParaRPr>
          </a:p>
        </p:txBody>
      </p:sp>
      <p:pic>
        <p:nvPicPr>
          <p:cNvPr id="8" name="Picture 6" descr="100 حريرة لحم عجل"/>
          <p:cNvPicPr>
            <a:picLocks noChangeAspect="1" noChangeArrowheads="1"/>
          </p:cNvPicPr>
          <p:nvPr/>
        </p:nvPicPr>
        <p:blipFill>
          <a:blip r:embed="rId2" cstate="print"/>
          <a:srcRect/>
          <a:stretch>
            <a:fillRect/>
          </a:stretch>
        </p:blipFill>
        <p:spPr bwMode="auto">
          <a:xfrm>
            <a:off x="642910" y="1714489"/>
            <a:ext cx="2958622" cy="2428892"/>
          </a:xfrm>
          <a:prstGeom prst="rect">
            <a:avLst/>
          </a:prstGeom>
          <a:noFill/>
          <a:ln w="57150">
            <a:solidFill>
              <a:srgbClr val="000000"/>
            </a:solidFill>
            <a:miter lim="800000"/>
            <a:headEnd/>
            <a:tailEnd/>
          </a:ln>
        </p:spPr>
      </p:pic>
      <p:pic>
        <p:nvPicPr>
          <p:cNvPr id="11" name="Picture 2" descr="H:\التلاسيميا\صور اطفال تلاسيميا\10253805_560027344095811_3212851770893614799_n.jpg"/>
          <p:cNvPicPr>
            <a:picLocks noChangeAspect="1" noChangeArrowheads="1"/>
          </p:cNvPicPr>
          <p:nvPr/>
        </p:nvPicPr>
        <p:blipFill>
          <a:blip r:embed="rId3" cstate="print"/>
          <a:srcRect/>
          <a:stretch>
            <a:fillRect/>
          </a:stretch>
        </p:blipFill>
        <p:spPr bwMode="auto">
          <a:xfrm>
            <a:off x="4000496" y="1714488"/>
            <a:ext cx="4643470" cy="242889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6" y="285728"/>
            <a:ext cx="4086196" cy="6215106"/>
          </a:xfrm>
          <a:solidFill>
            <a:srgbClr val="FFFF00"/>
          </a:solidFill>
          <a:ln w="57150">
            <a:solidFill>
              <a:schemeClr val="tx1"/>
            </a:solidFill>
          </a:ln>
        </p:spPr>
        <p:txBody>
          <a:bodyPr>
            <a:noAutofit/>
          </a:bodyPr>
          <a:lstStyle/>
          <a:p>
            <a:pPr algn="r" rtl="1"/>
            <a:r>
              <a:rPr lang="ar-SY" sz="3600" b="1" dirty="0" smtClean="0">
                <a:cs typeface="+mn-cs"/>
              </a:rPr>
              <a:t>يمكن للتشدد في حظر تناول المآكل الغنية بالحديد أن تتسبب </a:t>
            </a:r>
            <a:r>
              <a:rPr lang="ar-SY" sz="3600" b="1" dirty="0" err="1" smtClean="0">
                <a:cs typeface="+mn-cs"/>
              </a:rPr>
              <a:t>في :</a:t>
            </a:r>
            <a:r>
              <a:rPr lang="ar-SY" sz="2800" b="1" dirty="0" smtClean="0">
                <a:cs typeface="+mn-cs"/>
              </a:rPr>
              <a:t/>
            </a:r>
            <a:br>
              <a:rPr lang="ar-SY" sz="2800" b="1" dirty="0" smtClean="0">
                <a:cs typeface="+mn-cs"/>
              </a:rPr>
            </a:br>
            <a:r>
              <a:rPr lang="ar-SY" sz="2800" b="1" dirty="0" smtClean="0">
                <a:cs typeface="+mn-cs"/>
              </a:rPr>
              <a:t>1- زيادة الصعوبة في نوعية الحياة</a:t>
            </a:r>
            <a:br>
              <a:rPr lang="ar-SY" sz="2800" b="1" dirty="0" smtClean="0">
                <a:cs typeface="+mn-cs"/>
              </a:rPr>
            </a:br>
            <a:r>
              <a:rPr lang="ar-SY" sz="2800" b="1" dirty="0" smtClean="0">
                <a:cs typeface="+mn-cs"/>
              </a:rPr>
              <a:t>2- التراخي في الالتزام </a:t>
            </a:r>
            <a:r>
              <a:rPr lang="ar-SY" sz="2800" b="1" dirty="0" err="1" smtClean="0">
                <a:cs typeface="+mn-cs"/>
              </a:rPr>
              <a:t>بالتداوي</a:t>
            </a:r>
            <a:r>
              <a:rPr lang="ar-SY" sz="2800" b="1" dirty="0" smtClean="0">
                <a:cs typeface="+mn-cs"/>
              </a:rPr>
              <a:t> بخالبات الحديد </a:t>
            </a:r>
            <a:br>
              <a:rPr lang="ar-SY" sz="2800" b="1" dirty="0" smtClean="0">
                <a:cs typeface="+mn-cs"/>
              </a:rPr>
            </a:br>
            <a:r>
              <a:rPr lang="ar-SY" sz="2800" b="1" dirty="0" smtClean="0">
                <a:cs typeface="+mn-cs"/>
              </a:rPr>
              <a:t>3- تداعيات </a:t>
            </a:r>
            <a:r>
              <a:rPr lang="ar-SY" sz="2800" b="1" dirty="0" err="1" smtClean="0">
                <a:cs typeface="+mn-cs"/>
              </a:rPr>
              <a:t>نفسية </a:t>
            </a:r>
            <a:r>
              <a:rPr lang="ar-SY" sz="2800" b="1" dirty="0" smtClean="0">
                <a:cs typeface="+mn-cs"/>
              </a:rPr>
              <a:t>/ </a:t>
            </a:r>
            <a:r>
              <a:rPr lang="ar-SY" sz="2800" b="1" dirty="0" err="1" smtClean="0">
                <a:cs typeface="+mn-cs"/>
              </a:rPr>
              <a:t>إجتماعية</a:t>
            </a:r>
            <a:r>
              <a:rPr lang="ar-SY" sz="2800" b="1" dirty="0" smtClean="0">
                <a:cs typeface="+mn-cs"/>
              </a:rPr>
              <a:t> سلبية التأثير على المريض</a:t>
            </a:r>
            <a:br>
              <a:rPr lang="ar-SY" sz="2800" b="1" dirty="0" smtClean="0">
                <a:cs typeface="+mn-cs"/>
              </a:rPr>
            </a:br>
            <a:r>
              <a:rPr lang="ar-SY" sz="2800" b="1" dirty="0" smtClean="0">
                <a:cs typeface="+mn-cs"/>
              </a:rPr>
              <a:t>4- يبقى تأمين النمو والبلوغ عند الأطفال هدف أساسي للتغذية</a:t>
            </a:r>
            <a:br>
              <a:rPr lang="ar-SY" sz="2800" b="1" dirty="0" smtClean="0">
                <a:cs typeface="+mn-cs"/>
              </a:rPr>
            </a:br>
            <a:r>
              <a:rPr lang="ar-SY" sz="2800" b="1" dirty="0" smtClean="0">
                <a:cs typeface="+mn-cs"/>
              </a:rPr>
              <a:t>5- جدلية </a:t>
            </a:r>
            <a:r>
              <a:rPr lang="ar-SY" sz="2800" b="1" dirty="0" err="1" smtClean="0">
                <a:cs typeface="+mn-cs"/>
              </a:rPr>
              <a:t>الجدوى !!</a:t>
            </a:r>
            <a:endParaRPr lang="en-US" sz="3200" dirty="0"/>
          </a:p>
        </p:txBody>
      </p:sp>
      <p:pic>
        <p:nvPicPr>
          <p:cNvPr id="3" name="Picture 2" descr="C:\Users\AZMI\Desktop\ملف التلاسيميا للدورة\6938979955_e6552c2c6b_b.jpg"/>
          <p:cNvPicPr>
            <a:picLocks noChangeAspect="1" noChangeArrowheads="1"/>
          </p:cNvPicPr>
          <p:nvPr/>
        </p:nvPicPr>
        <p:blipFill>
          <a:blip r:embed="rId2" cstate="print"/>
          <a:srcRect/>
          <a:stretch>
            <a:fillRect/>
          </a:stretch>
        </p:blipFill>
        <p:spPr bwMode="auto">
          <a:xfrm>
            <a:off x="1000100" y="428604"/>
            <a:ext cx="3500462" cy="3214710"/>
          </a:xfrm>
          <a:prstGeom prst="rect">
            <a:avLst/>
          </a:prstGeom>
          <a:noFill/>
        </p:spPr>
      </p:pic>
      <p:pic>
        <p:nvPicPr>
          <p:cNvPr id="23553" name="Picture 1" descr="H:\التلاسيميا\صور اطفال تلاسيميا\28.jpg"/>
          <p:cNvPicPr>
            <a:picLocks noChangeAspect="1" noChangeArrowheads="1"/>
          </p:cNvPicPr>
          <p:nvPr/>
        </p:nvPicPr>
        <p:blipFill>
          <a:blip r:embed="rId3" cstate="print"/>
          <a:srcRect/>
          <a:stretch>
            <a:fillRect/>
          </a:stretch>
        </p:blipFill>
        <p:spPr bwMode="auto">
          <a:xfrm>
            <a:off x="1000100" y="3714752"/>
            <a:ext cx="3500462" cy="279322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858001"/>
        </p:xfrm>
        <a:graphic>
          <a:graphicData uri="http://schemas.openxmlformats.org/drawingml/2006/table">
            <a:tbl>
              <a:tblPr/>
              <a:tblGrid>
                <a:gridCol w="4876800"/>
                <a:gridCol w="4267200"/>
              </a:tblGrid>
              <a:tr h="846529">
                <a:tc>
                  <a:txBody>
                    <a:bodyPr/>
                    <a:lstStyle/>
                    <a:p>
                      <a:pPr algn="ctr">
                        <a:lnSpc>
                          <a:spcPct val="115000"/>
                        </a:lnSpc>
                      </a:pPr>
                      <a:r>
                        <a:rPr lang="ar-SY" sz="2800" b="1" dirty="0" smtClean="0">
                          <a:solidFill>
                            <a:schemeClr val="bg1"/>
                          </a:solidFill>
                          <a:latin typeface="Calibri"/>
                          <a:ea typeface="Times New Roman"/>
                          <a:cs typeface="Arial"/>
                        </a:rPr>
                        <a:t>المستوى الهدفي</a:t>
                      </a:r>
                      <a:endParaRPr lang="en-US" sz="2800" b="1" dirty="0">
                        <a:solidFill>
                          <a:schemeClr val="bg1"/>
                        </a:solidFill>
                        <a:latin typeface="Calibri"/>
                        <a:ea typeface="Times New Roman"/>
                        <a:cs typeface="Arial"/>
                      </a:endParaRPr>
                    </a:p>
                  </a:txBody>
                  <a:tcPr marL="91098" marR="91098" marT="45549" marB="4554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pPr>
                      <a:r>
                        <a:rPr lang="ar-SY" sz="3200" b="1" dirty="0" smtClean="0">
                          <a:solidFill>
                            <a:schemeClr val="bg1"/>
                          </a:solidFill>
                          <a:latin typeface="Calibri"/>
                          <a:ea typeface="Times New Roman"/>
                          <a:cs typeface="Arial"/>
                        </a:rPr>
                        <a:t>المعايير</a:t>
                      </a:r>
                      <a:endParaRPr lang="en-US" sz="3200" b="1" dirty="0">
                        <a:solidFill>
                          <a:schemeClr val="bg1"/>
                        </a:solidFill>
                        <a:latin typeface="Calibri"/>
                        <a:ea typeface="Times New Roman"/>
                        <a:cs typeface="Arial"/>
                      </a:endParaRPr>
                    </a:p>
                  </a:txBody>
                  <a:tcPr marL="91098" marR="91098" marT="45549" marB="45549"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00000"/>
                    </a:solidFill>
                  </a:tcPr>
                </a:tc>
              </a:tr>
              <a:tr h="1116312">
                <a:tc>
                  <a:txBody>
                    <a:bodyPr/>
                    <a:lstStyle/>
                    <a:p>
                      <a:pPr algn="ctr" rtl="1">
                        <a:lnSpc>
                          <a:spcPct val="115000"/>
                        </a:lnSpc>
                      </a:pPr>
                      <a:r>
                        <a:rPr lang="ar-SY" sz="2400" b="1" dirty="0" smtClean="0">
                          <a:latin typeface="Calibri"/>
                          <a:ea typeface="Times New Roman"/>
                          <a:cs typeface="Arial"/>
                        </a:rPr>
                        <a:t>&lt; 323 </a:t>
                      </a:r>
                      <a:r>
                        <a:rPr lang="ar-SY" sz="2400" b="1" dirty="0" err="1" smtClean="0">
                          <a:latin typeface="Calibri"/>
                          <a:ea typeface="Times New Roman"/>
                          <a:cs typeface="Arial"/>
                        </a:rPr>
                        <a:t>ميكرو</a:t>
                      </a:r>
                      <a:r>
                        <a:rPr lang="ar-SY" sz="2400" b="1" dirty="0" smtClean="0">
                          <a:latin typeface="Calibri"/>
                          <a:ea typeface="Times New Roman"/>
                          <a:cs typeface="Arial"/>
                        </a:rPr>
                        <a:t> </a:t>
                      </a:r>
                      <a:r>
                        <a:rPr lang="ar-SY" sz="2400" b="1" dirty="0" err="1" smtClean="0">
                          <a:latin typeface="Calibri"/>
                          <a:ea typeface="Times New Roman"/>
                          <a:cs typeface="Arial"/>
                        </a:rPr>
                        <a:t>مول </a:t>
                      </a:r>
                      <a:r>
                        <a:rPr lang="ar-SY" sz="2400" b="1" dirty="0" smtClean="0">
                          <a:latin typeface="Calibri"/>
                          <a:ea typeface="Times New Roman"/>
                          <a:cs typeface="Arial"/>
                        </a:rPr>
                        <a:t>/ ل</a:t>
                      </a:r>
                    </a:p>
                    <a:p>
                      <a:pPr algn="ctr" rtl="1">
                        <a:lnSpc>
                          <a:spcPct val="115000"/>
                        </a:lnSpc>
                      </a:pPr>
                      <a:r>
                        <a:rPr lang="ar-SY" sz="2400" b="1" dirty="0" smtClean="0">
                          <a:latin typeface="Calibri"/>
                          <a:ea typeface="Times New Roman"/>
                          <a:cs typeface="Arial"/>
                        </a:rPr>
                        <a:t>&lt; </a:t>
                      </a:r>
                      <a:r>
                        <a:rPr lang="ar-SY" sz="2400" b="1" dirty="0" err="1" smtClean="0">
                          <a:latin typeface="Calibri"/>
                          <a:ea typeface="Times New Roman"/>
                          <a:cs typeface="Arial"/>
                        </a:rPr>
                        <a:t>7 %</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1">
                        <a:lnSpc>
                          <a:spcPct val="115000"/>
                        </a:lnSpc>
                      </a:pPr>
                      <a:r>
                        <a:rPr kumimoji="0" lang="en-GB" sz="2400" b="1" i="0" u="none" strike="noStrike" cap="none" normalizeH="0" baseline="0" dirty="0" err="1" smtClean="0">
                          <a:ln>
                            <a:noFill/>
                          </a:ln>
                          <a:solidFill>
                            <a:srgbClr val="000000"/>
                          </a:solidFill>
                          <a:effectLst/>
                          <a:latin typeface="Arial" pitchFamily="34" charset="0"/>
                        </a:rPr>
                        <a:t>Fructosamine</a:t>
                      </a:r>
                      <a:endParaRPr kumimoji="0" lang="ar-SY" sz="2400" b="1" i="0" u="none" strike="noStrike" cap="none" normalizeH="0" baseline="0" dirty="0" smtClean="0">
                        <a:ln>
                          <a:noFill/>
                        </a:ln>
                        <a:solidFill>
                          <a:srgbClr val="000000"/>
                        </a:solidFill>
                        <a:effectLst/>
                        <a:latin typeface="Arial" pitchFamily="34" charset="0"/>
                      </a:endParaRPr>
                    </a:p>
                    <a:p>
                      <a:pPr algn="ctr" rtl="1">
                        <a:lnSpc>
                          <a:spcPct val="115000"/>
                        </a:lnSpc>
                      </a:pPr>
                      <a:r>
                        <a:rPr kumimoji="0" lang="en-GB" sz="2400" b="1" i="0" u="none" strike="noStrike" cap="none" normalizeH="0" baseline="0" dirty="0" smtClean="0">
                          <a:ln>
                            <a:noFill/>
                          </a:ln>
                          <a:solidFill>
                            <a:srgbClr val="000000"/>
                          </a:solidFill>
                          <a:effectLst/>
                          <a:latin typeface="Arial" pitchFamily="34" charset="0"/>
                        </a:rPr>
                        <a:t>HbA1c</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r>
              <a:tr h="1116312">
                <a:tc>
                  <a:txBody>
                    <a:bodyPr/>
                    <a:lstStyle/>
                    <a:p>
                      <a:pPr algn="ctr" rtl="1">
                        <a:lnSpc>
                          <a:spcPct val="115000"/>
                        </a:lnSpc>
                      </a:pPr>
                      <a:r>
                        <a:rPr lang="ar-SY" sz="2400" b="1" dirty="0" err="1" smtClean="0">
                          <a:latin typeface="Calibri"/>
                          <a:ea typeface="Times New Roman"/>
                          <a:cs typeface="Arial"/>
                        </a:rPr>
                        <a:t>70 </a:t>
                      </a:r>
                      <a:r>
                        <a:rPr lang="ar-SY" sz="2400" b="1" dirty="0" smtClean="0">
                          <a:latin typeface="Calibri"/>
                          <a:ea typeface="Times New Roman"/>
                          <a:cs typeface="Arial"/>
                        </a:rPr>
                        <a:t>– 130 </a:t>
                      </a:r>
                      <a:r>
                        <a:rPr lang="ar-SY" sz="2400" b="1" dirty="0" err="1" smtClean="0">
                          <a:latin typeface="Calibri"/>
                          <a:ea typeface="Times New Roman"/>
                          <a:cs typeface="Arial"/>
                        </a:rPr>
                        <a:t>ملغ </a:t>
                      </a:r>
                      <a:r>
                        <a:rPr lang="ar-SY" sz="2400" b="1" dirty="0" smtClean="0">
                          <a:latin typeface="Calibri"/>
                          <a:ea typeface="Times New Roman"/>
                          <a:cs typeface="Arial"/>
                        </a:rPr>
                        <a:t>/ د ل</a:t>
                      </a:r>
                    </a:p>
                    <a:p>
                      <a:pPr algn="ctr" rtl="1">
                        <a:lnSpc>
                          <a:spcPct val="115000"/>
                        </a:lnSpc>
                      </a:pPr>
                      <a:r>
                        <a:rPr lang="ar-SY" sz="2400" b="1" dirty="0" err="1" smtClean="0">
                          <a:latin typeface="Calibri"/>
                          <a:ea typeface="Times New Roman"/>
                          <a:cs typeface="Arial"/>
                        </a:rPr>
                        <a:t>90 </a:t>
                      </a:r>
                      <a:r>
                        <a:rPr lang="ar-SY" sz="2400" b="1" dirty="0" smtClean="0">
                          <a:latin typeface="Calibri"/>
                          <a:ea typeface="Times New Roman"/>
                          <a:cs typeface="Arial"/>
                        </a:rPr>
                        <a:t>– 140 </a:t>
                      </a:r>
                      <a:r>
                        <a:rPr lang="ar-SY" sz="2400" b="1" dirty="0" err="1" smtClean="0">
                          <a:latin typeface="Calibri"/>
                          <a:ea typeface="Times New Roman"/>
                          <a:cs typeface="Arial"/>
                        </a:rPr>
                        <a:t>ملغ </a:t>
                      </a:r>
                      <a:r>
                        <a:rPr lang="ar-SY" sz="2400" b="1" dirty="0" smtClean="0">
                          <a:latin typeface="Calibri"/>
                          <a:ea typeface="Times New Roman"/>
                          <a:cs typeface="Arial"/>
                        </a:rPr>
                        <a:t>/ د ل </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1">
                        <a:lnSpc>
                          <a:spcPct val="115000"/>
                        </a:lnSpc>
                      </a:pPr>
                      <a:r>
                        <a:rPr lang="ar-SY" sz="2400" b="1" dirty="0" smtClean="0">
                          <a:latin typeface="Calibri"/>
                          <a:ea typeface="Times New Roman"/>
                          <a:cs typeface="Arial"/>
                        </a:rPr>
                        <a:t>سكر الدم </a:t>
                      </a:r>
                      <a:r>
                        <a:rPr lang="ar-SY" sz="2400" b="1" dirty="0" err="1" smtClean="0">
                          <a:latin typeface="Calibri"/>
                          <a:ea typeface="Times New Roman"/>
                          <a:cs typeface="Arial"/>
                        </a:rPr>
                        <a:t>الصيامي (الشعري )</a:t>
                      </a:r>
                      <a:endParaRPr lang="ar-SY" sz="2400" b="1" dirty="0" smtClean="0">
                        <a:latin typeface="Calibri"/>
                        <a:ea typeface="Times New Roman"/>
                        <a:cs typeface="Arial"/>
                      </a:endParaRPr>
                    </a:p>
                    <a:p>
                      <a:pPr algn="ctr" rtl="1">
                        <a:lnSpc>
                          <a:spcPct val="115000"/>
                        </a:lnSpc>
                      </a:pPr>
                      <a:r>
                        <a:rPr lang="ar-SY" sz="2400" b="1" dirty="0" smtClean="0">
                          <a:latin typeface="Calibri"/>
                          <a:ea typeface="Times New Roman"/>
                          <a:cs typeface="Arial"/>
                        </a:rPr>
                        <a:t>سكر الدم بعد الطعام </a:t>
                      </a:r>
                      <a:r>
                        <a:rPr lang="ar-SY" sz="2400" b="1" dirty="0" err="1" smtClean="0">
                          <a:latin typeface="Calibri"/>
                          <a:ea typeface="Times New Roman"/>
                          <a:cs typeface="Arial"/>
                        </a:rPr>
                        <a:t>بساعتين </a:t>
                      </a:r>
                      <a:r>
                        <a:rPr lang="ar-SY" sz="2400" b="1" dirty="0" smtClean="0">
                          <a:latin typeface="Calibri"/>
                          <a:ea typeface="Times New Roman"/>
                          <a:cs typeface="Arial"/>
                        </a:rPr>
                        <a:t>( </a:t>
                      </a:r>
                      <a:r>
                        <a:rPr lang="ar-SY" sz="2400" b="1" dirty="0" err="1" smtClean="0">
                          <a:latin typeface="Calibri"/>
                          <a:ea typeface="Times New Roman"/>
                          <a:cs typeface="Arial"/>
                        </a:rPr>
                        <a:t>الشعري )</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116312">
                <a:tc>
                  <a:txBody>
                    <a:bodyPr/>
                    <a:lstStyle/>
                    <a:p>
                      <a:pPr algn="ctr" rtl="1">
                        <a:lnSpc>
                          <a:spcPct val="115000"/>
                        </a:lnSpc>
                      </a:pPr>
                      <a:r>
                        <a:rPr lang="ar-SY" sz="2400" b="1" dirty="0" smtClean="0">
                          <a:latin typeface="Calibri"/>
                          <a:ea typeface="Times New Roman"/>
                          <a:cs typeface="Arial"/>
                        </a:rPr>
                        <a:t>130\80 ملم ز</a:t>
                      </a:r>
                    </a:p>
                    <a:p>
                      <a:pPr algn="ctr" rtl="1">
                        <a:lnSpc>
                          <a:spcPct val="115000"/>
                        </a:lnSpc>
                      </a:pPr>
                      <a:r>
                        <a:rPr lang="ar-SY" sz="2400" b="1" dirty="0" smtClean="0">
                          <a:latin typeface="Calibri"/>
                          <a:ea typeface="Times New Roman"/>
                          <a:cs typeface="Arial"/>
                        </a:rPr>
                        <a:t>125\75 ملم ز</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1">
                        <a:lnSpc>
                          <a:spcPct val="115000"/>
                        </a:lnSpc>
                      </a:pPr>
                      <a:r>
                        <a:rPr lang="ar-SY" sz="2400" b="1" dirty="0" smtClean="0">
                          <a:latin typeface="Calibri"/>
                          <a:ea typeface="Times New Roman"/>
                          <a:cs typeface="Arial"/>
                        </a:rPr>
                        <a:t>ضغط الدم </a:t>
                      </a:r>
                    </a:p>
                    <a:p>
                      <a:pPr algn="ctr" rtl="1">
                        <a:lnSpc>
                          <a:spcPct val="115000"/>
                        </a:lnSpc>
                      </a:pPr>
                      <a:r>
                        <a:rPr lang="ar-SY" sz="2400" b="1" dirty="0" smtClean="0">
                          <a:latin typeface="Calibri"/>
                          <a:ea typeface="Times New Roman"/>
                          <a:cs typeface="Arial"/>
                        </a:rPr>
                        <a:t>ضغط الدم مع وجود اعتلال كلوي</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r>
              <a:tr h="665634">
                <a:tc>
                  <a:txBody>
                    <a:bodyPr/>
                    <a:lstStyle/>
                    <a:p>
                      <a:pPr algn="ctr" rtl="1">
                        <a:lnSpc>
                          <a:spcPct val="115000"/>
                        </a:lnSpc>
                      </a:pPr>
                      <a:r>
                        <a:rPr lang="ar-SY" sz="2400" b="1" dirty="0" smtClean="0">
                          <a:latin typeface="Calibri"/>
                          <a:ea typeface="Times New Roman"/>
                          <a:cs typeface="Arial"/>
                        </a:rPr>
                        <a:t>&lt; 155 </a:t>
                      </a:r>
                      <a:r>
                        <a:rPr lang="ar-SY" sz="2400" b="1" dirty="0" err="1" smtClean="0">
                          <a:latin typeface="Calibri"/>
                          <a:ea typeface="Times New Roman"/>
                          <a:cs typeface="Arial"/>
                        </a:rPr>
                        <a:t>ملغ </a:t>
                      </a:r>
                      <a:r>
                        <a:rPr lang="ar-SY" sz="2400" b="1" dirty="0" smtClean="0">
                          <a:latin typeface="Calibri"/>
                          <a:ea typeface="Times New Roman"/>
                          <a:cs typeface="Arial"/>
                        </a:rPr>
                        <a:t>/ د ل </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1">
                        <a:lnSpc>
                          <a:spcPct val="115000"/>
                        </a:lnSpc>
                      </a:pPr>
                      <a:r>
                        <a:rPr lang="ar-SY" sz="2400" b="1" dirty="0" err="1" smtClean="0">
                          <a:latin typeface="Calibri"/>
                          <a:ea typeface="Times New Roman"/>
                          <a:cs typeface="Arial"/>
                        </a:rPr>
                        <a:t>الكوليسترول</a:t>
                      </a:r>
                      <a:r>
                        <a:rPr lang="ar-SY" sz="2400" b="1" dirty="0" smtClean="0">
                          <a:latin typeface="Calibri"/>
                          <a:ea typeface="Times New Roman"/>
                          <a:cs typeface="Arial"/>
                        </a:rPr>
                        <a:t> الإجمالي</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665634">
                <a:tc>
                  <a:txBody>
                    <a:bodyPr/>
                    <a:lstStyle/>
                    <a:p>
                      <a:pPr algn="ctr" rtl="1">
                        <a:lnSpc>
                          <a:spcPct val="115000"/>
                        </a:lnSpc>
                      </a:pPr>
                      <a:r>
                        <a:rPr lang="ar-SY" sz="2400" b="1" dirty="0" smtClean="0">
                          <a:latin typeface="Calibri"/>
                          <a:ea typeface="Times New Roman"/>
                          <a:cs typeface="Arial"/>
                        </a:rPr>
                        <a:t>&lt; 70 </a:t>
                      </a:r>
                      <a:r>
                        <a:rPr lang="ar-SY" sz="2400" b="1" dirty="0" err="1" smtClean="0">
                          <a:latin typeface="Calibri"/>
                          <a:ea typeface="Times New Roman"/>
                          <a:cs typeface="Arial"/>
                        </a:rPr>
                        <a:t>ملغ </a:t>
                      </a:r>
                      <a:r>
                        <a:rPr lang="ar-SY" sz="2400" b="1" dirty="0" smtClean="0">
                          <a:latin typeface="Calibri"/>
                          <a:ea typeface="Times New Roman"/>
                          <a:cs typeface="Arial"/>
                        </a:rPr>
                        <a:t>/ د ل </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1">
                        <a:lnSpc>
                          <a:spcPct val="115000"/>
                        </a:lnSpc>
                      </a:pPr>
                      <a:r>
                        <a:rPr lang="en-US" sz="2400" b="1" dirty="0" smtClean="0">
                          <a:latin typeface="Calibri"/>
                          <a:ea typeface="Times New Roman"/>
                          <a:cs typeface="Arial"/>
                        </a:rPr>
                        <a:t>LDL</a:t>
                      </a:r>
                      <a:r>
                        <a:rPr lang="ar-SY" sz="2400" b="1" dirty="0" smtClean="0">
                          <a:latin typeface="Calibri"/>
                          <a:ea typeface="Times New Roman"/>
                          <a:cs typeface="Arial"/>
                        </a:rPr>
                        <a:t> </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r>
              <a:tr h="665634">
                <a:tc>
                  <a:txBody>
                    <a:bodyPr/>
                    <a:lstStyle/>
                    <a:p>
                      <a:pPr algn="ctr" rtl="1">
                        <a:lnSpc>
                          <a:spcPct val="115000"/>
                        </a:lnSpc>
                      </a:pPr>
                      <a:r>
                        <a:rPr lang="ar-SY" sz="2400" b="1" dirty="0" smtClean="0">
                          <a:latin typeface="Calibri"/>
                          <a:ea typeface="Times New Roman"/>
                          <a:cs typeface="Arial"/>
                        </a:rPr>
                        <a:t>&lt; 150 </a:t>
                      </a:r>
                      <a:r>
                        <a:rPr lang="ar-SY" sz="2400" b="1" dirty="0" err="1" smtClean="0">
                          <a:latin typeface="Calibri"/>
                          <a:ea typeface="Times New Roman"/>
                          <a:cs typeface="Arial"/>
                        </a:rPr>
                        <a:t>ملغ </a:t>
                      </a:r>
                      <a:r>
                        <a:rPr lang="ar-SY" sz="2400" b="1" dirty="0" smtClean="0">
                          <a:latin typeface="Calibri"/>
                          <a:ea typeface="Times New Roman"/>
                          <a:cs typeface="Arial"/>
                        </a:rPr>
                        <a:t>/ د ل </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1">
                        <a:lnSpc>
                          <a:spcPct val="115000"/>
                        </a:lnSpc>
                      </a:pPr>
                      <a:r>
                        <a:rPr lang="en-US" sz="2400" b="1" dirty="0" smtClean="0">
                          <a:latin typeface="Calibri"/>
                          <a:ea typeface="Times New Roman"/>
                          <a:cs typeface="Arial"/>
                        </a:rPr>
                        <a:t>TG</a:t>
                      </a:r>
                      <a:r>
                        <a:rPr lang="ar-SY" sz="2400" b="1" baseline="0" dirty="0" smtClean="0">
                          <a:latin typeface="Calibri"/>
                          <a:ea typeface="Times New Roman"/>
                          <a:cs typeface="Arial"/>
                        </a:rPr>
                        <a:t> </a:t>
                      </a:r>
                      <a:r>
                        <a:rPr lang="ar-SY" sz="2400" b="1" dirty="0" smtClean="0">
                          <a:latin typeface="Calibri"/>
                          <a:ea typeface="Times New Roman"/>
                          <a:cs typeface="Arial"/>
                        </a:rPr>
                        <a:t> </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665634">
                <a:tc>
                  <a:txBody>
                    <a:bodyPr/>
                    <a:lstStyle/>
                    <a:p>
                      <a:pPr algn="ctr" rtl="1">
                        <a:lnSpc>
                          <a:spcPct val="115000"/>
                        </a:lnSpc>
                      </a:pPr>
                      <a:r>
                        <a:rPr lang="ar-SY" sz="2400" b="1" dirty="0" err="1" smtClean="0">
                          <a:latin typeface="Calibri"/>
                          <a:ea typeface="Times New Roman"/>
                          <a:cs typeface="Arial"/>
                        </a:rPr>
                        <a:t>20</a:t>
                      </a:r>
                      <a:r>
                        <a:rPr lang="ar-SY" sz="2400" b="1" baseline="0" dirty="0" err="1" smtClean="0">
                          <a:latin typeface="Calibri"/>
                          <a:ea typeface="Times New Roman"/>
                          <a:cs typeface="Arial"/>
                        </a:rPr>
                        <a:t> </a:t>
                      </a:r>
                      <a:r>
                        <a:rPr lang="ar-SY" sz="2400" b="1" baseline="0" dirty="0" smtClean="0">
                          <a:latin typeface="Calibri"/>
                          <a:ea typeface="Times New Roman"/>
                          <a:cs typeface="Arial"/>
                        </a:rPr>
                        <a:t>– 25 </a:t>
                      </a:r>
                      <a:r>
                        <a:rPr lang="ar-SY" sz="2400" b="1" baseline="0" dirty="0" err="1" smtClean="0">
                          <a:latin typeface="Calibri"/>
                          <a:ea typeface="Times New Roman"/>
                          <a:cs typeface="Arial"/>
                        </a:rPr>
                        <a:t>كغ</a:t>
                      </a:r>
                      <a:r>
                        <a:rPr lang="ar-SY" sz="2400" b="1" baseline="0" dirty="0" smtClean="0">
                          <a:latin typeface="Calibri"/>
                          <a:ea typeface="Times New Roman"/>
                          <a:cs typeface="Arial"/>
                        </a:rPr>
                        <a:t> / م²</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1">
                        <a:lnSpc>
                          <a:spcPct val="115000"/>
                        </a:lnSpc>
                      </a:pPr>
                      <a:r>
                        <a:rPr lang="en-US" sz="2400" b="1" dirty="0" smtClean="0">
                          <a:latin typeface="Calibri"/>
                          <a:ea typeface="Times New Roman"/>
                          <a:cs typeface="Arial"/>
                        </a:rPr>
                        <a:t>BMI</a:t>
                      </a:r>
                      <a:r>
                        <a:rPr lang="ar-SY" sz="2400" b="1" dirty="0" smtClean="0">
                          <a:latin typeface="Calibri"/>
                          <a:ea typeface="Times New Roman"/>
                          <a:cs typeface="Arial"/>
                        </a:rPr>
                        <a:t> مؤشر كتلة الجسم</a:t>
                      </a:r>
                      <a:endParaRPr lang="en-US" sz="2400" b="1" dirty="0">
                        <a:latin typeface="Calibri"/>
                        <a:ea typeface="Times New Roman"/>
                        <a:cs typeface="Arial"/>
                      </a:endParaRPr>
                    </a:p>
                  </a:txBody>
                  <a:tcPr marL="91098" marR="91098" marT="45549" marB="45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normAutofit/>
          </a:bodyPr>
          <a:lstStyle/>
          <a:p>
            <a:r>
              <a:rPr lang="ar-SY" sz="3600" b="1" dirty="0" smtClean="0">
                <a:solidFill>
                  <a:schemeClr val="bg1"/>
                </a:solidFill>
              </a:rPr>
              <a:t>المتابعات السنوية للداء السكري عند مرضى </a:t>
            </a:r>
            <a:r>
              <a:rPr lang="ar-SY" sz="3600" b="1" dirty="0" err="1" smtClean="0">
                <a:solidFill>
                  <a:schemeClr val="bg1"/>
                </a:solidFill>
              </a:rPr>
              <a:t>التلاسيميا</a:t>
            </a:r>
            <a:endParaRPr lang="en-US" sz="3600" b="1" dirty="0"/>
          </a:p>
        </p:txBody>
      </p:sp>
      <p:sp>
        <p:nvSpPr>
          <p:cNvPr id="4" name="Content Placeholder 3"/>
          <p:cNvSpPr>
            <a:spLocks noGrp="1"/>
          </p:cNvSpPr>
          <p:nvPr>
            <p:ph sz="half" idx="2"/>
          </p:nvPr>
        </p:nvSpPr>
        <p:spPr>
          <a:xfrm>
            <a:off x="457200" y="1752600"/>
            <a:ext cx="4040188" cy="3951288"/>
          </a:xfrm>
          <a:ln w="38100">
            <a:solidFill>
              <a:schemeClr val="bg1"/>
            </a:solidFill>
          </a:ln>
        </p:spPr>
        <p:txBody>
          <a:bodyPr>
            <a:normAutofit lnSpcReduction="10000"/>
          </a:bodyPr>
          <a:lstStyle/>
          <a:p>
            <a:r>
              <a:rPr lang="ar-SY" sz="2800" b="1" dirty="0" smtClean="0"/>
              <a:t>فحوص القدم السكرية</a:t>
            </a:r>
          </a:p>
          <a:p>
            <a:r>
              <a:rPr lang="ar-SY" sz="2800" b="1" dirty="0" smtClean="0"/>
              <a:t>تقييم العادات غير الصحية كالتدخين والاعتياد الدوائي</a:t>
            </a:r>
          </a:p>
          <a:p>
            <a:r>
              <a:rPr lang="ar-SY" sz="2800" b="1" dirty="0" smtClean="0"/>
              <a:t>فحص قعر العين</a:t>
            </a:r>
          </a:p>
          <a:p>
            <a:r>
              <a:rPr lang="ar-SY" sz="2800" b="1" dirty="0" smtClean="0"/>
              <a:t>تقييم الصحة النفسية</a:t>
            </a:r>
          </a:p>
          <a:p>
            <a:r>
              <a:rPr lang="ar-SY" sz="2800" b="1" dirty="0" smtClean="0"/>
              <a:t>الصحة الفموية</a:t>
            </a:r>
          </a:p>
          <a:p>
            <a:r>
              <a:rPr lang="ar-SY" sz="2800" b="1" dirty="0" smtClean="0"/>
              <a:t>مهارات العناية الذاتية</a:t>
            </a:r>
          </a:p>
          <a:p>
            <a:r>
              <a:rPr lang="ar-SY" sz="2800" b="1" dirty="0" smtClean="0"/>
              <a:t>الرياضة والنشاط البدني</a:t>
            </a:r>
          </a:p>
          <a:p>
            <a:endParaRPr lang="en-US" dirty="0"/>
          </a:p>
        </p:txBody>
      </p:sp>
      <p:sp>
        <p:nvSpPr>
          <p:cNvPr id="6" name="Content Placeholder 5"/>
          <p:cNvSpPr>
            <a:spLocks noGrp="1"/>
          </p:cNvSpPr>
          <p:nvPr>
            <p:ph sz="quarter" idx="4"/>
          </p:nvPr>
        </p:nvSpPr>
        <p:spPr>
          <a:xfrm>
            <a:off x="4724400" y="1752600"/>
            <a:ext cx="4041775" cy="3951288"/>
          </a:xfrm>
          <a:ln w="38100">
            <a:solidFill>
              <a:schemeClr val="bg1"/>
            </a:solidFill>
          </a:ln>
        </p:spPr>
        <p:txBody>
          <a:bodyPr>
            <a:normAutofit lnSpcReduction="10000"/>
          </a:bodyPr>
          <a:lstStyle/>
          <a:p>
            <a:r>
              <a:rPr lang="ar-SY" sz="2800" b="1" dirty="0" smtClean="0"/>
              <a:t>معايير ضبط سكر الدم</a:t>
            </a:r>
          </a:p>
          <a:p>
            <a:r>
              <a:rPr lang="ar-SY" sz="2800" b="1" dirty="0" smtClean="0"/>
              <a:t>ضغط الدم</a:t>
            </a:r>
          </a:p>
          <a:p>
            <a:r>
              <a:rPr lang="ar-SY" sz="2800" b="1" dirty="0" err="1" smtClean="0"/>
              <a:t>الكوليسترول</a:t>
            </a:r>
            <a:r>
              <a:rPr lang="ar-SY" sz="2800" b="1" dirty="0" smtClean="0"/>
              <a:t> بمفرداته في المصل</a:t>
            </a:r>
          </a:p>
          <a:p>
            <a:r>
              <a:rPr lang="ar-SY" sz="2800" b="1" dirty="0" err="1" smtClean="0"/>
              <a:t>الكرياتينين</a:t>
            </a:r>
            <a:r>
              <a:rPr lang="ar-SY" sz="2800" b="1" dirty="0" smtClean="0"/>
              <a:t> في المصل</a:t>
            </a:r>
          </a:p>
          <a:p>
            <a:r>
              <a:rPr lang="ar-SY" sz="2800" b="1" dirty="0" err="1" smtClean="0"/>
              <a:t>البيلة</a:t>
            </a:r>
            <a:r>
              <a:rPr lang="ar-SY" sz="2800" b="1" dirty="0" smtClean="0"/>
              <a:t> </a:t>
            </a:r>
            <a:r>
              <a:rPr lang="ar-SY" sz="2800" b="1" dirty="0" err="1" smtClean="0"/>
              <a:t>الألبومينية</a:t>
            </a:r>
            <a:endParaRPr lang="ar-SY" sz="2800" b="1" dirty="0" smtClean="0"/>
          </a:p>
          <a:p>
            <a:r>
              <a:rPr lang="ar-SY" sz="2800" b="1" dirty="0" smtClean="0"/>
              <a:t>الوزن</a:t>
            </a:r>
          </a:p>
          <a:p>
            <a:r>
              <a:rPr lang="ar-SY" sz="2800" b="1" dirty="0" smtClean="0"/>
              <a:t>نمط الحياة الصحية</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Autofit/>
          </a:bodyPr>
          <a:lstStyle/>
          <a:p>
            <a:r>
              <a:rPr lang="ar-SY" sz="3600" b="1" dirty="0" smtClean="0">
                <a:solidFill>
                  <a:schemeClr val="bg1"/>
                </a:solidFill>
              </a:rPr>
              <a:t>البرنامج التثقيفي بالسكري لمرضى </a:t>
            </a:r>
            <a:r>
              <a:rPr lang="ar-SY" sz="3600" b="1" dirty="0" err="1" smtClean="0">
                <a:solidFill>
                  <a:schemeClr val="bg1"/>
                </a:solidFill>
              </a:rPr>
              <a:t>التلاسيميا</a:t>
            </a:r>
            <a:endParaRPr lang="en-US" sz="3600" b="1" dirty="0">
              <a:solidFill>
                <a:schemeClr val="bg1"/>
              </a:solidFill>
            </a:endParaRPr>
          </a:p>
        </p:txBody>
      </p:sp>
      <p:sp>
        <p:nvSpPr>
          <p:cNvPr id="3" name="Subtitle 2"/>
          <p:cNvSpPr>
            <a:spLocks noGrp="1"/>
          </p:cNvSpPr>
          <p:nvPr>
            <p:ph type="subTitle" idx="1"/>
          </p:nvPr>
        </p:nvSpPr>
        <p:spPr>
          <a:xfrm>
            <a:off x="533400" y="1143000"/>
            <a:ext cx="8077200" cy="5181600"/>
          </a:xfrm>
          <a:ln>
            <a:solidFill>
              <a:schemeClr val="bg1"/>
            </a:solidFill>
          </a:ln>
        </p:spPr>
        <p:txBody>
          <a:bodyPr/>
          <a:lstStyle/>
          <a:p>
            <a:r>
              <a:rPr lang="ar-SY" sz="3600" dirty="0" smtClean="0">
                <a:solidFill>
                  <a:schemeClr val="tx1"/>
                </a:solidFill>
              </a:rPr>
              <a:t>ويتضمن </a:t>
            </a:r>
            <a:r>
              <a:rPr lang="ar-SY" sz="3600" b="1" dirty="0" smtClean="0">
                <a:solidFill>
                  <a:schemeClr val="tx1"/>
                </a:solidFill>
              </a:rPr>
              <a:t>البرنامج التثقيفي بالسكري</a:t>
            </a:r>
            <a:r>
              <a:rPr lang="ar-SY" sz="3600" dirty="0" smtClean="0">
                <a:solidFill>
                  <a:schemeClr val="tx1"/>
                </a:solidFill>
              </a:rPr>
              <a:t> تعليم حقن الإنسولين وإحصاء </a:t>
            </a:r>
            <a:r>
              <a:rPr lang="ar-SY" sz="3600" dirty="0" err="1" smtClean="0">
                <a:solidFill>
                  <a:schemeClr val="tx1"/>
                </a:solidFill>
              </a:rPr>
              <a:t>الكربوهيدرات</a:t>
            </a:r>
            <a:r>
              <a:rPr lang="ar-SY" sz="3600" dirty="0" smtClean="0">
                <a:solidFill>
                  <a:schemeClr val="tx1"/>
                </a:solidFill>
              </a:rPr>
              <a:t> ، تعديل الجرعات وفق الظروف اليومية ومعدلات سكر </a:t>
            </a:r>
            <a:r>
              <a:rPr lang="ar-SY" sz="3600" dirty="0" err="1" smtClean="0">
                <a:solidFill>
                  <a:schemeClr val="tx1"/>
                </a:solidFill>
              </a:rPr>
              <a:t>الدم </a:t>
            </a:r>
            <a:r>
              <a:rPr lang="ar-SY" sz="3600" dirty="0" smtClean="0">
                <a:solidFill>
                  <a:schemeClr val="tx1"/>
                </a:solidFill>
              </a:rPr>
              <a:t>، مراقبة سكر </a:t>
            </a:r>
            <a:r>
              <a:rPr lang="ar-SY" sz="3600" dirty="0" err="1" smtClean="0">
                <a:solidFill>
                  <a:schemeClr val="tx1"/>
                </a:solidFill>
              </a:rPr>
              <a:t>الدم </a:t>
            </a:r>
            <a:r>
              <a:rPr lang="ar-SY" sz="3600" dirty="0" smtClean="0">
                <a:solidFill>
                  <a:schemeClr val="tx1"/>
                </a:solidFill>
              </a:rPr>
              <a:t>، التغذية الصحية وخيارات </a:t>
            </a:r>
            <a:r>
              <a:rPr lang="ar-SY" sz="3600" dirty="0" err="1" smtClean="0">
                <a:solidFill>
                  <a:schemeClr val="tx1"/>
                </a:solidFill>
              </a:rPr>
              <a:t>البدائل .</a:t>
            </a:r>
            <a:r>
              <a:rPr lang="ar-SY" sz="3600" dirty="0" smtClean="0">
                <a:solidFill>
                  <a:schemeClr val="tx1"/>
                </a:solidFill>
              </a:rPr>
              <a:t> ويستحسن أن يبدأ التثقيف </a:t>
            </a:r>
            <a:r>
              <a:rPr lang="ar-SY" sz="3600" dirty="0" err="1" smtClean="0">
                <a:solidFill>
                  <a:schemeClr val="tx1"/>
                </a:solidFill>
              </a:rPr>
              <a:t>إفرادياً</a:t>
            </a:r>
            <a:r>
              <a:rPr lang="ar-SY" sz="3600" dirty="0" smtClean="0">
                <a:solidFill>
                  <a:schemeClr val="tx1"/>
                </a:solidFill>
              </a:rPr>
              <a:t> ، وبعد ذلك يصبح جماعياً وفق مجموعات </a:t>
            </a:r>
            <a:r>
              <a:rPr lang="ar-SY" sz="3600" dirty="0" err="1" smtClean="0">
                <a:solidFill>
                  <a:schemeClr val="tx1"/>
                </a:solidFill>
              </a:rPr>
              <a:t>متجانسة .</a:t>
            </a:r>
            <a:endParaRPr lang="en-US" sz="3600" dirty="0">
              <a:solidFill>
                <a:schemeClr val="tx1"/>
              </a:solidFill>
            </a:endParaRPr>
          </a:p>
        </p:txBody>
      </p:sp>
      <p:pic>
        <p:nvPicPr>
          <p:cNvPr id="447490" name="Picture 2" descr="C:\Users\AZMI\Desktop\التلاسيميا\images (7).jpg"/>
          <p:cNvPicPr>
            <a:picLocks noChangeAspect="1" noChangeArrowheads="1"/>
          </p:cNvPicPr>
          <p:nvPr/>
        </p:nvPicPr>
        <p:blipFill>
          <a:blip r:embed="rId2" cstate="print"/>
          <a:srcRect/>
          <a:stretch>
            <a:fillRect/>
          </a:stretch>
        </p:blipFill>
        <p:spPr bwMode="auto">
          <a:xfrm>
            <a:off x="6477000" y="4648200"/>
            <a:ext cx="1981199" cy="1524000"/>
          </a:xfrm>
          <a:prstGeom prst="rect">
            <a:avLst/>
          </a:prstGeom>
          <a:noFill/>
        </p:spPr>
      </p:pic>
      <p:pic>
        <p:nvPicPr>
          <p:cNvPr id="5" name="Picture 5" descr="RIMG0059"/>
          <p:cNvPicPr>
            <a:picLocks noChangeAspect="1" noChangeArrowheads="1"/>
          </p:cNvPicPr>
          <p:nvPr/>
        </p:nvPicPr>
        <p:blipFill>
          <a:blip r:embed="rId3" cstate="print"/>
          <a:srcRect/>
          <a:stretch>
            <a:fillRect/>
          </a:stretch>
        </p:blipFill>
        <p:spPr bwMode="auto">
          <a:xfrm>
            <a:off x="4419600" y="4724400"/>
            <a:ext cx="1752600" cy="1447800"/>
          </a:xfrm>
          <a:prstGeom prst="rect">
            <a:avLst/>
          </a:prstGeom>
          <a:noFill/>
          <a:ln w="57150">
            <a:solidFill>
              <a:schemeClr val="bg1"/>
            </a:solidFill>
            <a:miter lim="800000"/>
            <a:headEnd/>
            <a:tailEnd/>
          </a:ln>
        </p:spPr>
      </p:pic>
      <p:pic>
        <p:nvPicPr>
          <p:cNvPr id="6" name="Picture 2" descr="C:\Users\AZMI\Desktop\هرم تغذية صحي.jpg"/>
          <p:cNvPicPr>
            <a:picLocks noChangeAspect="1" noChangeArrowheads="1"/>
          </p:cNvPicPr>
          <p:nvPr/>
        </p:nvPicPr>
        <p:blipFill>
          <a:blip r:embed="rId4" cstate="print"/>
          <a:srcRect/>
          <a:stretch>
            <a:fillRect/>
          </a:stretch>
        </p:blipFill>
        <p:spPr bwMode="auto">
          <a:xfrm>
            <a:off x="2438400" y="4648200"/>
            <a:ext cx="1676400" cy="1545169"/>
          </a:xfrm>
          <a:prstGeom prst="rect">
            <a:avLst/>
          </a:prstGeom>
          <a:noFill/>
        </p:spPr>
      </p:pic>
      <p:pic>
        <p:nvPicPr>
          <p:cNvPr id="7" name="Picture 2"/>
          <p:cNvPicPr>
            <a:picLocks noChangeAspect="1" noChangeArrowheads="1"/>
          </p:cNvPicPr>
          <p:nvPr/>
        </p:nvPicPr>
        <p:blipFill>
          <a:blip r:embed="rId5" cstate="print"/>
          <a:srcRect/>
          <a:stretch>
            <a:fillRect/>
          </a:stretch>
        </p:blipFill>
        <p:spPr bwMode="auto">
          <a:xfrm>
            <a:off x="609600" y="4572000"/>
            <a:ext cx="1600200" cy="16002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Autofit/>
          </a:bodyPr>
          <a:lstStyle/>
          <a:p>
            <a:r>
              <a:rPr lang="ar-SY" sz="4800" b="1" dirty="0" smtClean="0">
                <a:solidFill>
                  <a:schemeClr val="bg1"/>
                </a:solidFill>
              </a:rPr>
              <a:t>الدعم النفسي الاجتماعي</a:t>
            </a:r>
            <a:endParaRPr lang="en-US" sz="4800" b="1" dirty="0">
              <a:solidFill>
                <a:schemeClr val="bg1"/>
              </a:solidFill>
            </a:endParaRPr>
          </a:p>
        </p:txBody>
      </p:sp>
      <p:sp>
        <p:nvSpPr>
          <p:cNvPr id="3" name="Subtitle 2"/>
          <p:cNvSpPr>
            <a:spLocks noGrp="1"/>
          </p:cNvSpPr>
          <p:nvPr>
            <p:ph type="subTitle" idx="1"/>
          </p:nvPr>
        </p:nvSpPr>
        <p:spPr>
          <a:xfrm>
            <a:off x="304800" y="838200"/>
            <a:ext cx="8382000" cy="5791200"/>
          </a:xfrm>
          <a:ln>
            <a:solidFill>
              <a:schemeClr val="accent1"/>
            </a:solidFill>
          </a:ln>
        </p:spPr>
        <p:txBody>
          <a:bodyPr/>
          <a:lstStyle/>
          <a:p>
            <a:r>
              <a:rPr lang="ar-SY" sz="2400" b="1" dirty="0" smtClean="0">
                <a:solidFill>
                  <a:srgbClr val="FFFF00"/>
                </a:solidFill>
              </a:rPr>
              <a:t>لتشارك </a:t>
            </a:r>
            <a:r>
              <a:rPr lang="ar-SY" sz="2400" b="1" dirty="0" err="1" smtClean="0">
                <a:solidFill>
                  <a:srgbClr val="FFFF00"/>
                </a:solidFill>
              </a:rPr>
              <a:t>الإصابتين </a:t>
            </a:r>
            <a:r>
              <a:rPr lang="ar-SY" sz="2400" b="1" dirty="0" smtClean="0">
                <a:solidFill>
                  <a:srgbClr val="FFFF00"/>
                </a:solidFill>
              </a:rPr>
              <a:t>( </a:t>
            </a:r>
            <a:r>
              <a:rPr lang="ar-SY" sz="2400" b="1" dirty="0" err="1" smtClean="0">
                <a:solidFill>
                  <a:srgbClr val="FFFF00"/>
                </a:solidFill>
              </a:rPr>
              <a:t>التلاسيميا</a:t>
            </a:r>
            <a:r>
              <a:rPr lang="ar-SY" sz="2400" b="1" dirty="0" smtClean="0">
                <a:solidFill>
                  <a:srgbClr val="FFFF00"/>
                </a:solidFill>
              </a:rPr>
              <a:t> </a:t>
            </a:r>
            <a:r>
              <a:rPr lang="ar-SY" sz="2400" b="1" dirty="0" err="1" smtClean="0">
                <a:solidFill>
                  <a:srgbClr val="FFFF00"/>
                </a:solidFill>
              </a:rPr>
              <a:t>والسكري </a:t>
            </a:r>
            <a:r>
              <a:rPr lang="ar-SY" sz="2400" b="1" dirty="0" smtClean="0">
                <a:solidFill>
                  <a:srgbClr val="FFFF00"/>
                </a:solidFill>
              </a:rPr>
              <a:t>) عند الفرد تأثير نفسي </a:t>
            </a:r>
            <a:r>
              <a:rPr lang="ar-SY" sz="2400" b="1" dirty="0" err="1" smtClean="0">
                <a:solidFill>
                  <a:srgbClr val="FFFF00"/>
                </a:solidFill>
              </a:rPr>
              <a:t>كبير :</a:t>
            </a:r>
            <a:endParaRPr lang="ar-SY" sz="2400" b="1" dirty="0" smtClean="0">
              <a:solidFill>
                <a:srgbClr val="FFFF00"/>
              </a:solidFill>
            </a:endParaRPr>
          </a:p>
          <a:p>
            <a:pPr algn="r">
              <a:buFontTx/>
              <a:buChar char="-"/>
            </a:pPr>
            <a:r>
              <a:rPr lang="ar-SY" sz="2800" b="1" dirty="0" smtClean="0">
                <a:solidFill>
                  <a:srgbClr val="002060"/>
                </a:solidFill>
              </a:rPr>
              <a:t>المعاناة من وطأة الأعباء العلاجية </a:t>
            </a:r>
          </a:p>
          <a:p>
            <a:pPr algn="r">
              <a:buFontTx/>
              <a:buChar char="-"/>
            </a:pPr>
            <a:r>
              <a:rPr lang="ar-SY" sz="2800" b="1" dirty="0" smtClean="0">
                <a:solidFill>
                  <a:srgbClr val="002060"/>
                </a:solidFill>
              </a:rPr>
              <a:t> تأثير روتين </a:t>
            </a:r>
            <a:r>
              <a:rPr lang="ar-SY" sz="2800" b="1" dirty="0" err="1" smtClean="0">
                <a:solidFill>
                  <a:srgbClr val="002060"/>
                </a:solidFill>
              </a:rPr>
              <a:t>الإلتزام</a:t>
            </a:r>
            <a:r>
              <a:rPr lang="ar-SY" sz="2800" b="1" dirty="0" smtClean="0">
                <a:solidFill>
                  <a:srgbClr val="002060"/>
                </a:solidFill>
              </a:rPr>
              <a:t> بالعناية اليومية والساعية والأسبوعية </a:t>
            </a:r>
          </a:p>
          <a:p>
            <a:pPr algn="r">
              <a:buFontTx/>
              <a:buChar char="-"/>
            </a:pPr>
            <a:r>
              <a:rPr lang="ar-SY" sz="2800" b="1" dirty="0" smtClean="0">
                <a:solidFill>
                  <a:srgbClr val="002060"/>
                </a:solidFill>
              </a:rPr>
              <a:t> والشعور </a:t>
            </a:r>
            <a:r>
              <a:rPr lang="ar-SY" sz="2800" b="1" dirty="0" err="1" smtClean="0">
                <a:solidFill>
                  <a:srgbClr val="002060"/>
                </a:solidFill>
              </a:rPr>
              <a:t>بالإختلاف</a:t>
            </a:r>
            <a:r>
              <a:rPr lang="ar-SY" sz="2800" b="1" dirty="0" smtClean="0">
                <a:solidFill>
                  <a:srgbClr val="002060"/>
                </a:solidFill>
              </a:rPr>
              <a:t> عن الآخرين </a:t>
            </a:r>
          </a:p>
          <a:p>
            <a:pPr algn="r">
              <a:buFontTx/>
              <a:buChar char="-"/>
            </a:pPr>
            <a:r>
              <a:rPr lang="ar-SY" sz="2800" b="1" dirty="0" smtClean="0">
                <a:solidFill>
                  <a:srgbClr val="002060"/>
                </a:solidFill>
              </a:rPr>
              <a:t> الحاجة لتلقي الرعاية ومساعدة الآخرين </a:t>
            </a:r>
          </a:p>
          <a:p>
            <a:pPr algn="r">
              <a:buFontTx/>
              <a:buChar char="-"/>
            </a:pPr>
            <a:r>
              <a:rPr lang="ar-SY" sz="2800" b="1" dirty="0" smtClean="0">
                <a:solidFill>
                  <a:srgbClr val="002060"/>
                </a:solidFill>
              </a:rPr>
              <a:t> الشعور </a:t>
            </a:r>
            <a:r>
              <a:rPr lang="ar-SY" sz="2800" b="1" dirty="0" err="1" smtClean="0">
                <a:solidFill>
                  <a:srgbClr val="002060"/>
                </a:solidFill>
              </a:rPr>
              <a:t>بتخرب</a:t>
            </a:r>
            <a:r>
              <a:rPr lang="ar-SY" sz="2800" b="1" dirty="0" smtClean="0">
                <a:solidFill>
                  <a:srgbClr val="002060"/>
                </a:solidFill>
              </a:rPr>
              <a:t> الأعضاء وغياب التحسن أو الشفاء </a:t>
            </a:r>
          </a:p>
          <a:p>
            <a:pPr algn="r">
              <a:buFontTx/>
              <a:buChar char="-"/>
            </a:pPr>
            <a:r>
              <a:rPr lang="ar-SY" sz="2800" b="1" dirty="0" smtClean="0">
                <a:solidFill>
                  <a:srgbClr val="002060"/>
                </a:solidFill>
              </a:rPr>
              <a:t> العيش الدائم في قلق واكتئاب </a:t>
            </a:r>
            <a:r>
              <a:rPr lang="ar-SY" sz="2800" b="1" dirty="0" err="1" smtClean="0">
                <a:solidFill>
                  <a:srgbClr val="002060"/>
                </a:solidFill>
              </a:rPr>
              <a:t>مطبق .</a:t>
            </a:r>
            <a:r>
              <a:rPr lang="ar-SY" sz="2800" b="1" dirty="0" smtClean="0">
                <a:solidFill>
                  <a:srgbClr val="002060"/>
                </a:solidFill>
              </a:rPr>
              <a:t> </a:t>
            </a:r>
            <a:r>
              <a:rPr lang="ar-SY" sz="2800" b="1" dirty="0" err="1" smtClean="0">
                <a:solidFill>
                  <a:srgbClr val="002060"/>
                </a:solidFill>
              </a:rPr>
              <a:t>.</a:t>
            </a:r>
            <a:r>
              <a:rPr lang="ar-SY" sz="2800" b="1" dirty="0" smtClean="0">
                <a:solidFill>
                  <a:srgbClr val="002060"/>
                </a:solidFill>
              </a:rPr>
              <a:t> </a:t>
            </a:r>
            <a:r>
              <a:rPr lang="ar-SY" sz="2800" b="1" dirty="0" err="1" smtClean="0">
                <a:solidFill>
                  <a:srgbClr val="002060"/>
                </a:solidFill>
              </a:rPr>
              <a:t>.</a:t>
            </a:r>
            <a:endParaRPr lang="ar-SY" sz="2800" b="1" dirty="0" smtClean="0">
              <a:solidFill>
                <a:srgbClr val="002060"/>
              </a:solidFill>
            </a:endParaRPr>
          </a:p>
          <a:p>
            <a:pPr algn="r"/>
            <a:r>
              <a:rPr lang="ar-SY" sz="2400" b="1" dirty="0" smtClean="0">
                <a:solidFill>
                  <a:schemeClr val="tx1"/>
                </a:solidFill>
              </a:rPr>
              <a:t> كل هذه المعطيات توجب على فريق الرعاية الطبية أن يكون متمتعاً بمهارات واسعة وملماً بتلك الجوانب وقادراً على مقاربة المريض وفي كل زيارة بشكل صحيح وتقديم الدعم النفسي المترافق مع العناية الطبية الدورية وتشجيعهم على مواصلة العناية الذاتية بعد إكسابهم مهارات العناية الذاتية </a:t>
            </a:r>
            <a:r>
              <a:rPr lang="ar-SY" sz="2400" b="1" dirty="0" err="1" smtClean="0">
                <a:solidFill>
                  <a:schemeClr val="tx1"/>
                </a:solidFill>
              </a:rPr>
              <a:t>المنزلية </a:t>
            </a:r>
            <a:r>
              <a:rPr lang="ar-SY" sz="2400" b="1" dirty="0" smtClean="0">
                <a:solidFill>
                  <a:schemeClr val="tx1"/>
                </a:solidFill>
              </a:rPr>
              <a:t>، وتطوير قدراتهم على </a:t>
            </a:r>
            <a:r>
              <a:rPr lang="ar-SY" sz="2400" b="1" dirty="0" err="1" smtClean="0">
                <a:solidFill>
                  <a:schemeClr val="tx1"/>
                </a:solidFill>
              </a:rPr>
              <a:t>الإندماج</a:t>
            </a:r>
            <a:r>
              <a:rPr lang="ar-SY" sz="2400" b="1" dirty="0" smtClean="0">
                <a:solidFill>
                  <a:schemeClr val="tx1"/>
                </a:solidFill>
              </a:rPr>
              <a:t> </a:t>
            </a:r>
            <a:r>
              <a:rPr lang="ar-SY" sz="2400" b="1" dirty="0" err="1" smtClean="0">
                <a:solidFill>
                  <a:schemeClr val="tx1"/>
                </a:solidFill>
              </a:rPr>
              <a:t>الإجتماعي</a:t>
            </a:r>
            <a:r>
              <a:rPr lang="ar-SY" sz="2400" b="1" dirty="0" smtClean="0">
                <a:solidFill>
                  <a:schemeClr val="tx1"/>
                </a:solidFill>
              </a:rPr>
              <a:t> وإثبات الذات وامتلاك المهارات اليدوية والحياتية</a:t>
            </a:r>
            <a:endParaRPr lang="en-US" sz="24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ZMI\Desktop\التلاسيميا\صور اطفال تلاسيميا\26.jpg"/>
          <p:cNvPicPr>
            <a:picLocks noChangeAspect="1" noChangeArrowheads="1"/>
          </p:cNvPicPr>
          <p:nvPr/>
        </p:nvPicPr>
        <p:blipFill>
          <a:blip r:embed="rId2" cstate="print"/>
          <a:srcRect/>
          <a:stretch>
            <a:fillRect/>
          </a:stretch>
        </p:blipFill>
        <p:spPr bwMode="auto">
          <a:xfrm>
            <a:off x="0" y="0"/>
            <a:ext cx="9193966" cy="6858000"/>
          </a:xfrm>
          <a:prstGeom prst="rect">
            <a:avLst/>
          </a:prstGeom>
          <a:noFill/>
        </p:spPr>
      </p:pic>
      <p:sp>
        <p:nvSpPr>
          <p:cNvPr id="3" name="Rounded Rectangle 2"/>
          <p:cNvSpPr/>
          <p:nvPr/>
        </p:nvSpPr>
        <p:spPr>
          <a:xfrm>
            <a:off x="0" y="5643578"/>
            <a:ext cx="3071802" cy="121442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200" b="1" dirty="0" smtClean="0">
                <a:solidFill>
                  <a:schemeClr val="bg1"/>
                </a:solidFill>
              </a:rPr>
              <a:t>الدكتور عزمي فريد</a:t>
            </a:r>
          </a:p>
          <a:p>
            <a:pPr algn="ctr"/>
            <a:r>
              <a:rPr lang="ar-SY" sz="3200" b="1" dirty="0" smtClean="0">
                <a:solidFill>
                  <a:schemeClr val="bg1"/>
                </a:solidFill>
              </a:rPr>
              <a:t>وزارة الصحة</a:t>
            </a:r>
          </a:p>
        </p:txBody>
      </p:sp>
      <p:sp>
        <p:nvSpPr>
          <p:cNvPr id="4" name="Title 1"/>
          <p:cNvSpPr txBox="1">
            <a:spLocks/>
          </p:cNvSpPr>
          <p:nvPr/>
        </p:nvSpPr>
        <p:spPr>
          <a:xfrm>
            <a:off x="0" y="2514600"/>
            <a:ext cx="1981200" cy="2286008"/>
          </a:xfrm>
          <a:prstGeom prst="rect">
            <a:avLst/>
          </a:prstGeom>
          <a:ln w="120650">
            <a:noFill/>
          </a:ln>
        </p:spPr>
        <p:txBody>
          <a:bodyPr vert="horz" lIns="91440" tIns="45720" rIns="91440" bIns="45720" rtlCol="1" anchor="ctr">
            <a:normAutofit fontScale="97500"/>
          </a:bodyPr>
          <a:lstStyle/>
          <a:p>
            <a:pPr lvl="0" algn="ctr">
              <a:spcBef>
                <a:spcPct val="0"/>
              </a:spcBef>
              <a:defRPr/>
            </a:pPr>
            <a:r>
              <a:rPr lang="ar-SY" sz="4400" b="1" dirty="0" smtClean="0">
                <a:latin typeface="+mj-lt"/>
                <a:ea typeface="+mj-ea"/>
              </a:rPr>
              <a:t>شكراً لاهتمامكم</a:t>
            </a:r>
            <a:endParaRPr kumimoji="0" lang="en-US" sz="4800" b="1" i="0" u="none" strike="noStrike" kern="1200" cap="none" spc="0" normalizeH="0" baseline="0" noProof="0" dirty="0">
              <a:ln>
                <a:noFill/>
              </a:ln>
              <a:effectLst/>
              <a:uLnTx/>
              <a:uFillTx/>
              <a:latin typeface="+mj-lt"/>
              <a:ea typeface="+mj-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85720" y="1357298"/>
            <a:ext cx="6000792" cy="52864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600" dirty="0" smtClean="0">
                <a:solidFill>
                  <a:prstClr val="white"/>
                </a:solidFill>
              </a:rPr>
              <a:t>ينجم عن عوز مادة </a:t>
            </a:r>
            <a:r>
              <a:rPr lang="ar-SY" sz="3600" dirty="0" err="1" smtClean="0">
                <a:solidFill>
                  <a:prstClr val="white"/>
                </a:solidFill>
              </a:rPr>
              <a:t>الفوليت</a:t>
            </a:r>
            <a:r>
              <a:rPr lang="ar-SY" sz="3600" dirty="0" smtClean="0">
                <a:solidFill>
                  <a:prstClr val="white"/>
                </a:solidFill>
              </a:rPr>
              <a:t> في </a:t>
            </a:r>
            <a:r>
              <a:rPr lang="ar-SY" sz="3600" dirty="0" err="1" smtClean="0">
                <a:solidFill>
                  <a:prstClr val="white"/>
                </a:solidFill>
              </a:rPr>
              <a:t>الإستقلاب</a:t>
            </a:r>
            <a:r>
              <a:rPr lang="ar-SY" sz="3600" dirty="0" smtClean="0">
                <a:solidFill>
                  <a:prstClr val="white"/>
                </a:solidFill>
              </a:rPr>
              <a:t> </a:t>
            </a:r>
            <a:r>
              <a:rPr lang="ar-SY" sz="3600" dirty="0" err="1" smtClean="0">
                <a:solidFill>
                  <a:prstClr val="white"/>
                </a:solidFill>
              </a:rPr>
              <a:t>المعاوض</a:t>
            </a:r>
            <a:endParaRPr lang="ar-SY" sz="3600" dirty="0" smtClean="0">
              <a:solidFill>
                <a:prstClr val="white"/>
              </a:solidFill>
            </a:endParaRPr>
          </a:p>
          <a:p>
            <a:pPr algn="ctr" rtl="1"/>
            <a:r>
              <a:rPr lang="ar-SY" sz="3600" dirty="0" smtClean="0">
                <a:solidFill>
                  <a:prstClr val="white"/>
                </a:solidFill>
              </a:rPr>
              <a:t>ارتفاع مستوى </a:t>
            </a:r>
            <a:r>
              <a:rPr lang="ar-SY" sz="3600" dirty="0" err="1" smtClean="0">
                <a:solidFill>
                  <a:prstClr val="white"/>
                </a:solidFill>
              </a:rPr>
              <a:t>الهوموسيستئين</a:t>
            </a:r>
            <a:endParaRPr lang="ar-SY" sz="3600" dirty="0" smtClean="0">
              <a:solidFill>
                <a:prstClr val="white"/>
              </a:solidFill>
            </a:endParaRPr>
          </a:p>
          <a:p>
            <a:pPr algn="ctr" rtl="1"/>
            <a:r>
              <a:rPr lang="ar-SY" sz="3600" dirty="0" err="1" smtClean="0">
                <a:solidFill>
                  <a:prstClr val="white"/>
                </a:solidFill>
              </a:rPr>
              <a:t>+</a:t>
            </a:r>
            <a:endParaRPr lang="ar-SY" sz="3600" dirty="0" smtClean="0">
              <a:solidFill>
                <a:prstClr val="white"/>
              </a:solidFill>
            </a:endParaRPr>
          </a:p>
          <a:p>
            <a:pPr algn="ctr" rtl="1"/>
            <a:r>
              <a:rPr lang="ar-SY" sz="3600" dirty="0" err="1" smtClean="0">
                <a:solidFill>
                  <a:prstClr val="white"/>
                </a:solidFill>
              </a:rPr>
              <a:t>الإكتئاب</a:t>
            </a:r>
            <a:r>
              <a:rPr lang="ar-SY" sz="3600" dirty="0" smtClean="0">
                <a:solidFill>
                  <a:prstClr val="white"/>
                </a:solidFill>
              </a:rPr>
              <a:t> – نقص </a:t>
            </a:r>
            <a:r>
              <a:rPr lang="ar-SY" sz="3600" dirty="0" err="1" smtClean="0">
                <a:solidFill>
                  <a:prstClr val="white"/>
                </a:solidFill>
              </a:rPr>
              <a:t>الذاكرة </a:t>
            </a:r>
            <a:r>
              <a:rPr lang="ar-SY" sz="3600" dirty="0" smtClean="0">
                <a:solidFill>
                  <a:prstClr val="white"/>
                </a:solidFill>
              </a:rPr>
              <a:t>– مظاهر </a:t>
            </a:r>
            <a:r>
              <a:rPr lang="ar-SY" sz="3600" dirty="0" err="1" smtClean="0">
                <a:solidFill>
                  <a:prstClr val="white"/>
                </a:solidFill>
              </a:rPr>
              <a:t>السغل</a:t>
            </a:r>
            <a:r>
              <a:rPr lang="ar-SY" sz="3600" dirty="0" smtClean="0">
                <a:solidFill>
                  <a:prstClr val="white"/>
                </a:solidFill>
              </a:rPr>
              <a:t> – </a:t>
            </a:r>
            <a:r>
              <a:rPr lang="ar-SY" sz="3600" dirty="0" err="1" smtClean="0">
                <a:solidFill>
                  <a:prstClr val="white"/>
                </a:solidFill>
              </a:rPr>
              <a:t>نزوف</a:t>
            </a:r>
            <a:r>
              <a:rPr lang="ar-SY" sz="3600" dirty="0" smtClean="0">
                <a:solidFill>
                  <a:prstClr val="white"/>
                </a:solidFill>
              </a:rPr>
              <a:t> </a:t>
            </a:r>
            <a:r>
              <a:rPr lang="ar-SY" sz="3600" dirty="0" err="1" smtClean="0">
                <a:solidFill>
                  <a:prstClr val="white"/>
                </a:solidFill>
              </a:rPr>
              <a:t>لثوية - .</a:t>
            </a:r>
            <a:r>
              <a:rPr lang="ar-SY" sz="3600" dirty="0" smtClean="0">
                <a:solidFill>
                  <a:prstClr val="white"/>
                </a:solidFill>
              </a:rPr>
              <a:t> </a:t>
            </a:r>
            <a:r>
              <a:rPr lang="ar-SY" sz="3600" dirty="0" err="1" smtClean="0">
                <a:solidFill>
                  <a:prstClr val="white"/>
                </a:solidFill>
              </a:rPr>
              <a:t>.</a:t>
            </a:r>
            <a:r>
              <a:rPr lang="ar-SY" sz="3600" dirty="0" smtClean="0">
                <a:solidFill>
                  <a:prstClr val="white"/>
                </a:solidFill>
              </a:rPr>
              <a:t> </a:t>
            </a:r>
          </a:p>
          <a:p>
            <a:pPr algn="ctr" rtl="1"/>
            <a:r>
              <a:rPr lang="ar-SY" sz="3600" dirty="0" smtClean="0">
                <a:solidFill>
                  <a:prstClr val="white"/>
                </a:solidFill>
              </a:rPr>
              <a:t>نقص الوظيفة </a:t>
            </a:r>
            <a:r>
              <a:rPr lang="ar-SY" sz="3600" dirty="0" err="1" smtClean="0">
                <a:solidFill>
                  <a:prstClr val="white"/>
                </a:solidFill>
              </a:rPr>
              <a:t>الكبدية </a:t>
            </a:r>
            <a:r>
              <a:rPr lang="ar-SY" sz="3600" dirty="0" smtClean="0">
                <a:solidFill>
                  <a:prstClr val="white"/>
                </a:solidFill>
              </a:rPr>
              <a:t>– ضعف تصنيع الكولاجين والبروتينات </a:t>
            </a:r>
            <a:r>
              <a:rPr lang="ar-SY" sz="3600" dirty="0" err="1" smtClean="0">
                <a:solidFill>
                  <a:prstClr val="white"/>
                </a:solidFill>
              </a:rPr>
              <a:t>النووية </a:t>
            </a:r>
            <a:r>
              <a:rPr lang="ar-SY" sz="3600" dirty="0" smtClean="0">
                <a:solidFill>
                  <a:prstClr val="white"/>
                </a:solidFill>
              </a:rPr>
              <a:t>– ضعف المناعة </a:t>
            </a:r>
            <a:r>
              <a:rPr lang="ar-SY" sz="3600" dirty="0" err="1" smtClean="0">
                <a:solidFill>
                  <a:prstClr val="white"/>
                </a:solidFill>
              </a:rPr>
              <a:t>الخلطية</a:t>
            </a:r>
            <a:endParaRPr lang="en-US" sz="3600"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57884" y="1285860"/>
            <a:ext cx="3071834" cy="52864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smtClean="0">
                <a:solidFill>
                  <a:prstClr val="white"/>
                </a:solidFill>
              </a:rPr>
              <a:t>ارتفاع معدلات </a:t>
            </a:r>
            <a:r>
              <a:rPr lang="ar-SY" sz="3600" dirty="0" err="1" smtClean="0">
                <a:solidFill>
                  <a:prstClr val="white"/>
                </a:solidFill>
              </a:rPr>
              <a:t>واسمات</a:t>
            </a:r>
            <a:r>
              <a:rPr lang="ar-SY" sz="3600" dirty="0" smtClean="0">
                <a:solidFill>
                  <a:prstClr val="white"/>
                </a:solidFill>
              </a:rPr>
              <a:t> الكرب التأكسدي وعلى رأسها</a:t>
            </a:r>
          </a:p>
          <a:p>
            <a:pPr algn="ctr"/>
            <a:r>
              <a:rPr lang="ar-SY" sz="3600" dirty="0" smtClean="0">
                <a:solidFill>
                  <a:prstClr val="white"/>
                </a:solidFill>
              </a:rPr>
              <a:t> </a:t>
            </a:r>
            <a:r>
              <a:rPr lang="en-US" sz="3200" b="1" dirty="0" err="1" smtClean="0">
                <a:solidFill>
                  <a:prstClr val="white"/>
                </a:solidFill>
              </a:rPr>
              <a:t>Glutathion</a:t>
            </a:r>
            <a:r>
              <a:rPr lang="en-US" sz="3200" b="1" dirty="0" smtClean="0">
                <a:solidFill>
                  <a:prstClr val="white"/>
                </a:solidFill>
              </a:rPr>
              <a:t> </a:t>
            </a:r>
            <a:r>
              <a:rPr lang="en-US" sz="3200" b="1" dirty="0" err="1" smtClean="0">
                <a:solidFill>
                  <a:prstClr val="white"/>
                </a:solidFill>
              </a:rPr>
              <a:t>Peroxidase</a:t>
            </a:r>
            <a:endParaRPr lang="ar-SY" sz="2400" b="1" dirty="0" smtClean="0">
              <a:solidFill>
                <a:prstClr val="white"/>
              </a:solidFill>
            </a:endParaRPr>
          </a:p>
          <a:p>
            <a:pPr algn="ctr"/>
            <a:r>
              <a:rPr lang="ar-SY" sz="3600" b="1" dirty="0" smtClean="0">
                <a:solidFill>
                  <a:prstClr val="white"/>
                </a:solidFill>
              </a:rPr>
              <a:t>وزيادة </a:t>
            </a:r>
            <a:r>
              <a:rPr lang="ar-SY" sz="3600" b="1" dirty="0" err="1" smtClean="0">
                <a:solidFill>
                  <a:prstClr val="white"/>
                </a:solidFill>
              </a:rPr>
              <a:t>الحدثيات</a:t>
            </a:r>
            <a:r>
              <a:rPr lang="ar-SY" sz="3600" b="1" dirty="0" smtClean="0">
                <a:solidFill>
                  <a:prstClr val="white"/>
                </a:solidFill>
              </a:rPr>
              <a:t> </a:t>
            </a:r>
            <a:r>
              <a:rPr lang="ar-SY" sz="3600" b="1" dirty="0" err="1" smtClean="0">
                <a:solidFill>
                  <a:prstClr val="white"/>
                </a:solidFill>
              </a:rPr>
              <a:t>الإلتهابية</a:t>
            </a:r>
            <a:endParaRPr lang="ar-SY" sz="3600" b="1" dirty="0" smtClean="0">
              <a:solidFill>
                <a:prstClr val="white"/>
              </a:solidFill>
            </a:endParaRPr>
          </a:p>
        </p:txBody>
      </p:sp>
      <p:sp>
        <p:nvSpPr>
          <p:cNvPr id="3" name="Rectangle 2"/>
          <p:cNvSpPr/>
          <p:nvPr/>
        </p:nvSpPr>
        <p:spPr>
          <a:xfrm>
            <a:off x="214282" y="1214422"/>
            <a:ext cx="3071834" cy="52864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smtClean="0">
                <a:solidFill>
                  <a:prstClr val="white"/>
                </a:solidFill>
              </a:rPr>
              <a:t>الحاجة المتكررة لمضادات الكرب </a:t>
            </a:r>
            <a:r>
              <a:rPr lang="ar-SY" sz="3600" dirty="0" err="1" smtClean="0">
                <a:solidFill>
                  <a:prstClr val="white"/>
                </a:solidFill>
              </a:rPr>
              <a:t>التأكسدي :</a:t>
            </a:r>
            <a:endParaRPr lang="ar-SY" sz="3600" dirty="0" smtClean="0">
              <a:solidFill>
                <a:prstClr val="white"/>
              </a:solidFill>
            </a:endParaRPr>
          </a:p>
          <a:p>
            <a:pPr algn="ctr"/>
            <a:r>
              <a:rPr lang="ar-SY" sz="3600" dirty="0" err="1" smtClean="0">
                <a:solidFill>
                  <a:prstClr val="white"/>
                </a:solidFill>
              </a:rPr>
              <a:t>الفيتامينات :</a:t>
            </a:r>
            <a:endParaRPr lang="ar-SY" sz="3600" dirty="0" smtClean="0">
              <a:solidFill>
                <a:prstClr val="white"/>
              </a:solidFill>
            </a:endParaRPr>
          </a:p>
          <a:p>
            <a:pPr algn="ctr"/>
            <a:r>
              <a:rPr lang="ar-SY" sz="3600" dirty="0" smtClean="0">
                <a:solidFill>
                  <a:prstClr val="white"/>
                </a:solidFill>
              </a:rPr>
              <a:t> </a:t>
            </a:r>
            <a:r>
              <a:rPr lang="en-US" sz="3600" dirty="0" smtClean="0">
                <a:solidFill>
                  <a:prstClr val="white"/>
                </a:solidFill>
              </a:rPr>
              <a:t>E – C – A</a:t>
            </a:r>
            <a:r>
              <a:rPr lang="ar-SY" sz="3600" dirty="0" smtClean="0">
                <a:solidFill>
                  <a:prstClr val="white"/>
                </a:solidFill>
              </a:rPr>
              <a:t> </a:t>
            </a:r>
            <a:r>
              <a:rPr lang="ar-SY" sz="3600" dirty="0" err="1" smtClean="0">
                <a:solidFill>
                  <a:prstClr val="white"/>
                </a:solidFill>
              </a:rPr>
              <a:t>والسيلينيوم</a:t>
            </a:r>
            <a:r>
              <a:rPr lang="ar-SY" sz="3600" dirty="0" smtClean="0">
                <a:solidFill>
                  <a:prstClr val="white"/>
                </a:solidFill>
              </a:rPr>
              <a:t> – ومساعد الإنزيم </a:t>
            </a:r>
            <a:r>
              <a:rPr lang="en-US" sz="3600" dirty="0" smtClean="0">
                <a:solidFill>
                  <a:prstClr val="white"/>
                </a:solidFill>
              </a:rPr>
              <a:t>Q10</a:t>
            </a:r>
            <a:endParaRPr lang="en-US" sz="3600"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86116" y="1357298"/>
            <a:ext cx="5572164" cy="52864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b="1" dirty="0" smtClean="0">
                <a:solidFill>
                  <a:prstClr val="white"/>
                </a:solidFill>
              </a:rPr>
              <a:t>عوز الفيتامين </a:t>
            </a:r>
            <a:r>
              <a:rPr lang="en-US" sz="3600" b="1" dirty="0" smtClean="0">
                <a:solidFill>
                  <a:prstClr val="white"/>
                </a:solidFill>
              </a:rPr>
              <a:t>D</a:t>
            </a:r>
            <a:r>
              <a:rPr lang="ar-SY" sz="3600" b="1" dirty="0" smtClean="0">
                <a:solidFill>
                  <a:prstClr val="white"/>
                </a:solidFill>
              </a:rPr>
              <a:t> </a:t>
            </a:r>
          </a:p>
          <a:p>
            <a:pPr algn="ctr"/>
            <a:r>
              <a:rPr lang="ar-SY" sz="3600" b="1" dirty="0" smtClean="0">
                <a:solidFill>
                  <a:prstClr val="white"/>
                </a:solidFill>
              </a:rPr>
              <a:t>عوز الكلسيوم </a:t>
            </a:r>
            <a:r>
              <a:rPr lang="en-US" sz="3600" b="1" dirty="0" smtClean="0">
                <a:solidFill>
                  <a:prstClr val="white"/>
                </a:solidFill>
              </a:rPr>
              <a:t>Ca</a:t>
            </a:r>
            <a:endParaRPr lang="ar-SY" sz="3600" b="1" dirty="0" smtClean="0">
              <a:solidFill>
                <a:prstClr val="white"/>
              </a:solidFill>
            </a:endParaRPr>
          </a:p>
          <a:p>
            <a:pPr algn="ctr"/>
            <a:r>
              <a:rPr lang="ar-SY" sz="3600" b="1" dirty="0" smtClean="0">
                <a:solidFill>
                  <a:prstClr val="white"/>
                </a:solidFill>
              </a:rPr>
              <a:t>عوز الزنك </a:t>
            </a:r>
            <a:r>
              <a:rPr lang="en-US" sz="3600" b="1" dirty="0" smtClean="0">
                <a:solidFill>
                  <a:prstClr val="white"/>
                </a:solidFill>
              </a:rPr>
              <a:t>Zn</a:t>
            </a:r>
            <a:r>
              <a:rPr lang="ar-SY" sz="3600" b="1" dirty="0" smtClean="0">
                <a:solidFill>
                  <a:prstClr val="white"/>
                </a:solidFill>
              </a:rPr>
              <a:t> </a:t>
            </a:r>
          </a:p>
          <a:p>
            <a:pPr algn="ctr"/>
            <a:r>
              <a:rPr lang="ar-SY" sz="3600" b="1" dirty="0" smtClean="0">
                <a:solidFill>
                  <a:prstClr val="white"/>
                </a:solidFill>
              </a:rPr>
              <a:t>عوز </a:t>
            </a:r>
            <a:r>
              <a:rPr lang="ar-SY" sz="3600" b="1" dirty="0" err="1" smtClean="0">
                <a:solidFill>
                  <a:prstClr val="white"/>
                </a:solidFill>
              </a:rPr>
              <a:t>المنغنيز</a:t>
            </a:r>
            <a:r>
              <a:rPr lang="ar-SY" sz="3600" b="1" dirty="0" smtClean="0">
                <a:solidFill>
                  <a:prstClr val="white"/>
                </a:solidFill>
              </a:rPr>
              <a:t> </a:t>
            </a:r>
            <a:r>
              <a:rPr lang="en-US" sz="3600" b="1" dirty="0" err="1" smtClean="0">
                <a:solidFill>
                  <a:prstClr val="white"/>
                </a:solidFill>
              </a:rPr>
              <a:t>Mn</a:t>
            </a:r>
            <a:r>
              <a:rPr lang="ar-SY" sz="3600" b="1" dirty="0" smtClean="0">
                <a:solidFill>
                  <a:prstClr val="white"/>
                </a:solidFill>
              </a:rPr>
              <a:t> </a:t>
            </a:r>
          </a:p>
          <a:p>
            <a:pPr algn="ctr"/>
            <a:r>
              <a:rPr lang="ar-SY" sz="3600" b="1" dirty="0" smtClean="0">
                <a:solidFill>
                  <a:prstClr val="white"/>
                </a:solidFill>
              </a:rPr>
              <a:t>عوز النحاس </a:t>
            </a:r>
            <a:r>
              <a:rPr lang="en-US" sz="3600" b="1" dirty="0" smtClean="0">
                <a:solidFill>
                  <a:prstClr val="white"/>
                </a:solidFill>
              </a:rPr>
              <a:t>Cu</a:t>
            </a:r>
            <a:r>
              <a:rPr lang="ar-SY" sz="3600" b="1" dirty="0" smtClean="0">
                <a:solidFill>
                  <a:prstClr val="white"/>
                </a:solidFill>
              </a:rPr>
              <a:t> </a:t>
            </a:r>
          </a:p>
          <a:p>
            <a:pPr algn="ctr"/>
            <a:endParaRPr lang="en-US" sz="3600"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2446</TotalTime>
  <Words>1864</Words>
  <Application>Microsoft Office PowerPoint</Application>
  <PresentationFormat>On-screen Show (4:3)</PresentationFormat>
  <Paragraphs>320</Paragraphs>
  <Slides>60</Slides>
  <Notes>5</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60</vt:i4>
      </vt:variant>
    </vt:vector>
  </HeadingPairs>
  <TitlesOfParts>
    <vt:vector size="74" baseType="lpstr">
      <vt:lpstr>Default Design</vt:lpstr>
      <vt:lpstr>Office Theme</vt:lpstr>
      <vt:lpstr>تصميم افتراضي</vt:lpstr>
      <vt:lpstr>سمة Office</vt:lpstr>
      <vt:lpstr>1_Office Theme</vt:lpstr>
      <vt:lpstr>3_Office Theme</vt:lpstr>
      <vt:lpstr>4_Office Theme</vt:lpstr>
      <vt:lpstr>5_Office Theme</vt:lpstr>
      <vt:lpstr>1_سمة Office</vt:lpstr>
      <vt:lpstr>2_سمة Office</vt:lpstr>
      <vt:lpstr>1_Default Design</vt:lpstr>
      <vt:lpstr>2_Office Theme</vt:lpstr>
      <vt:lpstr>6_Office Theme</vt:lpstr>
      <vt:lpstr>Image</vt:lpstr>
      <vt:lpstr>Slide 1</vt:lpstr>
      <vt:lpstr>Slide 2</vt:lpstr>
      <vt:lpstr>Slide 3</vt:lpstr>
      <vt:lpstr>Slide 4</vt:lpstr>
      <vt:lpstr>ملامح الإستقلاب التقويضي  في سني الطفولة و البلوغ من مرضى التلاسيميا </vt:lpstr>
      <vt:lpstr>Slide 6</vt:lpstr>
      <vt:lpstr>Slide 7</vt:lpstr>
      <vt:lpstr>Slide 8</vt:lpstr>
      <vt:lpstr>Slide 9</vt:lpstr>
      <vt:lpstr>هل لدى مرضى التلاسيميا وانحلالات الدم استعداد للإصابة بالداء السكري ؟</vt:lpstr>
      <vt:lpstr>Slide 11</vt:lpstr>
      <vt:lpstr>Slide 12</vt:lpstr>
      <vt:lpstr>Slide 13</vt:lpstr>
      <vt:lpstr>Slide 14</vt:lpstr>
      <vt:lpstr>دور الزنك Zn </vt:lpstr>
      <vt:lpstr>العلاقة بين الزنك والسكري أيضاً :  الباحث الإيراني Dehshad دهشاد وزملاؤه قاموا بقياس مستويات الزنك والإنسولين والغلوكوز لدى 70 مريضاً بالتلاسيميا ويقابلهم 69 شخصاً غير مصابين بالتلاسيميا كمجموعة شاهدة ، وتم إجراء OGTT ، وتم قياس مستويات العناصر المدروسة على الريق ، وفي الساعة الأولى ، ثم الثانية من الإختبار ، فوجدوا أن 37 % من حالات التلاسيميا كان لديها : - نقص في مستويات الزنك في المصل  - وانخفاض في تراكيز الإنسولين الصيامي  - ارتفاع سكر الدم في الساعة الأولى من اختبار OGTT </vt:lpstr>
      <vt:lpstr>هذه البيانات تدعم نظرية : أنه يمكن لعوز الزنك أن يفاقم من عدم قدرة خلايا بيتا البنكرياسية على إفراز كميات كافية من الإنسولين استجابة للتحريض المباشر للغلوكوز في مصل الدم لدى مرضى التلاسيميا الذين يزودون بوحدات الدم بشكل دوري والذين لا يعالجون بنقل الدم .       </vt:lpstr>
      <vt:lpstr>Slide 18</vt:lpstr>
      <vt:lpstr>Slide 19</vt:lpstr>
      <vt:lpstr>Slide 20</vt:lpstr>
      <vt:lpstr>السكري البرونزي – السكري الشبهي</vt:lpstr>
      <vt:lpstr>Slide 22</vt:lpstr>
      <vt:lpstr>Slide 23</vt:lpstr>
      <vt:lpstr>آلية حدوث السكري الثانوي النمط الأول و الثاني في التلاسيميا بعد ترسب الحديد الفيريتين</vt:lpstr>
      <vt:lpstr>Slide 25</vt:lpstr>
      <vt:lpstr>آلية حدوث السكري النمط الأول والنمط الثاني الشائعة</vt:lpstr>
      <vt:lpstr>Slide 27</vt:lpstr>
      <vt:lpstr>لابد من التقصي عن حالة ما قبل السكري عند اليافعين والمراهقين من مرضى التلاسيميا ؟</vt:lpstr>
      <vt:lpstr>Slide 29</vt:lpstr>
      <vt:lpstr>Slide 30</vt:lpstr>
      <vt:lpstr>لماذا ينطوي السكري المرافق للتلاسيميا على خطورة بالغة ؟؟؟</vt:lpstr>
      <vt:lpstr>تشتد حدة مضاعفات انحلالات الدم وفرط تحميل الحديد في حالة ما قبل السكري وتتضاعف في السكري الصريح</vt:lpstr>
      <vt:lpstr>كيف نبدأ تدبير الإصابة بالسكري الثانوي  عند مرضى التلاسيميا ؟</vt:lpstr>
      <vt:lpstr>Slide 34</vt:lpstr>
      <vt:lpstr>Slide 35</vt:lpstr>
      <vt:lpstr>في مرحلة ما قبل السكري و وجود المقاومة الكبدية على الإنسولين بسبب ترسب الحديد في الكبد :   يعتبر الميتفورمين الخيار العلاجي الأول في السكري النمط الثاني ، ولكن الدراسات حول استخدامه لمرضى التلاسيميا قليلة .   الميتفورمين metformin  :ينقص من المقاومة على الإنسولين وهو علاج واق من المرض القلبي الوعائي ، ولذلك يمكن استخدامه علاجياً لمرضى السكري الشبهي وقد استخدم في علاج هذا النوع من السكري في مشفى الأطفال في أوكلاند وتم شموله في البحوث السريرية    Whittington Joint Diabetes Thalassaemia Clinic وتم اعتمادها في المؤتمر الأوروبي للتلاسيميا في قبرص / ليماسول 2012</vt:lpstr>
      <vt:lpstr> في مرحلة بدء القصور البنكرياسي في إفراز الإنسولين نتيجة بدء الإنسمام بالحديد المترسب في جزر لانغرهانس :   تم استخدام مركبات زمرة السلفونيل يوريا بنجاح مثل الأنواع : (غليبين كلاميد ، غليكلازيد ، غليميبيرايد )  (e.g. glibenclamide, gliclazide, glimepiride)  التي تحفز زيادة إفراز الإنسولين من البنكرياس   وقد استخدم في علاج هذا النوع من السكري في مشفى الأطفال في أوكلاند أيضاً وتم شموله في البحوث السريرية والتوصيات الخاصة بمركز :  Whittington Joint Diabetes Thalassaemia Clinic وتم اعتمادها في المؤتمر الأوروبي للتلاسيميا في قبرص / ليماسول 2012  </vt:lpstr>
      <vt:lpstr>  ولتحسين الأداء العلاجي للعلاجات السابقة والتقليل من ارتفاع سكر الدم بعد الطعام :  أضيفت زمرة الأكاربوز Acarboseإلى العلاجات السابقة ، وهي تبطئ من هضم وامتصاص الكربوهيدرات المركبة في الأمعاء ويعمل الأكاربوز على تثبيط هضم النشويات وبالتالي يؤخر امتصاص  الغلوكوز من الأمعاء فيعمل على ضبط سكر الدم بعد الطعام .  ويسهم ضبط ارتفاع سكر الدم بعد الوجبات الطعامية عند مرضى السكري والتلاسيميا في التقليل من تقدم الخطورة القلبية   Whittington Joint Diabetes Thalassaemia Clinic وتم اعتمادها في المؤتمر الأوروبي للتلاسيميا في قبرص / ليماسول 2012</vt:lpstr>
      <vt:lpstr>العلاج بالإنسولين : من العلاجات الأساسية التي يجب أن يبدأ باستخدامها علاجياً  في الحالات التي يحدث فيها نقص بليغ في إنتاج الإنسولين من خلايا بيتا  ويتوجب حقن الإنسولين تحت الجلد في الطبقة الشحمية بجرعتين يومياً على الأقل .       </vt:lpstr>
      <vt:lpstr>العلاج بالإنسولين :  يوجد نظامان علاجيان بالإنسولين يمكن اتباعهما حالياً في بلدنا : الأول نظام الإنسولين مسبق المزج يعطى 2-3 مرات في اليوم مثل :  Mixtard , Humulin 30\70  أو مماثلات الإنسولين المزيجة مثل :  Humalog Mix50    NovoMix 30,   ثم تقسم الجرعة اليومية الكلية بالشكل التالي : ثلثا الجرعة اليومية صباحاً وقبل وجبة الفطور التي يجب أن تكون ثابتة الموعد والثلث الباقي مساء قبل العشاء الذي يجب أن يكون ثابت الموعد ثم التحول إلى استخدام نظام متعدد الجرعات بالإنسولين </vt:lpstr>
      <vt:lpstr>العلاج بالإنسولين :   حالة سريرية : شاب 18 عاماً مصاب بالتلاسيميا شخصت لديه إصابة سكرية بعد ان ظهرت أعراض السهاف وفرط التبول ونقص الوزن المتزايد مع الوهن حتى بعد التزود بحصته من الدم وكان سابقاً يرفض استعمال مضخة عقار Desferal  (Deferasirox) الخالب للحديد  الوزن = 40 كغ  الجرعة اليومية البدئية 0,6 × 40 = 24 وحدة / اليوم الجرعة الصباحية = 24 × 2\3 = 16 وحدة مختلط الجرعة المسائية = 24 × 1\3 = 8 وحدات مختلط </vt:lpstr>
      <vt:lpstr>Slide 42</vt:lpstr>
      <vt:lpstr>إشكاليات التغذية الطبية العلاجية عند مرضى التلاسيميا والسكري </vt:lpstr>
      <vt:lpstr>Slide 44</vt:lpstr>
      <vt:lpstr>وتتراوح معدلات نقص النمو بين 25 – 75 % ، وذلك حسب شدة المتلازمة التلاسيمية</vt:lpstr>
      <vt:lpstr>وقد لاحظ البروفيسور فكري وزملاؤه وجود علاقة بين مستويات الزنك Zn في المصل ومخطط تطور النمو لدى 46 مريضاً بالتلاسيميا في مصر .  ولاحظ بعض الباحثين تحسن النمو بعد زيادة كمية الحريرات اليومية المتناولة بمعدل 30 – 50 % على مدى 8 أسابيع ، فزاد الوزن ، وزادت سماكة الطبقة الدهنية المكتنزة تحت الجلد وارتفع الألبومين المصلي ، وارتفع العامل المنمي المشابه للإنسولين  (Insulin Like Growth Factor - 1 (IGF-1  </vt:lpstr>
      <vt:lpstr>Slide 47</vt:lpstr>
      <vt:lpstr>Slide 48</vt:lpstr>
      <vt:lpstr>Slide 49</vt:lpstr>
      <vt:lpstr>Slide 50</vt:lpstr>
      <vt:lpstr>Slide 51</vt:lpstr>
      <vt:lpstr>Slide 52</vt:lpstr>
      <vt:lpstr>Slide 53</vt:lpstr>
      <vt:lpstr>Slide 54</vt:lpstr>
      <vt:lpstr>يمكن للتشدد في حظر تناول المآكل الغنية بالحديد أن تتسبب في : 1- زيادة الصعوبة في نوعية الحياة 2- التراخي في الالتزام بالتداوي بخالبات الحديد  3- تداعيات نفسية / إجتماعية سلبية التأثير على المريض 4- يبقى تأمين النمو والبلوغ عند الأطفال هدف أساسي للتغذية 5- جدلية الجدوى !!</vt:lpstr>
      <vt:lpstr>Slide 56</vt:lpstr>
      <vt:lpstr>المتابعات السنوية للداء السكري عند مرضى التلاسيميا</vt:lpstr>
      <vt:lpstr>البرنامج التثقيفي بالسكري لمرضى التلاسيميا</vt:lpstr>
      <vt:lpstr>الدعم النفسي الاجتماعي</vt:lpstr>
      <vt:lpstr>Slide 60</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AZMI</dc:creator>
  <cp:lastModifiedBy>AZMI</cp:lastModifiedBy>
  <cp:revision>299</cp:revision>
  <dcterms:created xsi:type="dcterms:W3CDTF">2014-04-16T19:44:05Z</dcterms:created>
  <dcterms:modified xsi:type="dcterms:W3CDTF">2016-03-16T16:36:15Z</dcterms:modified>
</cp:coreProperties>
</file>