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8" r:id="rId3"/>
    <p:sldId id="337" r:id="rId4"/>
    <p:sldId id="305" r:id="rId5"/>
    <p:sldId id="307" r:id="rId6"/>
    <p:sldId id="336" r:id="rId7"/>
    <p:sldId id="285" r:id="rId8"/>
    <p:sldId id="269" r:id="rId9"/>
    <p:sldId id="338" r:id="rId10"/>
    <p:sldId id="355" r:id="rId11"/>
    <p:sldId id="356" r:id="rId12"/>
    <p:sldId id="340" r:id="rId13"/>
    <p:sldId id="341" r:id="rId14"/>
    <p:sldId id="267" r:id="rId15"/>
    <p:sldId id="342" r:id="rId16"/>
    <p:sldId id="262" r:id="rId17"/>
    <p:sldId id="266" r:id="rId18"/>
    <p:sldId id="265" r:id="rId19"/>
    <p:sldId id="343" r:id="rId20"/>
    <p:sldId id="353" r:id="rId21"/>
    <p:sldId id="344" r:id="rId22"/>
    <p:sldId id="357" r:id="rId23"/>
    <p:sldId id="345" r:id="rId24"/>
    <p:sldId id="321" r:id="rId25"/>
    <p:sldId id="322" r:id="rId26"/>
    <p:sldId id="323" r:id="rId27"/>
    <p:sldId id="319" r:id="rId28"/>
    <p:sldId id="325" r:id="rId29"/>
    <p:sldId id="346" r:id="rId30"/>
    <p:sldId id="327" r:id="rId31"/>
    <p:sldId id="328" r:id="rId32"/>
    <p:sldId id="329" r:id="rId33"/>
    <p:sldId id="354" r:id="rId34"/>
    <p:sldId id="347" r:id="rId35"/>
    <p:sldId id="348" r:id="rId36"/>
    <p:sldId id="349" r:id="rId37"/>
    <p:sldId id="351" r:id="rId38"/>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3973" autoAdjust="0"/>
    <p:restoredTop sz="94671" autoAdjust="0"/>
  </p:normalViewPr>
  <p:slideViewPr>
    <p:cSldViewPr>
      <p:cViewPr>
        <p:scale>
          <a:sx n="76" d="100"/>
          <a:sy n="76" d="100"/>
        </p:scale>
        <p:origin x="-630" y="60"/>
      </p:cViewPr>
      <p:guideLst>
        <p:guide orient="horz" pos="2160"/>
        <p:guide pos="2880"/>
      </p:guideLst>
    </p:cSldViewPr>
  </p:slideViewPr>
  <p:outlineViewPr>
    <p:cViewPr>
      <p:scale>
        <a:sx n="33" d="100"/>
        <a:sy n="33" d="100"/>
      </p:scale>
      <p:origin x="12" y="189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23CA7DB-4A55-49F3-9A46-5A0299EAEA57}" type="datetimeFigureOut">
              <a:rPr lang="ar-SY" smtClean="0"/>
              <a:pPr/>
              <a:t>23/05/1437</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10953188-0358-485D-9A88-7EAC23521198}"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BEBA8EAE-BF5A-486C-A8C5-ECC9F3942E4B}">
                <a14:imgProps xmlns:a14="http://schemas.microsoft.com/office/drawing/2010/main" xmlns="">
                  <a14:imgLayer r:embed="rId14">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3CA7DB-4A55-49F3-9A46-5A0299EAEA57}" type="datetimeFigureOut">
              <a:rPr lang="ar-SY" smtClean="0"/>
              <a:pPr/>
              <a:t>23/05/1437</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0953188-0358-485D-9A88-7EAC23521198}"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Vascular_endothelial_growth_facto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nawras\Desktop\&#1605;&#1572;&#1578;&#1605;&#1585;%20&#1575;&#1604;&#1606;&#1602;&#1575;&#1576;&#1577;\Cancer%20Treatment%20Targeted%20Cancer%20Cell%20Therapy.mp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Vascular_endothelial_growth_factor" TargetMode="External"/><Relationship Id="rId2" Type="http://schemas.openxmlformats.org/officeDocument/2006/relationships/hyperlink" Target="https://en.wikipedia.org/wiki/Cetuxima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3140968"/>
            <a:ext cx="7772400" cy="1470025"/>
          </a:xfrm>
        </p:spPr>
        <p:txBody>
          <a:bodyPr>
            <a:normAutofit/>
          </a:bodyPr>
          <a:lstStyle/>
          <a:p>
            <a:r>
              <a:rPr lang="en-US" sz="6600" b="1" dirty="0" smtClean="0">
                <a:solidFill>
                  <a:schemeClr val="tx2">
                    <a:lumMod val="60000"/>
                    <a:lumOff val="40000"/>
                  </a:schemeClr>
                </a:solidFill>
                <a:latin typeface="Baskerville Old Face" pitchFamily="18" charset="0"/>
                <a:cs typeface="+mj-cs"/>
              </a:rPr>
              <a:t>Therapy</a:t>
            </a:r>
            <a:r>
              <a:rPr lang="ar-SY" sz="6600" b="1" dirty="0" smtClean="0">
                <a:solidFill>
                  <a:schemeClr val="tx2">
                    <a:lumMod val="60000"/>
                    <a:lumOff val="40000"/>
                  </a:schemeClr>
                </a:solidFill>
                <a:latin typeface="Baskerville Old Face" pitchFamily="18" charset="0"/>
                <a:cs typeface="+mj-cs"/>
              </a:rPr>
              <a:t> </a:t>
            </a:r>
            <a:r>
              <a:rPr lang="en-US" sz="6600" b="1" dirty="0" smtClean="0">
                <a:solidFill>
                  <a:schemeClr val="tx2">
                    <a:lumMod val="60000"/>
                    <a:lumOff val="40000"/>
                  </a:schemeClr>
                </a:solidFill>
                <a:latin typeface="Baskerville Old Face" pitchFamily="18" charset="0"/>
                <a:cs typeface="+mj-cs"/>
              </a:rPr>
              <a:t>Targeted</a:t>
            </a:r>
            <a:r>
              <a:rPr lang="ar-SY" sz="6600" b="1" dirty="0" smtClean="0">
                <a:solidFill>
                  <a:schemeClr val="tx2">
                    <a:lumMod val="60000"/>
                    <a:lumOff val="40000"/>
                  </a:schemeClr>
                </a:solidFill>
                <a:latin typeface="Baskerville Old Face" pitchFamily="18" charset="0"/>
                <a:cs typeface="+mj-cs"/>
              </a:rPr>
              <a:t> </a:t>
            </a:r>
            <a:endParaRPr lang="ar-SY" sz="6600" dirty="0">
              <a:solidFill>
                <a:schemeClr val="tx2">
                  <a:lumMod val="60000"/>
                  <a:lumOff val="40000"/>
                </a:schemeClr>
              </a:solidFill>
              <a:latin typeface="Baskerville Old Face" pitchFamily="18" charset="0"/>
              <a:cs typeface="+mj-cs"/>
            </a:endParaRPr>
          </a:p>
        </p:txBody>
      </p:sp>
      <p:sp>
        <p:nvSpPr>
          <p:cNvPr id="3" name="عنوان فرعي 2"/>
          <p:cNvSpPr>
            <a:spLocks noGrp="1"/>
          </p:cNvSpPr>
          <p:nvPr>
            <p:ph type="subTitle" idx="1"/>
          </p:nvPr>
        </p:nvSpPr>
        <p:spPr>
          <a:xfrm>
            <a:off x="1371600" y="5085184"/>
            <a:ext cx="6400800" cy="1368152"/>
          </a:xfrm>
        </p:spPr>
        <p:txBody>
          <a:bodyPr>
            <a:noAutofit/>
          </a:bodyPr>
          <a:lstStyle/>
          <a:p>
            <a:r>
              <a:rPr lang="ar-EG" b="1" dirty="0" smtClean="0">
                <a:solidFill>
                  <a:schemeClr val="tx1"/>
                </a:solidFill>
                <a:latin typeface="Baskerville Old Face" pitchFamily="18" charset="0"/>
                <a:cs typeface="+mj-cs"/>
              </a:rPr>
              <a:t>د.نورس نبيل جعفر</a:t>
            </a:r>
          </a:p>
          <a:p>
            <a:r>
              <a:rPr lang="ar-EG" b="1" dirty="0" smtClean="0">
                <a:solidFill>
                  <a:schemeClr val="tx1"/>
                </a:solidFill>
                <a:latin typeface="Baskerville Old Face" pitchFamily="18" charset="0"/>
                <a:cs typeface="+mj-cs"/>
              </a:rPr>
              <a:t>أخصائية في علم الأورام</a:t>
            </a:r>
          </a:p>
          <a:p>
            <a:r>
              <a:rPr lang="ar-EG" b="1" dirty="0" smtClean="0">
                <a:solidFill>
                  <a:schemeClr val="tx1"/>
                </a:solidFill>
                <a:latin typeface="Baskerville Old Face" pitchFamily="18" charset="0"/>
                <a:cs typeface="+mj-cs"/>
              </a:rPr>
              <a:t>طبيبة مشرفة بمشفى ابن النفيس </a:t>
            </a:r>
            <a:endParaRPr lang="ar-SY" b="1" dirty="0">
              <a:solidFill>
                <a:schemeClr val="tx1"/>
              </a:solidFill>
              <a:latin typeface="Baskerville Old Face" pitchFamily="18" charset="0"/>
              <a:cs typeface="+mj-cs"/>
            </a:endParaRPr>
          </a:p>
        </p:txBody>
      </p:sp>
      <p:sp>
        <p:nvSpPr>
          <p:cNvPr id="5" name="عنوان 1"/>
          <p:cNvSpPr txBox="1">
            <a:spLocks/>
          </p:cNvSpPr>
          <p:nvPr/>
        </p:nvSpPr>
        <p:spPr>
          <a:xfrm>
            <a:off x="706893" y="2060848"/>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Y" sz="4800" b="1" dirty="0" smtClean="0"/>
              <a:t>مؤتمر </a:t>
            </a:r>
            <a:r>
              <a:rPr lang="ar-SY" sz="4800" b="1" dirty="0"/>
              <a:t>نقابة أطباء </a:t>
            </a:r>
            <a:r>
              <a:rPr lang="ar-SY" sz="4800" b="1" dirty="0" smtClean="0"/>
              <a:t>سورية</a:t>
            </a:r>
            <a:r>
              <a:rPr lang="ar-EG" sz="4800" b="1" dirty="0" smtClean="0"/>
              <a:t> العلمي الأول</a:t>
            </a:r>
            <a:r>
              <a:rPr lang="ar-SY" sz="4800" b="1" dirty="0" smtClean="0"/>
              <a:t> </a:t>
            </a:r>
            <a:endParaRPr lang="ar-SY" sz="4800" dirty="0"/>
          </a:p>
        </p:txBody>
      </p:sp>
      <p:pic>
        <p:nvPicPr>
          <p:cNvPr id="6" name="صورة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23928" y="908720"/>
            <a:ext cx="1618491" cy="86258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857916"/>
          </a:xfrm>
        </p:spPr>
        <p:txBody>
          <a:bodyPr>
            <a:normAutofit fontScale="62500" lnSpcReduction="20000"/>
          </a:bodyPr>
          <a:lstStyle/>
          <a:p>
            <a:pPr algn="l" rtl="0">
              <a:buFont typeface="Wingdings" pitchFamily="2" charset="2"/>
              <a:buChar char="q"/>
            </a:pPr>
            <a:r>
              <a:rPr lang="en-US" dirty="0" smtClean="0">
                <a:solidFill>
                  <a:srgbClr val="FF0000"/>
                </a:solidFill>
                <a:latin typeface="Baskerville Old Face" pitchFamily="18" charset="0"/>
              </a:rPr>
              <a:t>Estrogen modulators and </a:t>
            </a:r>
            <a:r>
              <a:rPr lang="en-US" dirty="0" err="1" smtClean="0">
                <a:solidFill>
                  <a:srgbClr val="FF0000"/>
                </a:solidFill>
                <a:latin typeface="Baskerville Old Face" pitchFamily="18" charset="0"/>
              </a:rPr>
              <a:t>aromatase</a:t>
            </a:r>
            <a:r>
              <a:rPr lang="en-US" dirty="0" smtClean="0">
                <a:solidFill>
                  <a:srgbClr val="FF0000"/>
                </a:solidFill>
                <a:latin typeface="Baskerville Old Face" pitchFamily="18" charset="0"/>
              </a:rPr>
              <a:t> inhibitors ( AIs ) </a:t>
            </a:r>
            <a:r>
              <a:rPr lang="en-US" dirty="0" smtClean="0">
                <a:latin typeface="Baskerville Old Face" pitchFamily="18" charset="0"/>
              </a:rPr>
              <a:t/>
            </a:r>
            <a:br>
              <a:rPr lang="en-US" dirty="0" smtClean="0">
                <a:latin typeface="Baskerville Old Face" pitchFamily="18" charset="0"/>
              </a:rPr>
            </a:br>
            <a:r>
              <a:rPr lang="en-US" dirty="0" smtClean="0">
                <a:latin typeface="Baskerville Old Face" pitchFamily="18" charset="0"/>
              </a:rPr>
              <a:t>Tamoxifen , Letrozole , Anastrozole and Exemestane</a:t>
            </a:r>
          </a:p>
          <a:p>
            <a:pPr algn="l" rtl="0">
              <a:buNone/>
            </a:pPr>
            <a:endParaRPr lang="en-US" dirty="0" smtClean="0">
              <a:latin typeface="Baskerville Old Face" pitchFamily="18" charset="0"/>
            </a:endParaRPr>
          </a:p>
          <a:p>
            <a:pPr algn="l" rtl="0">
              <a:buFont typeface="Wingdings" pitchFamily="2" charset="2"/>
              <a:buChar char="q"/>
            </a:pPr>
            <a:r>
              <a:rPr lang="en-US" dirty="0" smtClean="0">
                <a:latin typeface="Baskerville Old Face" pitchFamily="18" charset="0"/>
              </a:rPr>
              <a:t> </a:t>
            </a:r>
            <a:r>
              <a:rPr lang="en-US" dirty="0" smtClean="0">
                <a:solidFill>
                  <a:srgbClr val="FF0000"/>
                </a:solidFill>
                <a:latin typeface="Baskerville Old Face" pitchFamily="18" charset="0"/>
              </a:rPr>
              <a:t>Anti-CD 20 : </a:t>
            </a:r>
            <a:r>
              <a:rPr lang="en-US" dirty="0" smtClean="0">
                <a:latin typeface="Baskerville Old Face" pitchFamily="18" charset="0"/>
              </a:rPr>
              <a:t>Rituximab</a:t>
            </a:r>
          </a:p>
          <a:p>
            <a:pPr algn="l" rtl="0">
              <a:buNone/>
            </a:pPr>
            <a:r>
              <a:rPr lang="en-US" dirty="0" smtClean="0">
                <a:latin typeface="Baskerville Old Face" pitchFamily="18" charset="0"/>
              </a:rPr>
              <a:t> </a:t>
            </a:r>
          </a:p>
          <a:p>
            <a:pPr algn="l" rtl="0">
              <a:buFont typeface="Wingdings" pitchFamily="2" charset="2"/>
              <a:buChar char="q"/>
            </a:pPr>
            <a:r>
              <a:rPr lang="en-US" dirty="0" smtClean="0">
                <a:solidFill>
                  <a:srgbClr val="FF0000"/>
                </a:solidFill>
                <a:latin typeface="Baskerville Old Face" pitchFamily="18" charset="0"/>
              </a:rPr>
              <a:t>Anti-HER2 ( Erb-2 ) : </a:t>
            </a:r>
            <a:r>
              <a:rPr lang="en-US" dirty="0" smtClean="0">
                <a:latin typeface="Baskerville Old Face" pitchFamily="18" charset="0"/>
              </a:rPr>
              <a:t/>
            </a:r>
            <a:br>
              <a:rPr lang="en-US" dirty="0" smtClean="0">
                <a:latin typeface="Baskerville Old Face" pitchFamily="18" charset="0"/>
              </a:rPr>
            </a:br>
            <a:r>
              <a:rPr lang="en-US" dirty="0" smtClean="0">
                <a:latin typeface="Baskerville Old Face" pitchFamily="18" charset="0"/>
              </a:rPr>
              <a:t>a) Monoclonal antibodies : Trastuzumab </a:t>
            </a:r>
            <a:br>
              <a:rPr lang="en-US" dirty="0" smtClean="0">
                <a:latin typeface="Baskerville Old Face" pitchFamily="18" charset="0"/>
              </a:rPr>
            </a:br>
            <a:r>
              <a:rPr lang="en-US" dirty="0" smtClean="0">
                <a:latin typeface="Baskerville Old Face" pitchFamily="18" charset="0"/>
              </a:rPr>
              <a:t>b) TKI : Lapatinib</a:t>
            </a:r>
          </a:p>
          <a:p>
            <a:pPr algn="l" rtl="0">
              <a:buNone/>
            </a:pPr>
            <a:endParaRPr lang="en-US" dirty="0" smtClean="0">
              <a:latin typeface="Baskerville Old Face" pitchFamily="18" charset="0"/>
            </a:endParaRPr>
          </a:p>
          <a:p>
            <a:pPr algn="l" rtl="0">
              <a:buFont typeface="Wingdings" pitchFamily="2" charset="2"/>
              <a:buChar char="q"/>
            </a:pPr>
            <a:r>
              <a:rPr lang="en-US" dirty="0" smtClean="0">
                <a:latin typeface="Baskerville Old Face" pitchFamily="18" charset="0"/>
              </a:rPr>
              <a:t> </a:t>
            </a:r>
            <a:r>
              <a:rPr lang="en-US" dirty="0" smtClean="0">
                <a:solidFill>
                  <a:srgbClr val="FF0000"/>
                </a:solidFill>
                <a:latin typeface="Baskerville Old Face" pitchFamily="18" charset="0"/>
              </a:rPr>
              <a:t>Anticytoxic T-</a:t>
            </a:r>
            <a:r>
              <a:rPr lang="en-US" dirty="0" err="1" smtClean="0">
                <a:solidFill>
                  <a:srgbClr val="FF0000"/>
                </a:solidFill>
                <a:latin typeface="Baskerville Old Face" pitchFamily="18" charset="0"/>
              </a:rPr>
              <a:t>lymhocyte</a:t>
            </a:r>
            <a:r>
              <a:rPr lang="en-US" dirty="0" smtClean="0">
                <a:solidFill>
                  <a:srgbClr val="FF0000"/>
                </a:solidFill>
                <a:latin typeface="Baskerville Old Face" pitchFamily="18" charset="0"/>
              </a:rPr>
              <a:t> antigen-4 inhibitors ( CTLA-4 ) : </a:t>
            </a:r>
            <a:r>
              <a:rPr lang="en-US" dirty="0" smtClean="0">
                <a:latin typeface="Baskerville Old Face" pitchFamily="18" charset="0"/>
              </a:rPr>
              <a:t>Ipilimumab</a:t>
            </a:r>
          </a:p>
          <a:p>
            <a:pPr algn="l" rtl="0">
              <a:buFont typeface="Wingdings" pitchFamily="2" charset="2"/>
              <a:buChar char="q"/>
            </a:pPr>
            <a:r>
              <a:rPr lang="en-US" dirty="0" smtClean="0">
                <a:solidFill>
                  <a:srgbClr val="FF0000"/>
                </a:solidFill>
                <a:latin typeface="Baskerville Old Face" pitchFamily="18" charset="0"/>
              </a:rPr>
              <a:t>Anaplastic lymphoma Kinase inhibitors ( ALK ) : </a:t>
            </a:r>
            <a:r>
              <a:rPr lang="en-US" dirty="0" smtClean="0">
                <a:latin typeface="Baskerville Old Face" pitchFamily="18" charset="0"/>
              </a:rPr>
              <a:t>Crizotenib ( in NSCLC and </a:t>
            </a:r>
            <a:r>
              <a:rPr lang="en-US" dirty="0" err="1" smtClean="0">
                <a:latin typeface="Baskerville Old Face" pitchFamily="18" charset="0"/>
              </a:rPr>
              <a:t>anaplastic</a:t>
            </a:r>
            <a:r>
              <a:rPr lang="en-US" dirty="0" smtClean="0">
                <a:latin typeface="Baskerville Old Face" pitchFamily="18" charset="0"/>
              </a:rPr>
              <a:t> large  cell lymphoma ) </a:t>
            </a:r>
          </a:p>
          <a:p>
            <a:pPr algn="l" rtl="0">
              <a:buNone/>
            </a:pPr>
            <a:endParaRPr lang="en-US" dirty="0" smtClean="0">
              <a:latin typeface="Baskerville Old Face" pitchFamily="18" charset="0"/>
            </a:endParaRPr>
          </a:p>
          <a:p>
            <a:pPr algn="l" rtl="0">
              <a:buFont typeface="Wingdings" pitchFamily="2" charset="2"/>
              <a:buChar char="q"/>
            </a:pPr>
            <a:r>
              <a:rPr lang="en-US" dirty="0" smtClean="0">
                <a:solidFill>
                  <a:srgbClr val="FF0000"/>
                </a:solidFill>
                <a:latin typeface="Baskerville Old Face" pitchFamily="18" charset="0"/>
              </a:rPr>
              <a:t>Anti-CD 40 : </a:t>
            </a:r>
            <a:r>
              <a:rPr lang="en-US" dirty="0" smtClean="0">
                <a:latin typeface="Baskerville Old Face" pitchFamily="18" charset="0"/>
              </a:rPr>
              <a:t>Dacetuzumab ( refractory NHL ) </a:t>
            </a:r>
          </a:p>
          <a:p>
            <a:pPr algn="l" rtl="0">
              <a:buFont typeface="Wingdings" pitchFamily="2" charset="2"/>
              <a:buChar char="q"/>
            </a:pPr>
            <a:r>
              <a:rPr lang="en-US" dirty="0" smtClean="0">
                <a:solidFill>
                  <a:srgbClr val="FF0000"/>
                </a:solidFill>
                <a:latin typeface="Baskerville Old Face" pitchFamily="18" charset="0"/>
              </a:rPr>
              <a:t>Vascular disrupting agents : </a:t>
            </a:r>
            <a:r>
              <a:rPr lang="en-US" dirty="0" smtClean="0">
                <a:latin typeface="Baskerville Old Face" pitchFamily="18" charset="0"/>
              </a:rPr>
              <a:t/>
            </a:r>
            <a:br>
              <a:rPr lang="en-US" dirty="0" smtClean="0">
                <a:latin typeface="Baskerville Old Face" pitchFamily="18" charset="0"/>
              </a:rPr>
            </a:br>
            <a:r>
              <a:rPr lang="en-US" dirty="0" smtClean="0">
                <a:latin typeface="Baskerville Old Face" pitchFamily="18" charset="0"/>
              </a:rPr>
              <a:t>a) Fluvanoids ( Vadimezan ) </a:t>
            </a:r>
            <a:br>
              <a:rPr lang="en-US" dirty="0" smtClean="0">
                <a:latin typeface="Baskerville Old Face" pitchFamily="18" charset="0"/>
              </a:rPr>
            </a:br>
            <a:r>
              <a:rPr lang="en-US" dirty="0" smtClean="0">
                <a:latin typeface="Baskerville Old Face" pitchFamily="18" charset="0"/>
              </a:rPr>
              <a:t>b) Tubulin binding compounds.</a:t>
            </a:r>
            <a:br>
              <a:rPr lang="en-US" dirty="0" smtClean="0">
                <a:latin typeface="Baskerville Old Face" pitchFamily="18" charset="0"/>
              </a:rPr>
            </a:br>
            <a:endParaRPr lang="en-US" dirty="0" smtClean="0">
              <a:latin typeface="Baskerville Old Face" pitchFamily="18" charset="0"/>
            </a:endParaRPr>
          </a:p>
          <a:p>
            <a:pPr algn="l" rtl="0">
              <a:buFont typeface="Wingdings" pitchFamily="2" charset="2"/>
              <a:buChar char="q"/>
            </a:pPr>
            <a:r>
              <a:rPr lang="en-US" dirty="0" smtClean="0">
                <a:solidFill>
                  <a:srgbClr val="FF0000"/>
                </a:solidFill>
                <a:latin typeface="Baskerville Old Face" pitchFamily="18" charset="0"/>
              </a:rPr>
              <a:t>Mutagen-activated protein kinase inhibitors:</a:t>
            </a:r>
            <a:r>
              <a:rPr lang="en-US" dirty="0" smtClean="0">
                <a:latin typeface="Baskerville Old Face" pitchFamily="18" charset="0"/>
              </a:rPr>
              <a:t/>
            </a:r>
            <a:br>
              <a:rPr lang="en-US" dirty="0" smtClean="0">
                <a:latin typeface="Baskerville Old Face" pitchFamily="18" charset="0"/>
              </a:rPr>
            </a:br>
            <a:r>
              <a:rPr lang="en-US" dirty="0" smtClean="0">
                <a:latin typeface="Baskerville Old Face" pitchFamily="18" charset="0"/>
              </a:rPr>
              <a:t>Under investigations in NSCLC , melanoma , CRC and breast</a:t>
            </a:r>
          </a:p>
          <a:p>
            <a:endParaRPr lang="ar-S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1428728" y="1785926"/>
            <a:ext cx="6215106" cy="2857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ستطيل 4"/>
          <p:cNvSpPr/>
          <p:nvPr/>
        </p:nvSpPr>
        <p:spPr>
          <a:xfrm>
            <a:off x="1357290" y="2357430"/>
            <a:ext cx="6215106"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 targeted therapy drugs</a:t>
            </a:r>
            <a:endParaRPr lang="ar-SY"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r-FR" b="1" dirty="0" smtClean="0">
                <a:solidFill>
                  <a:srgbClr val="FF0000"/>
                </a:solidFill>
                <a:latin typeface="Baskerville Old Face" pitchFamily="18" charset="0"/>
                <a:cs typeface="+mj-cs"/>
              </a:rPr>
              <a:t>1-</a:t>
            </a:r>
            <a:r>
              <a:rPr lang="en-US" b="1" dirty="0" smtClean="0">
                <a:solidFill>
                  <a:srgbClr val="FF0000"/>
                </a:solidFill>
                <a:latin typeface="Baskerville Old Face" pitchFamily="18" charset="0"/>
                <a:cs typeface="+mj-cs"/>
              </a:rPr>
              <a:t>IMATINIB</a:t>
            </a:r>
            <a:endParaRPr lang="ar-SY" b="1" dirty="0">
              <a:latin typeface="Baskerville Old Face" pitchFamily="18" charset="0"/>
              <a:cs typeface="+mj-cs"/>
            </a:endParaRPr>
          </a:p>
        </p:txBody>
      </p:sp>
      <p:sp>
        <p:nvSpPr>
          <p:cNvPr id="3" name="عنصر نائب للمحتوى 2"/>
          <p:cNvSpPr>
            <a:spLocks noGrp="1"/>
          </p:cNvSpPr>
          <p:nvPr>
            <p:ph idx="1"/>
          </p:nvPr>
        </p:nvSpPr>
        <p:spPr>
          <a:xfrm>
            <a:off x="214282" y="1643050"/>
            <a:ext cx="8929718" cy="4857784"/>
          </a:xfrm>
        </p:spPr>
        <p:txBody>
          <a:bodyPr>
            <a:normAutofit/>
          </a:bodyPr>
          <a:lstStyle/>
          <a:p>
            <a:pPr algn="l" rtl="0"/>
            <a:r>
              <a:rPr lang="en-US" sz="2800" dirty="0" smtClean="0">
                <a:latin typeface="Baskerville Old Face" pitchFamily="18" charset="0"/>
                <a:cs typeface="+mj-cs"/>
              </a:rPr>
              <a:t>the first selective oral tyrosine kinase inhibitor to be approved for the treatment of cancer in 2001.</a:t>
            </a:r>
          </a:p>
          <a:p>
            <a:pPr algn="l" rtl="0"/>
            <a:r>
              <a:rPr lang="en-US" sz="2800" dirty="0" smtClean="0">
                <a:latin typeface="Baskerville Old Face" pitchFamily="18" charset="0"/>
                <a:cs typeface="+mj-cs"/>
              </a:rPr>
              <a:t>Inhibitor of tyrosine kinase (TKI's):(BCR-Abl)</a:t>
            </a:r>
            <a:endParaRPr lang="en-US" sz="2800" dirty="0" smtClean="0">
              <a:latin typeface="Baskerville Old Face" pitchFamily="18" charset="0"/>
              <a:cs typeface="+mj-cs"/>
              <a:hlinkClick r:id="rId2" tooltip="Vascular endothelial growth factor"/>
            </a:endParaRPr>
          </a:p>
          <a:p>
            <a:pPr algn="l" rtl="0"/>
            <a:r>
              <a:rPr lang="en-US" sz="2800" dirty="0" smtClean="0">
                <a:latin typeface="Baskerville Old Face" pitchFamily="18" charset="0"/>
                <a:cs typeface="+mj-cs"/>
              </a:rPr>
              <a:t>can be used to treat:</a:t>
            </a:r>
          </a:p>
          <a:p>
            <a:pPr algn="l" rtl="0">
              <a:buNone/>
            </a:pPr>
            <a:r>
              <a:rPr lang="en-US" sz="2800" dirty="0" smtClean="0">
                <a:latin typeface="Baskerville Old Face" pitchFamily="18" charset="0"/>
                <a:cs typeface="+mj-cs"/>
              </a:rPr>
              <a:t>CML, gastrointestinal stromal cell tumors(GIST),ALL(Ph+), and Melanoma advanced or metastatic with C-KIT mutation</a:t>
            </a:r>
          </a:p>
          <a:p>
            <a:pPr algn="l" rtl="0"/>
            <a:endParaRPr lang="en-US" sz="2800" dirty="0" smtClean="0">
              <a:latin typeface="Baskerville Old Face" pitchFamily="18" charset="0"/>
              <a:cs typeface="+mj-cs"/>
            </a:endParaRPr>
          </a:p>
          <a:p>
            <a:pPr algn="l" rtl="0"/>
            <a:endParaRPr lang="ar-SY" sz="2800" dirty="0">
              <a:latin typeface="Baskerville Old Face" pitchFamily="18" charset="0"/>
              <a:cs typeface="+mj-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out)">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شكل بيضاوي 3"/>
          <p:cNvSpPr/>
          <p:nvPr/>
        </p:nvSpPr>
        <p:spPr>
          <a:xfrm>
            <a:off x="2714612" y="357166"/>
            <a:ext cx="3500462"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 name="عنوان 1"/>
          <p:cNvSpPr>
            <a:spLocks noGrp="1"/>
          </p:cNvSpPr>
          <p:nvPr>
            <p:ph type="title"/>
          </p:nvPr>
        </p:nvSpPr>
        <p:spPr/>
        <p:txBody>
          <a:bodyPr/>
          <a:lstStyle/>
          <a:p>
            <a:r>
              <a:rPr lang="en-US" dirty="0" smtClean="0">
                <a:solidFill>
                  <a:srgbClr val="FF0000"/>
                </a:solidFill>
                <a:latin typeface="Baskerville Old Face" pitchFamily="18" charset="0"/>
                <a:cs typeface="+mj-cs"/>
              </a:rPr>
              <a:t>IMATINIB</a:t>
            </a:r>
            <a:endParaRPr lang="ar-SY" dirty="0">
              <a:solidFill>
                <a:srgbClr val="FF0000"/>
              </a:solidFill>
              <a:latin typeface="Baskerville Old Face" pitchFamily="18" charset="0"/>
              <a:cs typeface="+mj-cs"/>
            </a:endParaRPr>
          </a:p>
        </p:txBody>
      </p:sp>
      <p:pic>
        <p:nvPicPr>
          <p:cNvPr id="2050" name="Picture 2"/>
          <p:cNvPicPr>
            <a:picLocks noGrp="1" noChangeAspect="1" noChangeArrowheads="1"/>
          </p:cNvPicPr>
          <p:nvPr>
            <p:ph idx="1"/>
          </p:nvPr>
        </p:nvPicPr>
        <p:blipFill>
          <a:blip r:embed="rId2"/>
          <a:srcRect/>
          <a:stretch>
            <a:fillRect/>
          </a:stretch>
        </p:blipFill>
        <p:spPr bwMode="auto">
          <a:xfrm>
            <a:off x="785786" y="1600200"/>
            <a:ext cx="7429551" cy="4525963"/>
          </a:xfrm>
          <a:prstGeom prst="rect">
            <a:avLst/>
          </a:prstGeom>
          <a:noFill/>
          <a:ln w="9525">
            <a:noFill/>
            <a:miter lim="800000"/>
            <a:headEnd/>
            <a:tailEnd/>
          </a:ln>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1060472"/>
          </a:xfrm>
        </p:spPr>
        <p:txBody>
          <a:bodyPr>
            <a:normAutofit fontScale="90000"/>
          </a:bodyPr>
          <a:lstStyle/>
          <a:p>
            <a:r>
              <a:rPr lang="fr-FR" b="1" dirty="0">
                <a:solidFill>
                  <a:srgbClr val="FF0000"/>
                </a:solidFill>
                <a:latin typeface="Baskerville Old Face" pitchFamily="18" charset="0"/>
                <a:cs typeface="+mj-cs"/>
              </a:rPr>
              <a:t>2</a:t>
            </a:r>
            <a:r>
              <a:rPr lang="fr-FR" b="1" dirty="0" smtClean="0">
                <a:solidFill>
                  <a:srgbClr val="FF0000"/>
                </a:solidFill>
                <a:latin typeface="Baskerville Old Face" pitchFamily="18" charset="0"/>
                <a:cs typeface="+mj-cs"/>
              </a:rPr>
              <a:t>-</a:t>
            </a:r>
            <a:r>
              <a:rPr lang="en-US" b="1" dirty="0" smtClean="0">
                <a:solidFill>
                  <a:srgbClr val="FF0000"/>
                </a:solidFill>
                <a:latin typeface="Baskerville Old Face" pitchFamily="18" charset="0"/>
                <a:cs typeface="+mj-cs"/>
              </a:rPr>
              <a:t>GEFITINIB</a:t>
            </a:r>
            <a:r>
              <a:rPr lang="en-US" dirty="0" smtClean="0">
                <a:solidFill>
                  <a:srgbClr val="FF0000"/>
                </a:solidFill>
                <a:latin typeface="Baskerville Old Face" pitchFamily="18" charset="0"/>
                <a:cs typeface="+mj-cs"/>
              </a:rPr>
              <a:t/>
            </a:r>
            <a:br>
              <a:rPr lang="en-US" dirty="0" smtClean="0">
                <a:solidFill>
                  <a:srgbClr val="FF0000"/>
                </a:solidFill>
                <a:latin typeface="Baskerville Old Face" pitchFamily="18" charset="0"/>
                <a:cs typeface="+mj-cs"/>
              </a:rPr>
            </a:br>
            <a:endParaRPr lang="ar-SY" dirty="0">
              <a:latin typeface="Baskerville Old Face" pitchFamily="18" charset="0"/>
              <a:cs typeface="+mj-cs"/>
            </a:endParaRPr>
          </a:p>
        </p:txBody>
      </p:sp>
      <p:sp>
        <p:nvSpPr>
          <p:cNvPr id="3" name="عنصر نائب للمحتوى 2"/>
          <p:cNvSpPr>
            <a:spLocks noGrp="1"/>
          </p:cNvSpPr>
          <p:nvPr>
            <p:ph idx="1"/>
          </p:nvPr>
        </p:nvSpPr>
        <p:spPr>
          <a:xfrm>
            <a:off x="214282" y="1714488"/>
            <a:ext cx="8715436" cy="4525963"/>
          </a:xfrm>
        </p:spPr>
        <p:txBody>
          <a:bodyPr>
            <a:normAutofit/>
          </a:bodyPr>
          <a:lstStyle/>
          <a:p>
            <a:pPr algn="l" rtl="0">
              <a:buFont typeface="Wingdings" pitchFamily="2" charset="2"/>
              <a:buChar char="q"/>
            </a:pPr>
            <a:r>
              <a:rPr lang="pt-BR" sz="2800" dirty="0" smtClean="0">
                <a:latin typeface="Baskerville Old Face" pitchFamily="18" charset="0"/>
                <a:cs typeface="+mj-cs"/>
              </a:rPr>
              <a:t>a selective </a:t>
            </a:r>
            <a:r>
              <a:rPr lang="en-US" sz="2800" dirty="0" smtClean="0">
                <a:latin typeface="Baskerville Old Face" pitchFamily="18" charset="0"/>
                <a:cs typeface="+mj-cs"/>
              </a:rPr>
              <a:t>oral epidermal growth factor receptor tyrosine kinase inhibitor.</a:t>
            </a:r>
          </a:p>
          <a:p>
            <a:pPr algn="l" rtl="0">
              <a:buFont typeface="Wingdings" pitchFamily="2" charset="2"/>
              <a:buChar char="q"/>
            </a:pPr>
            <a:r>
              <a:rPr lang="en-US" sz="2800" dirty="0" smtClean="0">
                <a:latin typeface="Baskerville Old Face" pitchFamily="18" charset="0"/>
                <a:cs typeface="+mj-cs"/>
              </a:rPr>
              <a:t>Gefitinib is FDA-approved 2003 for treatment of patients with locally advanced or metastatic NSCLC with activating mutation of EGFR-TK.</a:t>
            </a:r>
          </a:p>
          <a:p>
            <a:pPr algn="l" rtl="0"/>
            <a:endParaRPr lang="ar-SY" sz="2800" dirty="0">
              <a:latin typeface="Baskerville Old Face"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شكل بيضاوي 3"/>
          <p:cNvSpPr/>
          <p:nvPr/>
        </p:nvSpPr>
        <p:spPr>
          <a:xfrm>
            <a:off x="2428860" y="214290"/>
            <a:ext cx="3643338"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 name="عنوان 1"/>
          <p:cNvSpPr>
            <a:spLocks noGrp="1"/>
          </p:cNvSpPr>
          <p:nvPr>
            <p:ph type="title"/>
          </p:nvPr>
        </p:nvSpPr>
        <p:spPr>
          <a:xfrm>
            <a:off x="0" y="357166"/>
            <a:ext cx="8229600" cy="1000132"/>
          </a:xfrm>
        </p:spPr>
        <p:txBody>
          <a:bodyPr/>
          <a:lstStyle/>
          <a:p>
            <a:r>
              <a:rPr lang="en-US" dirty="0" smtClean="0">
                <a:solidFill>
                  <a:srgbClr val="FF0000"/>
                </a:solidFill>
                <a:latin typeface="Baskerville Old Face" pitchFamily="18" charset="0"/>
                <a:cs typeface="+mj-cs"/>
              </a:rPr>
              <a:t>GEFITINIB</a:t>
            </a:r>
            <a:endParaRPr lang="ar-SY" dirty="0">
              <a:solidFill>
                <a:srgbClr val="FF0000"/>
              </a:solidFill>
              <a:latin typeface="Baskerville Old Face" pitchFamily="18" charset="0"/>
              <a:cs typeface="+mj-cs"/>
            </a:endParaRPr>
          </a:p>
        </p:txBody>
      </p:sp>
      <p:pic>
        <p:nvPicPr>
          <p:cNvPr id="3074" name="Picture 2"/>
          <p:cNvPicPr>
            <a:picLocks noGrp="1" noChangeAspect="1" noChangeArrowheads="1"/>
          </p:cNvPicPr>
          <p:nvPr>
            <p:ph idx="1"/>
          </p:nvPr>
        </p:nvPicPr>
        <p:blipFill>
          <a:blip r:embed="rId2"/>
          <a:srcRect/>
          <a:stretch>
            <a:fillRect/>
          </a:stretch>
        </p:blipFill>
        <p:spPr bwMode="auto">
          <a:xfrm>
            <a:off x="1071539" y="1600200"/>
            <a:ext cx="7072362" cy="452596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r-FR" b="1" dirty="0" smtClean="0">
                <a:solidFill>
                  <a:srgbClr val="FF0000"/>
                </a:solidFill>
                <a:latin typeface="Baskerville Old Face" pitchFamily="18" charset="0"/>
                <a:cs typeface="+mj-cs"/>
              </a:rPr>
              <a:t>3-</a:t>
            </a:r>
            <a:r>
              <a:rPr lang="en-US" b="1" dirty="0" smtClean="0">
                <a:solidFill>
                  <a:srgbClr val="FF0000"/>
                </a:solidFill>
                <a:latin typeface="Baskerville Old Face" pitchFamily="18" charset="0"/>
                <a:cs typeface="+mj-cs"/>
              </a:rPr>
              <a:t>Erlotinib</a:t>
            </a:r>
            <a:endParaRPr lang="ar-SY" b="1" dirty="0">
              <a:latin typeface="Baskerville Old Face" pitchFamily="18" charset="0"/>
              <a:cs typeface="+mj-cs"/>
            </a:endParaRPr>
          </a:p>
        </p:txBody>
      </p:sp>
      <p:sp>
        <p:nvSpPr>
          <p:cNvPr id="3" name="عنصر نائب للمحتوى 2"/>
          <p:cNvSpPr>
            <a:spLocks noGrp="1"/>
          </p:cNvSpPr>
          <p:nvPr>
            <p:ph idx="1"/>
          </p:nvPr>
        </p:nvSpPr>
        <p:spPr>
          <a:xfrm>
            <a:off x="457200" y="1600200"/>
            <a:ext cx="8472518" cy="4543444"/>
          </a:xfrm>
        </p:spPr>
        <p:txBody>
          <a:bodyPr>
            <a:normAutofit/>
          </a:bodyPr>
          <a:lstStyle/>
          <a:p>
            <a:pPr algn="l" rtl="0">
              <a:buFont typeface="Wingdings" pitchFamily="2" charset="2"/>
              <a:buChar char="q"/>
              <a:defRPr/>
            </a:pPr>
            <a:r>
              <a:rPr lang="en-US" dirty="0">
                <a:latin typeface="Baskerville Old Face" pitchFamily="18" charset="0"/>
                <a:cs typeface="+mj-cs"/>
              </a:rPr>
              <a:t>Erlotinib is an EGFR tyrosine </a:t>
            </a:r>
            <a:r>
              <a:rPr lang="en-US" dirty="0" smtClean="0">
                <a:latin typeface="Baskerville Old Face" pitchFamily="18" charset="0"/>
                <a:cs typeface="+mj-cs"/>
              </a:rPr>
              <a:t>kinase inhibitor, Oral agent </a:t>
            </a:r>
            <a:r>
              <a:rPr lang="en-US" dirty="0">
                <a:latin typeface="Baskerville Old Face" pitchFamily="18" charset="0"/>
                <a:cs typeface="+mj-cs"/>
              </a:rPr>
              <a:t>One 150 mg tablet daily</a:t>
            </a:r>
            <a:r>
              <a:rPr lang="fr-FR" dirty="0" smtClean="0">
                <a:latin typeface="Baskerville Old Face" pitchFamily="18" charset="0"/>
                <a:cs typeface="+mj-cs"/>
              </a:rPr>
              <a:t>.</a:t>
            </a:r>
            <a:endParaRPr lang="ar-SY" dirty="0">
              <a:latin typeface="Baskerville Old Face" pitchFamily="18" charset="0"/>
              <a:cs typeface="+mj-cs"/>
            </a:endParaRPr>
          </a:p>
          <a:p>
            <a:pPr algn="l" rtl="0">
              <a:buFont typeface="Wingdings" pitchFamily="2" charset="2"/>
              <a:buChar char="q"/>
              <a:defRPr/>
            </a:pPr>
            <a:r>
              <a:rPr lang="en-US" dirty="0" smtClean="0">
                <a:latin typeface="Baskerville Old Face" pitchFamily="18" charset="0"/>
                <a:cs typeface="+mj-cs"/>
              </a:rPr>
              <a:t>can be used to treat:</a:t>
            </a:r>
          </a:p>
          <a:p>
            <a:pPr algn="l" rtl="0">
              <a:buFont typeface="Wingdings" pitchFamily="2" charset="2"/>
              <a:buChar char="q"/>
              <a:defRPr/>
            </a:pPr>
            <a:r>
              <a:rPr lang="en-US" dirty="0" smtClean="0">
                <a:latin typeface="Baskerville Old Face" pitchFamily="18" charset="0"/>
                <a:cs typeface="+mj-cs"/>
              </a:rPr>
              <a:t>NSCLC first-line therapy in patients with EGFR mutations ,Pancreatic cancer progression.</a:t>
            </a:r>
            <a:endParaRPr lang="en-US" dirty="0">
              <a:latin typeface="Baskerville Old Face" pitchFamily="18" charset="0"/>
              <a:cs typeface="+mj-cs"/>
            </a:endParaRPr>
          </a:p>
          <a:p>
            <a:pPr algn="l" rtl="0">
              <a:buFont typeface="Wingdings" pitchFamily="2" charset="2"/>
              <a:buChar char="q"/>
              <a:defRPr/>
            </a:pPr>
            <a:endParaRPr lang="en-US" dirty="0" smtClean="0">
              <a:latin typeface="Baskerville Old Face" pitchFamily="18" charset="0"/>
              <a:cs typeface="+mj-cs"/>
            </a:endParaRPr>
          </a:p>
          <a:p>
            <a:pPr algn="l" rtl="0">
              <a:buFont typeface="Wingdings" pitchFamily="2" charset="2"/>
              <a:buChar char="q"/>
              <a:defRPr/>
            </a:pPr>
            <a:endParaRPr lang="en-US" b="1" dirty="0">
              <a:solidFill>
                <a:srgbClr val="FFC000"/>
              </a:solidFill>
              <a:latin typeface="Baskerville Old Face" pitchFamily="18" charset="0"/>
              <a:cs typeface="+mj-cs"/>
            </a:endParaRPr>
          </a:p>
          <a:p>
            <a:endParaRPr lang="ar-SY"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4)">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r-FR" b="1" dirty="0" smtClean="0">
                <a:solidFill>
                  <a:srgbClr val="FF0000"/>
                </a:solidFill>
                <a:latin typeface="Baskerville Old Face" pitchFamily="18" charset="0"/>
                <a:cs typeface="+mj-cs"/>
              </a:rPr>
              <a:t>4-</a:t>
            </a:r>
            <a:r>
              <a:rPr lang="en-US" b="1" dirty="0" smtClean="0">
                <a:solidFill>
                  <a:srgbClr val="FF0000"/>
                </a:solidFill>
                <a:latin typeface="Baskerville Old Face" pitchFamily="18" charset="0"/>
                <a:cs typeface="+mj-cs"/>
              </a:rPr>
              <a:t>Cetuximab</a:t>
            </a:r>
            <a:endParaRPr lang="ar-SY" b="1" dirty="0">
              <a:latin typeface="Baskerville Old Face" pitchFamily="18" charset="0"/>
              <a:cs typeface="+mj-cs"/>
            </a:endParaRPr>
          </a:p>
        </p:txBody>
      </p:sp>
      <p:sp>
        <p:nvSpPr>
          <p:cNvPr id="3" name="عنصر نائب للمحتوى 2"/>
          <p:cNvSpPr>
            <a:spLocks noGrp="1"/>
          </p:cNvSpPr>
          <p:nvPr>
            <p:ph idx="1"/>
          </p:nvPr>
        </p:nvSpPr>
        <p:spPr>
          <a:xfrm>
            <a:off x="457200" y="1600200"/>
            <a:ext cx="8472518" cy="4525963"/>
          </a:xfrm>
        </p:spPr>
        <p:txBody>
          <a:bodyPr>
            <a:normAutofit/>
          </a:bodyPr>
          <a:lstStyle/>
          <a:p>
            <a:pPr algn="l" rtl="0">
              <a:spcBef>
                <a:spcPts val="1800"/>
              </a:spcBef>
              <a:buFont typeface="Wingdings" pitchFamily="2" charset="2"/>
              <a:buChar char="q"/>
              <a:defRPr/>
            </a:pPr>
            <a:r>
              <a:rPr lang="en-US" sz="2800" dirty="0">
                <a:latin typeface="Baskerville Old Face" pitchFamily="18" charset="0"/>
                <a:cs typeface="+mj-cs"/>
              </a:rPr>
              <a:t>Cetuximab is a </a:t>
            </a:r>
            <a:r>
              <a:rPr lang="fr-FR" sz="2800" dirty="0">
                <a:latin typeface="Baskerville Old Face" pitchFamily="18" charset="0"/>
                <a:cs typeface="+mj-cs"/>
              </a:rPr>
              <a:t>Mob </a:t>
            </a:r>
            <a:r>
              <a:rPr lang="en-US" sz="2800" dirty="0">
                <a:latin typeface="Baskerville Old Face" pitchFamily="18" charset="0"/>
                <a:cs typeface="+mj-cs"/>
              </a:rPr>
              <a:t>to the epidermal growth factor receptor (EGFR</a:t>
            </a:r>
            <a:r>
              <a:rPr lang="en-US" sz="2800" dirty="0" smtClean="0">
                <a:latin typeface="Baskerville Old Face" pitchFamily="18" charset="0"/>
                <a:cs typeface="+mj-cs"/>
              </a:rPr>
              <a:t>)</a:t>
            </a:r>
          </a:p>
          <a:p>
            <a:pPr algn="l" rtl="0">
              <a:spcBef>
                <a:spcPts val="1800"/>
              </a:spcBef>
              <a:buFont typeface="Wingdings" pitchFamily="2" charset="2"/>
              <a:buChar char="q"/>
              <a:defRPr/>
            </a:pPr>
            <a:r>
              <a:rPr lang="en-US" sz="2800" dirty="0" smtClean="0">
                <a:latin typeface="Baskerville Old Face" pitchFamily="18" charset="0"/>
                <a:cs typeface="+mj-cs"/>
              </a:rPr>
              <a:t>can be used to treat:</a:t>
            </a:r>
          </a:p>
          <a:p>
            <a:pPr algn="l" rtl="0">
              <a:spcBef>
                <a:spcPts val="1800"/>
              </a:spcBef>
              <a:buFont typeface="Wingdings" pitchFamily="2" charset="2"/>
              <a:buChar char="q"/>
              <a:defRPr/>
            </a:pPr>
            <a:r>
              <a:rPr lang="en-US" sz="2800" dirty="0" smtClean="0">
                <a:latin typeface="Baskerville Old Face" pitchFamily="18" charset="0"/>
                <a:cs typeface="+mj-cs"/>
              </a:rPr>
              <a:t>Metastatic colorectal cancer KRAS (wild type),Advanced NSCLC(Non small cell lung cancer) EGFR-expressing ,Unresectable Squamous cell skin cancer ,Head and neck cancer(Squamous cell)</a:t>
            </a:r>
          </a:p>
          <a:p>
            <a:pPr algn="l" rtl="0">
              <a:spcBef>
                <a:spcPts val="1800"/>
              </a:spcBef>
              <a:buFont typeface="Wingdings" pitchFamily="2" charset="2"/>
              <a:buChar char="q"/>
              <a:defRPr/>
            </a:pPr>
            <a:endParaRPr lang="en-US" dirty="0">
              <a:latin typeface="Baskerville Old Face" pitchFamily="18" charset="0"/>
              <a:cs typeface="+mj-cs"/>
            </a:endParaRPr>
          </a:p>
          <a:p>
            <a:pPr algn="l" rtl="0">
              <a:spcBef>
                <a:spcPts val="1800"/>
              </a:spcBef>
              <a:buFont typeface="Wingdings" pitchFamily="2" charset="2"/>
              <a:buChar char="q"/>
              <a:defRPr/>
            </a:pPr>
            <a:endParaRPr lang="ar-SY" sz="1700" dirty="0">
              <a:latin typeface="Baskerville Old Face" pitchFamily="18" charset="0"/>
              <a:cs typeface="+mj-cs"/>
            </a:endParaRPr>
          </a:p>
          <a:p>
            <a:pPr algn="l" rtl="0">
              <a:spcBef>
                <a:spcPts val="1800"/>
              </a:spcBef>
              <a:buFont typeface="Wingdings" pitchFamily="2" charset="2"/>
              <a:buChar char="q"/>
              <a:defRPr/>
            </a:pPr>
            <a:endParaRPr lang="en-US" dirty="0" smtClean="0">
              <a:solidFill>
                <a:srgbClr val="FF0000"/>
              </a:solidFill>
              <a:latin typeface="Baskerville Old Face" pitchFamily="18" charset="0"/>
              <a:cs typeface="+mj-cs"/>
            </a:endParaRPr>
          </a:p>
          <a:p>
            <a:pPr algn="l" rtl="0">
              <a:spcBef>
                <a:spcPts val="1800"/>
              </a:spcBef>
              <a:buFont typeface="Wingdings" pitchFamily="2" charset="2"/>
              <a:buChar char="q"/>
              <a:defRPr/>
            </a:pPr>
            <a:endParaRPr lang="ar-SY" dirty="0">
              <a:latin typeface="Baskerville Old Face"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2)">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cs typeface="+mj-cs"/>
              </a:rPr>
              <a:t>5- Bevacizumab</a:t>
            </a:r>
            <a:br>
              <a:rPr lang="en-US" b="1" dirty="0" smtClean="0">
                <a:solidFill>
                  <a:srgbClr val="FF0000"/>
                </a:solidFill>
                <a:latin typeface="Baskerville Old Face" pitchFamily="18" charset="0"/>
                <a:cs typeface="+mj-cs"/>
              </a:rPr>
            </a:br>
            <a:endParaRPr lang="ar-SY" dirty="0">
              <a:latin typeface="Baskerville Old Face" pitchFamily="18" charset="0"/>
              <a:cs typeface="+mj-cs"/>
            </a:endParaRPr>
          </a:p>
        </p:txBody>
      </p:sp>
      <p:sp>
        <p:nvSpPr>
          <p:cNvPr id="3" name="عنصر نائب للمحتوى 2"/>
          <p:cNvSpPr>
            <a:spLocks noGrp="1"/>
          </p:cNvSpPr>
          <p:nvPr>
            <p:ph idx="1"/>
          </p:nvPr>
        </p:nvSpPr>
        <p:spPr>
          <a:xfrm>
            <a:off x="457200" y="1600200"/>
            <a:ext cx="8686800" cy="4525963"/>
          </a:xfrm>
        </p:spPr>
        <p:txBody>
          <a:bodyPr>
            <a:normAutofit/>
          </a:bodyPr>
          <a:lstStyle/>
          <a:p>
            <a:pPr algn="l" rtl="0">
              <a:spcBef>
                <a:spcPts val="1800"/>
              </a:spcBef>
              <a:buFont typeface="Wingdings" pitchFamily="2" charset="2"/>
              <a:buChar char="q"/>
              <a:defRPr/>
            </a:pPr>
            <a:r>
              <a:rPr lang="en-US" sz="2800" dirty="0" smtClean="0">
                <a:latin typeface="Baskerville Old Face" pitchFamily="18" charset="0"/>
                <a:cs typeface="+mj-cs"/>
              </a:rPr>
              <a:t>Bevacizumab is a </a:t>
            </a:r>
            <a:r>
              <a:rPr lang="fr-FR" sz="2800" dirty="0" smtClean="0">
                <a:latin typeface="Baskerville Old Face" pitchFamily="18" charset="0"/>
                <a:cs typeface="+mj-cs"/>
              </a:rPr>
              <a:t>Mob </a:t>
            </a:r>
            <a:r>
              <a:rPr lang="en-US" sz="2800" dirty="0" smtClean="0">
                <a:latin typeface="Baskerville Old Face" pitchFamily="18" charset="0"/>
                <a:cs typeface="+mj-cs"/>
              </a:rPr>
              <a:t>to the vascular endothelial growth factor receptor (VEGFR)</a:t>
            </a:r>
          </a:p>
          <a:p>
            <a:pPr algn="l" rtl="0">
              <a:spcBef>
                <a:spcPts val="1800"/>
              </a:spcBef>
              <a:buFont typeface="Wingdings" pitchFamily="2" charset="2"/>
              <a:buChar char="q"/>
              <a:defRPr/>
            </a:pPr>
            <a:r>
              <a:rPr lang="en-US" sz="2800" dirty="0" smtClean="0">
                <a:latin typeface="Baskerville Old Face" pitchFamily="18" charset="0"/>
                <a:cs typeface="+mj-cs"/>
              </a:rPr>
              <a:t>can be used to treat</a:t>
            </a:r>
            <a:r>
              <a:rPr lang="en-US" sz="2400" dirty="0" smtClean="0">
                <a:latin typeface="Baskerville Old Face" pitchFamily="18" charset="0"/>
                <a:cs typeface="+mj-cs"/>
              </a:rPr>
              <a:t>:</a:t>
            </a:r>
          </a:p>
          <a:p>
            <a:pPr algn="l" rtl="0">
              <a:spcBef>
                <a:spcPts val="1800"/>
              </a:spcBef>
              <a:buFont typeface="Wingdings" pitchFamily="2" charset="2"/>
              <a:buChar char="q"/>
              <a:defRPr/>
            </a:pPr>
            <a:r>
              <a:rPr lang="en-US" sz="2800" dirty="0" smtClean="0">
                <a:latin typeface="Baskerville Old Face" pitchFamily="18" charset="0"/>
                <a:cs typeface="+mj-cs"/>
              </a:rPr>
              <a:t>Metastatic colorectal cancer ,first-line treatment of metastatic non-</a:t>
            </a:r>
            <a:r>
              <a:rPr lang="en-US" sz="2800" dirty="0" err="1" smtClean="0">
                <a:latin typeface="Baskerville Old Face" pitchFamily="18" charset="0"/>
                <a:cs typeface="+mj-cs"/>
              </a:rPr>
              <a:t>squamous</a:t>
            </a:r>
            <a:r>
              <a:rPr lang="en-US" sz="2800" dirty="0" smtClean="0">
                <a:latin typeface="Baskerville Old Face" pitchFamily="18" charset="0"/>
                <a:cs typeface="+mj-cs"/>
              </a:rPr>
              <a:t> NSCLC, </a:t>
            </a:r>
            <a:r>
              <a:rPr lang="en-US" sz="2800" dirty="0" err="1" smtClean="0">
                <a:latin typeface="Baskerville Old Face" pitchFamily="18" charset="0"/>
                <a:cs typeface="+mj-cs"/>
              </a:rPr>
              <a:t>Glioblastoma</a:t>
            </a:r>
            <a:r>
              <a:rPr lang="en-US" sz="2800" dirty="0" smtClean="0">
                <a:latin typeface="Baskerville Old Face" pitchFamily="18" charset="0"/>
                <a:cs typeface="+mj-cs"/>
              </a:rPr>
              <a:t>, Metastatic Renal cell </a:t>
            </a:r>
            <a:r>
              <a:rPr lang="en-US" sz="2800" dirty="0" err="1" smtClean="0">
                <a:latin typeface="Baskerville Old Face" pitchFamily="18" charset="0"/>
                <a:cs typeface="+mj-cs"/>
              </a:rPr>
              <a:t>cancer,Advanced</a:t>
            </a:r>
            <a:r>
              <a:rPr lang="en-US" sz="2800" dirty="0" smtClean="0">
                <a:latin typeface="Baskerville Old Face" pitchFamily="18" charset="0"/>
                <a:cs typeface="+mj-cs"/>
              </a:rPr>
              <a:t> Ovarian cancer, Metastatic breast cancer, Soft tissue sarcoma.</a:t>
            </a:r>
          </a:p>
          <a:p>
            <a:pPr algn="l" rtl="0">
              <a:spcBef>
                <a:spcPts val="1200"/>
              </a:spcBef>
              <a:buNone/>
              <a:defRPr/>
            </a:pPr>
            <a:endParaRPr lang="en-US" sz="2400"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Baskerville Old Face" pitchFamily="18" charset="0"/>
                <a:cs typeface="+mj-cs"/>
              </a:rPr>
              <a:t>6- TRASTUZUMAB</a:t>
            </a:r>
            <a:endParaRPr lang="ar-SY" dirty="0">
              <a:latin typeface="Baskerville Old Face" pitchFamily="18" charset="0"/>
              <a:cs typeface="+mj-cs"/>
            </a:endParaRPr>
          </a:p>
        </p:txBody>
      </p:sp>
      <p:sp>
        <p:nvSpPr>
          <p:cNvPr id="3" name="عنصر نائب للمحتوى 2"/>
          <p:cNvSpPr>
            <a:spLocks noGrp="1"/>
          </p:cNvSpPr>
          <p:nvPr>
            <p:ph idx="1"/>
          </p:nvPr>
        </p:nvSpPr>
        <p:spPr>
          <a:xfrm>
            <a:off x="457200" y="1285860"/>
            <a:ext cx="8543956" cy="4840303"/>
          </a:xfrm>
        </p:spPr>
        <p:txBody>
          <a:bodyPr>
            <a:normAutofit/>
          </a:bodyPr>
          <a:lstStyle/>
          <a:p>
            <a:pPr algn="l" rtl="0">
              <a:buFont typeface="Wingdings" pitchFamily="2" charset="2"/>
              <a:buChar char="q"/>
            </a:pPr>
            <a:r>
              <a:rPr lang="en-US" sz="2800" dirty="0" smtClean="0">
                <a:latin typeface="Baskerville Old Face" pitchFamily="18" charset="0"/>
                <a:cs typeface="+mj-cs"/>
              </a:rPr>
              <a:t>Trastuzumab  is a recombinant humanized monoclonal antibody that binds with high affinity to the extracellular juxtamembrane domain of HER2 and inhibits the proliferation of human tumor cells that overexpress HER2.</a:t>
            </a:r>
          </a:p>
          <a:p>
            <a:pPr algn="l" rtl="0">
              <a:buFont typeface="Wingdings" pitchFamily="2" charset="2"/>
              <a:buChar char="q"/>
            </a:pPr>
            <a:r>
              <a:rPr lang="en-US" sz="2800" dirty="0" smtClean="0">
                <a:latin typeface="Baskerville Old Face" pitchFamily="18" charset="0"/>
                <a:cs typeface="+mj-cs"/>
              </a:rPr>
              <a:t>can be used to treat:</a:t>
            </a:r>
          </a:p>
          <a:p>
            <a:pPr algn="l" rtl="0">
              <a:buFont typeface="Wingdings" pitchFamily="2" charset="2"/>
              <a:buChar char="q"/>
            </a:pPr>
            <a:r>
              <a:rPr lang="en-US" sz="2800" dirty="0" smtClean="0">
                <a:latin typeface="Baskerville Old Face" pitchFamily="18" charset="0"/>
                <a:cs typeface="+mj-cs"/>
              </a:rPr>
              <a:t>Breast cancer adjuvant or metastatic treatment(HER-2+), Gastric cancer metastatic(HER-2+)</a:t>
            </a:r>
          </a:p>
          <a:p>
            <a:pPr algn="l" rtl="0"/>
            <a:endParaRPr lang="ar-SY"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643050"/>
            <a:ext cx="8715436" cy="4525963"/>
          </a:xfrm>
        </p:spPr>
        <p:txBody>
          <a:bodyPr/>
          <a:lstStyle/>
          <a:p>
            <a:pPr algn="l" rtl="0">
              <a:buFont typeface="Wingdings" pitchFamily="2" charset="2"/>
              <a:buChar char="q"/>
            </a:pPr>
            <a:r>
              <a:rPr lang="en-US" dirty="0" smtClean="0">
                <a:latin typeface="Baskerville Old Face" pitchFamily="18" charset="0"/>
                <a:cs typeface="+mj-cs"/>
              </a:rPr>
              <a:t>Cancer is one of the most common causes of death, taking nearly 7 million lives each year worldwide.</a:t>
            </a:r>
          </a:p>
          <a:p>
            <a:pPr algn="l" rtl="0">
              <a:buFont typeface="Wingdings" pitchFamily="2" charset="2"/>
              <a:buChar char="q"/>
            </a:pPr>
            <a:r>
              <a:rPr lang="en-US" dirty="0" smtClean="0">
                <a:latin typeface="Baskerville Old Face" pitchFamily="18" charset="0"/>
                <a:cs typeface="+mj-cs"/>
              </a:rPr>
              <a:t>Therefore, current efforts to cure cancer have been focusing on drugs, biological molecules </a:t>
            </a:r>
            <a:r>
              <a:rPr lang="ar-SY" dirty="0" smtClean="0">
                <a:latin typeface="Baskerville Old Face" pitchFamily="18" charset="0"/>
                <a:cs typeface="+mj-cs"/>
              </a:rPr>
              <a:t> </a:t>
            </a:r>
            <a:r>
              <a:rPr lang="en-US" dirty="0" smtClean="0">
                <a:latin typeface="Baskerville Old Face" pitchFamily="18" charset="0"/>
                <a:cs typeface="+mj-cs"/>
              </a:rPr>
              <a:t>and immune mediated therapies.</a:t>
            </a:r>
            <a:endParaRPr lang="ar-SY" dirty="0" smtClean="0">
              <a:latin typeface="Baskerville Old Face" pitchFamily="18" charset="0"/>
              <a:cs typeface="+mj-cs"/>
            </a:endParaRPr>
          </a:p>
          <a:p>
            <a:pPr algn="l">
              <a:buNone/>
            </a:pPr>
            <a:endParaRPr lang="en-US" b="1" dirty="0" smtClean="0">
              <a:latin typeface="Baskerville Old Face" pitchFamily="18" charset="0"/>
              <a:cs typeface="+mj-cs"/>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nawras\Desktop\diagram1_MOA_breast.png"/>
          <p:cNvPicPr>
            <a:picLocks noGrp="1"/>
          </p:cNvPicPr>
          <p:nvPr>
            <p:ph idx="1"/>
          </p:nvPr>
        </p:nvPicPr>
        <p:blipFill>
          <a:blip r:embed="rId2"/>
          <a:srcRect/>
          <a:stretch>
            <a:fillRect/>
          </a:stretch>
        </p:blipFill>
        <p:spPr bwMode="auto">
          <a:xfrm>
            <a:off x="428596" y="1643050"/>
            <a:ext cx="8429684" cy="4643470"/>
          </a:xfrm>
          <a:prstGeom prst="rect">
            <a:avLst/>
          </a:prstGeom>
          <a:noFill/>
          <a:ln w="9525">
            <a:noFill/>
            <a:miter lim="800000"/>
            <a:headEnd/>
            <a:tailEnd/>
          </a:ln>
        </p:spPr>
      </p:pic>
      <p:sp>
        <p:nvSpPr>
          <p:cNvPr id="5" name="شكل بيضاوي 4"/>
          <p:cNvSpPr/>
          <p:nvPr/>
        </p:nvSpPr>
        <p:spPr>
          <a:xfrm>
            <a:off x="2000232" y="285728"/>
            <a:ext cx="5286412"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ستطيل 5"/>
          <p:cNvSpPr/>
          <p:nvPr/>
        </p:nvSpPr>
        <p:spPr>
          <a:xfrm>
            <a:off x="2357422" y="428604"/>
            <a:ext cx="4650312"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TRASTUZUMAB</a:t>
            </a:r>
            <a:endParaRPr lang="ar-S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Baskerville Old Face" pitchFamily="18" charset="0"/>
                <a:cs typeface="+mj-cs"/>
              </a:rPr>
              <a:t>7-Rituximab</a:t>
            </a:r>
            <a:endParaRPr lang="ar-SY" dirty="0">
              <a:latin typeface="Baskerville Old Face" pitchFamily="18" charset="0"/>
              <a:cs typeface="+mj-cs"/>
            </a:endParaRPr>
          </a:p>
        </p:txBody>
      </p:sp>
      <p:sp>
        <p:nvSpPr>
          <p:cNvPr id="3" name="عنصر نائب للمحتوى 2"/>
          <p:cNvSpPr>
            <a:spLocks noGrp="1"/>
          </p:cNvSpPr>
          <p:nvPr>
            <p:ph idx="1"/>
          </p:nvPr>
        </p:nvSpPr>
        <p:spPr>
          <a:xfrm>
            <a:off x="457200" y="1600200"/>
            <a:ext cx="8472518" cy="4525963"/>
          </a:xfrm>
        </p:spPr>
        <p:txBody>
          <a:bodyPr>
            <a:normAutofit/>
          </a:bodyPr>
          <a:lstStyle/>
          <a:p>
            <a:pPr algn="l" rtl="0"/>
            <a:r>
              <a:rPr lang="en-US" sz="2800" dirty="0" smtClean="0">
                <a:latin typeface="Baskerville Old Face" pitchFamily="18" charset="0"/>
                <a:cs typeface="+mj-cs"/>
              </a:rPr>
              <a:t>Anti-CD20 Monoclonal Antibody.</a:t>
            </a:r>
          </a:p>
          <a:p>
            <a:pPr algn="l" rtl="0"/>
            <a:r>
              <a:rPr lang="en-US" sz="2800" dirty="0" smtClean="0">
                <a:latin typeface="Baskerville Old Face" pitchFamily="18" charset="0"/>
              </a:rPr>
              <a:t>can be used to treat:</a:t>
            </a:r>
          </a:p>
          <a:p>
            <a:pPr algn="l" rtl="0"/>
            <a:r>
              <a:rPr lang="en-US" sz="2800" dirty="0" smtClean="0">
                <a:latin typeface="Baskerville Old Face" pitchFamily="18" charset="0"/>
                <a:cs typeface="+mj-cs"/>
              </a:rPr>
              <a:t>Non-</a:t>
            </a:r>
            <a:r>
              <a:rPr lang="en-US" sz="2800" dirty="0" smtClean="0">
                <a:latin typeface="Baskerville Old Face" pitchFamily="18" charset="0"/>
              </a:rPr>
              <a:t>Hodgkin's lymphoma(NHL; Relapsed-Refractory-low grade or follicular CD20-Positive,B-cell), CLL.</a:t>
            </a:r>
            <a:endParaRPr lang="en-US" sz="2800" dirty="0" smtClean="0">
              <a:latin typeface="Baskerville Old Face" pitchFamily="18" charset="0"/>
              <a:cs typeface="+mj-cs"/>
            </a:endParaRPr>
          </a:p>
          <a:p>
            <a:pPr algn="l" rtl="0">
              <a:buNone/>
            </a:pPr>
            <a:endParaRPr lang="ar-SY" sz="2800"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wras\Desktop\IMG-20160302-WA0003.jpg"/>
          <p:cNvPicPr>
            <a:picLocks noGrp="1" noChangeAspect="1" noChangeArrowheads="1"/>
          </p:cNvPicPr>
          <p:nvPr>
            <p:ph idx="1"/>
          </p:nvPr>
        </p:nvPicPr>
        <p:blipFill>
          <a:blip r:embed="rId2"/>
          <a:srcRect/>
          <a:stretch>
            <a:fillRect/>
          </a:stretch>
        </p:blipFill>
        <p:spPr bwMode="auto">
          <a:xfrm>
            <a:off x="285720" y="1785926"/>
            <a:ext cx="8715436" cy="4900634"/>
          </a:xfrm>
          <a:prstGeom prst="rect">
            <a:avLst/>
          </a:prstGeom>
          <a:noFill/>
        </p:spPr>
      </p:pic>
      <p:sp>
        <p:nvSpPr>
          <p:cNvPr id="4" name="شكل بيضاوي 3"/>
          <p:cNvSpPr/>
          <p:nvPr/>
        </p:nvSpPr>
        <p:spPr>
          <a:xfrm>
            <a:off x="2928926" y="0"/>
            <a:ext cx="3857652" cy="1643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ستطيل 4"/>
          <p:cNvSpPr/>
          <p:nvPr/>
        </p:nvSpPr>
        <p:spPr>
          <a:xfrm>
            <a:off x="2928926" y="357166"/>
            <a:ext cx="3714776"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RITUXIMAB</a:t>
            </a:r>
            <a:endParaRPr lang="ar-S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Baskerville Old Face" pitchFamily="18" charset="0"/>
                <a:cs typeface="+mj-cs"/>
              </a:rPr>
              <a:t>8-SORAFENIB</a:t>
            </a:r>
            <a:endParaRPr lang="ar-SY" dirty="0">
              <a:latin typeface="Baskerville Old Face" pitchFamily="18" charset="0"/>
              <a:cs typeface="+mj-cs"/>
            </a:endParaRPr>
          </a:p>
        </p:txBody>
      </p:sp>
      <p:sp>
        <p:nvSpPr>
          <p:cNvPr id="3" name="عنصر نائب للمحتوى 2"/>
          <p:cNvSpPr>
            <a:spLocks noGrp="1"/>
          </p:cNvSpPr>
          <p:nvPr>
            <p:ph idx="1"/>
          </p:nvPr>
        </p:nvSpPr>
        <p:spPr/>
        <p:txBody>
          <a:bodyPr/>
          <a:lstStyle/>
          <a:p>
            <a:pPr algn="l" rtl="0"/>
            <a:r>
              <a:rPr lang="en-US" dirty="0" smtClean="0">
                <a:latin typeface="Baskerville Old Face" pitchFamily="18" charset="0"/>
                <a:cs typeface="+mj-cs"/>
              </a:rPr>
              <a:t>Oral(VEGF) Vascular endothelial growth factor receptor tyrosine kinase inhibitor.</a:t>
            </a:r>
          </a:p>
          <a:p>
            <a:pPr algn="l" rtl="0"/>
            <a:r>
              <a:rPr lang="en-US" dirty="0" smtClean="0">
                <a:latin typeface="Baskerville Old Face" pitchFamily="18" charset="0"/>
                <a:cs typeface="+mj-cs"/>
              </a:rPr>
              <a:t>can be used to treat:</a:t>
            </a:r>
          </a:p>
          <a:p>
            <a:pPr algn="l" rtl="0"/>
            <a:r>
              <a:rPr lang="en-US" dirty="0" smtClean="0">
                <a:latin typeface="Baskerville Old Face" pitchFamily="18" charset="0"/>
                <a:cs typeface="+mj-cs"/>
              </a:rPr>
              <a:t>Advanced renal cell carcinoma,Hepatocellular cancer,GIST,Thyroid cancer,Angiosarcoma.</a:t>
            </a:r>
          </a:p>
          <a:p>
            <a:pPr algn="l" rtl="0"/>
            <a:endParaRPr lang="ar-SY"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642918"/>
            <a:ext cx="8856984" cy="1357322"/>
          </a:xfrm>
        </p:spPr>
        <p:txBody>
          <a:bodyPr>
            <a:normAutofit/>
          </a:bodyPr>
          <a:lstStyle/>
          <a:p>
            <a:r>
              <a:rPr lang="en-US" sz="3200" b="1" dirty="0" smtClean="0">
                <a:solidFill>
                  <a:srgbClr val="FF0000"/>
                </a:solidFill>
                <a:latin typeface="Baskerville Old Face" pitchFamily="18" charset="0"/>
                <a:cs typeface="+mj-cs"/>
              </a:rPr>
              <a:t>Will targeted therapy drugs be my only</a:t>
            </a:r>
            <a:br>
              <a:rPr lang="en-US" sz="3200" b="1" dirty="0" smtClean="0">
                <a:solidFill>
                  <a:srgbClr val="FF0000"/>
                </a:solidFill>
                <a:latin typeface="Baskerville Old Face" pitchFamily="18" charset="0"/>
                <a:cs typeface="+mj-cs"/>
              </a:rPr>
            </a:br>
            <a:r>
              <a:rPr lang="en-US" sz="3200" b="1" dirty="0" smtClean="0">
                <a:solidFill>
                  <a:srgbClr val="FF0000"/>
                </a:solidFill>
                <a:latin typeface="Baskerville Old Face" pitchFamily="18" charset="0"/>
                <a:cs typeface="+mj-cs"/>
              </a:rPr>
              <a:t>treatment for cancer?</a:t>
            </a:r>
            <a:endParaRPr lang="ar-SY" sz="3200"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a:xfrm>
            <a:off x="251520" y="2571744"/>
            <a:ext cx="8640960" cy="3554419"/>
          </a:xfrm>
        </p:spPr>
        <p:txBody>
          <a:bodyPr/>
          <a:lstStyle/>
          <a:p>
            <a:pPr algn="l">
              <a:buNone/>
            </a:pPr>
            <a:r>
              <a:rPr lang="en-US" sz="2800" dirty="0" smtClean="0">
                <a:latin typeface="Baskerville Old Face" pitchFamily="18" charset="0"/>
                <a:cs typeface="+mj-cs"/>
              </a:rPr>
              <a:t>Sometimes treatment with a targeted therapy drug will be the only treatment you need.</a:t>
            </a:r>
          </a:p>
          <a:p>
            <a:pPr algn="l">
              <a:buNone/>
            </a:pPr>
            <a:r>
              <a:rPr lang="en-US" sz="2800" dirty="0" smtClean="0">
                <a:latin typeface="Baskerville Old Face" pitchFamily="18" charset="0"/>
                <a:cs typeface="+mj-cs"/>
              </a:rPr>
              <a:t>But in most cases, targeted therapy is used along with other treatments such as chemo</a:t>
            </a:r>
            <a:r>
              <a:rPr lang="en-US" dirty="0">
                <a:latin typeface="Baskerville Old Face" pitchFamily="18" charset="0"/>
                <a:cs typeface="+mj-cs"/>
              </a:rPr>
              <a:t>, </a:t>
            </a:r>
            <a:r>
              <a:rPr lang="en-US" sz="2400" dirty="0">
                <a:latin typeface="Baskerville Old Face" pitchFamily="18" charset="0"/>
                <a:cs typeface="+mj-cs"/>
              </a:rPr>
              <a:t>surgery, and/or radiation therapy.</a:t>
            </a:r>
          </a:p>
          <a:p>
            <a:pPr algn="l">
              <a:buNone/>
            </a:pPr>
            <a:endParaRPr lang="en-US" sz="2400" dirty="0" smtClean="0">
              <a:latin typeface="Baskerville Old Face"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cs typeface="+mj-cs"/>
              </a:rPr>
              <a:t>How are targeted therapy drugs given?</a:t>
            </a:r>
            <a:endParaRPr lang="ar-SY" b="1"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p:txBody>
          <a:bodyPr/>
          <a:lstStyle/>
          <a:p>
            <a:pPr algn="l">
              <a:buNone/>
            </a:pPr>
            <a:r>
              <a:rPr lang="en-US" dirty="0" smtClean="0">
                <a:latin typeface="Baskerville Old Face" pitchFamily="18" charset="0"/>
                <a:cs typeface="+mj-cs"/>
              </a:rPr>
              <a:t>The most common way to give these drugs is as a pill (by mouth) or into a vein(intravenous).</a:t>
            </a:r>
            <a:endParaRPr lang="ar-SY" dirty="0">
              <a:latin typeface="Baskerville Old Face" pitchFamily="18" charset="0"/>
              <a:cs typeface="+mj-cs"/>
            </a:endParaRPr>
          </a:p>
        </p:txBody>
      </p:sp>
      <p:pic>
        <p:nvPicPr>
          <p:cNvPr id="4" name="Picture 2" descr="C:\Users\nawras\Desktop\فهرس.jpg"/>
          <p:cNvPicPr>
            <a:picLocks noChangeAspect="1" noChangeArrowheads="1"/>
          </p:cNvPicPr>
          <p:nvPr/>
        </p:nvPicPr>
        <p:blipFill>
          <a:blip r:embed="rId2"/>
          <a:srcRect/>
          <a:stretch>
            <a:fillRect/>
          </a:stretch>
        </p:blipFill>
        <p:spPr bwMode="auto">
          <a:xfrm>
            <a:off x="0" y="3331678"/>
            <a:ext cx="4500562" cy="3526322"/>
          </a:xfrm>
          <a:prstGeom prst="rect">
            <a:avLst/>
          </a:prstGeom>
          <a:noFill/>
        </p:spPr>
      </p:pic>
      <p:pic>
        <p:nvPicPr>
          <p:cNvPr id="5" name="Billede 46" descr="dreamstime_medicine.jpg"/>
          <p:cNvPicPr>
            <a:picLocks noChangeAspect="1"/>
          </p:cNvPicPr>
          <p:nvPr/>
        </p:nvPicPr>
        <p:blipFill>
          <a:blip r:embed="rId3"/>
          <a:srcRect/>
          <a:stretch>
            <a:fillRect/>
          </a:stretch>
        </p:blipFill>
        <p:spPr bwMode="auto">
          <a:xfrm>
            <a:off x="4572000" y="3357539"/>
            <a:ext cx="4572001" cy="35004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Baskerville Old Face" pitchFamily="18" charset="0"/>
                <a:cs typeface="+mj-cs"/>
              </a:rPr>
              <a:t>What causes side effects?</a:t>
            </a:r>
            <a:endParaRPr lang="ar-SY" b="1"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p:txBody>
          <a:bodyPr>
            <a:normAutofit/>
          </a:bodyPr>
          <a:lstStyle/>
          <a:p>
            <a:pPr algn="l" rtl="0">
              <a:buFont typeface="Wingdings" pitchFamily="2" charset="2"/>
              <a:buChar char="q"/>
            </a:pPr>
            <a:r>
              <a:rPr lang="en-US" dirty="0" smtClean="0">
                <a:latin typeface="Baskerville Old Face" pitchFamily="18" charset="0"/>
                <a:cs typeface="+mj-cs"/>
              </a:rPr>
              <a:t>Side effects from these drugs depend largely on what the drug targets.</a:t>
            </a:r>
          </a:p>
          <a:p>
            <a:pPr algn="l" rtl="0">
              <a:buFont typeface="Wingdings" pitchFamily="2" charset="2"/>
              <a:buChar char="q"/>
            </a:pPr>
            <a:r>
              <a:rPr lang="en-US" dirty="0" smtClean="0">
                <a:latin typeface="Baskerville Old Face" pitchFamily="18" charset="0"/>
                <a:cs typeface="+mj-cs"/>
              </a:rPr>
              <a:t>Some drugs target substances that are more common on cancer cells, but are also found on healthy cells. So these drugs may affect healthy cells too ,causing some side effects.</a:t>
            </a:r>
          </a:p>
          <a:p>
            <a:pPr algn="l" rtl="0">
              <a:buFont typeface="Wingdings" pitchFamily="2" charset="2"/>
              <a:buChar char="q"/>
            </a:pPr>
            <a:r>
              <a:rPr lang="en-US" dirty="0" smtClean="0">
                <a:latin typeface="Baskerville Old Face" pitchFamily="18" charset="0"/>
                <a:cs typeface="+mj-cs"/>
              </a:rPr>
              <a:t>When drugs attack more than one target, side effects are more likely. </a:t>
            </a:r>
            <a:endParaRPr lang="ar-SY" dirty="0">
              <a:latin typeface="Baskerville Old Face"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cs typeface="+mj-cs"/>
              </a:rPr>
              <a:t>Side effects of targeted therapy drugs</a:t>
            </a:r>
            <a:endParaRPr lang="ar-SY"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p:txBody>
          <a:bodyPr/>
          <a:lstStyle/>
          <a:p>
            <a:pPr algn="l">
              <a:buNone/>
            </a:pPr>
            <a:r>
              <a:rPr lang="en-US" b="1" dirty="0" smtClean="0">
                <a:solidFill>
                  <a:srgbClr val="FF0000"/>
                </a:solidFill>
                <a:latin typeface="Baskerville Old Face" pitchFamily="18" charset="0"/>
                <a:cs typeface="+mj-cs"/>
              </a:rPr>
              <a:t>Skin problems:</a:t>
            </a:r>
          </a:p>
          <a:p>
            <a:pPr algn="l">
              <a:buNone/>
            </a:pPr>
            <a:r>
              <a:rPr lang="en-US" sz="2800" dirty="0" smtClean="0">
                <a:latin typeface="Baskerville Old Face" pitchFamily="18" charset="0"/>
                <a:cs typeface="+mj-cs"/>
              </a:rPr>
              <a:t>Many of the targeted therapy drugs can cause a rash or other skin changes.</a:t>
            </a:r>
          </a:p>
          <a:p>
            <a:pPr algn="l">
              <a:buNone/>
            </a:pPr>
            <a:r>
              <a:rPr lang="en-US" sz="2800" dirty="0" smtClean="0">
                <a:latin typeface="Baskerville Old Face" pitchFamily="18" charset="0"/>
                <a:cs typeface="+mj-cs"/>
              </a:rPr>
              <a:t>These problems usually develop slowly over days to weeks and are not signs of a drug allergy.</a:t>
            </a:r>
            <a:endParaRPr lang="ar-SY" sz="2800"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cs typeface="+mj-cs"/>
              </a:rPr>
              <a:t>What kind of skin changes can targeted therapies cause?</a:t>
            </a:r>
            <a:endParaRPr lang="ar-SY"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a:xfrm>
            <a:off x="457200" y="1600200"/>
            <a:ext cx="8686800" cy="4525963"/>
          </a:xfrm>
        </p:spPr>
        <p:txBody>
          <a:bodyPr/>
          <a:lstStyle/>
          <a:p>
            <a:pPr algn="l">
              <a:buNone/>
            </a:pPr>
            <a:r>
              <a:rPr lang="en-US" b="1" dirty="0" smtClean="0">
                <a:solidFill>
                  <a:srgbClr val="FF0000"/>
                </a:solidFill>
                <a:latin typeface="Baskerville Old Face" pitchFamily="18" charset="0"/>
                <a:cs typeface="+mj-cs"/>
              </a:rPr>
              <a:t>Changes in how your skin feels:</a:t>
            </a:r>
          </a:p>
          <a:p>
            <a:pPr algn="l" rtl="0">
              <a:buFont typeface="Wingdings" pitchFamily="2" charset="2"/>
              <a:buChar char="q"/>
            </a:pPr>
            <a:r>
              <a:rPr lang="en-US" dirty="0" smtClean="0">
                <a:latin typeface="Baskerville Old Face" pitchFamily="18" charset="0"/>
                <a:cs typeface="+mj-cs"/>
              </a:rPr>
              <a:t>Your skin may start off feeling like </a:t>
            </a:r>
            <a:r>
              <a:rPr lang="en-US" dirty="0" smtClean="0">
                <a:latin typeface="Baskerville Old Face" pitchFamily="18" charset="0"/>
                <a:cs typeface="+mj-cs"/>
              </a:rPr>
              <a:t>it’s sunburned, before </a:t>
            </a:r>
            <a:r>
              <a:rPr lang="en-US" dirty="0" smtClean="0">
                <a:latin typeface="Baskerville Old Face" pitchFamily="18" charset="0"/>
                <a:cs typeface="+mj-cs"/>
              </a:rPr>
              <a:t>any redness or rash shows up. Even though it doesn’t look different, the sensation can be disturbing.</a:t>
            </a:r>
          </a:p>
          <a:p>
            <a:pPr algn="l" rtl="0">
              <a:buFont typeface="Wingdings" pitchFamily="2" charset="2"/>
              <a:buChar char="q"/>
            </a:pPr>
            <a:r>
              <a:rPr lang="en-US" dirty="0" smtClean="0">
                <a:latin typeface="Baskerville Old Face" pitchFamily="18" charset="0"/>
                <a:cs typeface="+mj-cs"/>
              </a:rPr>
              <a:t>You may notice this change on your face as early as the first week of treatment.</a:t>
            </a:r>
            <a:endParaRPr lang="ar-SY"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929718" cy="5840435"/>
          </a:xfrm>
        </p:spPr>
        <p:txBody>
          <a:bodyPr>
            <a:normAutofit/>
          </a:bodyPr>
          <a:lstStyle/>
          <a:p>
            <a:pPr algn="l" rtl="0">
              <a:buFont typeface="Wingdings" pitchFamily="2" charset="2"/>
              <a:buChar char="q"/>
            </a:pPr>
            <a:r>
              <a:rPr lang="en-US" b="1" dirty="0" smtClean="0">
                <a:solidFill>
                  <a:srgbClr val="FF0000"/>
                </a:solidFill>
                <a:latin typeface="Baskerville Old Face" pitchFamily="18" charset="0"/>
                <a:cs typeface="+mj-cs"/>
              </a:rPr>
              <a:t>Rash</a:t>
            </a:r>
            <a:r>
              <a:rPr lang="en-US" b="1" dirty="0" smtClean="0">
                <a:latin typeface="Baskerville Old Face" pitchFamily="18" charset="0"/>
                <a:cs typeface="+mj-cs"/>
              </a:rPr>
              <a:t>: </a:t>
            </a:r>
            <a:r>
              <a:rPr lang="en-US" sz="2800" dirty="0" smtClean="0">
                <a:latin typeface="Baskerville Old Face" pitchFamily="18" charset="0"/>
                <a:cs typeface="+mj-cs"/>
              </a:rPr>
              <a:t>The most common skin change is a rash</a:t>
            </a:r>
          </a:p>
          <a:p>
            <a:pPr algn="l" rtl="0"/>
            <a:r>
              <a:rPr lang="en-US" sz="2800" dirty="0" smtClean="0">
                <a:latin typeface="Baskerville Old Face" pitchFamily="18" charset="0"/>
                <a:cs typeface="+mj-cs"/>
              </a:rPr>
              <a:t>The rash is mild for most people. </a:t>
            </a:r>
          </a:p>
          <a:p>
            <a:pPr algn="l" rtl="0"/>
            <a:r>
              <a:rPr lang="en-US" sz="2800" dirty="0" smtClean="0">
                <a:latin typeface="Baskerville Old Face" pitchFamily="18" charset="0"/>
                <a:cs typeface="+mj-cs"/>
              </a:rPr>
              <a:t>It often looks like acne (but with no blackheads) and shows up on the scalp, face, neck, chest, and upper back.</a:t>
            </a:r>
          </a:p>
          <a:p>
            <a:pPr algn="l" rtl="0"/>
            <a:r>
              <a:rPr lang="en-US" sz="2800" dirty="0" smtClean="0">
                <a:latin typeface="Baskerville Old Face" pitchFamily="18" charset="0"/>
                <a:cs typeface="+mj-cs"/>
              </a:rPr>
              <a:t>starts as skin redness and swelling and is often worst within the first few weeks of treatment.</a:t>
            </a:r>
          </a:p>
          <a:p>
            <a:pPr algn="l" rtl="0"/>
            <a:r>
              <a:rPr lang="en-US" sz="2800" dirty="0" smtClean="0">
                <a:latin typeface="Baskerville Old Face" pitchFamily="18" charset="0"/>
                <a:cs typeface="+mj-cs"/>
              </a:rPr>
              <a:t>By about the 4th week of treatment, the skin usually crusts and gets very dry and red but it should completely go away about a month after treatment is stopped.</a:t>
            </a:r>
          </a:p>
          <a:p>
            <a:pPr algn="l">
              <a:buNone/>
            </a:pPr>
            <a:endParaRPr lang="ar-SY" dirty="0">
              <a:latin typeface="Baskerville Old Face" pitchFamily="18" charset="0"/>
              <a:cs typeface="+mj-cs"/>
            </a:endParaRPr>
          </a:p>
        </p:txBody>
      </p:sp>
      <p:pic>
        <p:nvPicPr>
          <p:cNvPr id="4" name="Picture 2" descr="C:\Users\nawras\Desktop\3.jpg"/>
          <p:cNvPicPr>
            <a:picLocks noChangeAspect="1" noChangeArrowheads="1"/>
          </p:cNvPicPr>
          <p:nvPr/>
        </p:nvPicPr>
        <p:blipFill>
          <a:blip r:embed="rId2"/>
          <a:srcRect/>
          <a:stretch>
            <a:fillRect/>
          </a:stretch>
        </p:blipFill>
        <p:spPr bwMode="auto">
          <a:xfrm>
            <a:off x="6286512" y="5038725"/>
            <a:ext cx="2857488" cy="1819275"/>
          </a:xfrm>
          <a:prstGeom prst="rect">
            <a:avLst/>
          </a:prstGeom>
          <a:noFill/>
        </p:spPr>
      </p:pic>
      <p:pic>
        <p:nvPicPr>
          <p:cNvPr id="5" name="Picture 2" descr="C:\Users\nawras\Desktop\images.jpg"/>
          <p:cNvPicPr>
            <a:picLocks noChangeAspect="1" noChangeArrowheads="1"/>
          </p:cNvPicPr>
          <p:nvPr/>
        </p:nvPicPr>
        <p:blipFill>
          <a:blip r:embed="rId3"/>
          <a:srcRect/>
          <a:stretch>
            <a:fillRect/>
          </a:stretch>
        </p:blipFill>
        <p:spPr bwMode="auto">
          <a:xfrm>
            <a:off x="3071802" y="5048250"/>
            <a:ext cx="3214710" cy="1809750"/>
          </a:xfrm>
          <a:prstGeom prst="rect">
            <a:avLst/>
          </a:prstGeom>
          <a:noFill/>
        </p:spPr>
      </p:pic>
      <p:pic>
        <p:nvPicPr>
          <p:cNvPr id="6" name="Picture 2" descr="C:\Users\nawras\Desktop\1.jpg"/>
          <p:cNvPicPr>
            <a:picLocks noChangeAspect="1" noChangeArrowheads="1"/>
          </p:cNvPicPr>
          <p:nvPr/>
        </p:nvPicPr>
        <p:blipFill>
          <a:blip r:embed="rId4"/>
          <a:srcRect/>
          <a:stretch>
            <a:fillRect/>
          </a:stretch>
        </p:blipFill>
        <p:spPr bwMode="auto">
          <a:xfrm>
            <a:off x="0" y="5010150"/>
            <a:ext cx="3071802" cy="1847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ppt_w</p:attrName>
                                        </p:attrNameLst>
                                      </p:cBhvr>
                                      <p:tavLst>
                                        <p:tav tm="0" fmla="#ppt_w*sin(2.5*pi*$)">
                                          <p:val>
                                            <p:fltVal val="0"/>
                                          </p:val>
                                        </p:tav>
                                        <p:tav tm="100000">
                                          <p:val>
                                            <p:fltVal val="1"/>
                                          </p:val>
                                        </p:tav>
                                      </p:tavLst>
                                    </p:anim>
                                    <p:anim calcmode="lin" valueType="num">
                                      <p:cBhvr>
                                        <p:cTn id="4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anim calcmode="lin" valueType="num">
                                      <p:cBhvr>
                                        <p:cTn id="50" dur="2000" fill="hold"/>
                                        <p:tgtEl>
                                          <p:spTgt spid="5"/>
                                        </p:tgtEl>
                                        <p:attrNameLst>
                                          <p:attrName>ppt_w</p:attrName>
                                        </p:attrNameLst>
                                      </p:cBhvr>
                                      <p:tavLst>
                                        <p:tav tm="0" fmla="#ppt_w*sin(2.5*pi*$)">
                                          <p:val>
                                            <p:fltVal val="0"/>
                                          </p:val>
                                        </p:tav>
                                        <p:tav tm="100000">
                                          <p:val>
                                            <p:fltVal val="1"/>
                                          </p:val>
                                        </p:tav>
                                      </p:tavLst>
                                    </p:anim>
                                    <p:anim calcmode="lin" valueType="num">
                                      <p:cBhvr>
                                        <p:cTn id="5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000"/>
                                        <p:tgtEl>
                                          <p:spTgt spid="4"/>
                                        </p:tgtEl>
                                      </p:cBhvr>
                                    </p:animEffect>
                                    <p:anim calcmode="lin" valueType="num">
                                      <p:cBhvr>
                                        <p:cTn id="57" dur="2000" fill="hold"/>
                                        <p:tgtEl>
                                          <p:spTgt spid="4"/>
                                        </p:tgtEl>
                                        <p:attrNameLst>
                                          <p:attrName>ppt_w</p:attrName>
                                        </p:attrNameLst>
                                      </p:cBhvr>
                                      <p:tavLst>
                                        <p:tav tm="0" fmla="#ppt_w*sin(2.5*pi*$)">
                                          <p:val>
                                            <p:fltVal val="0"/>
                                          </p:val>
                                        </p:tav>
                                        <p:tav tm="100000">
                                          <p:val>
                                            <p:fltVal val="1"/>
                                          </p:val>
                                        </p:tav>
                                      </p:tavLst>
                                    </p:anim>
                                    <p:anim calcmode="lin" valueType="num">
                                      <p:cBhvr>
                                        <p:cTn id="5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214422"/>
            <a:ext cx="8929718" cy="4911741"/>
          </a:xfrm>
        </p:spPr>
        <p:txBody>
          <a:bodyPr/>
          <a:lstStyle/>
          <a:p>
            <a:pPr algn="l">
              <a:buNone/>
            </a:pPr>
            <a:r>
              <a:rPr lang="en-US" dirty="0" smtClean="0">
                <a:solidFill>
                  <a:srgbClr val="FF0000"/>
                </a:solidFill>
                <a:latin typeface="Baskerville Old Face" pitchFamily="18" charset="0"/>
                <a:cs typeface="+mj-cs"/>
              </a:rPr>
              <a:t>Here we will explain:</a:t>
            </a:r>
          </a:p>
          <a:p>
            <a:pPr algn="l" rtl="0">
              <a:buFont typeface="Wingdings" pitchFamily="2" charset="2"/>
              <a:buChar char="q"/>
            </a:pPr>
            <a:r>
              <a:rPr lang="en-US" dirty="0" smtClean="0">
                <a:latin typeface="Baskerville Old Face" pitchFamily="18" charset="0"/>
                <a:cs typeface="+mj-cs"/>
              </a:rPr>
              <a:t>What is targeted therapy?</a:t>
            </a:r>
          </a:p>
          <a:p>
            <a:pPr algn="l" rtl="0">
              <a:buFont typeface="Wingdings" pitchFamily="2" charset="2"/>
              <a:buChar char="q"/>
            </a:pPr>
            <a:r>
              <a:rPr lang="en-US" dirty="0" smtClean="0">
                <a:latin typeface="Baskerville Old Face" pitchFamily="18" charset="0"/>
                <a:cs typeface="+mj-cs"/>
              </a:rPr>
              <a:t>The different ways that targeted therapy can work</a:t>
            </a:r>
          </a:p>
          <a:p>
            <a:pPr algn="l" rtl="0">
              <a:buFont typeface="Wingdings" pitchFamily="2" charset="2"/>
              <a:buChar char="q"/>
            </a:pPr>
            <a:r>
              <a:rPr lang="en-US" dirty="0" smtClean="0">
                <a:latin typeface="Baskerville Old Face" pitchFamily="18" charset="0"/>
                <a:cs typeface="+mj-cs"/>
              </a:rPr>
              <a:t> Some of the types of targeted therapy</a:t>
            </a:r>
          </a:p>
          <a:p>
            <a:pPr algn="l" rtl="0">
              <a:buFont typeface="Wingdings" pitchFamily="2" charset="2"/>
              <a:buChar char="q"/>
            </a:pPr>
            <a:r>
              <a:rPr lang="en-US" dirty="0" smtClean="0">
                <a:latin typeface="Baskerville Old Face" pitchFamily="18" charset="0"/>
                <a:cs typeface="+mj-cs"/>
              </a:rPr>
              <a:t> What you can expect if you are being treated with targeted therapy (including some common side effects)</a:t>
            </a:r>
            <a:endParaRPr lang="ar-SY"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00108"/>
            <a:ext cx="8229600" cy="5126055"/>
          </a:xfrm>
        </p:spPr>
        <p:txBody>
          <a:bodyPr>
            <a:normAutofit/>
          </a:bodyPr>
          <a:lstStyle/>
          <a:p>
            <a:pPr algn="l">
              <a:buNone/>
            </a:pPr>
            <a:r>
              <a:rPr lang="en-US" sz="2800" b="1" dirty="0" smtClean="0">
                <a:latin typeface="Baskerville Old Face" pitchFamily="18" charset="0"/>
                <a:cs typeface="+mj-cs"/>
              </a:rPr>
              <a:t>Dry skin, Itching, Red, sore cuticles (the areas around the nails), </a:t>
            </a:r>
            <a:r>
              <a:rPr lang="en-US" sz="2800" b="1" dirty="0" smtClean="0">
                <a:solidFill>
                  <a:srgbClr val="FF0000"/>
                </a:solidFill>
                <a:latin typeface="Baskerville Old Face" pitchFamily="18" charset="0"/>
                <a:cs typeface="+mj-cs"/>
              </a:rPr>
              <a:t>Hand-foot syndrome</a:t>
            </a:r>
            <a:r>
              <a:rPr lang="en-US" sz="2800" b="1" dirty="0" smtClean="0">
                <a:latin typeface="Baskerville Old Face" pitchFamily="18" charset="0"/>
                <a:cs typeface="+mj-cs"/>
              </a:rPr>
              <a:t>:</a:t>
            </a:r>
            <a:r>
              <a:rPr lang="en-US" sz="2800" dirty="0" smtClean="0">
                <a:latin typeface="Baskerville Old Face" pitchFamily="18" charset="0"/>
                <a:cs typeface="+mj-cs"/>
              </a:rPr>
              <a:t> The cause of this syndrome is not known for sure. It may have to do with damage to the tiny blood vessels in the hands and feet, or with the drugs themselves leaking out of the blood vessels and causing Tissue damage. </a:t>
            </a:r>
            <a:endParaRPr lang="ar-SY" sz="2800" dirty="0">
              <a:latin typeface="Baskerville Old Face" pitchFamily="18" charset="0"/>
              <a:cs typeface="+mj-cs"/>
            </a:endParaRPr>
          </a:p>
        </p:txBody>
      </p:sp>
      <p:pic>
        <p:nvPicPr>
          <p:cNvPr id="4" name="Picture 2" descr="C:\Users\nawras\Desktop\2.jpg"/>
          <p:cNvPicPr>
            <a:picLocks noChangeAspect="1" noChangeArrowheads="1"/>
          </p:cNvPicPr>
          <p:nvPr/>
        </p:nvPicPr>
        <p:blipFill>
          <a:blip r:embed="rId2"/>
          <a:srcRect/>
          <a:stretch>
            <a:fillRect/>
          </a:stretch>
        </p:blipFill>
        <p:spPr bwMode="auto">
          <a:xfrm>
            <a:off x="2339751" y="3789040"/>
            <a:ext cx="5230067" cy="288032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071546"/>
            <a:ext cx="8858280" cy="5786454"/>
          </a:xfrm>
        </p:spPr>
        <p:txBody>
          <a:bodyPr>
            <a:normAutofit/>
          </a:bodyPr>
          <a:lstStyle/>
          <a:p>
            <a:pPr algn="l" rtl="0">
              <a:buFont typeface="Wingdings" pitchFamily="2" charset="2"/>
              <a:buChar char="q"/>
            </a:pPr>
            <a:r>
              <a:rPr lang="en-US" b="1" dirty="0" smtClean="0">
                <a:latin typeface="Baskerville Old Face" pitchFamily="18" charset="0"/>
                <a:cs typeface="+mj-cs"/>
              </a:rPr>
              <a:t>Changes in hair growth and it’s color.</a:t>
            </a:r>
          </a:p>
          <a:p>
            <a:pPr algn="l" rtl="0">
              <a:buFont typeface="Wingdings" pitchFamily="2" charset="2"/>
              <a:buChar char="q"/>
            </a:pPr>
            <a:r>
              <a:rPr lang="en-US" b="1" dirty="0" smtClean="0">
                <a:latin typeface="Baskerville Old Face" pitchFamily="18" charset="0"/>
                <a:cs typeface="+mj-cs"/>
              </a:rPr>
              <a:t>Changes in and around the eyes:</a:t>
            </a:r>
          </a:p>
          <a:p>
            <a:pPr algn="l">
              <a:buNone/>
            </a:pPr>
            <a:r>
              <a:rPr lang="en-US" dirty="0" smtClean="0">
                <a:latin typeface="Baskerville Old Face" pitchFamily="18" charset="0"/>
                <a:cs typeface="+mj-cs"/>
              </a:rPr>
              <a:t>The eye itself may burn, and become dry or red. In some, the eyelids get tender,swollen,or inflamed, </a:t>
            </a:r>
            <a:endParaRPr lang="ar-SY" dirty="0" smtClean="0">
              <a:latin typeface="Baskerville Old Face" pitchFamily="18" charset="0"/>
              <a:cs typeface="+mj-cs"/>
            </a:endParaRPr>
          </a:p>
          <a:p>
            <a:pPr algn="l">
              <a:buNone/>
            </a:pPr>
            <a:r>
              <a:rPr lang="en-US" dirty="0" smtClean="0">
                <a:latin typeface="Baskerville Old Face" pitchFamily="18" charset="0"/>
                <a:cs typeface="+mj-cs"/>
              </a:rPr>
              <a:t>and crusts may be seen in the lashes.</a:t>
            </a:r>
          </a:p>
          <a:p>
            <a:pPr algn="l" rtl="0">
              <a:buFont typeface="Wingdings" pitchFamily="2" charset="2"/>
              <a:buChar char="q"/>
            </a:pPr>
            <a:r>
              <a:rPr lang="en-US" b="1" dirty="0" smtClean="0">
                <a:latin typeface="Baskerville Old Face" pitchFamily="18" charset="0"/>
                <a:cs typeface="+mj-cs"/>
              </a:rPr>
              <a:t>High blood pressure, Problems with bleeding or clotting, Problems with wound healing. </a:t>
            </a:r>
          </a:p>
          <a:p>
            <a:pPr algn="l">
              <a:buNone/>
            </a:pPr>
            <a:endParaRPr lang="en-US" dirty="0" smtClean="0">
              <a:latin typeface="Baskerville Old Face" pitchFamily="18" charset="0"/>
              <a:cs typeface="+mj-cs"/>
            </a:endParaRPr>
          </a:p>
          <a:p>
            <a:pPr algn="l">
              <a:buNone/>
            </a:pPr>
            <a:r>
              <a:rPr lang="en-US" dirty="0" smtClean="0">
                <a:latin typeface="Baskerville Old Face" pitchFamily="18" charset="0"/>
                <a:cs typeface="+mj-cs"/>
              </a:rPr>
              <a:t> </a:t>
            </a:r>
            <a:endParaRPr lang="ar-SY"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par>
                                <p:cTn id="18" presetID="16" presetClass="entr" presetSubtype="37"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out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out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29600" cy="5411807"/>
          </a:xfrm>
        </p:spPr>
        <p:txBody>
          <a:bodyPr>
            <a:normAutofit fontScale="92500" lnSpcReduction="20000"/>
          </a:bodyPr>
          <a:lstStyle/>
          <a:p>
            <a:pPr algn="l" rtl="0">
              <a:buNone/>
            </a:pPr>
            <a:endParaRPr lang="en-US" dirty="0" smtClean="0">
              <a:latin typeface="Baskerville Old Face" pitchFamily="18" charset="0"/>
              <a:cs typeface="+mj-cs"/>
            </a:endParaRPr>
          </a:p>
          <a:p>
            <a:pPr algn="l" rtl="0">
              <a:buFont typeface="Wingdings" pitchFamily="2" charset="2"/>
              <a:buChar char="q"/>
            </a:pPr>
            <a:r>
              <a:rPr lang="en-US" dirty="0" smtClean="0">
                <a:latin typeface="Baskerville Old Face" pitchFamily="18" charset="0"/>
                <a:cs typeface="+mj-cs"/>
              </a:rPr>
              <a:t>Diarrhea</a:t>
            </a:r>
          </a:p>
          <a:p>
            <a:pPr algn="l" rtl="0">
              <a:buFont typeface="Wingdings" pitchFamily="2" charset="2"/>
              <a:buChar char="q"/>
            </a:pPr>
            <a:r>
              <a:rPr lang="en-US" dirty="0" smtClean="0">
                <a:latin typeface="Baskerville Old Face" pitchFamily="18" charset="0"/>
                <a:cs typeface="+mj-cs"/>
              </a:rPr>
              <a:t> Nausea and vomiting</a:t>
            </a:r>
          </a:p>
          <a:p>
            <a:pPr algn="l" rtl="0">
              <a:buFont typeface="Wingdings" pitchFamily="2" charset="2"/>
              <a:buChar char="q"/>
            </a:pPr>
            <a:r>
              <a:rPr lang="en-US" dirty="0" smtClean="0">
                <a:latin typeface="Baskerville Old Face" pitchFamily="18" charset="0"/>
                <a:cs typeface="+mj-cs"/>
              </a:rPr>
              <a:t> Constipation</a:t>
            </a:r>
          </a:p>
          <a:p>
            <a:pPr algn="l" rtl="0">
              <a:buFont typeface="Wingdings" pitchFamily="2" charset="2"/>
              <a:buChar char="q"/>
            </a:pPr>
            <a:r>
              <a:rPr lang="en-US" dirty="0" smtClean="0">
                <a:latin typeface="Baskerville Old Face" pitchFamily="18" charset="0"/>
                <a:cs typeface="+mj-cs"/>
              </a:rPr>
              <a:t> Mouth sores</a:t>
            </a:r>
          </a:p>
          <a:p>
            <a:pPr algn="l" rtl="0">
              <a:buFont typeface="Wingdings" pitchFamily="2" charset="2"/>
              <a:buChar char="q"/>
            </a:pPr>
            <a:r>
              <a:rPr lang="en-US" dirty="0" smtClean="0">
                <a:latin typeface="Baskerville Old Face" pitchFamily="18" charset="0"/>
                <a:cs typeface="+mj-cs"/>
              </a:rPr>
              <a:t> Shortness of breath or trouble breathing</a:t>
            </a:r>
          </a:p>
          <a:p>
            <a:pPr algn="l" rtl="0">
              <a:buFont typeface="Wingdings" pitchFamily="2" charset="2"/>
              <a:buChar char="q"/>
            </a:pPr>
            <a:r>
              <a:rPr lang="en-US" dirty="0" smtClean="0">
                <a:latin typeface="Baskerville Old Face" pitchFamily="18" charset="0"/>
                <a:cs typeface="+mj-cs"/>
              </a:rPr>
              <a:t> Cough</a:t>
            </a:r>
          </a:p>
          <a:p>
            <a:pPr algn="l" rtl="0">
              <a:buFont typeface="Wingdings" pitchFamily="2" charset="2"/>
              <a:buChar char="q"/>
            </a:pPr>
            <a:r>
              <a:rPr lang="en-US" dirty="0" smtClean="0">
                <a:latin typeface="Baskerville Old Face" pitchFamily="18" charset="0"/>
                <a:cs typeface="+mj-cs"/>
              </a:rPr>
              <a:t> Feeling tired all the time (fatigue)</a:t>
            </a:r>
          </a:p>
          <a:p>
            <a:pPr algn="l" rtl="0">
              <a:buFont typeface="Wingdings" pitchFamily="2" charset="2"/>
              <a:buChar char="q"/>
            </a:pPr>
            <a:r>
              <a:rPr lang="en-US" dirty="0" smtClean="0">
                <a:latin typeface="Baskerville Old Face" pitchFamily="18" charset="0"/>
                <a:cs typeface="+mj-cs"/>
              </a:rPr>
              <a:t> Headache</a:t>
            </a:r>
          </a:p>
          <a:p>
            <a:pPr algn="l" rtl="0">
              <a:buFont typeface="Wingdings" pitchFamily="2" charset="2"/>
              <a:buChar char="q"/>
            </a:pPr>
            <a:r>
              <a:rPr lang="en-US" dirty="0" smtClean="0">
                <a:latin typeface="Baskerville Old Face" pitchFamily="18" charset="0"/>
                <a:cs typeface="+mj-cs"/>
              </a:rPr>
              <a:t> Swelling in your hands and feet</a:t>
            </a:r>
          </a:p>
          <a:p>
            <a:pPr algn="l" rtl="0">
              <a:buFont typeface="Wingdings" pitchFamily="2" charset="2"/>
              <a:buChar char="q"/>
            </a:pPr>
            <a:r>
              <a:rPr lang="en-US" dirty="0" smtClean="0">
                <a:latin typeface="Baskerville Old Face" pitchFamily="18" charset="0"/>
                <a:cs typeface="+mj-cs"/>
              </a:rPr>
              <a:t> Low blood cell counts</a:t>
            </a:r>
            <a:endParaRPr lang="ar-SY" dirty="0">
              <a:latin typeface="Baskerville Old Face" pitchFamily="18" charset="0"/>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awras\Desktop\32613_289686817827208_1861700440_n.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
        <p:nvSpPr>
          <p:cNvPr id="2" name="عنوان 1"/>
          <p:cNvSpPr>
            <a:spLocks noGrp="1"/>
          </p:cNvSpPr>
          <p:nvPr>
            <p:ph type="title"/>
          </p:nvPr>
        </p:nvSpPr>
        <p:spPr>
          <a:xfrm rot="20036901">
            <a:off x="-1219982" y="471873"/>
            <a:ext cx="5357850" cy="1214438"/>
          </a:xfrm>
        </p:spPr>
        <p:txBody>
          <a:bodyPr/>
          <a:lstStyle/>
          <a:p>
            <a:r>
              <a:rPr lang="en-US" dirty="0" smtClean="0"/>
              <a:t>what’s next?</a:t>
            </a:r>
            <a:endParaRPr lang="ar-SY" dirty="0"/>
          </a:p>
        </p:txBody>
      </p:sp>
    </p:spTree>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Baskerville Old Face" pitchFamily="18" charset="0"/>
                <a:cs typeface="+mj-cs"/>
              </a:rPr>
              <a:t>Immunotherapy of Cancer</a:t>
            </a:r>
            <a:endParaRPr lang="ar-SY" b="1"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p:txBody>
          <a:bodyPr/>
          <a:lstStyle/>
          <a:p>
            <a:endParaRPr lang="ar-SY"/>
          </a:p>
        </p:txBody>
      </p:sp>
      <p:pic>
        <p:nvPicPr>
          <p:cNvPr id="4" name="Picture 2" descr="C:\Users\nawras\Desktop\12769568_1123220207711562_825341844_n.jpg"/>
          <p:cNvPicPr>
            <a:picLocks noChangeAspect="1" noChangeArrowheads="1"/>
          </p:cNvPicPr>
          <p:nvPr/>
        </p:nvPicPr>
        <p:blipFill>
          <a:blip r:embed="rId2"/>
          <a:srcRect/>
          <a:stretch>
            <a:fillRect/>
          </a:stretch>
        </p:blipFill>
        <p:spPr bwMode="auto">
          <a:xfrm>
            <a:off x="574382" y="1097360"/>
            <a:ext cx="7956376" cy="576064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Baskerville Old Face" pitchFamily="18" charset="0"/>
                <a:cs typeface="+mj-cs"/>
              </a:rPr>
              <a:t>Cancer treatment</a:t>
            </a:r>
            <a:endParaRPr lang="ar-SY" b="1" dirty="0">
              <a:solidFill>
                <a:srgbClr val="FF0000"/>
              </a:solidFill>
              <a:latin typeface="Baskerville Old Face" pitchFamily="18" charset="0"/>
              <a:cs typeface="+mj-cs"/>
            </a:endParaRPr>
          </a:p>
        </p:txBody>
      </p:sp>
      <p:pic>
        <p:nvPicPr>
          <p:cNvPr id="4" name="Picture 2" descr="C:\Users\nawras\Desktop\12782375_1123260021040914_1968720676_n.jpg"/>
          <p:cNvPicPr>
            <a:picLocks noGrp="1" noChangeAspect="1" noChangeArrowheads="1"/>
          </p:cNvPicPr>
          <p:nvPr>
            <p:ph idx="1"/>
          </p:nvPr>
        </p:nvPicPr>
        <p:blipFill>
          <a:blip r:embed="rId2"/>
          <a:srcRect/>
          <a:stretch>
            <a:fillRect/>
          </a:stretch>
        </p:blipFill>
        <p:spPr bwMode="auto">
          <a:xfrm>
            <a:off x="500034" y="1643050"/>
            <a:ext cx="8358246" cy="452596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6" name="Cancer Treatment Targeted Cancer Cell Therapy.mp4">
            <a:hlinkClick r:id="" action="ppaction://media"/>
          </p:cNvPr>
          <p:cNvPicPr>
            <a:picLocks noGrp="1" noRot="1" noChangeAspect="1"/>
          </p:cNvPicPr>
          <p:nvPr>
            <p:ph idx="1"/>
            <a:videoFile r:link="rId1"/>
          </p:nvPr>
        </p:nvPicPr>
        <p:blipFill>
          <a:blip r:embed="rId3"/>
          <a:stretch>
            <a:fillRect/>
          </a:stretch>
        </p:blipFill>
        <p:spPr>
          <a:xfrm>
            <a:off x="285720" y="214290"/>
            <a:ext cx="8572560" cy="6429420"/>
          </a:xfrm>
          <a:prstGeom prst="rect">
            <a:avLst/>
          </a:prstGeom>
        </p:spPr>
      </p:pic>
    </p:spTree>
    <p:extLst>
      <p:ext uri="{BB962C8B-B14F-4D97-AF65-F5344CB8AC3E}">
        <p14:creationId xmlns:p14="http://schemas.microsoft.com/office/powerpoint/2010/main" xmlns="" val="1804190206"/>
      </p:ext>
    </p:extLst>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awras\Desktop\22518_434709869911421_2123780293_n.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قلب 2"/>
          <p:cNvSpPr/>
          <p:nvPr/>
        </p:nvSpPr>
        <p:spPr>
          <a:xfrm rot="20061541">
            <a:off x="192155" y="82631"/>
            <a:ext cx="2331389" cy="2045645"/>
          </a:xfrm>
          <a:prstGeom prst="hear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 name="مستطيل 3"/>
          <p:cNvSpPr/>
          <p:nvPr/>
        </p:nvSpPr>
        <p:spPr>
          <a:xfrm rot="20310232">
            <a:off x="209700" y="88509"/>
            <a:ext cx="2169994"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LOVE SYRIA</a:t>
            </a:r>
            <a:endParaRPr lang="ar-S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مستطيل 4"/>
          <p:cNvSpPr/>
          <p:nvPr/>
        </p:nvSpPr>
        <p:spPr>
          <a:xfrm>
            <a:off x="2643174" y="2500306"/>
            <a:ext cx="385765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ar-S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latin typeface="Baskerville Old Face" pitchFamily="18" charset="0"/>
                <a:cs typeface="+mj-cs"/>
              </a:rPr>
              <a:t>What is targeted therapy?</a:t>
            </a:r>
            <a:endParaRPr lang="ar-SY"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a:xfrm>
            <a:off x="457200" y="1600200"/>
            <a:ext cx="8401080" cy="4525963"/>
          </a:xfrm>
        </p:spPr>
        <p:txBody>
          <a:bodyPr/>
          <a:lstStyle/>
          <a:p>
            <a:pPr algn="l" rtl="0">
              <a:buFont typeface="Wingdings" pitchFamily="2" charset="2"/>
              <a:buChar char="q"/>
            </a:pPr>
            <a:r>
              <a:rPr lang="en-US" dirty="0" smtClean="0">
                <a:latin typeface="Baskerville Old Face" pitchFamily="18" charset="0"/>
                <a:cs typeface="+mj-cs"/>
              </a:rPr>
              <a:t>Targeted cancer therapies are drugs or other substances that block the growth and spread of cancer by interfering with specific molecules ("molecular targets") that are involved in the growth, progression, and spread of cancer. </a:t>
            </a:r>
            <a:endParaRPr lang="ar-SY" dirty="0">
              <a:latin typeface="Baskerville Old Face" pitchFamily="18" charset="0"/>
              <a:cs typeface="+mj-cs"/>
            </a:endParaRPr>
          </a:p>
        </p:txBody>
      </p:sp>
      <p:pic>
        <p:nvPicPr>
          <p:cNvPr id="4" name="Picture 2" descr="C:\Users\nawras\Desktop\12788080_1123251387708444_2081566926_n.jpg"/>
          <p:cNvPicPr>
            <a:picLocks noChangeAspect="1" noChangeArrowheads="1"/>
          </p:cNvPicPr>
          <p:nvPr/>
        </p:nvPicPr>
        <p:blipFill>
          <a:blip r:embed="rId2"/>
          <a:srcRect/>
          <a:stretch>
            <a:fillRect/>
          </a:stretch>
        </p:blipFill>
        <p:spPr bwMode="auto">
          <a:xfrm>
            <a:off x="2699792" y="4192531"/>
            <a:ext cx="3714744" cy="264318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1643074"/>
          </a:xfrm>
        </p:spPr>
        <p:txBody>
          <a:bodyPr>
            <a:noAutofit/>
          </a:bodyPr>
          <a:lstStyle/>
          <a:p>
            <a:r>
              <a:rPr lang="en-US" sz="3600" b="1" dirty="0" smtClean="0">
                <a:solidFill>
                  <a:srgbClr val="FF0000"/>
                </a:solidFill>
                <a:latin typeface="Baskerville Old Face" pitchFamily="18" charset="0"/>
                <a:cs typeface="+mj-cs"/>
              </a:rPr>
              <a:t>What is the goal of targeted therapies?</a:t>
            </a:r>
            <a:endParaRPr lang="ar-SY" sz="3600" b="1"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a:xfrm>
            <a:off x="500034" y="2428868"/>
            <a:ext cx="8229600" cy="3740145"/>
          </a:xfrm>
        </p:spPr>
        <p:txBody>
          <a:bodyPr/>
          <a:lstStyle/>
          <a:p>
            <a:pPr algn="l" rtl="0">
              <a:buFont typeface="Wingdings" pitchFamily="2" charset="2"/>
              <a:buChar char="q"/>
            </a:pPr>
            <a:r>
              <a:rPr lang="en-US" dirty="0" smtClean="0">
                <a:latin typeface="Baskerville Old Face" pitchFamily="18" charset="0"/>
                <a:cs typeface="+mj-cs"/>
              </a:rPr>
              <a:t>Cure cancer</a:t>
            </a:r>
          </a:p>
          <a:p>
            <a:pPr algn="l" rtl="0">
              <a:buFont typeface="Wingdings" pitchFamily="2" charset="2"/>
              <a:buChar char="q"/>
            </a:pPr>
            <a:r>
              <a:rPr lang="en-US" dirty="0" smtClean="0">
                <a:latin typeface="Baskerville Old Face" pitchFamily="18" charset="0"/>
                <a:cs typeface="+mj-cs"/>
              </a:rPr>
              <a:t> Kill cancer cells</a:t>
            </a:r>
          </a:p>
          <a:p>
            <a:pPr algn="l" rtl="0">
              <a:buFont typeface="Wingdings" pitchFamily="2" charset="2"/>
              <a:buChar char="q"/>
            </a:pPr>
            <a:r>
              <a:rPr lang="en-US" dirty="0" smtClean="0">
                <a:latin typeface="Baskerville Old Face" pitchFamily="18" charset="0"/>
                <a:cs typeface="+mj-cs"/>
              </a:rPr>
              <a:t> Slow tumor growth</a:t>
            </a:r>
          </a:p>
          <a:p>
            <a:pPr algn="l" rtl="0">
              <a:buFont typeface="Wingdings" pitchFamily="2" charset="2"/>
              <a:buChar char="q"/>
            </a:pPr>
            <a:r>
              <a:rPr lang="en-US" dirty="0" smtClean="0">
                <a:latin typeface="Baskerville Old Face" pitchFamily="18" charset="0"/>
                <a:cs typeface="+mj-cs"/>
              </a:rPr>
              <a:t> Relieve symptoms from cancers</a:t>
            </a:r>
            <a:endParaRPr lang="ar-SY"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cs typeface="+mj-cs"/>
              </a:rPr>
              <a:t>The difference between the target and chemotherapy treatment</a:t>
            </a:r>
            <a:endParaRPr lang="ar-SY" b="1" dirty="0">
              <a:solidFill>
                <a:srgbClr val="FF0000"/>
              </a:solidFill>
              <a:latin typeface="Baskerville Old Face" pitchFamily="18" charset="0"/>
              <a:cs typeface="+mj-cs"/>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964739267"/>
              </p:ext>
            </p:extLst>
          </p:nvPr>
        </p:nvGraphicFramePr>
        <p:xfrm>
          <a:off x="214282" y="2071679"/>
          <a:ext cx="8643998" cy="3638979"/>
        </p:xfrm>
        <a:graphic>
          <a:graphicData uri="http://schemas.openxmlformats.org/drawingml/2006/table">
            <a:tbl>
              <a:tblPr rtl="1" firstRow="1" bandRow="1">
                <a:tableStyleId>{BC89EF96-8CEA-46FF-86C4-4CE0E7609802}</a:tableStyleId>
              </a:tblPr>
              <a:tblGrid>
                <a:gridCol w="4321999"/>
                <a:gridCol w="4321999"/>
              </a:tblGrid>
              <a:tr h="755793">
                <a:tc>
                  <a:txBody>
                    <a:bodyPr/>
                    <a:lstStyle/>
                    <a:p>
                      <a:pPr marL="0" algn="ctr" defTabSz="914400" rtl="1" eaLnBrk="1" latinLnBrk="0" hangingPunct="1"/>
                      <a:r>
                        <a:rPr lang="en-US" sz="3600" b="1" i="1" kern="1200" dirty="0" smtClean="0">
                          <a:solidFill>
                            <a:srgbClr val="FF0000"/>
                          </a:solidFill>
                          <a:latin typeface="+mn-lt"/>
                          <a:ea typeface="+mn-ea"/>
                          <a:cs typeface="+mn-cs"/>
                        </a:rPr>
                        <a:t>chemotherapy</a:t>
                      </a:r>
                      <a:endParaRPr lang="ar-SY" sz="3600" b="1" i="1" kern="1200" dirty="0">
                        <a:solidFill>
                          <a:srgbClr val="FF0000"/>
                        </a:solidFill>
                        <a:latin typeface="+mn-lt"/>
                        <a:ea typeface="+mn-ea"/>
                        <a:cs typeface="+mn-cs"/>
                      </a:endParaRPr>
                    </a:p>
                  </a:txBody>
                  <a:tcPr/>
                </a:tc>
                <a:tc>
                  <a:txBody>
                    <a:bodyPr/>
                    <a:lstStyle/>
                    <a:p>
                      <a:pPr algn="ctr" rtl="1"/>
                      <a:r>
                        <a:rPr lang="en-US" sz="3600" i="1" dirty="0" smtClean="0">
                          <a:solidFill>
                            <a:srgbClr val="FF0000"/>
                          </a:solidFill>
                        </a:rPr>
                        <a:t>Targeted therapy </a:t>
                      </a:r>
                      <a:endParaRPr lang="ar-SY" sz="3600" i="1" dirty="0">
                        <a:solidFill>
                          <a:srgbClr val="FF0000"/>
                        </a:solidFill>
                      </a:endParaRPr>
                    </a:p>
                  </a:txBody>
                  <a:tcPr/>
                </a:tc>
              </a:tr>
              <a:tr h="1304520">
                <a:tc>
                  <a:txBody>
                    <a:bodyPr/>
                    <a:lstStyle/>
                    <a:p>
                      <a:pPr algn="l" rtl="0">
                        <a:buFont typeface="Arial" pitchFamily="34" charset="0"/>
                        <a:buChar char="•"/>
                      </a:pPr>
                      <a:r>
                        <a:rPr lang="en-US" sz="2800" kern="1200" dirty="0" smtClean="0">
                          <a:solidFill>
                            <a:schemeClr val="tx1"/>
                          </a:solidFill>
                          <a:latin typeface="+mn-lt"/>
                          <a:ea typeface="+mn-ea"/>
                          <a:cs typeface="+mn-cs"/>
                        </a:rPr>
                        <a:t>act on all rapidly dividing normal and cancerous cells</a:t>
                      </a:r>
                      <a:r>
                        <a:rPr lang="en-US" dirty="0" smtClean="0"/>
                        <a:t>.</a:t>
                      </a:r>
                      <a:endParaRPr lang="ar-SY" dirty="0"/>
                    </a:p>
                  </a:txBody>
                  <a:tcPr/>
                </a:tc>
                <a:tc>
                  <a:txBody>
                    <a:bodyPr/>
                    <a:lstStyle/>
                    <a:p>
                      <a:pPr algn="l" rtl="0">
                        <a:buFont typeface="Arial" pitchFamily="34" charset="0"/>
                        <a:buChar char="•"/>
                      </a:pPr>
                      <a:r>
                        <a:rPr lang="en-US" sz="2800" dirty="0" smtClean="0"/>
                        <a:t>act on specific molecular targets that are associated with cancer</a:t>
                      </a:r>
                      <a:endParaRPr lang="ar-SY" sz="2800" dirty="0"/>
                    </a:p>
                  </a:txBody>
                  <a:tcPr/>
                </a:tc>
              </a:tr>
              <a:tr h="755793">
                <a:tc>
                  <a:txBody>
                    <a:bodyPr/>
                    <a:lstStyle/>
                    <a:p>
                      <a:pPr algn="l" rtl="0">
                        <a:buFont typeface="Arial" pitchFamily="34" charset="0"/>
                        <a:buChar char="•"/>
                      </a:pPr>
                      <a:r>
                        <a:rPr lang="en-US" sz="2800" kern="1200" dirty="0" smtClean="0">
                          <a:solidFill>
                            <a:schemeClr val="tx1"/>
                          </a:solidFill>
                          <a:latin typeface="+mn-lt"/>
                          <a:ea typeface="+mn-ea"/>
                          <a:cs typeface="+mn-cs"/>
                        </a:rPr>
                        <a:t>cytotoxic</a:t>
                      </a:r>
                      <a:endParaRPr lang="ar-SY" sz="2800" kern="1200" dirty="0">
                        <a:solidFill>
                          <a:schemeClr val="tx1"/>
                        </a:solidFill>
                        <a:latin typeface="+mn-lt"/>
                        <a:ea typeface="+mn-ea"/>
                        <a:cs typeface="+mn-cs"/>
                      </a:endParaRPr>
                    </a:p>
                  </a:txBody>
                  <a:tcPr/>
                </a:tc>
                <a:tc>
                  <a:txBody>
                    <a:bodyPr/>
                    <a:lstStyle/>
                    <a:p>
                      <a:pPr algn="l" rtl="0">
                        <a:buFont typeface="Arial" pitchFamily="34" charset="0"/>
                        <a:buChar char="•"/>
                      </a:pPr>
                      <a:r>
                        <a:rPr lang="en-US" sz="2800" dirty="0" smtClean="0"/>
                        <a:t>cytostatic</a:t>
                      </a:r>
                      <a:endParaRPr lang="ar-SY" sz="2800" dirty="0"/>
                    </a:p>
                  </a:txBody>
                  <a:tcPr/>
                </a:tc>
              </a:tr>
              <a:tr h="755793">
                <a:tc>
                  <a:txBody>
                    <a:bodyPr/>
                    <a:lstStyle/>
                    <a:p>
                      <a:pPr marL="0" algn="l" defTabSz="914400" rtl="0" eaLnBrk="1" latinLnBrk="0" hangingPunct="1">
                        <a:buFont typeface="Arial" pitchFamily="34" charset="0"/>
                        <a:buChar char="•"/>
                      </a:pPr>
                      <a:r>
                        <a:rPr lang="en-US" sz="2800" kern="1200" dirty="0" smtClean="0">
                          <a:solidFill>
                            <a:schemeClr val="tx1"/>
                          </a:solidFill>
                          <a:latin typeface="+mn-lt"/>
                          <a:ea typeface="+mn-ea"/>
                          <a:cs typeface="+mn-cs"/>
                        </a:rPr>
                        <a:t> More side effects</a:t>
                      </a:r>
                      <a:r>
                        <a:rPr lang="ar-SY" sz="2800" kern="1200" dirty="0" smtClean="0">
                          <a:solidFill>
                            <a:schemeClr val="tx1"/>
                          </a:solidFill>
                          <a:latin typeface="+mn-lt"/>
                          <a:ea typeface="+mn-ea"/>
                          <a:cs typeface="+mn-cs"/>
                        </a:rPr>
                        <a:t> </a:t>
                      </a:r>
                      <a:endParaRPr lang="ar-SY" sz="2800" kern="1200" dirty="0">
                        <a:solidFill>
                          <a:schemeClr val="tx1"/>
                        </a:solidFill>
                        <a:latin typeface="+mn-lt"/>
                        <a:ea typeface="+mn-ea"/>
                        <a:cs typeface="+mn-cs"/>
                      </a:endParaRPr>
                    </a:p>
                  </a:txBody>
                  <a:tcPr/>
                </a:tc>
                <a:tc>
                  <a:txBody>
                    <a:bodyPr/>
                    <a:lstStyle/>
                    <a:p>
                      <a:pPr algn="l" rtl="0">
                        <a:buFont typeface="Arial" pitchFamily="34" charset="0"/>
                        <a:buChar char="•"/>
                      </a:pPr>
                      <a:r>
                        <a:rPr lang="en-US" sz="2800" kern="1200" baseline="0" dirty="0" smtClean="0">
                          <a:solidFill>
                            <a:schemeClr val="tx1"/>
                          </a:solidFill>
                          <a:latin typeface="+mn-lt"/>
                          <a:ea typeface="+mn-ea"/>
                          <a:cs typeface="+mn-cs"/>
                        </a:rPr>
                        <a:t>Few side effects </a:t>
                      </a:r>
                      <a:endParaRPr lang="ar-SY" sz="28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dir="r"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cs typeface="+mj-cs"/>
              </a:rPr>
              <a:t>Types of targeted therapy used today</a:t>
            </a:r>
            <a:endParaRPr lang="ar-SY" dirty="0">
              <a:solidFill>
                <a:srgbClr val="FF0000"/>
              </a:solidFill>
              <a:latin typeface="Baskerville Old Face" pitchFamily="18" charset="0"/>
              <a:cs typeface="+mj-cs"/>
            </a:endParaRPr>
          </a:p>
        </p:txBody>
      </p:sp>
      <p:sp>
        <p:nvSpPr>
          <p:cNvPr id="3" name="عنصر نائب للمحتوى 2"/>
          <p:cNvSpPr>
            <a:spLocks noGrp="1"/>
          </p:cNvSpPr>
          <p:nvPr>
            <p:ph idx="1"/>
          </p:nvPr>
        </p:nvSpPr>
        <p:spPr>
          <a:xfrm>
            <a:off x="214282" y="1600200"/>
            <a:ext cx="8929718" cy="4525963"/>
          </a:xfrm>
        </p:spPr>
        <p:txBody>
          <a:bodyPr>
            <a:normAutofit/>
          </a:bodyPr>
          <a:lstStyle/>
          <a:p>
            <a:pPr algn="l">
              <a:buNone/>
            </a:pPr>
            <a:r>
              <a:rPr lang="en-US" dirty="0" smtClean="0">
                <a:latin typeface="Baskerville Old Face" pitchFamily="18" charset="0"/>
                <a:cs typeface="+mj-cs"/>
              </a:rPr>
              <a:t>There are two main types of targeted therapy drugs:</a:t>
            </a:r>
          </a:p>
          <a:p>
            <a:pPr algn="l" rtl="0">
              <a:buFont typeface="Wingdings" pitchFamily="2" charset="2"/>
              <a:buChar char="q"/>
            </a:pPr>
            <a:r>
              <a:rPr lang="en-US" sz="3000" b="1" i="1" dirty="0" smtClean="0">
                <a:solidFill>
                  <a:srgbClr val="FF0000"/>
                </a:solidFill>
                <a:latin typeface="Baskerville Old Face" pitchFamily="18" charset="0"/>
                <a:cs typeface="+mj-cs"/>
              </a:rPr>
              <a:t>Monoclonal antibody drugs </a:t>
            </a:r>
            <a:r>
              <a:rPr lang="en-US" dirty="0" smtClean="0">
                <a:latin typeface="Baskerville Old Face" pitchFamily="18" charset="0"/>
                <a:cs typeface="+mj-cs"/>
              </a:rPr>
              <a:t>:</a:t>
            </a:r>
            <a:r>
              <a:rPr lang="en-US" sz="2800" dirty="0" smtClean="0">
                <a:latin typeface="Baskerville Old Face" pitchFamily="18" charset="0"/>
                <a:cs typeface="+mj-cs"/>
              </a:rPr>
              <a:t>are man-made versions of large immune system proteins (called antibodies) that are designed to attack a very specific target on cancer cells.</a:t>
            </a:r>
          </a:p>
          <a:p>
            <a:pPr algn="l" rtl="0">
              <a:buFont typeface="Wingdings" pitchFamily="2" charset="2"/>
              <a:buChar char="q"/>
            </a:pPr>
            <a:r>
              <a:rPr lang="en-US" sz="3000" b="1" i="1" dirty="0" smtClean="0">
                <a:solidFill>
                  <a:srgbClr val="FF0000"/>
                </a:solidFill>
                <a:latin typeface="Baskerville Old Face" pitchFamily="18" charset="0"/>
                <a:cs typeface="+mj-cs"/>
              </a:rPr>
              <a:t>Small-molecule drugs :</a:t>
            </a:r>
            <a:r>
              <a:rPr lang="en-US" sz="2800" dirty="0" smtClean="0">
                <a:latin typeface="Baskerville Old Face" pitchFamily="18" charset="0"/>
                <a:cs typeface="+mj-cs"/>
              </a:rPr>
              <a:t>target molecules that are inside cancer cells themselves. Because of their small size, they can easily enter the cells and interfere with the molecules inside.</a:t>
            </a:r>
            <a:endParaRPr lang="ar-SY" sz="2800" dirty="0">
              <a:latin typeface="Baskerville Old Face" pitchFamily="18" charset="0"/>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IMG_4785"/>
          <p:cNvPicPr>
            <a:picLocks noChangeAspect="1" noChangeArrowheads="1"/>
          </p:cNvPicPr>
          <p:nvPr/>
        </p:nvPicPr>
        <p:blipFill>
          <a:blip r:embed="rId2" cstate="print"/>
          <a:srcRect/>
          <a:stretch>
            <a:fillRect/>
          </a:stretch>
        </p:blipFill>
        <p:spPr bwMode="auto">
          <a:xfrm>
            <a:off x="0" y="24"/>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785794"/>
            <a:ext cx="8572560" cy="6072206"/>
          </a:xfrm>
        </p:spPr>
        <p:txBody>
          <a:bodyPr>
            <a:normAutofit fontScale="32500" lnSpcReduction="20000"/>
          </a:bodyPr>
          <a:lstStyle/>
          <a:p>
            <a:pPr algn="l" rtl="0"/>
            <a:r>
              <a:rPr lang="en-US" sz="7400" dirty="0" smtClean="0">
                <a:solidFill>
                  <a:srgbClr val="FF0000"/>
                </a:solidFill>
                <a:latin typeface="Baskerville Old Face" pitchFamily="18" charset="0"/>
                <a:cs typeface="+mj-cs"/>
              </a:rPr>
              <a:t>Inhibitors of Epidermal growth factor receptor (EGFR) </a:t>
            </a:r>
          </a:p>
          <a:p>
            <a:pPr lvl="1" algn="l" rtl="0"/>
            <a:r>
              <a:rPr lang="en-US" sz="7400" dirty="0" smtClean="0">
                <a:latin typeface="Baskerville Old Face" pitchFamily="18" charset="0"/>
                <a:cs typeface="+mj-cs"/>
              </a:rPr>
              <a:t>tyrosine kinase inhibitors (TKI's):</a:t>
            </a:r>
          </a:p>
          <a:p>
            <a:pPr lvl="2" algn="l" rtl="0"/>
            <a:r>
              <a:rPr lang="en-US" sz="6200" dirty="0" smtClean="0">
                <a:latin typeface="Baskerville Old Face" pitchFamily="18" charset="0"/>
                <a:cs typeface="+mj-cs"/>
              </a:rPr>
              <a:t>erlotinib </a:t>
            </a:r>
          </a:p>
          <a:p>
            <a:pPr lvl="2" algn="l" rtl="0"/>
            <a:r>
              <a:rPr lang="en-US" sz="6200" dirty="0" smtClean="0">
                <a:latin typeface="Baskerville Old Face" pitchFamily="18" charset="0"/>
                <a:cs typeface="+mj-cs"/>
              </a:rPr>
              <a:t>gefitinib </a:t>
            </a:r>
          </a:p>
          <a:p>
            <a:pPr lvl="1" algn="l" rtl="0"/>
            <a:r>
              <a:rPr lang="en-US" sz="7400" dirty="0" smtClean="0">
                <a:latin typeface="Baskerville Old Face" pitchFamily="18" charset="0"/>
                <a:cs typeface="+mj-cs"/>
              </a:rPr>
              <a:t>monoclonal antibody against EGFR: </a:t>
            </a:r>
          </a:p>
          <a:p>
            <a:pPr lvl="2" algn="l" rtl="0"/>
            <a:r>
              <a:rPr lang="en-US" sz="6200" dirty="0" smtClean="0">
                <a:latin typeface="Baskerville Old Face" pitchFamily="18" charset="0"/>
                <a:cs typeface="+mj-cs"/>
              </a:rPr>
              <a:t>cetuximab </a:t>
            </a:r>
          </a:p>
          <a:p>
            <a:pPr lvl="2" algn="l" rtl="0"/>
            <a:r>
              <a:rPr lang="en-US" sz="6200" dirty="0" smtClean="0">
                <a:latin typeface="Baskerville Old Face" pitchFamily="18" charset="0"/>
                <a:cs typeface="+mj-cs"/>
              </a:rPr>
              <a:t>panitumab</a:t>
            </a:r>
            <a:endParaRPr lang="en-US" sz="6200" dirty="0" smtClean="0">
              <a:latin typeface="Baskerville Old Face" pitchFamily="18" charset="0"/>
              <a:cs typeface="+mj-cs"/>
              <a:hlinkClick r:id="rId2" tooltip="Cetuximab"/>
            </a:endParaRPr>
          </a:p>
          <a:p>
            <a:pPr lvl="0" algn="l" rtl="0"/>
            <a:r>
              <a:rPr lang="en-US" sz="7000" dirty="0" smtClean="0">
                <a:solidFill>
                  <a:srgbClr val="FF0000"/>
                </a:solidFill>
                <a:latin typeface="Baskerville Old Face" pitchFamily="18" charset="0"/>
                <a:cs typeface="+mj-cs"/>
              </a:rPr>
              <a:t>Inhibitors of vascular endothelial growth factor (VEGF)</a:t>
            </a:r>
          </a:p>
          <a:p>
            <a:pPr lvl="1" algn="l" rtl="0"/>
            <a:r>
              <a:rPr lang="en-US" sz="7000" dirty="0" smtClean="0">
                <a:latin typeface="Baskerville Old Face" pitchFamily="18" charset="0"/>
                <a:cs typeface="+mj-cs"/>
              </a:rPr>
              <a:t>tyrosine kinase inhibitors (TKI's): </a:t>
            </a:r>
          </a:p>
          <a:p>
            <a:pPr lvl="2" algn="l" rtl="0"/>
            <a:r>
              <a:rPr lang="en-US" sz="6200" dirty="0" smtClean="0">
                <a:latin typeface="Baskerville Old Face" pitchFamily="18" charset="0"/>
                <a:cs typeface="+mj-cs"/>
              </a:rPr>
              <a:t>Sorafinib</a:t>
            </a:r>
          </a:p>
          <a:p>
            <a:pPr lvl="2" algn="l" rtl="0"/>
            <a:r>
              <a:rPr lang="en-US" sz="6200" dirty="0" smtClean="0">
                <a:latin typeface="Baskerville Old Face" pitchFamily="18" charset="0"/>
                <a:cs typeface="+mj-cs"/>
              </a:rPr>
              <a:t>Pazobanib</a:t>
            </a:r>
          </a:p>
          <a:p>
            <a:pPr lvl="2" algn="l" rtl="0">
              <a:lnSpc>
                <a:spcPct val="120000"/>
              </a:lnSpc>
            </a:pPr>
            <a:r>
              <a:rPr lang="en-US" sz="6200" dirty="0" smtClean="0">
                <a:latin typeface="Baskerville Old Face" pitchFamily="18" charset="0"/>
                <a:cs typeface="+mj-cs"/>
              </a:rPr>
              <a:t>Sunitinib</a:t>
            </a:r>
            <a:endParaRPr lang="en-US" sz="6200" dirty="0" smtClean="0">
              <a:latin typeface="Baskerville Old Face" pitchFamily="18" charset="0"/>
              <a:cs typeface="+mj-cs"/>
              <a:hlinkClick r:id="rId2" tooltip="Cetuximab"/>
            </a:endParaRPr>
          </a:p>
          <a:p>
            <a:pPr lvl="2" algn="l" rtl="0">
              <a:lnSpc>
                <a:spcPct val="120000"/>
              </a:lnSpc>
              <a:buNone/>
            </a:pPr>
            <a:endParaRPr lang="en-US" sz="2000" dirty="0" smtClean="0">
              <a:latin typeface="Baskerville Old Face" pitchFamily="18" charset="0"/>
              <a:cs typeface="+mj-cs"/>
            </a:endParaRPr>
          </a:p>
          <a:p>
            <a:pPr lvl="1" algn="l" rtl="0">
              <a:lnSpc>
                <a:spcPct val="120000"/>
              </a:lnSpc>
            </a:pPr>
            <a:r>
              <a:rPr lang="en-US" sz="7400" dirty="0" smtClean="0">
                <a:latin typeface="Baskerville Old Face" pitchFamily="18" charset="0"/>
                <a:cs typeface="+mj-cs"/>
              </a:rPr>
              <a:t>monoclonal antibody against VEGFR </a:t>
            </a:r>
            <a:r>
              <a:rPr lang="en-US" dirty="0" smtClean="0">
                <a:latin typeface="Baskerville Old Face" pitchFamily="18" charset="0"/>
                <a:cs typeface="+mj-cs"/>
              </a:rPr>
              <a:t>:</a:t>
            </a:r>
          </a:p>
          <a:p>
            <a:pPr lvl="2" algn="l" rtl="0"/>
            <a:r>
              <a:rPr lang="en-US" sz="6200" dirty="0" smtClean="0">
                <a:latin typeface="Baskerville Old Face" pitchFamily="18" charset="0"/>
                <a:cs typeface="+mj-cs"/>
              </a:rPr>
              <a:t>bevacizumab</a:t>
            </a:r>
            <a:r>
              <a:rPr lang="en-US" sz="6200" dirty="0" smtClean="0">
                <a:latin typeface="Baskerville Old Face" pitchFamily="18" charset="0"/>
                <a:cs typeface="+mj-cs"/>
                <a:hlinkClick r:id="rId2" tooltip="Cetuximab"/>
              </a:rPr>
              <a:t> </a:t>
            </a:r>
          </a:p>
          <a:p>
            <a:pPr algn="l" rtl="0"/>
            <a:r>
              <a:rPr lang="en-US" sz="6200" dirty="0" smtClean="0">
                <a:solidFill>
                  <a:srgbClr val="FF0000"/>
                </a:solidFill>
                <a:latin typeface="Baskerville Old Face" pitchFamily="18" charset="0"/>
                <a:cs typeface="+mj-cs"/>
              </a:rPr>
              <a:t>Inhibitor of tyrosine kinase (TKI's):</a:t>
            </a:r>
            <a:r>
              <a:rPr lang="en-US" sz="7100" dirty="0" smtClean="0">
                <a:solidFill>
                  <a:srgbClr val="FF0000"/>
                </a:solidFill>
                <a:latin typeface="Baskerville Old Face" pitchFamily="18" charset="0"/>
                <a:cs typeface="+mj-cs"/>
              </a:rPr>
              <a:t>(BCR-Abl)</a:t>
            </a:r>
            <a:endParaRPr lang="en-US" sz="7100" dirty="0" smtClean="0">
              <a:solidFill>
                <a:srgbClr val="FF0000"/>
              </a:solidFill>
              <a:latin typeface="Baskerville Old Face" pitchFamily="18" charset="0"/>
              <a:cs typeface="+mj-cs"/>
              <a:hlinkClick r:id="rId3" tooltip="Vascular endothelial growth factor"/>
            </a:endParaRPr>
          </a:p>
          <a:p>
            <a:pPr lvl="2" algn="l" rtl="0"/>
            <a:r>
              <a:rPr lang="en-US" sz="5500" dirty="0" smtClean="0">
                <a:latin typeface="Baskerville Old Face" pitchFamily="18" charset="0"/>
                <a:cs typeface="+mj-cs"/>
              </a:rPr>
              <a:t> Imatinib</a:t>
            </a:r>
          </a:p>
          <a:p>
            <a:pPr lvl="2" algn="l" rtl="0"/>
            <a:r>
              <a:rPr lang="en-US" sz="5500" dirty="0" smtClean="0">
                <a:latin typeface="Baskerville Old Face" pitchFamily="18" charset="0"/>
                <a:cs typeface="+mj-cs"/>
              </a:rPr>
              <a:t> Nilotinib</a:t>
            </a:r>
          </a:p>
          <a:p>
            <a:pPr lvl="2" algn="l" rtl="0"/>
            <a:r>
              <a:rPr lang="en-US" sz="5500" dirty="0" smtClean="0">
                <a:latin typeface="Baskerville Old Face" pitchFamily="18" charset="0"/>
                <a:cs typeface="+mj-cs"/>
              </a:rPr>
              <a:t> Dasatinib </a:t>
            </a:r>
          </a:p>
          <a:p>
            <a:pPr algn="l"/>
            <a:endParaRPr lang="ar-SY" dirty="0">
              <a:latin typeface="Baskerville Old Face" pitchFamily="18" charset="0"/>
              <a:cs typeface="+mj-cs"/>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1000"/>
                                        <p:tgtEl>
                                          <p:spTgt spid="3">
                                            <p:txEl>
                                              <p:pRg st="13" end="13"/>
                                            </p:txEl>
                                          </p:spTgt>
                                        </p:tgtEl>
                                      </p:cBhvr>
                                    </p:animEffect>
                                    <p:anim calcmode="lin" valueType="num">
                                      <p:cBhvr>
                                        <p:cTn id="7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fade">
                                      <p:cBhvr>
                                        <p:cTn id="74" dur="1000"/>
                                        <p:tgtEl>
                                          <p:spTgt spid="3">
                                            <p:txEl>
                                              <p:pRg st="14" end="14"/>
                                            </p:txEl>
                                          </p:spTgt>
                                        </p:tgtEl>
                                      </p:cBhvr>
                                    </p:animEffect>
                                    <p:anim calcmode="lin" valueType="num">
                                      <p:cBhvr>
                                        <p:cTn id="7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animEffect transition="in" filter="fade">
                                      <p:cBhvr>
                                        <p:cTn id="81" dur="1000"/>
                                        <p:tgtEl>
                                          <p:spTgt spid="3">
                                            <p:txEl>
                                              <p:pRg st="15" end="15"/>
                                            </p:txEl>
                                          </p:spTgt>
                                        </p:tgtEl>
                                      </p:cBhvr>
                                    </p:animEffect>
                                    <p:anim calcmode="lin" valueType="num">
                                      <p:cBhvr>
                                        <p:cTn id="8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16" end="16"/>
                                            </p:txEl>
                                          </p:spTgt>
                                        </p:tgtEl>
                                        <p:attrNameLst>
                                          <p:attrName>style.visibility</p:attrName>
                                        </p:attrNameLst>
                                      </p:cBhvr>
                                      <p:to>
                                        <p:strVal val="visible"/>
                                      </p:to>
                                    </p:set>
                                    <p:animEffect transition="in" filter="fade">
                                      <p:cBhvr>
                                        <p:cTn id="86" dur="1000"/>
                                        <p:tgtEl>
                                          <p:spTgt spid="3">
                                            <p:txEl>
                                              <p:pRg st="16" end="16"/>
                                            </p:txEl>
                                          </p:spTgt>
                                        </p:tgtEl>
                                      </p:cBhvr>
                                    </p:animEffect>
                                    <p:anim calcmode="lin" valueType="num">
                                      <p:cBhvr>
                                        <p:cTn id="87"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
                                            <p:txEl>
                                              <p:pRg st="17" end="17"/>
                                            </p:txEl>
                                          </p:spTgt>
                                        </p:tgtEl>
                                        <p:attrNameLst>
                                          <p:attrName>style.visibility</p:attrName>
                                        </p:attrNameLst>
                                      </p:cBhvr>
                                      <p:to>
                                        <p:strVal val="visible"/>
                                      </p:to>
                                    </p:set>
                                    <p:animEffect transition="in" filter="fade">
                                      <p:cBhvr>
                                        <p:cTn id="91" dur="1000"/>
                                        <p:tgtEl>
                                          <p:spTgt spid="3">
                                            <p:txEl>
                                              <p:pRg st="17" end="17"/>
                                            </p:txEl>
                                          </p:spTgt>
                                        </p:tgtEl>
                                      </p:cBhvr>
                                    </p:animEffect>
                                    <p:anim calcmode="lin" valueType="num">
                                      <p:cBhvr>
                                        <p:cTn id="92"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
                                            <p:txEl>
                                              <p:pRg st="18" end="18"/>
                                            </p:txEl>
                                          </p:spTgt>
                                        </p:tgtEl>
                                        <p:attrNameLst>
                                          <p:attrName>style.visibility</p:attrName>
                                        </p:attrNameLst>
                                      </p:cBhvr>
                                      <p:to>
                                        <p:strVal val="visible"/>
                                      </p:to>
                                    </p:set>
                                    <p:animEffect transition="in" filter="fade">
                                      <p:cBhvr>
                                        <p:cTn id="96" dur="1000"/>
                                        <p:tgtEl>
                                          <p:spTgt spid="3">
                                            <p:txEl>
                                              <p:pRg st="18" end="18"/>
                                            </p:txEl>
                                          </p:spTgt>
                                        </p:tgtEl>
                                      </p:cBhvr>
                                    </p:animEffect>
                                    <p:anim calcmode="lin" valueType="num">
                                      <p:cBhvr>
                                        <p:cTn id="97"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1823</TotalTime>
  <Words>1208</Words>
  <Application>Microsoft Office PowerPoint</Application>
  <PresentationFormat>عرض على الشاشة (3:4)‏</PresentationFormat>
  <Paragraphs>149</Paragraphs>
  <Slides>37</Slides>
  <Notes>0</Notes>
  <HiddenSlides>0</HiddenSlides>
  <MMClips>1</MMClips>
  <ScaleCrop>false</ScaleCrop>
  <HeadingPairs>
    <vt:vector size="4" baseType="variant">
      <vt:variant>
        <vt:lpstr>سمة</vt:lpstr>
      </vt:variant>
      <vt:variant>
        <vt:i4>1</vt:i4>
      </vt:variant>
      <vt:variant>
        <vt:lpstr>عناوين الشرائح</vt:lpstr>
      </vt:variant>
      <vt:variant>
        <vt:i4>37</vt:i4>
      </vt:variant>
    </vt:vector>
  </HeadingPairs>
  <TitlesOfParts>
    <vt:vector size="38" baseType="lpstr">
      <vt:lpstr>سمة Office</vt:lpstr>
      <vt:lpstr>Therapy Targeted </vt:lpstr>
      <vt:lpstr>الشريحة 2</vt:lpstr>
      <vt:lpstr>الشريحة 3</vt:lpstr>
      <vt:lpstr>What is targeted therapy?</vt:lpstr>
      <vt:lpstr>What is the goal of targeted therapies?</vt:lpstr>
      <vt:lpstr>The difference between the target and chemotherapy treatment</vt:lpstr>
      <vt:lpstr>Types of targeted therapy used today</vt:lpstr>
      <vt:lpstr>الشريحة 8</vt:lpstr>
      <vt:lpstr>الشريحة 9</vt:lpstr>
      <vt:lpstr>الشريحة 10</vt:lpstr>
      <vt:lpstr>الشريحة 11</vt:lpstr>
      <vt:lpstr>1-IMATINIB</vt:lpstr>
      <vt:lpstr>IMATINIB</vt:lpstr>
      <vt:lpstr>2-GEFITINIB </vt:lpstr>
      <vt:lpstr>GEFITINIB</vt:lpstr>
      <vt:lpstr>3-Erlotinib</vt:lpstr>
      <vt:lpstr>4-Cetuximab</vt:lpstr>
      <vt:lpstr>5- Bevacizumab </vt:lpstr>
      <vt:lpstr>6- TRASTUZUMAB</vt:lpstr>
      <vt:lpstr>الشريحة 20</vt:lpstr>
      <vt:lpstr>7-Rituximab</vt:lpstr>
      <vt:lpstr>الشريحة 22</vt:lpstr>
      <vt:lpstr>8-SORAFENIB</vt:lpstr>
      <vt:lpstr>Will targeted therapy drugs be my only treatment for cancer?</vt:lpstr>
      <vt:lpstr>How are targeted therapy drugs given?</vt:lpstr>
      <vt:lpstr>What causes side effects?</vt:lpstr>
      <vt:lpstr>Side effects of targeted therapy drugs</vt:lpstr>
      <vt:lpstr>What kind of skin changes can targeted therapies cause?</vt:lpstr>
      <vt:lpstr>الشريحة 29</vt:lpstr>
      <vt:lpstr>الشريحة 30</vt:lpstr>
      <vt:lpstr>الشريحة 31</vt:lpstr>
      <vt:lpstr>الشريحة 32</vt:lpstr>
      <vt:lpstr>what’s next?</vt:lpstr>
      <vt:lpstr>Immunotherapy of Cancer</vt:lpstr>
      <vt:lpstr>Cancer treatment</vt:lpstr>
      <vt:lpstr>الشريحة 36</vt:lpstr>
      <vt:lpstr>الشريحة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nawras</dc:creator>
  <cp:lastModifiedBy>nawras</cp:lastModifiedBy>
  <cp:revision>325</cp:revision>
  <dcterms:created xsi:type="dcterms:W3CDTF">2016-02-19T21:33:21Z</dcterms:created>
  <dcterms:modified xsi:type="dcterms:W3CDTF">2016-03-03T00:33:43Z</dcterms:modified>
</cp:coreProperties>
</file>