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63" r:id="rId3"/>
    <p:sldMasterId id="2147483666" r:id="rId4"/>
    <p:sldMasterId id="2147483679" r:id="rId5"/>
    <p:sldMasterId id="2147483691" r:id="rId6"/>
  </p:sldMasterIdLst>
  <p:notesMasterIdLst>
    <p:notesMasterId r:id="rId84"/>
  </p:notesMasterIdLst>
  <p:sldIdLst>
    <p:sldId id="342" r:id="rId7"/>
    <p:sldId id="344" r:id="rId8"/>
    <p:sldId id="345" r:id="rId9"/>
    <p:sldId id="347" r:id="rId10"/>
    <p:sldId id="348" r:id="rId11"/>
    <p:sldId id="351" r:id="rId12"/>
    <p:sldId id="356" r:id="rId13"/>
    <p:sldId id="349" r:id="rId14"/>
    <p:sldId id="425" r:id="rId15"/>
    <p:sldId id="354" r:id="rId16"/>
    <p:sldId id="343" r:id="rId17"/>
    <p:sldId id="382" r:id="rId18"/>
    <p:sldId id="257" r:id="rId19"/>
    <p:sldId id="259" r:id="rId20"/>
    <p:sldId id="416" r:id="rId21"/>
    <p:sldId id="407" r:id="rId22"/>
    <p:sldId id="260" r:id="rId23"/>
    <p:sldId id="430" r:id="rId24"/>
    <p:sldId id="358" r:id="rId25"/>
    <p:sldId id="408" r:id="rId26"/>
    <p:sldId id="261" r:id="rId27"/>
    <p:sldId id="360" r:id="rId28"/>
    <p:sldId id="361" r:id="rId29"/>
    <p:sldId id="362" r:id="rId30"/>
    <p:sldId id="364" r:id="rId31"/>
    <p:sldId id="365" r:id="rId32"/>
    <p:sldId id="366" r:id="rId33"/>
    <p:sldId id="368" r:id="rId34"/>
    <p:sldId id="369" r:id="rId35"/>
    <p:sldId id="370" r:id="rId36"/>
    <p:sldId id="371" r:id="rId37"/>
    <p:sldId id="372" r:id="rId38"/>
    <p:sldId id="373" r:id="rId39"/>
    <p:sldId id="374" r:id="rId40"/>
    <p:sldId id="426" r:id="rId41"/>
    <p:sldId id="378" r:id="rId42"/>
    <p:sldId id="379" r:id="rId43"/>
    <p:sldId id="377" r:id="rId44"/>
    <p:sldId id="409" r:id="rId45"/>
    <p:sldId id="417" r:id="rId46"/>
    <p:sldId id="418" r:id="rId47"/>
    <p:sldId id="427" r:id="rId48"/>
    <p:sldId id="415" r:id="rId49"/>
    <p:sldId id="381" r:id="rId50"/>
    <p:sldId id="264" r:id="rId51"/>
    <p:sldId id="428" r:id="rId52"/>
    <p:sldId id="384" r:id="rId53"/>
    <p:sldId id="385" r:id="rId54"/>
    <p:sldId id="388" r:id="rId55"/>
    <p:sldId id="389" r:id="rId56"/>
    <p:sldId id="391" r:id="rId57"/>
    <p:sldId id="392" r:id="rId58"/>
    <p:sldId id="410" r:id="rId59"/>
    <p:sldId id="420" r:id="rId60"/>
    <p:sldId id="394" r:id="rId61"/>
    <p:sldId id="397" r:id="rId62"/>
    <p:sldId id="421" r:id="rId63"/>
    <p:sldId id="398" r:id="rId64"/>
    <p:sldId id="399" r:id="rId65"/>
    <p:sldId id="411" r:id="rId66"/>
    <p:sldId id="431" r:id="rId67"/>
    <p:sldId id="393" r:id="rId68"/>
    <p:sldId id="395" r:id="rId69"/>
    <p:sldId id="413" r:id="rId70"/>
    <p:sldId id="432" r:id="rId71"/>
    <p:sldId id="412" r:id="rId72"/>
    <p:sldId id="380" r:id="rId73"/>
    <p:sldId id="401" r:id="rId74"/>
    <p:sldId id="422" r:id="rId75"/>
    <p:sldId id="402" r:id="rId76"/>
    <p:sldId id="424" r:id="rId77"/>
    <p:sldId id="357" r:id="rId78"/>
    <p:sldId id="403" r:id="rId79"/>
    <p:sldId id="404" r:id="rId80"/>
    <p:sldId id="405" r:id="rId81"/>
    <p:sldId id="406" r:id="rId82"/>
    <p:sldId id="396" r:id="rId83"/>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aximized" horzBarState="maximized">
    <p:restoredLeft sz="84380"/>
    <p:restoredTop sz="94660"/>
  </p:normalViewPr>
  <p:slideViewPr>
    <p:cSldViewPr>
      <p:cViewPr varScale="1">
        <p:scale>
          <a:sx n="97" d="100"/>
          <a:sy n="97" d="100"/>
        </p:scale>
        <p:origin x="-146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4BA9742-CE0F-49F5-957F-C5B4BC6F70E9}" type="datetimeFigureOut">
              <a:rPr lang="ar-SY" smtClean="0"/>
              <a:pPr/>
              <a:t>07/07/1437</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103838B-20EC-4F0F-856C-4764DE25F3AE}" type="slidenum">
              <a:rPr lang="ar-SY" smtClean="0"/>
              <a:pPr/>
              <a:t>‹#›</a:t>
            </a:fld>
            <a:endParaRPr lang="ar-SY"/>
          </a:p>
        </p:txBody>
      </p:sp>
    </p:spTree>
    <p:extLst>
      <p:ext uri="{BB962C8B-B14F-4D97-AF65-F5344CB8AC3E}">
        <p14:creationId xmlns:p14="http://schemas.microsoft.com/office/powerpoint/2010/main" xmlns="" val="6963894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540076-0A7F-4BD9-BC51-E55F5F109B34}" type="slidenum">
              <a:rPr lang="en-US"/>
              <a:pPr/>
              <a:t>2</a:t>
            </a:fld>
            <a:endParaRPr 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ar-S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3960" y="8685261"/>
            <a:ext cx="2972400" cy="457273"/>
          </a:xfrm>
          <a:prstGeom prst="rect">
            <a:avLst/>
          </a:prstGeom>
          <a:noFill/>
          <a:ln w="9525">
            <a:noFill/>
            <a:miter lim="800000"/>
            <a:headEnd/>
            <a:tailEnd/>
          </a:ln>
        </p:spPr>
        <p:txBody>
          <a:bodyPr anchor="b"/>
          <a:lstStyle/>
          <a:p>
            <a:pPr algn="r"/>
            <a:fld id="{795ABC2F-37A3-4170-B09C-318BC73228D0}" type="slidenum">
              <a:rPr lang="en-GB" sz="1200"/>
              <a:pPr algn="r"/>
              <a:t>43</a:t>
            </a:fld>
            <a:endParaRPr lang="en-GB"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l-GR"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CE52328-CD2B-49A9-A73E-67F3181E09A4}" type="slidenum">
              <a:rPr lang="en-GB" smtClean="0">
                <a:latin typeface="Arial" pitchFamily="34" charset="0"/>
              </a:rPr>
              <a:pPr/>
              <a:t>47</a:t>
            </a:fld>
            <a:endParaRPr lang="en-GB" smtClean="0">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l-GR"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3960" y="8685261"/>
            <a:ext cx="2972400" cy="457273"/>
          </a:xfrm>
          <a:prstGeom prst="rect">
            <a:avLst/>
          </a:prstGeom>
          <a:noFill/>
          <a:ln w="9525">
            <a:noFill/>
            <a:miter lim="800000"/>
            <a:headEnd/>
            <a:tailEnd/>
          </a:ln>
        </p:spPr>
        <p:txBody>
          <a:bodyPr anchor="b"/>
          <a:lstStyle/>
          <a:p>
            <a:pPr algn="r"/>
            <a:fld id="{725596EA-EA04-4F97-927C-9C626022B0AC}" type="slidenum">
              <a:rPr lang="en-GB" sz="1200"/>
              <a:pPr algn="r"/>
              <a:t>48</a:t>
            </a:fld>
            <a:endParaRPr lang="en-GB"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l-GR"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3960" y="8685261"/>
            <a:ext cx="2972400" cy="457273"/>
          </a:xfrm>
          <a:prstGeom prst="rect">
            <a:avLst/>
          </a:prstGeom>
          <a:noFill/>
          <a:ln w="9525">
            <a:noFill/>
            <a:miter lim="800000"/>
            <a:headEnd/>
            <a:tailEnd/>
          </a:ln>
        </p:spPr>
        <p:txBody>
          <a:bodyPr anchor="b"/>
          <a:lstStyle/>
          <a:p>
            <a:pPr algn="r"/>
            <a:fld id="{60096D74-565A-427A-B951-61A42E23212C}" type="slidenum">
              <a:rPr lang="en-GB" sz="1200"/>
              <a:pPr algn="r"/>
              <a:t>49</a:t>
            </a:fld>
            <a:endParaRPr lang="en-GB"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l-GR"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3960" y="8685261"/>
            <a:ext cx="2972400" cy="457273"/>
          </a:xfrm>
          <a:prstGeom prst="rect">
            <a:avLst/>
          </a:prstGeom>
          <a:noFill/>
          <a:ln w="9525">
            <a:noFill/>
            <a:miter lim="800000"/>
            <a:headEnd/>
            <a:tailEnd/>
          </a:ln>
        </p:spPr>
        <p:txBody>
          <a:bodyPr anchor="b"/>
          <a:lstStyle/>
          <a:p>
            <a:pPr algn="r"/>
            <a:fld id="{039DAD8F-1333-4ECE-A028-992B17DD36F1}" type="slidenum">
              <a:rPr lang="en-GB" sz="1200"/>
              <a:pPr algn="r"/>
              <a:t>50</a:t>
            </a:fld>
            <a:endParaRPr lang="en-GB"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l-GR"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3960" y="8685261"/>
            <a:ext cx="2972400" cy="457273"/>
          </a:xfrm>
          <a:prstGeom prst="rect">
            <a:avLst/>
          </a:prstGeom>
          <a:noFill/>
          <a:ln w="9525">
            <a:noFill/>
            <a:miter lim="800000"/>
            <a:headEnd/>
            <a:tailEnd/>
          </a:ln>
        </p:spPr>
        <p:txBody>
          <a:bodyPr anchor="b"/>
          <a:lstStyle/>
          <a:p>
            <a:pPr algn="r"/>
            <a:fld id="{E8FF6F05-6BA6-4066-8319-5232982E9B5E}" type="slidenum">
              <a:rPr lang="en-GB" sz="1200"/>
              <a:pPr algn="r"/>
              <a:t>51</a:t>
            </a:fld>
            <a:endParaRPr lang="en-GB"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l-GR"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How you may feel?</a:t>
            </a:r>
          </a:p>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A7CCBF9-1BD7-4E79-847A-B9A4C609ED3F}" type="slidenum">
              <a:rPr lang="en-US" altLang="en-US" smtClean="0">
                <a:latin typeface="Calibri" pitchFamily="34" charset="0"/>
              </a:rPr>
              <a:pPr eaLnBrk="1" fontAlgn="base" hangingPunct="1">
                <a:spcBef>
                  <a:spcPct val="0"/>
                </a:spcBef>
                <a:spcAft>
                  <a:spcPct val="0"/>
                </a:spcAft>
              </a:pPr>
              <a:t>57</a:t>
            </a:fld>
            <a:endParaRPr lang="en-US" alt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9339C-933E-44CC-B5E8-4E3E1B3E60FE}" type="slidenum">
              <a:rPr lang="en-US"/>
              <a:pPr/>
              <a:t>64</a:t>
            </a:fld>
            <a:endParaRPr lang="en-US"/>
          </a:p>
        </p:txBody>
      </p:sp>
      <p:sp>
        <p:nvSpPr>
          <p:cNvPr id="35842" name="Rectangle 2"/>
          <p:cNvSpPr>
            <a:spLocks noGrp="1" noRot="1" noChangeAspect="1" noChangeArrowheads="1" noTextEdit="1"/>
          </p:cNvSpPr>
          <p:nvPr>
            <p:ph type="sldImg"/>
          </p:nvPr>
        </p:nvSpPr>
        <p:spPr>
          <a:xfrm>
            <a:off x="1109664" y="687050"/>
            <a:ext cx="4643437" cy="3425877"/>
          </a:xfrm>
          <a:ln w="12700" cap="flat"/>
        </p:spPr>
      </p:sp>
      <p:sp>
        <p:nvSpPr>
          <p:cNvPr id="35843" name="Rectangle 3"/>
          <p:cNvSpPr>
            <a:spLocks noGrp="1" noChangeArrowheads="1"/>
          </p:cNvSpPr>
          <p:nvPr>
            <p:ph type="body" idx="1"/>
          </p:nvPr>
        </p:nvSpPr>
        <p:spPr>
          <a:xfrm>
            <a:off x="523875" y="3077668"/>
            <a:ext cx="5835650" cy="5338684"/>
          </a:xfrm>
        </p:spPr>
        <p:txBody>
          <a:bodyPr/>
          <a:lstStyle/>
          <a:p>
            <a:pPr marL="233363" indent="-233363" defTabSz="1120775">
              <a:tabLst>
                <a:tab pos="449263" algn="l"/>
                <a:tab pos="915988" algn="l"/>
              </a:tabLst>
            </a:pPr>
            <a:endParaRPr lang="ar-SY"/>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Although the picture I have used is of an old lady, not everybody who develops this is old</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1AB32E-4A55-4DA4-9F97-64BF6FF39255}" type="slidenum">
              <a:rPr lang="en-US" altLang="en-US">
                <a:solidFill>
                  <a:prstClr val="black"/>
                </a:solidFill>
                <a:latin typeface="Calibri" pitchFamily="34" charset="0"/>
              </a:rPr>
              <a:pPr eaLnBrk="1" hangingPunct="1"/>
              <a:t>71</a:t>
            </a:fld>
            <a:endParaRPr lang="en-US" altLang="en-US">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7B20D-EAB3-40D9-8C39-AD89E6B3DFB4}" type="slidenum">
              <a:rPr lang="en-US"/>
              <a:pPr/>
              <a:t>3</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ar-S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hdr" sz="quarter"/>
          </p:nvPr>
        </p:nvSpPr>
        <p:spPr>
          <a:ln/>
        </p:spPr>
        <p:txBody>
          <a:bodyPr/>
          <a:lstStyle/>
          <a:p>
            <a:r>
              <a:rPr lang="en-US"/>
              <a:t>Core Burden of Disease (CU)</a:t>
            </a:r>
          </a:p>
        </p:txBody>
      </p:sp>
      <p:sp>
        <p:nvSpPr>
          <p:cNvPr id="13" name="Rectangle 3"/>
          <p:cNvSpPr>
            <a:spLocks noGrp="1" noChangeArrowheads="1"/>
          </p:cNvSpPr>
          <p:nvPr>
            <p:ph type="dt" idx="1"/>
          </p:nvPr>
        </p:nvSpPr>
        <p:spPr>
          <a:ln/>
        </p:spPr>
        <p:txBody>
          <a:bodyPr/>
          <a:lstStyle/>
          <a:p>
            <a:fld id="{0C6EEFC3-AC1A-4C73-AFA0-53431D06EA96}" type="datetime8">
              <a:rPr lang="en-US"/>
              <a:pPr/>
              <a:t>4/14/2016 12:52 PM</a:t>
            </a:fld>
            <a:endParaRPr lang="en-US"/>
          </a:p>
        </p:txBody>
      </p:sp>
      <p:sp>
        <p:nvSpPr>
          <p:cNvPr id="15" name="Rectangle 7"/>
          <p:cNvSpPr>
            <a:spLocks noGrp="1" noChangeArrowheads="1"/>
          </p:cNvSpPr>
          <p:nvPr>
            <p:ph type="sldNum" sz="quarter" idx="5"/>
          </p:nvPr>
        </p:nvSpPr>
        <p:spPr>
          <a:ln/>
        </p:spPr>
        <p:txBody>
          <a:bodyPr/>
          <a:lstStyle/>
          <a:p>
            <a:fld id="{F4826B1E-BBE7-4C5F-9282-88B7D854BC54}" type="slidenum">
              <a:rPr lang="en-US"/>
              <a:pPr/>
              <a:t>4</a:t>
            </a:fld>
            <a:endParaRPr lang="en-US"/>
          </a:p>
        </p:txBody>
      </p:sp>
      <p:sp>
        <p:nvSpPr>
          <p:cNvPr id="522242" name="Rectangle 2"/>
          <p:cNvSpPr>
            <a:spLocks noChangeArrowheads="1"/>
          </p:cNvSpPr>
          <p:nvPr/>
        </p:nvSpPr>
        <p:spPr bwMode="auto">
          <a:xfrm>
            <a:off x="3886200" y="0"/>
            <a:ext cx="2971800" cy="457440"/>
          </a:xfrm>
          <a:prstGeom prst="rect">
            <a:avLst/>
          </a:prstGeom>
          <a:noFill/>
          <a:ln w="9525">
            <a:noFill/>
            <a:miter lim="800000"/>
            <a:headEnd/>
            <a:tailEnd/>
          </a:ln>
          <a:effectLst/>
        </p:spPr>
        <p:txBody>
          <a:bodyPr wrap="none" anchor="ctr"/>
          <a:lstStyle/>
          <a:p>
            <a:endParaRPr lang="ar-SY"/>
          </a:p>
        </p:txBody>
      </p:sp>
      <p:sp>
        <p:nvSpPr>
          <p:cNvPr id="522243" name="Rectangle 3"/>
          <p:cNvSpPr>
            <a:spLocks noChangeArrowheads="1"/>
          </p:cNvSpPr>
          <p:nvPr/>
        </p:nvSpPr>
        <p:spPr bwMode="auto">
          <a:xfrm>
            <a:off x="3886200" y="8684967"/>
            <a:ext cx="2971800" cy="459033"/>
          </a:xfrm>
          <a:prstGeom prst="rect">
            <a:avLst/>
          </a:prstGeom>
          <a:noFill/>
          <a:ln w="9525">
            <a:noFill/>
            <a:miter lim="800000"/>
            <a:headEnd/>
            <a:tailEnd/>
          </a:ln>
          <a:effectLst/>
        </p:spPr>
        <p:txBody>
          <a:bodyPr lIns="90487" tIns="44450" rIns="90487" bIns="44450" anchor="b"/>
          <a:lstStyle/>
          <a:p>
            <a:pPr algn="r" eaLnBrk="0" hangingPunct="0"/>
            <a:r>
              <a:rPr lang="en-GB" sz="1200" b="0">
                <a:solidFill>
                  <a:srgbClr val="FFFFFF"/>
                </a:solidFill>
                <a:latin typeface="Times New Roman" pitchFamily="18" charset="0"/>
              </a:rPr>
              <a:t>3</a:t>
            </a:r>
          </a:p>
        </p:txBody>
      </p:sp>
      <p:sp>
        <p:nvSpPr>
          <p:cNvPr id="522244" name="Rectangle 4"/>
          <p:cNvSpPr>
            <a:spLocks noChangeArrowheads="1"/>
          </p:cNvSpPr>
          <p:nvPr/>
        </p:nvSpPr>
        <p:spPr bwMode="auto">
          <a:xfrm>
            <a:off x="1" y="8684967"/>
            <a:ext cx="2970213" cy="459033"/>
          </a:xfrm>
          <a:prstGeom prst="rect">
            <a:avLst/>
          </a:prstGeom>
          <a:noFill/>
          <a:ln w="9525">
            <a:noFill/>
            <a:miter lim="800000"/>
            <a:headEnd/>
            <a:tailEnd/>
          </a:ln>
          <a:effectLst/>
        </p:spPr>
        <p:txBody>
          <a:bodyPr wrap="none" anchor="ctr"/>
          <a:lstStyle/>
          <a:p>
            <a:endParaRPr lang="ar-SY"/>
          </a:p>
        </p:txBody>
      </p:sp>
      <p:sp>
        <p:nvSpPr>
          <p:cNvPr id="522245" name="Rectangle 5"/>
          <p:cNvSpPr>
            <a:spLocks noChangeArrowheads="1"/>
          </p:cNvSpPr>
          <p:nvPr/>
        </p:nvSpPr>
        <p:spPr bwMode="auto">
          <a:xfrm>
            <a:off x="1" y="0"/>
            <a:ext cx="2970213" cy="457440"/>
          </a:xfrm>
          <a:prstGeom prst="rect">
            <a:avLst/>
          </a:prstGeom>
          <a:noFill/>
          <a:ln w="9525">
            <a:noFill/>
            <a:miter lim="800000"/>
            <a:headEnd/>
            <a:tailEnd/>
          </a:ln>
          <a:effectLst/>
        </p:spPr>
        <p:txBody>
          <a:bodyPr wrap="none" anchor="ctr"/>
          <a:lstStyle/>
          <a:p>
            <a:endParaRPr lang="ar-SY"/>
          </a:p>
        </p:txBody>
      </p:sp>
      <p:sp>
        <p:nvSpPr>
          <p:cNvPr id="522246" name="Rectangle 6"/>
          <p:cNvSpPr>
            <a:spLocks noChangeArrowheads="1"/>
          </p:cNvSpPr>
          <p:nvPr/>
        </p:nvSpPr>
        <p:spPr bwMode="auto">
          <a:xfrm>
            <a:off x="3886200" y="0"/>
            <a:ext cx="2971800" cy="457440"/>
          </a:xfrm>
          <a:prstGeom prst="rect">
            <a:avLst/>
          </a:prstGeom>
          <a:noFill/>
          <a:ln w="9525">
            <a:noFill/>
            <a:miter lim="800000"/>
            <a:headEnd/>
            <a:tailEnd/>
          </a:ln>
          <a:effectLst/>
        </p:spPr>
        <p:txBody>
          <a:bodyPr wrap="none" anchor="ctr"/>
          <a:lstStyle/>
          <a:p>
            <a:endParaRPr lang="ar-SY"/>
          </a:p>
        </p:txBody>
      </p:sp>
      <p:sp>
        <p:nvSpPr>
          <p:cNvPr id="522247" name="Rectangle 7"/>
          <p:cNvSpPr>
            <a:spLocks noChangeArrowheads="1"/>
          </p:cNvSpPr>
          <p:nvPr/>
        </p:nvSpPr>
        <p:spPr bwMode="auto">
          <a:xfrm>
            <a:off x="3886200" y="8681780"/>
            <a:ext cx="2971800" cy="462221"/>
          </a:xfrm>
          <a:prstGeom prst="rect">
            <a:avLst/>
          </a:prstGeom>
          <a:noFill/>
          <a:ln w="9525">
            <a:noFill/>
            <a:miter lim="800000"/>
            <a:headEnd/>
            <a:tailEnd/>
          </a:ln>
          <a:effectLst/>
        </p:spPr>
        <p:txBody>
          <a:bodyPr lIns="90487" tIns="44450" rIns="90487" bIns="44450" anchor="b"/>
          <a:lstStyle/>
          <a:p>
            <a:pPr algn="r" eaLnBrk="0" hangingPunct="0"/>
            <a:r>
              <a:rPr lang="en-GB" sz="1200" b="0">
                <a:latin typeface="Times New Roman" pitchFamily="18" charset="0"/>
              </a:rPr>
              <a:t>8</a:t>
            </a:r>
          </a:p>
        </p:txBody>
      </p:sp>
      <p:sp>
        <p:nvSpPr>
          <p:cNvPr id="522248" name="Rectangle 8"/>
          <p:cNvSpPr>
            <a:spLocks noChangeArrowheads="1"/>
          </p:cNvSpPr>
          <p:nvPr/>
        </p:nvSpPr>
        <p:spPr bwMode="auto">
          <a:xfrm>
            <a:off x="0" y="8681780"/>
            <a:ext cx="2967038" cy="462221"/>
          </a:xfrm>
          <a:prstGeom prst="rect">
            <a:avLst/>
          </a:prstGeom>
          <a:noFill/>
          <a:ln w="9525">
            <a:noFill/>
            <a:miter lim="800000"/>
            <a:headEnd/>
            <a:tailEnd/>
          </a:ln>
          <a:effectLst/>
        </p:spPr>
        <p:txBody>
          <a:bodyPr wrap="none" anchor="ctr"/>
          <a:lstStyle/>
          <a:p>
            <a:endParaRPr lang="ar-SY"/>
          </a:p>
        </p:txBody>
      </p:sp>
      <p:sp>
        <p:nvSpPr>
          <p:cNvPr id="522249" name="Rectangle 9"/>
          <p:cNvSpPr>
            <a:spLocks noChangeArrowheads="1"/>
          </p:cNvSpPr>
          <p:nvPr/>
        </p:nvSpPr>
        <p:spPr bwMode="auto">
          <a:xfrm>
            <a:off x="0" y="0"/>
            <a:ext cx="2967038" cy="457440"/>
          </a:xfrm>
          <a:prstGeom prst="rect">
            <a:avLst/>
          </a:prstGeom>
          <a:noFill/>
          <a:ln w="9525">
            <a:noFill/>
            <a:miter lim="800000"/>
            <a:headEnd/>
            <a:tailEnd/>
          </a:ln>
          <a:effectLst/>
        </p:spPr>
        <p:txBody>
          <a:bodyPr wrap="none" anchor="ctr"/>
          <a:lstStyle/>
          <a:p>
            <a:endParaRPr lang="ar-SY"/>
          </a:p>
        </p:txBody>
      </p:sp>
      <p:sp>
        <p:nvSpPr>
          <p:cNvPr id="522250" name="Rectangle 10"/>
          <p:cNvSpPr>
            <a:spLocks noGrp="1" noRot="1" noChangeAspect="1" noChangeArrowheads="1"/>
          </p:cNvSpPr>
          <p:nvPr>
            <p:ph type="sldImg"/>
          </p:nvPr>
        </p:nvSpPr>
        <p:spPr bwMode="auto">
          <a:xfrm>
            <a:off x="1304925" y="800120"/>
            <a:ext cx="4248150" cy="3198886"/>
          </a:xfrm>
          <a:prstGeom prst="rect">
            <a:avLst/>
          </a:prstGeom>
          <a:solidFill>
            <a:srgbClr val="FFFFFF"/>
          </a:solidFill>
          <a:ln w="12700" cap="flat">
            <a:solidFill>
              <a:srgbClr val="000000"/>
            </a:solidFill>
            <a:miter lim="800000"/>
            <a:headEnd/>
            <a:tailEnd/>
          </a:ln>
        </p:spPr>
      </p:sp>
      <p:sp>
        <p:nvSpPr>
          <p:cNvPr id="522251" name="Rectangle 11"/>
          <p:cNvSpPr>
            <a:spLocks noGrp="1" noChangeArrowheads="1"/>
          </p:cNvSpPr>
          <p:nvPr>
            <p:ph type="body" idx="1"/>
          </p:nvPr>
        </p:nvSpPr>
        <p:spPr bwMode="auto">
          <a:xfrm>
            <a:off x="914400" y="4338498"/>
            <a:ext cx="5024438" cy="4120140"/>
          </a:xfrm>
          <a:prstGeom prst="rect">
            <a:avLst/>
          </a:prstGeom>
          <a:noFill/>
          <a:ln>
            <a:miter lim="800000"/>
            <a:headEnd/>
            <a:tailEnd/>
          </a:ln>
        </p:spPr>
        <p:txBody>
          <a:bodyPr lIns="90487" tIns="44450" rIns="90487" bIns="44450"/>
          <a:lstStyle/>
          <a:p>
            <a:endParaRPr lang="ar-S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Core Burden of Disease (CU)</a:t>
            </a:r>
          </a:p>
        </p:txBody>
      </p:sp>
      <p:sp>
        <p:nvSpPr>
          <p:cNvPr id="5" name="Rectangle 3"/>
          <p:cNvSpPr>
            <a:spLocks noGrp="1" noChangeArrowheads="1"/>
          </p:cNvSpPr>
          <p:nvPr>
            <p:ph type="dt" idx="1"/>
          </p:nvPr>
        </p:nvSpPr>
        <p:spPr>
          <a:ln/>
        </p:spPr>
        <p:txBody>
          <a:bodyPr/>
          <a:lstStyle/>
          <a:p>
            <a:fld id="{CC9EA2EB-08C0-4BF0-9CDA-66157B3E3404}" type="datetime8">
              <a:rPr lang="en-US"/>
              <a:pPr/>
              <a:t>4/14/2016 12:52 PM</a:t>
            </a:fld>
            <a:endParaRPr lang="en-US"/>
          </a:p>
        </p:txBody>
      </p:sp>
      <p:sp>
        <p:nvSpPr>
          <p:cNvPr id="7" name="Rectangle 7"/>
          <p:cNvSpPr>
            <a:spLocks noGrp="1" noChangeArrowheads="1"/>
          </p:cNvSpPr>
          <p:nvPr>
            <p:ph type="sldNum" sz="quarter" idx="5"/>
          </p:nvPr>
        </p:nvSpPr>
        <p:spPr>
          <a:ln/>
        </p:spPr>
        <p:txBody>
          <a:bodyPr/>
          <a:lstStyle/>
          <a:p>
            <a:fld id="{5EE9EB89-445F-4CC6-9EEE-68626F3201C2}" type="slidenum">
              <a:rPr lang="en-US"/>
              <a:pPr/>
              <a:t>5</a:t>
            </a:fld>
            <a:endParaRPr lang="en-US"/>
          </a:p>
        </p:txBody>
      </p:sp>
      <p:sp>
        <p:nvSpPr>
          <p:cNvPr id="411650" name="Rectangle 2"/>
          <p:cNvSpPr>
            <a:spLocks noGrp="1" noRot="1" noChangeAspect="1" noChangeArrowheads="1" noTextEdit="1"/>
          </p:cNvSpPr>
          <p:nvPr>
            <p:ph type="sldImg"/>
          </p:nvPr>
        </p:nvSpPr>
        <p:spPr>
          <a:xfrm>
            <a:off x="1152525" y="678987"/>
            <a:ext cx="4552950" cy="3428403"/>
          </a:xfrm>
          <a:ln/>
        </p:spPr>
      </p:sp>
      <p:sp>
        <p:nvSpPr>
          <p:cNvPr id="411651" name="Rectangle 3"/>
          <p:cNvSpPr>
            <a:spLocks noGrp="1" noChangeArrowheads="1"/>
          </p:cNvSpPr>
          <p:nvPr>
            <p:ph type="body" idx="1"/>
          </p:nvPr>
        </p:nvSpPr>
        <p:spPr>
          <a:xfrm>
            <a:off x="914400" y="4341687"/>
            <a:ext cx="5176838" cy="4116952"/>
          </a:xfrm>
          <a:ln/>
        </p:spPr>
        <p:txBody>
          <a:bodyPr lIns="90297" tIns="45149" rIns="90297" bIns="45149"/>
          <a:lstStyle/>
          <a:p>
            <a:pPr marL="190500" indent="-190500"/>
            <a:endParaRPr lang="ar-S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475B6-6101-4959-A551-4BA2740E3F2D}" type="slidenum">
              <a:rPr lang="en-US"/>
              <a:pPr/>
              <a:t>6</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ar-S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t>Core Burden of Disease (CU)</a:t>
            </a:r>
          </a:p>
        </p:txBody>
      </p:sp>
      <p:sp>
        <p:nvSpPr>
          <p:cNvPr id="9" name="Rectangle 3"/>
          <p:cNvSpPr>
            <a:spLocks noGrp="1" noChangeArrowheads="1"/>
          </p:cNvSpPr>
          <p:nvPr>
            <p:ph type="dt" idx="1"/>
          </p:nvPr>
        </p:nvSpPr>
        <p:spPr>
          <a:ln/>
        </p:spPr>
        <p:txBody>
          <a:bodyPr/>
          <a:lstStyle/>
          <a:p>
            <a:fld id="{1AEBF44E-017E-4A28-AE2A-7E1C91BF4B61}" type="datetime8">
              <a:rPr lang="en-US"/>
              <a:pPr/>
              <a:t>4/14/2016 12:52 PM</a:t>
            </a:fld>
            <a:endParaRPr lang="en-US"/>
          </a:p>
        </p:txBody>
      </p:sp>
      <p:sp>
        <p:nvSpPr>
          <p:cNvPr id="11" name="Rectangle 7"/>
          <p:cNvSpPr>
            <a:spLocks noGrp="1" noChangeArrowheads="1"/>
          </p:cNvSpPr>
          <p:nvPr>
            <p:ph type="sldNum" sz="quarter" idx="5"/>
          </p:nvPr>
        </p:nvSpPr>
        <p:spPr>
          <a:ln/>
        </p:spPr>
        <p:txBody>
          <a:bodyPr/>
          <a:lstStyle/>
          <a:p>
            <a:fld id="{C7E4FAE3-766F-45EB-8801-D40C3AB14EBA}" type="slidenum">
              <a:rPr lang="en-US"/>
              <a:pPr/>
              <a:t>7</a:t>
            </a:fld>
            <a:endParaRPr lang="en-US"/>
          </a:p>
        </p:txBody>
      </p:sp>
      <p:sp>
        <p:nvSpPr>
          <p:cNvPr id="503810" name="Rectangle 2"/>
          <p:cNvSpPr>
            <a:spLocks noChangeArrowheads="1"/>
          </p:cNvSpPr>
          <p:nvPr/>
        </p:nvSpPr>
        <p:spPr bwMode="auto">
          <a:xfrm>
            <a:off x="3886200" y="1"/>
            <a:ext cx="2971800" cy="455845"/>
          </a:xfrm>
          <a:prstGeom prst="rect">
            <a:avLst/>
          </a:prstGeom>
          <a:noFill/>
          <a:ln w="9525">
            <a:noFill/>
            <a:miter lim="800000"/>
            <a:headEnd/>
            <a:tailEnd/>
          </a:ln>
          <a:effectLst/>
        </p:spPr>
        <p:txBody>
          <a:bodyPr wrap="none" anchor="ctr"/>
          <a:lstStyle/>
          <a:p>
            <a:endParaRPr lang="ar-SY"/>
          </a:p>
        </p:txBody>
      </p:sp>
      <p:sp>
        <p:nvSpPr>
          <p:cNvPr id="503811" name="Rectangle 3"/>
          <p:cNvSpPr>
            <a:spLocks noChangeArrowheads="1"/>
          </p:cNvSpPr>
          <p:nvPr/>
        </p:nvSpPr>
        <p:spPr bwMode="auto">
          <a:xfrm>
            <a:off x="1" y="8686561"/>
            <a:ext cx="2970213" cy="457440"/>
          </a:xfrm>
          <a:prstGeom prst="rect">
            <a:avLst/>
          </a:prstGeom>
          <a:noFill/>
          <a:ln w="9525">
            <a:noFill/>
            <a:miter lim="800000"/>
            <a:headEnd/>
            <a:tailEnd/>
          </a:ln>
          <a:effectLst/>
        </p:spPr>
        <p:txBody>
          <a:bodyPr wrap="none" anchor="ctr"/>
          <a:lstStyle/>
          <a:p>
            <a:endParaRPr lang="ar-SY"/>
          </a:p>
        </p:txBody>
      </p:sp>
      <p:sp>
        <p:nvSpPr>
          <p:cNvPr id="503812" name="Rectangle 4"/>
          <p:cNvSpPr>
            <a:spLocks noChangeArrowheads="1"/>
          </p:cNvSpPr>
          <p:nvPr/>
        </p:nvSpPr>
        <p:spPr bwMode="auto">
          <a:xfrm>
            <a:off x="1" y="1"/>
            <a:ext cx="2970213" cy="455845"/>
          </a:xfrm>
          <a:prstGeom prst="rect">
            <a:avLst/>
          </a:prstGeom>
          <a:noFill/>
          <a:ln w="9525">
            <a:noFill/>
            <a:miter lim="800000"/>
            <a:headEnd/>
            <a:tailEnd/>
          </a:ln>
          <a:effectLst/>
        </p:spPr>
        <p:txBody>
          <a:bodyPr wrap="none" anchor="ctr"/>
          <a:lstStyle/>
          <a:p>
            <a:endParaRPr lang="ar-SY"/>
          </a:p>
        </p:txBody>
      </p:sp>
      <p:sp>
        <p:nvSpPr>
          <p:cNvPr id="503813" name="Rectangle 5"/>
          <p:cNvSpPr>
            <a:spLocks noGrp="1" noRot="1" noChangeAspect="1" noChangeArrowheads="1" noTextEdit="1"/>
          </p:cNvSpPr>
          <p:nvPr>
            <p:ph type="sldImg"/>
          </p:nvPr>
        </p:nvSpPr>
        <p:spPr>
          <a:xfrm>
            <a:off x="1162050" y="691737"/>
            <a:ext cx="4535488" cy="3415652"/>
          </a:xfrm>
          <a:ln/>
        </p:spPr>
      </p:sp>
      <p:sp>
        <p:nvSpPr>
          <p:cNvPr id="503814" name="Rectangle 6"/>
          <p:cNvSpPr>
            <a:spLocks noGrp="1" noChangeArrowheads="1"/>
          </p:cNvSpPr>
          <p:nvPr>
            <p:ph type="body" idx="1"/>
          </p:nvPr>
        </p:nvSpPr>
        <p:spPr>
          <a:xfrm>
            <a:off x="903289" y="4356032"/>
            <a:ext cx="4848225" cy="3579819"/>
          </a:xfrm>
        </p:spPr>
        <p:txBody>
          <a:bodyPr lIns="88486" tIns="44243" rIns="88486" bIns="44243"/>
          <a:lstStyle/>
          <a:p>
            <a:endParaRPr lang="en-US" sz="1600">
              <a:solidFill>
                <a:srgbClr val="000000"/>
              </a:solidFill>
              <a:latin typeface="Times New Roman" pitchFamily="18" charset="0"/>
            </a:endParaRPr>
          </a:p>
          <a:p>
            <a:endParaRPr lang="en-US" sz="2000">
              <a:solidFill>
                <a:srgbClr val="000000"/>
              </a:solidFill>
              <a:effectLst>
                <a:outerShdw blurRad="38100" dist="38100" dir="2700000" algn="tl">
                  <a:srgbClr val="C0C0C0"/>
                </a:outerShdw>
              </a:effectLst>
              <a:latin typeface="Times New Roman" pitchFamily="18" charset="0"/>
            </a:endParaRPr>
          </a:p>
        </p:txBody>
      </p:sp>
      <p:sp>
        <p:nvSpPr>
          <p:cNvPr id="503815" name="Rectangle 7"/>
          <p:cNvSpPr>
            <a:spLocks noChangeArrowheads="1"/>
          </p:cNvSpPr>
          <p:nvPr/>
        </p:nvSpPr>
        <p:spPr bwMode="auto">
          <a:xfrm>
            <a:off x="1011239" y="7841812"/>
            <a:ext cx="5026025" cy="752304"/>
          </a:xfrm>
          <a:prstGeom prst="rect">
            <a:avLst/>
          </a:prstGeom>
          <a:noFill/>
          <a:ln w="12700" algn="ctr">
            <a:noFill/>
            <a:miter lim="800000"/>
            <a:headEnd/>
            <a:tailEnd/>
          </a:ln>
          <a:effectLst/>
        </p:spPr>
        <p:txBody>
          <a:bodyPr lIns="89081" tIns="43760" rIns="89081" bIns="43760" anchor="b"/>
          <a:lstStyle/>
          <a:p>
            <a:pPr marL="184150" indent="-184150" defTabSz="884238" eaLnBrk="0" hangingPunct="0">
              <a:spcBef>
                <a:spcPct val="30000"/>
              </a:spcBef>
            </a:pPr>
            <a:r>
              <a:rPr lang="en-US" sz="1200" b="0">
                <a:latin typeface="Times" pitchFamily="18" charset="0"/>
              </a:rPr>
              <a:t>Brittenham GM, Cohen AR, McLaren CE, et al. Hepatic iron stores and plasma ferritin concentration in patients with sickle cell anemia and thalassemia major. </a:t>
            </a:r>
            <a:r>
              <a:rPr lang="en-US" sz="1200" b="0" i="1">
                <a:latin typeface="Times" pitchFamily="18" charset="0"/>
              </a:rPr>
              <a:t>Am J Hematol</a:t>
            </a:r>
            <a:r>
              <a:rPr lang="en-US" sz="1200" b="0">
                <a:latin typeface="Times" pitchFamily="18" charset="0"/>
              </a:rPr>
              <a:t>. 1993;42:81-85.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Core Burden of Disease (CU)</a:t>
            </a:r>
          </a:p>
        </p:txBody>
      </p:sp>
      <p:sp>
        <p:nvSpPr>
          <p:cNvPr id="5" name="Rectangle 3"/>
          <p:cNvSpPr>
            <a:spLocks noGrp="1" noChangeArrowheads="1"/>
          </p:cNvSpPr>
          <p:nvPr>
            <p:ph type="dt" idx="1"/>
          </p:nvPr>
        </p:nvSpPr>
        <p:spPr>
          <a:ln/>
        </p:spPr>
        <p:txBody>
          <a:bodyPr/>
          <a:lstStyle/>
          <a:p>
            <a:fld id="{B140EBAF-3AC4-45B3-B387-F4867FEAF4C8}" type="datetime8">
              <a:rPr lang="en-US"/>
              <a:pPr/>
              <a:t>4/14/2016 12:52 PM</a:t>
            </a:fld>
            <a:endParaRPr lang="en-US"/>
          </a:p>
        </p:txBody>
      </p:sp>
      <p:sp>
        <p:nvSpPr>
          <p:cNvPr id="7" name="Rectangle 7"/>
          <p:cNvSpPr>
            <a:spLocks noGrp="1" noChangeArrowheads="1"/>
          </p:cNvSpPr>
          <p:nvPr>
            <p:ph type="sldNum" sz="quarter" idx="5"/>
          </p:nvPr>
        </p:nvSpPr>
        <p:spPr>
          <a:ln/>
        </p:spPr>
        <p:txBody>
          <a:bodyPr/>
          <a:lstStyle/>
          <a:p>
            <a:fld id="{B3D30E26-5575-412B-B284-277A84EF6B71}" type="slidenum">
              <a:rPr lang="en-US"/>
              <a:pPr/>
              <a:t>8</a:t>
            </a:fld>
            <a:endParaRPr lang="en-US"/>
          </a:p>
        </p:txBody>
      </p:sp>
      <p:sp>
        <p:nvSpPr>
          <p:cNvPr id="404482" name="Rectangle 2"/>
          <p:cNvSpPr>
            <a:spLocks noGrp="1" noRot="1" noChangeAspect="1" noChangeArrowheads="1" noTextEdit="1"/>
          </p:cNvSpPr>
          <p:nvPr>
            <p:ph type="sldImg"/>
          </p:nvPr>
        </p:nvSpPr>
        <p:spPr>
          <a:xfrm>
            <a:off x="1155700" y="685362"/>
            <a:ext cx="4552950" cy="3428403"/>
          </a:xfrm>
          <a:ln/>
        </p:spPr>
      </p:sp>
      <p:sp>
        <p:nvSpPr>
          <p:cNvPr id="404483" name="Rectangle 3"/>
          <p:cNvSpPr>
            <a:spLocks noGrp="1" noChangeArrowheads="1"/>
          </p:cNvSpPr>
          <p:nvPr>
            <p:ph type="body" idx="1"/>
          </p:nvPr>
        </p:nvSpPr>
        <p:spPr>
          <a:xfrm>
            <a:off x="914400" y="4341687"/>
            <a:ext cx="5029200" cy="4116952"/>
          </a:xfrm>
          <a:noFill/>
          <a:ln/>
        </p:spPr>
        <p:txBody>
          <a:bodyPr lIns="90297" tIns="45149" rIns="90297" bIns="45149"/>
          <a:lstStyle/>
          <a:p>
            <a:pPr marL="190500" indent="-190500"/>
            <a:endParaRPr lang="en-US"/>
          </a:p>
          <a:p>
            <a:pPr marL="190500" indent="-190500"/>
            <a:endParaRPr lang="en-US"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6A52E3-3433-4A95-B51F-ABBCF72B82AD}" type="slidenum">
              <a:rPr lang="en-US"/>
              <a:pPr/>
              <a:t>10</a:t>
            </a:fld>
            <a:endParaRPr lang="en-US"/>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p:txBody>
          <a:bodyPr/>
          <a:lstStyle/>
          <a:p>
            <a:endParaRPr lang="ar-S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3F2ED-F49C-497B-B4CE-88E7A3ACDD36}" type="slidenum">
              <a:rPr lang="en-US"/>
              <a:pPr/>
              <a:t>15</a:t>
            </a:fld>
            <a:endParaRPr 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ar-S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5DF4D15D-152E-4E8A-A4BA-FC1CD7A0DCD3}" type="datetimeFigureOut">
              <a:rPr lang="ar-SY" smtClean="0"/>
              <a:pPr/>
              <a:t>07/07/1437</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5C0F585F-FFBD-4AFE-974D-8EDE1EE6799D}" type="slidenum">
              <a:rPr lang="ar-SY" smtClean="0"/>
              <a:pPr/>
              <a:t>‹#›</a:t>
            </a:fld>
            <a:endParaRPr lang="ar-S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5DF4D15D-152E-4E8A-A4BA-FC1CD7A0DCD3}" type="datetimeFigureOut">
              <a:rPr lang="ar-SY" smtClean="0"/>
              <a:pPr/>
              <a:t>07/07/1437</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5C0F585F-FFBD-4AFE-974D-8EDE1EE6799D}" type="slidenum">
              <a:rPr lang="ar-SY" smtClean="0"/>
              <a:pPr/>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5DF4D15D-152E-4E8A-A4BA-FC1CD7A0DCD3}" type="datetimeFigureOut">
              <a:rPr lang="ar-SY" smtClean="0"/>
              <a:pPr/>
              <a:t>07/07/1437</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5C0F585F-FFBD-4AFE-974D-8EDE1EE6799D}" type="slidenum">
              <a:rPr lang="ar-SY" smtClean="0"/>
              <a:pPr/>
              <a:t>‹#›</a:t>
            </a:fld>
            <a:endParaRPr lang="ar-S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73445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Date Placeholder 2"/>
          <p:cNvSpPr>
            <a:spLocks noGrp="1"/>
          </p:cNvSpPr>
          <p:nvPr>
            <p:ph type="dt" sz="half" idx="10"/>
          </p:nvPr>
        </p:nvSpPr>
        <p:spPr/>
        <p:txBody>
          <a:bodyPr/>
          <a:lstStyle/>
          <a:p>
            <a:fld id="{955A02AD-1127-7246-B9A0-EA43999FBAD5}" type="datetimeFigureOut">
              <a:rPr lang="en-US" smtClean="0">
                <a:solidFill>
                  <a:prstClr val="black">
                    <a:tint val="75000"/>
                  </a:prstClr>
                </a:solidFill>
              </a:rPr>
              <a:pPr/>
              <a:t>4/14/2016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E339F45-13FF-C444-A476-69E8AF8FDC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26514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25998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Date Placeholder 2"/>
          <p:cNvSpPr>
            <a:spLocks noGrp="1"/>
          </p:cNvSpPr>
          <p:nvPr>
            <p:ph type="dt" sz="half" idx="10"/>
          </p:nvPr>
        </p:nvSpPr>
        <p:spPr/>
        <p:txBody>
          <a:bodyPr/>
          <a:lstStyle/>
          <a:p>
            <a:fld id="{955A02AD-1127-7246-B9A0-EA43999FBAD5}" type="datetimeFigureOut">
              <a:rPr lang="en-US" smtClean="0">
                <a:solidFill>
                  <a:prstClr val="black">
                    <a:tint val="75000"/>
                  </a:prstClr>
                </a:solidFill>
              </a:rPr>
              <a:pPr/>
              <a:t>4/14/2016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E339F45-13FF-C444-A476-69E8AF8FDC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3388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5008E5-4181-40B0-ACB9-8091B5C95D95}" type="datetimeFigureOut">
              <a:rPr lang="en-US"/>
              <a:pPr>
                <a:defRPr/>
              </a:pPr>
              <a:t>4/14/2016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14F1F8-137A-463D-8E3A-3E97858D70FE}" type="slidenum">
              <a:rPr lang="en-US"/>
              <a:pPr>
                <a:defRPr/>
              </a:pPr>
              <a:t>‹#›</a:t>
            </a:fld>
            <a:endParaRPr lang="en-US"/>
          </a:p>
        </p:txBody>
      </p:sp>
    </p:spTree>
    <p:extLst>
      <p:ext uri="{BB962C8B-B14F-4D97-AF65-F5344CB8AC3E}">
        <p14:creationId xmlns:p14="http://schemas.microsoft.com/office/powerpoint/2010/main" xmlns="" val="3280299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E53EE8E-53CE-4673-81B0-E7BD8F72452D}" type="datetimeFigureOut">
              <a:rPr lang="en-US">
                <a:solidFill>
                  <a:prstClr val="black">
                    <a:tint val="75000"/>
                  </a:prstClr>
                </a:solidFill>
              </a:rPr>
              <a:pPr>
                <a:def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2B86D-C3F1-4968-99F0-94B08BDBD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06028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5008E5-4181-40B0-ACB9-8091B5C95D95}" type="datetimeFigureOut">
              <a:rPr lang="en-US">
                <a:solidFill>
                  <a:prstClr val="black">
                    <a:tint val="75000"/>
                  </a:prstClr>
                </a:solidFill>
              </a:rPr>
              <a:pPr>
                <a:def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14F1F8-137A-463D-8E3A-3E97858D70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58976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51B4B5-B3F1-4F28-A88A-80AD08C758D6}" type="datetimeFigureOut">
              <a:rPr lang="en-US">
                <a:solidFill>
                  <a:prstClr val="black">
                    <a:tint val="75000"/>
                  </a:prstClr>
                </a:solidFill>
              </a:rPr>
              <a:pPr>
                <a:def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B0FA8D-5CC6-4303-BAA7-477CD6B8947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40503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5DF4D15D-152E-4E8A-A4BA-FC1CD7A0DCD3}" type="datetimeFigureOut">
              <a:rPr lang="ar-SY" smtClean="0"/>
              <a:pPr/>
              <a:t>07/07/1437</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5C0F585F-FFBD-4AFE-974D-8EDE1EE6799D}" type="slidenum">
              <a:rPr lang="ar-SY" smtClean="0"/>
              <a:pPr/>
              <a:t>‹#›</a:t>
            </a:fld>
            <a:endParaRPr lang="ar-S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EBB24F-5E9F-4827-8586-12B30094B5FD}" type="datetimeFigureOut">
              <a:rPr lang="en-US">
                <a:solidFill>
                  <a:prstClr val="black">
                    <a:tint val="75000"/>
                  </a:prstClr>
                </a:solidFill>
              </a:rPr>
              <a:pPr>
                <a:defRPr/>
              </a:pPr>
              <a:t>4/14/2016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4BDEDA-35DB-4904-8C11-E12AAC5AAA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50947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C6D45FA-1F32-4259-8E23-8E8093E0B428}" type="datetimeFigureOut">
              <a:rPr lang="en-US">
                <a:solidFill>
                  <a:prstClr val="black">
                    <a:tint val="75000"/>
                  </a:prstClr>
                </a:solidFill>
              </a:rPr>
              <a:pPr>
                <a:defRPr/>
              </a:pPr>
              <a:t>4/14/2016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A941B27-DA04-4564-BBA4-29CAD674E6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89347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4CACEC-A9A9-4E3F-9559-98F4015BFE33}" type="datetimeFigureOut">
              <a:rPr lang="en-US">
                <a:solidFill>
                  <a:prstClr val="black">
                    <a:tint val="75000"/>
                  </a:prstClr>
                </a:solidFill>
              </a:rPr>
              <a:pPr>
                <a:defRPr/>
              </a:pPr>
              <a:t>4/14/2016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96031DA-8EA7-4967-BF5E-43C30CA515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88790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92D03F-D650-4E2E-8F54-14051C869036}" type="datetimeFigureOut">
              <a:rPr lang="en-US">
                <a:solidFill>
                  <a:prstClr val="black">
                    <a:tint val="75000"/>
                  </a:prstClr>
                </a:solidFill>
              </a:rPr>
              <a:pPr>
                <a:defRPr/>
              </a:pPr>
              <a:t>4/14/2016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8601AE2-9328-4E8B-920F-8005F881BB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642243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40F926-E025-4442-94EB-502C1B1B7725}" type="datetimeFigureOut">
              <a:rPr lang="en-US">
                <a:solidFill>
                  <a:prstClr val="black">
                    <a:tint val="75000"/>
                  </a:prstClr>
                </a:solidFill>
              </a:rPr>
              <a:pPr>
                <a:defRPr/>
              </a:pPr>
              <a:t>4/14/2016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779053-29D5-426F-8855-86FF6889F9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15856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B600AC-3B60-4F03-A9F8-B5EF0D5348D2}" type="datetimeFigureOut">
              <a:rPr lang="en-US">
                <a:solidFill>
                  <a:prstClr val="black">
                    <a:tint val="75000"/>
                  </a:prstClr>
                </a:solidFill>
              </a:rPr>
              <a:pPr>
                <a:defRPr/>
              </a:pPr>
              <a:t>4/14/2016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381F9B-5F88-4DEE-8D3A-1AA6DD187E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13690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457DA7-8FB5-4B41-A37E-F8BF71156B53}" type="datetimeFigureOut">
              <a:rPr lang="en-US">
                <a:solidFill>
                  <a:prstClr val="black">
                    <a:tint val="75000"/>
                  </a:prstClr>
                </a:solidFill>
              </a:rPr>
              <a:pPr>
                <a:def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BE6D1-DC86-418F-A4D5-EAC5D68070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34302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85897-2975-425A-A2B9-CE5A9C744AAE}" type="datetimeFigureOut">
              <a:rPr lang="en-US">
                <a:solidFill>
                  <a:prstClr val="black">
                    <a:tint val="75000"/>
                  </a:prstClr>
                </a:solidFill>
              </a:rPr>
              <a:pPr>
                <a:def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EF92BA-051E-4B7D-87A0-ED75B3E7FD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06644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E53EE8E-53CE-4673-81B0-E7BD8F72452D}" type="datetimeFigureOut">
              <a:rPr lang="en-US">
                <a:solidFill>
                  <a:prstClr val="black">
                    <a:tint val="75000"/>
                  </a:prstClr>
                </a:solidFill>
              </a:rPr>
              <a:pPr>
                <a:def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2B86D-C3F1-4968-99F0-94B08BDBD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0022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5008E5-4181-40B0-ACB9-8091B5C95D95}" type="datetimeFigureOut">
              <a:rPr lang="en-US">
                <a:solidFill>
                  <a:prstClr val="black">
                    <a:tint val="75000"/>
                  </a:prstClr>
                </a:solidFill>
              </a:rPr>
              <a:pPr>
                <a:def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14F1F8-137A-463D-8E3A-3E97858D70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11241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DF4D15D-152E-4E8A-A4BA-FC1CD7A0DCD3}" type="datetimeFigureOut">
              <a:rPr lang="ar-SY" smtClean="0"/>
              <a:pPr/>
              <a:t>07/07/1437</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5C0F585F-FFBD-4AFE-974D-8EDE1EE6799D}" type="slidenum">
              <a:rPr lang="ar-SY" smtClean="0"/>
              <a:pPr/>
              <a:t>‹#›</a:t>
            </a:fld>
            <a:endParaRPr lang="ar-S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51B4B5-B3F1-4F28-A88A-80AD08C758D6}" type="datetimeFigureOut">
              <a:rPr lang="en-US">
                <a:solidFill>
                  <a:prstClr val="black">
                    <a:tint val="75000"/>
                  </a:prstClr>
                </a:solidFill>
              </a:rPr>
              <a:pPr>
                <a:def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B0FA8D-5CC6-4303-BAA7-477CD6B8947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201265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EBB24F-5E9F-4827-8586-12B30094B5FD}" type="datetimeFigureOut">
              <a:rPr lang="en-US">
                <a:solidFill>
                  <a:prstClr val="black">
                    <a:tint val="75000"/>
                  </a:prstClr>
                </a:solidFill>
              </a:rPr>
              <a:pPr>
                <a:defRPr/>
              </a:pPr>
              <a:t>4/14/2016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4BDEDA-35DB-4904-8C11-E12AAC5AAA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56454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C6D45FA-1F32-4259-8E23-8E8093E0B428}" type="datetimeFigureOut">
              <a:rPr lang="en-US">
                <a:solidFill>
                  <a:prstClr val="black">
                    <a:tint val="75000"/>
                  </a:prstClr>
                </a:solidFill>
              </a:rPr>
              <a:pPr>
                <a:defRPr/>
              </a:pPr>
              <a:t>4/14/2016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A941B27-DA04-4564-BBA4-29CAD674E6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672467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4CACEC-A9A9-4E3F-9559-98F4015BFE33}" type="datetimeFigureOut">
              <a:rPr lang="en-US">
                <a:solidFill>
                  <a:prstClr val="black">
                    <a:tint val="75000"/>
                  </a:prstClr>
                </a:solidFill>
              </a:rPr>
              <a:pPr>
                <a:defRPr/>
              </a:pPr>
              <a:t>4/14/2016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96031DA-8EA7-4967-BF5E-43C30CA515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17961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92D03F-D650-4E2E-8F54-14051C869036}" type="datetimeFigureOut">
              <a:rPr lang="en-US">
                <a:solidFill>
                  <a:prstClr val="black">
                    <a:tint val="75000"/>
                  </a:prstClr>
                </a:solidFill>
              </a:rPr>
              <a:pPr>
                <a:defRPr/>
              </a:pPr>
              <a:t>4/14/2016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8601AE2-9328-4E8B-920F-8005F881BB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44313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40F926-E025-4442-94EB-502C1B1B7725}" type="datetimeFigureOut">
              <a:rPr lang="en-US">
                <a:solidFill>
                  <a:prstClr val="black">
                    <a:tint val="75000"/>
                  </a:prstClr>
                </a:solidFill>
              </a:rPr>
              <a:pPr>
                <a:defRPr/>
              </a:pPr>
              <a:t>4/14/2016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779053-29D5-426F-8855-86FF6889F9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604228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B600AC-3B60-4F03-A9F8-B5EF0D5348D2}" type="datetimeFigureOut">
              <a:rPr lang="en-US">
                <a:solidFill>
                  <a:prstClr val="black">
                    <a:tint val="75000"/>
                  </a:prstClr>
                </a:solidFill>
              </a:rPr>
              <a:pPr>
                <a:defRPr/>
              </a:pPr>
              <a:t>4/14/2016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381F9B-5F88-4DEE-8D3A-1AA6DD187E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513785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457DA7-8FB5-4B41-A37E-F8BF71156B53}" type="datetimeFigureOut">
              <a:rPr lang="en-US">
                <a:solidFill>
                  <a:prstClr val="black">
                    <a:tint val="75000"/>
                  </a:prstClr>
                </a:solidFill>
              </a:rPr>
              <a:pPr>
                <a:def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BE6D1-DC86-418F-A4D5-EAC5D68070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231690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85897-2975-425A-A2B9-CE5A9C744AAE}" type="datetimeFigureOut">
              <a:rPr lang="en-US">
                <a:solidFill>
                  <a:prstClr val="black">
                    <a:tint val="75000"/>
                  </a:prstClr>
                </a:solidFill>
              </a:rPr>
              <a:pPr>
                <a:def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EF92BA-051E-4B7D-87A0-ED75B3E7FD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964784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E53EE8E-53CE-4673-81B0-E7BD8F72452D}" type="datetimeFigureOut">
              <a:rPr lang="en-US">
                <a:solidFill>
                  <a:prstClr val="black">
                    <a:tint val="75000"/>
                  </a:prstClr>
                </a:solidFill>
              </a:rPr>
              <a:pPr>
                <a:def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2B86D-C3F1-4968-99F0-94B08BDBD8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2244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5DF4D15D-152E-4E8A-A4BA-FC1CD7A0DCD3}" type="datetimeFigureOut">
              <a:rPr lang="ar-SY" smtClean="0"/>
              <a:pPr/>
              <a:t>07/07/1437</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5C0F585F-FFBD-4AFE-974D-8EDE1EE6799D}" type="slidenum">
              <a:rPr lang="ar-SY" smtClean="0"/>
              <a:pPr/>
              <a:t>‹#›</a:t>
            </a:fld>
            <a:endParaRPr lang="ar-SY"/>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5008E5-4181-40B0-ACB9-8091B5C95D95}" type="datetimeFigureOut">
              <a:rPr lang="en-US">
                <a:solidFill>
                  <a:prstClr val="black">
                    <a:tint val="75000"/>
                  </a:prstClr>
                </a:solidFill>
              </a:rPr>
              <a:pPr>
                <a:def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14F1F8-137A-463D-8E3A-3E97858D70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231227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51B4B5-B3F1-4F28-A88A-80AD08C758D6}" type="datetimeFigureOut">
              <a:rPr lang="en-US">
                <a:solidFill>
                  <a:prstClr val="black">
                    <a:tint val="75000"/>
                  </a:prstClr>
                </a:solidFill>
              </a:rPr>
              <a:pPr>
                <a:def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B0FA8D-5CC6-4303-BAA7-477CD6B8947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905638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EBB24F-5E9F-4827-8586-12B30094B5FD}" type="datetimeFigureOut">
              <a:rPr lang="en-US">
                <a:solidFill>
                  <a:prstClr val="black">
                    <a:tint val="75000"/>
                  </a:prstClr>
                </a:solidFill>
              </a:rPr>
              <a:pPr>
                <a:defRPr/>
              </a:pPr>
              <a:t>4/14/2016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4BDEDA-35DB-4904-8C11-E12AAC5AAA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729867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C6D45FA-1F32-4259-8E23-8E8093E0B428}" type="datetimeFigureOut">
              <a:rPr lang="en-US">
                <a:solidFill>
                  <a:prstClr val="black">
                    <a:tint val="75000"/>
                  </a:prstClr>
                </a:solidFill>
              </a:rPr>
              <a:pPr>
                <a:defRPr/>
              </a:pPr>
              <a:t>4/14/2016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A941B27-DA04-4564-BBA4-29CAD674E6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091743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4CACEC-A9A9-4E3F-9559-98F4015BFE33}" type="datetimeFigureOut">
              <a:rPr lang="en-US">
                <a:solidFill>
                  <a:prstClr val="black">
                    <a:tint val="75000"/>
                  </a:prstClr>
                </a:solidFill>
              </a:rPr>
              <a:pPr>
                <a:defRPr/>
              </a:pPr>
              <a:t>4/14/2016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96031DA-8EA7-4967-BF5E-43C30CA515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976457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92D03F-D650-4E2E-8F54-14051C869036}" type="datetimeFigureOut">
              <a:rPr lang="en-US">
                <a:solidFill>
                  <a:prstClr val="black">
                    <a:tint val="75000"/>
                  </a:prstClr>
                </a:solidFill>
              </a:rPr>
              <a:pPr>
                <a:defRPr/>
              </a:pPr>
              <a:t>4/14/2016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8601AE2-9328-4E8B-920F-8005F881BB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464729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40F926-E025-4442-94EB-502C1B1B7725}" type="datetimeFigureOut">
              <a:rPr lang="en-US">
                <a:solidFill>
                  <a:prstClr val="black">
                    <a:tint val="75000"/>
                  </a:prstClr>
                </a:solidFill>
              </a:rPr>
              <a:pPr>
                <a:defRPr/>
              </a:pPr>
              <a:t>4/14/2016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779053-29D5-426F-8855-86FF6889F9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008515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B600AC-3B60-4F03-A9F8-B5EF0D5348D2}" type="datetimeFigureOut">
              <a:rPr lang="en-US">
                <a:solidFill>
                  <a:prstClr val="black">
                    <a:tint val="75000"/>
                  </a:prstClr>
                </a:solidFill>
              </a:rPr>
              <a:pPr>
                <a:defRPr/>
              </a:pPr>
              <a:t>4/14/2016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381F9B-5F88-4DEE-8D3A-1AA6DD187E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082459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457DA7-8FB5-4B41-A37E-F8BF71156B53}" type="datetimeFigureOut">
              <a:rPr lang="en-US">
                <a:solidFill>
                  <a:prstClr val="black">
                    <a:tint val="75000"/>
                  </a:prstClr>
                </a:solidFill>
              </a:rPr>
              <a:pPr>
                <a:def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9BE6D1-DC86-418F-A4D5-EAC5D68070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611777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85897-2975-425A-A2B9-CE5A9C744AAE}" type="datetimeFigureOut">
              <a:rPr lang="en-US">
                <a:solidFill>
                  <a:prstClr val="black">
                    <a:tint val="75000"/>
                  </a:prstClr>
                </a:solidFill>
              </a:rPr>
              <a:pPr>
                <a:defRPr/>
              </a:pPr>
              <a:t>4/14/2016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EF92BA-051E-4B7D-87A0-ED75B3E7FD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05804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5DF4D15D-152E-4E8A-A4BA-FC1CD7A0DCD3}" type="datetimeFigureOut">
              <a:rPr lang="ar-SY" smtClean="0"/>
              <a:pPr/>
              <a:t>07/07/1437</a:t>
            </a:fld>
            <a:endParaRPr lang="ar-SY"/>
          </a:p>
        </p:txBody>
      </p:sp>
      <p:sp>
        <p:nvSpPr>
          <p:cNvPr id="8" name="عنصر نائب للتذييل 7"/>
          <p:cNvSpPr>
            <a:spLocks noGrp="1"/>
          </p:cNvSpPr>
          <p:nvPr>
            <p:ph type="ftr" sz="quarter" idx="11"/>
          </p:nvPr>
        </p:nvSpPr>
        <p:spPr/>
        <p:txBody>
          <a:bodyPr/>
          <a:lstStyle/>
          <a:p>
            <a:endParaRPr lang="ar-SY"/>
          </a:p>
        </p:txBody>
      </p:sp>
      <p:sp>
        <p:nvSpPr>
          <p:cNvPr id="9" name="عنصر نائب لرقم الشريحة 8"/>
          <p:cNvSpPr>
            <a:spLocks noGrp="1"/>
          </p:cNvSpPr>
          <p:nvPr>
            <p:ph type="sldNum" sz="quarter" idx="12"/>
          </p:nvPr>
        </p:nvSpPr>
        <p:spPr/>
        <p:txBody>
          <a:bodyPr/>
          <a:lstStyle/>
          <a:p>
            <a:fld id="{5C0F585F-FFBD-4AFE-974D-8EDE1EE6799D}" type="slidenum">
              <a:rPr lang="ar-SY" smtClean="0"/>
              <a:pPr/>
              <a:t>‹#›</a:t>
            </a:fld>
            <a:endParaRPr lang="ar-S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5DF4D15D-152E-4E8A-A4BA-FC1CD7A0DCD3}" type="datetimeFigureOut">
              <a:rPr lang="ar-SY" smtClean="0"/>
              <a:pPr/>
              <a:t>07/07/1437</a:t>
            </a:fld>
            <a:endParaRPr lang="ar-SY"/>
          </a:p>
        </p:txBody>
      </p:sp>
      <p:sp>
        <p:nvSpPr>
          <p:cNvPr id="4" name="عنصر نائب للتذييل 3"/>
          <p:cNvSpPr>
            <a:spLocks noGrp="1"/>
          </p:cNvSpPr>
          <p:nvPr>
            <p:ph type="ftr" sz="quarter" idx="11"/>
          </p:nvPr>
        </p:nvSpPr>
        <p:spPr/>
        <p:txBody>
          <a:bodyPr/>
          <a:lstStyle/>
          <a:p>
            <a:endParaRPr lang="ar-SY"/>
          </a:p>
        </p:txBody>
      </p:sp>
      <p:sp>
        <p:nvSpPr>
          <p:cNvPr id="5" name="عنصر نائب لرقم الشريحة 4"/>
          <p:cNvSpPr>
            <a:spLocks noGrp="1"/>
          </p:cNvSpPr>
          <p:nvPr>
            <p:ph type="sldNum" sz="quarter" idx="12"/>
          </p:nvPr>
        </p:nvSpPr>
        <p:spPr/>
        <p:txBody>
          <a:bodyPr/>
          <a:lstStyle/>
          <a:p>
            <a:fld id="{5C0F585F-FFBD-4AFE-974D-8EDE1EE6799D}" type="slidenum">
              <a:rPr lang="ar-SY" smtClean="0"/>
              <a:pPr/>
              <a:t>‹#›</a:t>
            </a:fld>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DF4D15D-152E-4E8A-A4BA-FC1CD7A0DCD3}" type="datetimeFigureOut">
              <a:rPr lang="ar-SY" smtClean="0"/>
              <a:pPr/>
              <a:t>07/07/1437</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5C0F585F-FFBD-4AFE-974D-8EDE1EE6799D}" type="slidenum">
              <a:rPr lang="ar-SY" smtClean="0"/>
              <a:pPr/>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DF4D15D-152E-4E8A-A4BA-FC1CD7A0DCD3}" type="datetimeFigureOut">
              <a:rPr lang="ar-SY" smtClean="0"/>
              <a:pPr/>
              <a:t>07/07/1437</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5C0F585F-FFBD-4AFE-974D-8EDE1EE6799D}" type="slidenum">
              <a:rPr lang="ar-SY" smtClean="0"/>
              <a:pPr/>
              <a:t>‹#›</a:t>
            </a:fld>
            <a:endParaRPr lang="ar-S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DF4D15D-152E-4E8A-A4BA-FC1CD7A0DCD3}" type="datetimeFigureOut">
              <a:rPr lang="ar-SY" smtClean="0"/>
              <a:pPr/>
              <a:t>07/07/1437</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5C0F585F-FFBD-4AFE-974D-8EDE1EE6799D}" type="slidenum">
              <a:rPr lang="ar-SY" smtClean="0"/>
              <a:pPr/>
              <a:t>‹#›</a:t>
            </a:fld>
            <a:endParaRPr lang="ar-S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DF4D15D-152E-4E8A-A4BA-FC1CD7A0DCD3}" type="datetimeFigureOut">
              <a:rPr lang="ar-SY" smtClean="0"/>
              <a:pPr/>
              <a:t>07/07/1437</a:t>
            </a:fld>
            <a:endParaRPr lang="ar-SY"/>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C0F585F-FFBD-4AFE-974D-8EDE1EE6799D}" type="slidenum">
              <a:rPr lang="ar-SY" smtClean="0"/>
              <a:pPr/>
              <a:t>‹#›</a:t>
            </a:fld>
            <a:endParaRPr lang="ar-SY"/>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rtl="0"/>
            <a:fld id="{955A02AD-1127-7246-B9A0-EA43999FBAD5}" type="datetimeFigureOut">
              <a:rPr lang="en-US" smtClean="0">
                <a:solidFill>
                  <a:prstClr val="black">
                    <a:tint val="75000"/>
                  </a:prstClr>
                </a:solidFill>
              </a:rPr>
              <a:pPr defTabSz="457200" rtl="0"/>
              <a:t>4/14/2016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rtl="0"/>
            <a:fld id="{6E339F45-13FF-C444-A476-69E8AF8FDC48}" type="slidenum">
              <a:rPr lang="en-US" smtClean="0">
                <a:solidFill>
                  <a:prstClr val="black">
                    <a:tint val="75000"/>
                  </a:prstClr>
                </a:solidFill>
              </a:rPr>
              <a:pPr defTabSz="457200" rtl="0"/>
              <a:t>‹#›</a:t>
            </a:fld>
            <a:endParaRPr lang="en-US">
              <a:solidFill>
                <a:prstClr val="black">
                  <a:tint val="75000"/>
                </a:prstClr>
              </a:solidFill>
            </a:endParaRPr>
          </a:p>
        </p:txBody>
      </p:sp>
    </p:spTree>
    <p:extLst>
      <p:ext uri="{BB962C8B-B14F-4D97-AF65-F5344CB8AC3E}">
        <p14:creationId xmlns:p14="http://schemas.microsoft.com/office/powerpoint/2010/main" xmlns="" val="46505623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rtl="0"/>
            <a:fld id="{955A02AD-1127-7246-B9A0-EA43999FBAD5}" type="datetimeFigureOut">
              <a:rPr lang="en-US" smtClean="0">
                <a:solidFill>
                  <a:prstClr val="black">
                    <a:tint val="75000"/>
                  </a:prstClr>
                </a:solidFill>
              </a:rPr>
              <a:pPr defTabSz="457200" rtl="0"/>
              <a:t>4/14/2016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rtl="0"/>
            <a:fld id="{6E339F45-13FF-C444-A476-69E8AF8FDC48}" type="slidenum">
              <a:rPr lang="en-US" smtClean="0">
                <a:solidFill>
                  <a:prstClr val="black">
                    <a:tint val="75000"/>
                  </a:prstClr>
                </a:solidFill>
              </a:rPr>
              <a:pPr defTabSz="457200" rtl="0"/>
              <a:t>‹#›</a:t>
            </a:fld>
            <a:endParaRPr lang="en-US">
              <a:solidFill>
                <a:prstClr val="black">
                  <a:tint val="75000"/>
                </a:prstClr>
              </a:solidFill>
            </a:endParaRPr>
          </a:p>
        </p:txBody>
      </p:sp>
    </p:spTree>
    <p:extLst>
      <p:ext uri="{BB962C8B-B14F-4D97-AF65-F5344CB8AC3E}">
        <p14:creationId xmlns:p14="http://schemas.microsoft.com/office/powerpoint/2010/main" xmlns="" val="294445327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rtl="0">
              <a:defRPr/>
            </a:pPr>
            <a:fld id="{4F28FD1D-BDFF-473A-8228-203FC791CD46}" type="datetimeFigureOut">
              <a:rPr lang="en-US">
                <a:solidFill>
                  <a:prstClr val="black">
                    <a:tint val="75000"/>
                  </a:prstClr>
                </a:solidFill>
              </a:rPr>
              <a:pPr rtl="0">
                <a:defRPr/>
              </a:pPr>
              <a:t>4/14/2016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rtl="0">
              <a:defRPr/>
            </a:pPr>
            <a:fld id="{2BD74C53-359B-4AAE-BD50-DEFA53093493}" type="slidenum">
              <a:rPr lang="en-US">
                <a:solidFill>
                  <a:prstClr val="black">
                    <a:tint val="75000"/>
                  </a:prstClr>
                </a:solidFill>
              </a:rPr>
              <a:pPr rtl="0">
                <a:defRPr/>
              </a:pPr>
              <a:t>‹#›</a:t>
            </a:fld>
            <a:endParaRPr lang="en-US">
              <a:solidFill>
                <a:prstClr val="black">
                  <a:tint val="75000"/>
                </a:prstClr>
              </a:solidFill>
            </a:endParaRPr>
          </a:p>
        </p:txBody>
      </p:sp>
    </p:spTree>
    <p:extLst>
      <p:ext uri="{BB962C8B-B14F-4D97-AF65-F5344CB8AC3E}">
        <p14:creationId xmlns:p14="http://schemas.microsoft.com/office/powerpoint/2010/main" xmlns="" val="108669408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rtl="0">
              <a:defRPr/>
            </a:pPr>
            <a:fld id="{4F28FD1D-BDFF-473A-8228-203FC791CD46}" type="datetimeFigureOut">
              <a:rPr lang="en-US">
                <a:solidFill>
                  <a:prstClr val="black">
                    <a:tint val="75000"/>
                  </a:prstClr>
                </a:solidFill>
              </a:rPr>
              <a:pPr rtl="0">
                <a:defRPr/>
              </a:pPr>
              <a:t>4/14/2016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rtl="0">
              <a:defRPr/>
            </a:pPr>
            <a:fld id="{2BD74C53-359B-4AAE-BD50-DEFA53093493}" type="slidenum">
              <a:rPr lang="en-US">
                <a:solidFill>
                  <a:prstClr val="black">
                    <a:tint val="75000"/>
                  </a:prstClr>
                </a:solidFill>
              </a:rPr>
              <a:pPr rtl="0">
                <a:defRPr/>
              </a:pPr>
              <a:t>‹#›</a:t>
            </a:fld>
            <a:endParaRPr lang="en-US">
              <a:solidFill>
                <a:prstClr val="black">
                  <a:tint val="75000"/>
                </a:prstClr>
              </a:solidFill>
            </a:endParaRPr>
          </a:p>
        </p:txBody>
      </p:sp>
    </p:spTree>
    <p:extLst>
      <p:ext uri="{BB962C8B-B14F-4D97-AF65-F5344CB8AC3E}">
        <p14:creationId xmlns:p14="http://schemas.microsoft.com/office/powerpoint/2010/main" xmlns="" val="29494914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rtl="0">
              <a:defRPr/>
            </a:pPr>
            <a:fld id="{4F28FD1D-BDFF-473A-8228-203FC791CD46}" type="datetimeFigureOut">
              <a:rPr lang="en-US">
                <a:solidFill>
                  <a:prstClr val="black">
                    <a:tint val="75000"/>
                  </a:prstClr>
                </a:solidFill>
              </a:rPr>
              <a:pPr rtl="0">
                <a:defRPr/>
              </a:pPr>
              <a:t>4/14/2016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rtl="0">
              <a:defRPr/>
            </a:pPr>
            <a:fld id="{2BD74C53-359B-4AAE-BD50-DEFA53093493}" type="slidenum">
              <a:rPr lang="en-US">
                <a:solidFill>
                  <a:prstClr val="black">
                    <a:tint val="75000"/>
                  </a:prstClr>
                </a:solidFill>
              </a:rPr>
              <a:pPr rtl="0">
                <a:defRPr/>
              </a:pPr>
              <a:t>‹#›</a:t>
            </a:fld>
            <a:endParaRPr lang="en-US">
              <a:solidFill>
                <a:prstClr val="black">
                  <a:tint val="75000"/>
                </a:prstClr>
              </a:solidFill>
            </a:endParaRPr>
          </a:p>
        </p:txBody>
      </p:sp>
    </p:spTree>
    <p:extLst>
      <p:ext uri="{BB962C8B-B14F-4D97-AF65-F5344CB8AC3E}">
        <p14:creationId xmlns:p14="http://schemas.microsoft.com/office/powerpoint/2010/main" xmlns="" val="274528354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ncbi.nlm.nih.gov/pubmed?term=Toumba%20M%5bAuthor%5d&amp;cauthor=true&amp;cauthor_uid=18084158" TargetMode="External"/><Relationship Id="rId2" Type="http://schemas.openxmlformats.org/officeDocument/2006/relationships/hyperlink" Target="http://www.ncbi.nlm.nih.gov/pubmed/18084158" TargetMode="External"/><Relationship Id="rId1" Type="http://schemas.openxmlformats.org/officeDocument/2006/relationships/slideLayout" Target="../slideLayouts/slideLayout2.xml"/><Relationship Id="rId6" Type="http://schemas.openxmlformats.org/officeDocument/2006/relationships/hyperlink" Target="http://www.ncbi.nlm.nih.gov/pubmed?term=Skordis%20N%5bAuthor%5d&amp;cauthor=true&amp;cauthor_uid=18084158" TargetMode="External"/><Relationship Id="rId5" Type="http://schemas.openxmlformats.org/officeDocument/2006/relationships/hyperlink" Target="http://www.ncbi.nlm.nih.gov/pubmed?term=Kanaris%20C%5bAuthor%5d&amp;cauthor=true&amp;cauthor_uid=18084158" TargetMode="External"/><Relationship Id="rId4" Type="http://schemas.openxmlformats.org/officeDocument/2006/relationships/hyperlink" Target="http://www.ncbi.nlm.nih.gov/pubmed?term=Sergis%20A%5bAuthor%5d&amp;cauthor=true&amp;cauthor_uid=1808415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file:///D:\New%20folder\utd\contents\mobipreview.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file:///D:\New%20folder\utd\contents\mobipreview.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file:///D:\New%20folder\utd\contents\mobipreview.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file:///D:\New%20folder\utd\contents\mobipreview.ht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8.jpeg"/><Relationship Id="rId4" Type="http://schemas.openxmlformats.org/officeDocument/2006/relationships/image" Target="../media/image17.jpeg"/></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www.ukts.org/pdf.html" TargetMode="External"/><Relationship Id="rId5" Type="http://schemas.openxmlformats.org/officeDocument/2006/relationships/hyperlink" Target="http://www.thalassaemia.org.cy/publications.html" TargetMode="External"/><Relationship Id="rId4" Type="http://schemas.openxmlformats.org/officeDocument/2006/relationships/image" Target="../media/image14.jpeg"/></Relationships>
</file>

<file path=ppt/slides/_rels/slide5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15.xml"/><Relationship Id="rId7"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1.jpeg"/><Relationship Id="rId5" Type="http://schemas.openxmlformats.org/officeDocument/2006/relationships/oleObject" Target="../embeddings/oleObject2.bin"/><Relationship Id="rId10" Type="http://schemas.openxmlformats.org/officeDocument/2006/relationships/image" Target="../media/image25.jpeg"/><Relationship Id="rId4" Type="http://schemas.openxmlformats.org/officeDocument/2006/relationships/image" Target="../media/image14.jpeg"/><Relationship Id="rId9" Type="http://schemas.openxmlformats.org/officeDocument/2006/relationships/image" Target="../media/image24.jpeg"/></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url?sa=i&amp;rct=j&amp;q=&amp;esrc=s&amp;frm=1&amp;source=images&amp;cd=&amp;cad=rja&amp;docid=t-PAjxZUppTGrM&amp;tbnid=nRPk4Np9No6UAM:&amp;ved=0CAUQjRw&amp;url=http://breakingmuscle.com/cycling/cycling-might-be-bad-bone-health&amp;ei=_CbpUdXWHeih4APJqoCQAw&amp;bvm=bv.49478099,d.dmg&amp;psig=AFQjCNGSCCcCh7eO7kHtBN_eHM4hSlg7kw&amp;ust=1374320616949627"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348" y="1785926"/>
            <a:ext cx="7586690" cy="4597401"/>
          </a:xfrm>
        </p:spPr>
        <p:txBody>
          <a:bodyPr>
            <a:normAutofit/>
          </a:bodyPr>
          <a:lstStyle/>
          <a:p>
            <a:pPr algn="ctr"/>
            <a:r>
              <a:rPr lang="en-US" sz="4800" dirty="0" smtClean="0">
                <a:solidFill>
                  <a:srgbClr val="FF0000"/>
                </a:solidFill>
              </a:rPr>
              <a:t>Endocrine  Complications in Patients with </a:t>
            </a:r>
            <a:r>
              <a:rPr lang="en-US" sz="4800" dirty="0" err="1" smtClean="0">
                <a:solidFill>
                  <a:srgbClr val="FF0000"/>
                </a:solidFill>
              </a:rPr>
              <a:t>Thalassemia</a:t>
            </a:r>
            <a:r>
              <a:rPr lang="en-US" sz="4800" dirty="0" smtClean="0">
                <a:solidFill>
                  <a:srgbClr val="FF0000"/>
                </a:solidFill>
              </a:rPr>
              <a:t>  Major</a:t>
            </a:r>
          </a:p>
          <a:p>
            <a:pPr algn="ctr">
              <a:buNone/>
            </a:pPr>
            <a:r>
              <a:rPr lang="en-US" dirty="0" smtClean="0"/>
              <a:t>Dr . </a:t>
            </a:r>
            <a:r>
              <a:rPr lang="en-US" dirty="0" err="1" smtClean="0"/>
              <a:t>Mouna</a:t>
            </a:r>
            <a:r>
              <a:rPr lang="en-US" dirty="0" smtClean="0"/>
              <a:t> Dakar</a:t>
            </a:r>
            <a:endParaRPr lang="ar-SY"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92" name="Picture 1028" descr="dia19"/>
          <p:cNvPicPr>
            <a:picLocks noChangeAspect="1" noChangeArrowheads="1"/>
          </p:cNvPicPr>
          <p:nvPr/>
        </p:nvPicPr>
        <p:blipFill>
          <a:blip r:embed="rId3" cstate="print">
            <a:lum bright="6000" contrast="6000"/>
          </a:blip>
          <a:srcRect/>
          <a:stretch>
            <a:fillRect/>
          </a:stretch>
        </p:blipFill>
        <p:spPr bwMode="auto">
          <a:xfrm>
            <a:off x="1143000" y="1447800"/>
            <a:ext cx="6477000" cy="4591050"/>
          </a:xfrm>
          <a:prstGeom prst="rect">
            <a:avLst/>
          </a:prstGeom>
          <a:noFill/>
        </p:spPr>
      </p:pic>
      <p:sp>
        <p:nvSpPr>
          <p:cNvPr id="370693" name="Text Box 1029"/>
          <p:cNvSpPr txBox="1">
            <a:spLocks noChangeArrowheads="1"/>
          </p:cNvSpPr>
          <p:nvPr/>
        </p:nvSpPr>
        <p:spPr bwMode="auto">
          <a:xfrm>
            <a:off x="280988" y="6308725"/>
            <a:ext cx="8229600" cy="304800"/>
          </a:xfrm>
          <a:prstGeom prst="rect">
            <a:avLst/>
          </a:prstGeom>
          <a:noFill/>
          <a:ln w="9525">
            <a:noFill/>
            <a:miter lim="800000"/>
            <a:headEnd/>
            <a:tailEnd/>
          </a:ln>
          <a:effectLst/>
        </p:spPr>
        <p:txBody>
          <a:bodyPr>
            <a:spAutoFit/>
          </a:bodyPr>
          <a:lstStyle/>
          <a:p>
            <a:r>
              <a:rPr lang="en-US" altLang="ja-JP" sz="1400">
                <a:ea typeface="MS PGothic" pitchFamily="34" charset="-128"/>
              </a:rPr>
              <a:t>With permission from Dr. Cappellini.</a:t>
            </a:r>
            <a:endParaRPr lang="en-US" sz="1400"/>
          </a:p>
        </p:txBody>
      </p:sp>
      <p:sp>
        <p:nvSpPr>
          <p:cNvPr id="370694" name="Rectangle 1030"/>
          <p:cNvSpPr>
            <a:spLocks noGrp="1" noChangeArrowheads="1"/>
          </p:cNvSpPr>
          <p:nvPr>
            <p:ph type="title"/>
          </p:nvPr>
        </p:nvSpPr>
        <p:spPr/>
        <p:txBody>
          <a:bodyPr/>
          <a:lstStyle/>
          <a:p>
            <a:r>
              <a:rPr lang="en-US"/>
              <a:t>Clinical Manifestations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4348" y="500042"/>
            <a:ext cx="8229600" cy="1714512"/>
          </a:xfrm>
        </p:spPr>
        <p:txBody>
          <a:bodyPr>
            <a:normAutofit fontScale="90000"/>
          </a:bodyPr>
          <a:lstStyle/>
          <a:p>
            <a:r>
              <a:rPr lang="en-US" b="1" dirty="0" smtClean="0">
                <a:solidFill>
                  <a:srgbClr val="FF0000"/>
                </a:solidFill>
              </a:rPr>
              <a:t>Endocrine complications in patients with </a:t>
            </a:r>
            <a:r>
              <a:rPr lang="en-US" b="1" dirty="0" err="1" smtClean="0">
                <a:solidFill>
                  <a:srgbClr val="FF0000"/>
                </a:solidFill>
              </a:rPr>
              <a:t>Thalassaemia</a:t>
            </a:r>
            <a:r>
              <a:rPr lang="en-US" b="1" dirty="0" smtClean="0">
                <a:solidFill>
                  <a:srgbClr val="FF0000"/>
                </a:solidFill>
              </a:rPr>
              <a:t> Major.</a:t>
            </a:r>
            <a:r>
              <a:rPr lang="en-US" b="1" dirty="0" smtClean="0">
                <a:solidFill>
                  <a:srgbClr val="FF0000"/>
                </a:solidFill>
                <a:hlinkClick r:id="rId2" tooltip="Open/close author information list"/>
              </a:rPr>
              <a:t> </a:t>
            </a:r>
            <a:r>
              <a:rPr lang="en-US" b="1" dirty="0" smtClean="0"/>
              <a:t/>
            </a:r>
            <a:br>
              <a:rPr lang="en-US" b="1" dirty="0" smtClean="0"/>
            </a:br>
            <a:r>
              <a:rPr lang="en-US" dirty="0" err="1" smtClean="0">
                <a:hlinkClick r:id="rId3"/>
              </a:rPr>
              <a:t>Toumba</a:t>
            </a:r>
            <a:r>
              <a:rPr lang="en-US" dirty="0" smtClean="0">
                <a:hlinkClick r:id="rId3"/>
              </a:rPr>
              <a:t> M</a:t>
            </a:r>
            <a:r>
              <a:rPr lang="en-US" baseline="30000" dirty="0" smtClean="0"/>
              <a:t>1</a:t>
            </a:r>
            <a:r>
              <a:rPr lang="en-US" dirty="0" smtClean="0"/>
              <a:t>, </a:t>
            </a:r>
            <a:r>
              <a:rPr lang="en-US" dirty="0" err="1" smtClean="0">
                <a:hlinkClick r:id="rId4"/>
              </a:rPr>
              <a:t>Sergis</a:t>
            </a:r>
            <a:r>
              <a:rPr lang="en-US" dirty="0" smtClean="0">
                <a:hlinkClick r:id="rId4"/>
              </a:rPr>
              <a:t> A</a:t>
            </a:r>
            <a:r>
              <a:rPr lang="en-US" dirty="0" smtClean="0"/>
              <a:t>, </a:t>
            </a:r>
            <a:r>
              <a:rPr lang="en-US" dirty="0" err="1" smtClean="0">
                <a:hlinkClick r:id="rId5"/>
              </a:rPr>
              <a:t>Kanaris</a:t>
            </a:r>
            <a:r>
              <a:rPr lang="en-US" dirty="0" smtClean="0">
                <a:hlinkClick r:id="rId5"/>
              </a:rPr>
              <a:t> C</a:t>
            </a:r>
            <a:r>
              <a:rPr lang="en-US" dirty="0" smtClean="0"/>
              <a:t>, </a:t>
            </a:r>
            <a:r>
              <a:rPr lang="en-US" dirty="0" err="1" smtClean="0">
                <a:hlinkClick r:id="rId6"/>
              </a:rPr>
              <a:t>Skordis</a:t>
            </a:r>
            <a:r>
              <a:rPr lang="en-US" dirty="0" smtClean="0">
                <a:hlinkClick r:id="rId6"/>
              </a:rPr>
              <a:t> N</a:t>
            </a:r>
            <a:endParaRPr lang="ar-SY" dirty="0"/>
          </a:p>
        </p:txBody>
      </p:sp>
      <p:sp>
        <p:nvSpPr>
          <p:cNvPr id="3" name="عنصر نائب للمحتوى 2"/>
          <p:cNvSpPr>
            <a:spLocks noGrp="1"/>
          </p:cNvSpPr>
          <p:nvPr>
            <p:ph idx="1"/>
          </p:nvPr>
        </p:nvSpPr>
        <p:spPr/>
        <p:txBody>
          <a:bodyPr>
            <a:normAutofit fontScale="92500"/>
          </a:bodyPr>
          <a:lstStyle/>
          <a:p>
            <a:r>
              <a:rPr lang="en-US" dirty="0" smtClean="0"/>
              <a:t>.</a:t>
            </a:r>
          </a:p>
          <a:p>
            <a:r>
              <a:rPr lang="en-US" b="1" dirty="0" smtClean="0"/>
              <a:t>Abstract</a:t>
            </a:r>
          </a:p>
          <a:p>
            <a:r>
              <a:rPr lang="en-US" dirty="0" smtClean="0"/>
              <a:t>Patients with multi-transfused </a:t>
            </a:r>
            <a:r>
              <a:rPr lang="en-US" dirty="0" err="1" smtClean="0"/>
              <a:t>thalassaemia</a:t>
            </a:r>
            <a:r>
              <a:rPr lang="en-US" dirty="0" smtClean="0"/>
              <a:t> major may develop severe endocrine complications due to iron overload. The anterior pituitary is particularly sensitive to iron overload which disrupts hormonal secretion resulting in </a:t>
            </a:r>
            <a:r>
              <a:rPr lang="en-US" dirty="0" err="1" smtClean="0"/>
              <a:t>hypogonadism</a:t>
            </a:r>
            <a:r>
              <a:rPr lang="en-US" dirty="0" smtClean="0"/>
              <a:t>, short stature , acquired hypothyroidism and </a:t>
            </a:r>
            <a:r>
              <a:rPr lang="en-US" dirty="0" err="1" smtClean="0"/>
              <a:t>hypoparathyroidism</a:t>
            </a:r>
            <a:r>
              <a:rPr lang="en-US" dirty="0" smtClean="0"/>
              <a:t>. </a:t>
            </a:r>
          </a:p>
          <a:p>
            <a:endParaRPr lang="ar-SY"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r>
              <a:rPr lang="en-US" dirty="0" smtClean="0"/>
              <a:t>A multicenter study in Cyprus including 435 patients showed </a:t>
            </a:r>
            <a:r>
              <a:rPr lang="en-US" dirty="0" err="1" smtClean="0"/>
              <a:t>hypogonadotrophic</a:t>
            </a:r>
            <a:r>
              <a:rPr lang="en-US" dirty="0" smtClean="0"/>
              <a:t> </a:t>
            </a:r>
            <a:r>
              <a:rPr lang="en-US" dirty="0" err="1" smtClean="0"/>
              <a:t>hypogonadism</a:t>
            </a:r>
            <a:r>
              <a:rPr lang="en-US" dirty="0" smtClean="0"/>
              <a:t> in 32.5%, short stature in 35%, acquired hypothyroidism in 5.9%, </a:t>
            </a:r>
            <a:r>
              <a:rPr lang="en-US" dirty="0" err="1" smtClean="0"/>
              <a:t>hypoparathyroidism</a:t>
            </a:r>
            <a:r>
              <a:rPr lang="en-US" dirty="0" smtClean="0"/>
              <a:t> in 1.2% and diabetes mellitus in 9.4%.</a:t>
            </a:r>
            <a:endParaRPr lang="ar-SY"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a:bodyPr>
          <a:lstStyle/>
          <a:p>
            <a:r>
              <a:rPr lang="en-US" dirty="0" smtClean="0"/>
              <a:t>  pituitary iron overload was detected by </a:t>
            </a:r>
            <a:r>
              <a:rPr lang="en-US" dirty="0" smtClean="0">
                <a:solidFill>
                  <a:srgbClr val="FF0000"/>
                </a:solidFill>
              </a:rPr>
              <a:t>magnetic resonance imaging </a:t>
            </a:r>
            <a:r>
              <a:rPr lang="en-US" dirty="0" smtClean="0"/>
              <a:t>during the first decade of life, while clinically significant pituitary volume loss was not observed until the second decade of life [</a:t>
            </a:r>
            <a:r>
              <a:rPr lang="en-US" dirty="0" smtClean="0">
                <a:hlinkClick r:id="rId2"/>
              </a:rPr>
              <a:t>34</a:t>
            </a:r>
            <a:endParaRPr lang="ar-SY"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fontScale="92500" lnSpcReduction="10000"/>
          </a:bodyPr>
          <a:lstStyle/>
          <a:p>
            <a:r>
              <a:rPr lang="en-US" dirty="0" smtClean="0"/>
              <a:t>In a study of 142 chronically transfused patients with hemoglobin E-beta </a:t>
            </a:r>
            <a:r>
              <a:rPr lang="en-US" dirty="0" err="1" smtClean="0"/>
              <a:t>thalassemia</a:t>
            </a:r>
            <a:r>
              <a:rPr lang="en-US" dirty="0" smtClean="0"/>
              <a:t> or BTM ≥12 years of age and an average serum </a:t>
            </a:r>
            <a:r>
              <a:rPr lang="en-US" dirty="0" err="1" smtClean="0"/>
              <a:t>ferritin</a:t>
            </a:r>
            <a:r>
              <a:rPr lang="en-US" dirty="0" smtClean="0"/>
              <a:t> ≥2000 </a:t>
            </a:r>
            <a:r>
              <a:rPr lang="en-US" dirty="0" err="1" smtClean="0"/>
              <a:t>microg</a:t>
            </a:r>
            <a:r>
              <a:rPr lang="en-US" dirty="0" smtClean="0"/>
              <a:t>/L, the following endocrine/metabolic abnormalities were noted [</a:t>
            </a:r>
            <a:r>
              <a:rPr lang="en-US" dirty="0" smtClean="0">
                <a:hlinkClick r:id="rId2"/>
              </a:rPr>
              <a:t>33</a:t>
            </a:r>
            <a:r>
              <a:rPr lang="en-US" dirty="0" smtClean="0"/>
              <a:t>]:</a:t>
            </a:r>
          </a:p>
          <a:p>
            <a:r>
              <a:rPr lang="en-US" dirty="0" err="1" smtClean="0"/>
              <a:t>Hypogonadism</a:t>
            </a:r>
            <a:r>
              <a:rPr lang="en-US" dirty="0" smtClean="0"/>
              <a:t> — 40 percent</a:t>
            </a:r>
          </a:p>
          <a:p>
            <a:r>
              <a:rPr lang="en-US" dirty="0" smtClean="0"/>
              <a:t>Growth failure — 33 percent</a:t>
            </a:r>
          </a:p>
          <a:p>
            <a:r>
              <a:rPr lang="en-US" dirty="0" smtClean="0"/>
              <a:t>Diabetes — 13 percent</a:t>
            </a:r>
          </a:p>
          <a:p>
            <a:r>
              <a:rPr lang="en-US" dirty="0" smtClean="0"/>
              <a:t>Hypothyroidism — 10 percent</a:t>
            </a:r>
          </a:p>
          <a:p>
            <a:endParaRPr lang="ar-SY"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61" name="Rectangle 13"/>
          <p:cNvSpPr>
            <a:spLocks noChangeArrowheads="1"/>
          </p:cNvSpPr>
          <p:nvPr/>
        </p:nvSpPr>
        <p:spPr bwMode="auto">
          <a:xfrm>
            <a:off x="336550" y="1928813"/>
            <a:ext cx="8458200" cy="268287"/>
          </a:xfrm>
          <a:prstGeom prst="rect">
            <a:avLst/>
          </a:prstGeom>
          <a:solidFill>
            <a:srgbClr val="000080"/>
          </a:solidFill>
          <a:ln w="9525">
            <a:noFill/>
            <a:miter lim="800000"/>
            <a:headEnd/>
            <a:tailEnd/>
          </a:ln>
          <a:effectLst/>
        </p:spPr>
        <p:txBody>
          <a:bodyPr wrap="none" anchor="ctr"/>
          <a:lstStyle/>
          <a:p>
            <a:endParaRPr lang="ar-SY"/>
          </a:p>
        </p:txBody>
      </p:sp>
      <p:sp>
        <p:nvSpPr>
          <p:cNvPr id="360463" name="Rectangle 15"/>
          <p:cNvSpPr>
            <a:spLocks noChangeArrowheads="1"/>
          </p:cNvSpPr>
          <p:nvPr/>
        </p:nvSpPr>
        <p:spPr bwMode="auto">
          <a:xfrm>
            <a:off x="336550" y="2478088"/>
            <a:ext cx="8458200" cy="268287"/>
          </a:xfrm>
          <a:prstGeom prst="rect">
            <a:avLst/>
          </a:prstGeom>
          <a:solidFill>
            <a:srgbClr val="000080"/>
          </a:solidFill>
          <a:ln w="9525">
            <a:noFill/>
            <a:miter lim="800000"/>
            <a:headEnd/>
            <a:tailEnd/>
          </a:ln>
          <a:effectLst/>
        </p:spPr>
        <p:txBody>
          <a:bodyPr wrap="none" anchor="ctr"/>
          <a:lstStyle/>
          <a:p>
            <a:endParaRPr lang="ar-SY"/>
          </a:p>
        </p:txBody>
      </p:sp>
      <p:sp>
        <p:nvSpPr>
          <p:cNvPr id="360464" name="Rectangle 16"/>
          <p:cNvSpPr>
            <a:spLocks noChangeArrowheads="1"/>
          </p:cNvSpPr>
          <p:nvPr/>
        </p:nvSpPr>
        <p:spPr bwMode="auto">
          <a:xfrm>
            <a:off x="336550" y="3016250"/>
            <a:ext cx="8458200" cy="268288"/>
          </a:xfrm>
          <a:prstGeom prst="rect">
            <a:avLst/>
          </a:prstGeom>
          <a:solidFill>
            <a:srgbClr val="000080"/>
          </a:solidFill>
          <a:ln w="9525">
            <a:noFill/>
            <a:miter lim="800000"/>
            <a:headEnd/>
            <a:tailEnd/>
          </a:ln>
          <a:effectLst/>
        </p:spPr>
        <p:txBody>
          <a:bodyPr wrap="none" anchor="ctr"/>
          <a:lstStyle/>
          <a:p>
            <a:endParaRPr lang="ar-SY"/>
          </a:p>
        </p:txBody>
      </p:sp>
      <p:sp>
        <p:nvSpPr>
          <p:cNvPr id="360465" name="Rectangle 17"/>
          <p:cNvSpPr>
            <a:spLocks noChangeArrowheads="1"/>
          </p:cNvSpPr>
          <p:nvPr/>
        </p:nvSpPr>
        <p:spPr bwMode="auto">
          <a:xfrm>
            <a:off x="336550" y="3578225"/>
            <a:ext cx="8458200" cy="268288"/>
          </a:xfrm>
          <a:prstGeom prst="rect">
            <a:avLst/>
          </a:prstGeom>
          <a:solidFill>
            <a:srgbClr val="000080"/>
          </a:solidFill>
          <a:ln w="9525">
            <a:noFill/>
            <a:miter lim="800000"/>
            <a:headEnd/>
            <a:tailEnd/>
          </a:ln>
          <a:effectLst/>
        </p:spPr>
        <p:txBody>
          <a:bodyPr wrap="none" anchor="ctr"/>
          <a:lstStyle/>
          <a:p>
            <a:endParaRPr lang="ar-SY"/>
          </a:p>
        </p:txBody>
      </p:sp>
      <p:sp>
        <p:nvSpPr>
          <p:cNvPr id="360466" name="Rectangle 18"/>
          <p:cNvSpPr>
            <a:spLocks noChangeArrowheads="1"/>
          </p:cNvSpPr>
          <p:nvPr/>
        </p:nvSpPr>
        <p:spPr bwMode="auto">
          <a:xfrm>
            <a:off x="336550" y="4114800"/>
            <a:ext cx="8458200" cy="268288"/>
          </a:xfrm>
          <a:prstGeom prst="rect">
            <a:avLst/>
          </a:prstGeom>
          <a:solidFill>
            <a:srgbClr val="000080"/>
          </a:solidFill>
          <a:ln w="9525">
            <a:noFill/>
            <a:miter lim="800000"/>
            <a:headEnd/>
            <a:tailEnd/>
          </a:ln>
          <a:effectLst/>
        </p:spPr>
        <p:txBody>
          <a:bodyPr wrap="none" anchor="ctr"/>
          <a:lstStyle/>
          <a:p>
            <a:endParaRPr lang="ar-SY"/>
          </a:p>
        </p:txBody>
      </p:sp>
      <p:sp>
        <p:nvSpPr>
          <p:cNvPr id="360467" name="Rectangle 19"/>
          <p:cNvSpPr>
            <a:spLocks noChangeArrowheads="1"/>
          </p:cNvSpPr>
          <p:nvPr/>
        </p:nvSpPr>
        <p:spPr bwMode="auto">
          <a:xfrm>
            <a:off x="336550" y="4679950"/>
            <a:ext cx="8458200" cy="268288"/>
          </a:xfrm>
          <a:prstGeom prst="rect">
            <a:avLst/>
          </a:prstGeom>
          <a:solidFill>
            <a:srgbClr val="000080"/>
          </a:solidFill>
          <a:ln w="9525">
            <a:noFill/>
            <a:miter lim="800000"/>
            <a:headEnd/>
            <a:tailEnd/>
          </a:ln>
          <a:effectLst/>
        </p:spPr>
        <p:txBody>
          <a:bodyPr wrap="none" anchor="ctr"/>
          <a:lstStyle/>
          <a:p>
            <a:endParaRPr lang="ar-SY"/>
          </a:p>
        </p:txBody>
      </p:sp>
      <p:sp>
        <p:nvSpPr>
          <p:cNvPr id="360468" name="Rectangle 20"/>
          <p:cNvSpPr>
            <a:spLocks noChangeArrowheads="1"/>
          </p:cNvSpPr>
          <p:nvPr/>
        </p:nvSpPr>
        <p:spPr bwMode="auto">
          <a:xfrm>
            <a:off x="336550" y="5241925"/>
            <a:ext cx="8458200" cy="268288"/>
          </a:xfrm>
          <a:prstGeom prst="rect">
            <a:avLst/>
          </a:prstGeom>
          <a:solidFill>
            <a:srgbClr val="000080"/>
          </a:solidFill>
          <a:ln w="9525">
            <a:noFill/>
            <a:miter lim="800000"/>
            <a:headEnd/>
            <a:tailEnd/>
          </a:ln>
          <a:effectLst/>
        </p:spPr>
        <p:txBody>
          <a:bodyPr wrap="none" anchor="ctr"/>
          <a:lstStyle/>
          <a:p>
            <a:endParaRPr lang="ar-SY"/>
          </a:p>
        </p:txBody>
      </p:sp>
      <p:sp>
        <p:nvSpPr>
          <p:cNvPr id="360453" name="Text Box 5"/>
          <p:cNvSpPr txBox="1">
            <a:spLocks noChangeArrowheads="1"/>
          </p:cNvSpPr>
          <p:nvPr/>
        </p:nvSpPr>
        <p:spPr bwMode="auto">
          <a:xfrm>
            <a:off x="365125" y="6335713"/>
            <a:ext cx="184150" cy="396875"/>
          </a:xfrm>
          <a:prstGeom prst="rect">
            <a:avLst/>
          </a:prstGeom>
          <a:noFill/>
          <a:ln w="9525">
            <a:noFill/>
            <a:miter lim="800000"/>
            <a:headEnd/>
            <a:tailEnd/>
          </a:ln>
          <a:effectLst/>
        </p:spPr>
        <p:txBody>
          <a:bodyPr wrap="none">
            <a:spAutoFit/>
          </a:bodyPr>
          <a:lstStyle/>
          <a:p>
            <a:endParaRPr lang="ar-SY" sz="2000"/>
          </a:p>
        </p:txBody>
      </p:sp>
      <p:sp>
        <p:nvSpPr>
          <p:cNvPr id="360454" name="Text Box 6"/>
          <p:cNvSpPr txBox="1">
            <a:spLocks noChangeArrowheads="1"/>
          </p:cNvSpPr>
          <p:nvPr/>
        </p:nvSpPr>
        <p:spPr bwMode="auto">
          <a:xfrm>
            <a:off x="273050" y="6324600"/>
            <a:ext cx="3929063" cy="304800"/>
          </a:xfrm>
          <a:prstGeom prst="rect">
            <a:avLst/>
          </a:prstGeom>
          <a:noFill/>
          <a:ln w="9525">
            <a:noFill/>
            <a:miter lim="800000"/>
            <a:headEnd/>
            <a:tailEnd/>
          </a:ln>
          <a:effectLst/>
        </p:spPr>
        <p:txBody>
          <a:bodyPr wrap="none">
            <a:spAutoFit/>
          </a:bodyPr>
          <a:lstStyle/>
          <a:p>
            <a:r>
              <a:rPr lang="en-US" sz="1400"/>
              <a:t>Taher A, et al. </a:t>
            </a:r>
            <a:r>
              <a:rPr lang="en-US" sz="1400" i="1"/>
              <a:t>Blood Cells Mol Dis</a:t>
            </a:r>
            <a:r>
              <a:rPr lang="en-US" sz="1400"/>
              <a:t>. 2006;37:12.</a:t>
            </a:r>
          </a:p>
        </p:txBody>
      </p:sp>
      <p:sp>
        <p:nvSpPr>
          <p:cNvPr id="360456" name="Rectangle 8"/>
          <p:cNvSpPr>
            <a:spLocks noGrp="1" noChangeArrowheads="1"/>
          </p:cNvSpPr>
          <p:nvPr>
            <p:ph type="title"/>
          </p:nvPr>
        </p:nvSpPr>
        <p:spPr>
          <a:xfrm>
            <a:off x="381000" y="168275"/>
            <a:ext cx="8382000" cy="862013"/>
          </a:xfrm>
        </p:spPr>
        <p:txBody>
          <a:bodyPr/>
          <a:lstStyle/>
          <a:p>
            <a:pPr>
              <a:lnSpc>
                <a:spcPct val="85000"/>
              </a:lnSpc>
            </a:pPr>
            <a:r>
              <a:rPr lang="en-US" sz="2800"/>
              <a:t>Prevalence of Common Complications in TI vs TM in Italy and Lebanon</a:t>
            </a:r>
            <a:endParaRPr lang="en-US"/>
          </a:p>
        </p:txBody>
      </p:sp>
      <p:sp>
        <p:nvSpPr>
          <p:cNvPr id="360457" name="Text Box 9"/>
          <p:cNvSpPr txBox="1">
            <a:spLocks noChangeArrowheads="1"/>
          </p:cNvSpPr>
          <p:nvPr/>
        </p:nvSpPr>
        <p:spPr bwMode="grayWhite">
          <a:xfrm>
            <a:off x="304800" y="1039813"/>
            <a:ext cx="8534400" cy="4486275"/>
          </a:xfrm>
          <a:prstGeom prst="rect">
            <a:avLst/>
          </a:prstGeom>
          <a:noFill/>
          <a:ln w="9525">
            <a:noFill/>
            <a:miter lim="800000"/>
            <a:headEnd/>
            <a:tailEnd/>
          </a:ln>
          <a:effectLst/>
        </p:spPr>
        <p:txBody>
          <a:bodyPr>
            <a:spAutoFit/>
          </a:bodyPr>
          <a:lstStyle/>
          <a:p>
            <a:pPr>
              <a:spcBef>
                <a:spcPct val="50000"/>
              </a:spcBef>
              <a:tabLst>
                <a:tab pos="3144838" algn="ctr"/>
                <a:tab pos="4398963" algn="ctr"/>
                <a:tab pos="5829300" algn="ctr"/>
                <a:tab pos="7543800" algn="ctr"/>
              </a:tabLst>
            </a:pPr>
            <a:r>
              <a:rPr lang="en-US" sz="1800" b="1">
                <a:solidFill>
                  <a:schemeClr val="tx2"/>
                </a:solidFill>
              </a:rPr>
              <a:t>			Thalassaemia	Thalassaemia</a:t>
            </a:r>
            <a:br>
              <a:rPr lang="en-US" sz="1800" b="1">
                <a:solidFill>
                  <a:schemeClr val="tx2"/>
                </a:solidFill>
              </a:rPr>
            </a:br>
            <a:r>
              <a:rPr lang="en-US" sz="1800" b="1">
                <a:solidFill>
                  <a:schemeClr val="tx2"/>
                </a:solidFill>
              </a:rPr>
              <a:t>Complication (% of	TI, Lebanon	TI, Italy	Major, Lebanon	Major, Italy</a:t>
            </a:r>
            <a:br>
              <a:rPr lang="en-US" sz="1800" b="1">
                <a:solidFill>
                  <a:schemeClr val="tx2"/>
                </a:solidFill>
              </a:rPr>
            </a:br>
            <a:r>
              <a:rPr lang="en-US" sz="1800" b="1">
                <a:solidFill>
                  <a:schemeClr val="tx2"/>
                </a:solidFill>
              </a:rPr>
              <a:t>Patients Affected)	(n = 37)	(n = 63)	(n = 40)	(n = 60)</a:t>
            </a:r>
          </a:p>
          <a:p>
            <a:pPr>
              <a:lnSpc>
                <a:spcPct val="90000"/>
              </a:lnSpc>
              <a:spcBef>
                <a:spcPct val="10000"/>
              </a:spcBef>
              <a:tabLst>
                <a:tab pos="3144838" algn="ctr"/>
                <a:tab pos="4398963" algn="ctr"/>
                <a:tab pos="5829300" algn="ctr"/>
                <a:tab pos="7543800" algn="ctr"/>
              </a:tabLst>
            </a:pPr>
            <a:r>
              <a:rPr lang="en-US" sz="1800" b="1"/>
              <a:t>Splenectomy	90	67	95	83</a:t>
            </a:r>
          </a:p>
          <a:p>
            <a:pPr>
              <a:lnSpc>
                <a:spcPct val="90000"/>
              </a:lnSpc>
              <a:spcBef>
                <a:spcPct val="10000"/>
              </a:spcBef>
              <a:tabLst>
                <a:tab pos="3144838" algn="ctr"/>
                <a:tab pos="4398963" algn="ctr"/>
                <a:tab pos="5829300" algn="ctr"/>
                <a:tab pos="7543800" algn="ctr"/>
              </a:tabLst>
            </a:pPr>
            <a:r>
              <a:rPr lang="en-US" sz="1800" b="1"/>
              <a:t>Cholecystectomy	85	68	15	7</a:t>
            </a:r>
          </a:p>
          <a:p>
            <a:pPr>
              <a:lnSpc>
                <a:spcPct val="90000"/>
              </a:lnSpc>
              <a:spcBef>
                <a:spcPct val="10000"/>
              </a:spcBef>
              <a:tabLst>
                <a:tab pos="3144838" algn="ctr"/>
                <a:tab pos="4398963" algn="ctr"/>
                <a:tab pos="5829300" algn="ctr"/>
                <a:tab pos="7543800" algn="ctr"/>
              </a:tabLst>
            </a:pPr>
            <a:r>
              <a:rPr lang="en-US" sz="1800" b="1"/>
              <a:t>Gallstones	55	63	10	23</a:t>
            </a:r>
          </a:p>
          <a:p>
            <a:pPr>
              <a:lnSpc>
                <a:spcPct val="90000"/>
              </a:lnSpc>
              <a:spcBef>
                <a:spcPct val="10000"/>
              </a:spcBef>
              <a:tabLst>
                <a:tab pos="3144838" algn="ctr"/>
                <a:tab pos="4398963" algn="ctr"/>
                <a:tab pos="5829300" algn="ctr"/>
                <a:tab pos="7543800" algn="ctr"/>
              </a:tabLst>
            </a:pPr>
            <a:r>
              <a:rPr lang="en-US" sz="1800" b="1"/>
              <a:t>EMH	20	24	0	0</a:t>
            </a:r>
          </a:p>
          <a:p>
            <a:pPr>
              <a:lnSpc>
                <a:spcPct val="90000"/>
              </a:lnSpc>
              <a:spcBef>
                <a:spcPct val="10000"/>
              </a:spcBef>
              <a:tabLst>
                <a:tab pos="3144838" algn="ctr"/>
                <a:tab pos="4398963" algn="ctr"/>
                <a:tab pos="5829300" algn="ctr"/>
                <a:tab pos="7543800" algn="ctr"/>
              </a:tabLst>
            </a:pPr>
            <a:r>
              <a:rPr lang="en-US" sz="1800" b="1"/>
              <a:t>Leg ulcers	20	33	0	0</a:t>
            </a:r>
          </a:p>
          <a:p>
            <a:pPr>
              <a:lnSpc>
                <a:spcPct val="90000"/>
              </a:lnSpc>
              <a:spcBef>
                <a:spcPct val="10000"/>
              </a:spcBef>
              <a:tabLst>
                <a:tab pos="3144838" algn="ctr"/>
                <a:tab pos="4398963" algn="ctr"/>
                <a:tab pos="5829300" algn="ctr"/>
                <a:tab pos="7543800" algn="ctr"/>
              </a:tabLst>
            </a:pPr>
            <a:r>
              <a:rPr lang="en-US" sz="1800" b="1"/>
              <a:t>Thrombotic events	28	22	0	0</a:t>
            </a:r>
          </a:p>
          <a:p>
            <a:pPr>
              <a:lnSpc>
                <a:spcPct val="90000"/>
              </a:lnSpc>
              <a:spcBef>
                <a:spcPct val="10000"/>
              </a:spcBef>
              <a:tabLst>
                <a:tab pos="3144838" algn="ctr"/>
                <a:tab pos="4398963" algn="ctr"/>
                <a:tab pos="5829300" algn="ctr"/>
                <a:tab pos="7543800" algn="ctr"/>
              </a:tabLst>
            </a:pPr>
            <a:r>
              <a:rPr lang="en-US" sz="1800" b="1"/>
              <a:t>Cardiopathy*	3	5	10	25</a:t>
            </a:r>
          </a:p>
          <a:p>
            <a:pPr>
              <a:lnSpc>
                <a:spcPct val="90000"/>
              </a:lnSpc>
              <a:spcBef>
                <a:spcPct val="10000"/>
              </a:spcBef>
              <a:tabLst>
                <a:tab pos="3144838" algn="ctr"/>
                <a:tab pos="4398963" algn="ctr"/>
                <a:tab pos="5829300" algn="ctr"/>
                <a:tab pos="7543800" algn="ctr"/>
              </a:tabLst>
            </a:pPr>
            <a:r>
              <a:rPr lang="en-US" sz="1800" b="1"/>
              <a:t>PHT	50</a:t>
            </a:r>
            <a:r>
              <a:rPr lang="en-US" sz="1800" b="1" baseline="30000"/>
              <a:t>†</a:t>
            </a:r>
            <a:r>
              <a:rPr lang="en-US" sz="1800" b="1"/>
              <a:t>	17	10	11</a:t>
            </a:r>
          </a:p>
          <a:p>
            <a:pPr>
              <a:lnSpc>
                <a:spcPct val="90000"/>
              </a:lnSpc>
              <a:spcBef>
                <a:spcPct val="10000"/>
              </a:spcBef>
              <a:tabLst>
                <a:tab pos="3144838" algn="ctr"/>
                <a:tab pos="4398963" algn="ctr"/>
                <a:tab pos="5829300" algn="ctr"/>
                <a:tab pos="7543800" algn="ctr"/>
              </a:tabLst>
            </a:pPr>
            <a:r>
              <a:rPr lang="en-US" sz="1800" b="1"/>
              <a:t>Abnormal liver enzymes	20	22	55	68</a:t>
            </a:r>
          </a:p>
          <a:p>
            <a:pPr>
              <a:lnSpc>
                <a:spcPct val="90000"/>
              </a:lnSpc>
              <a:spcBef>
                <a:spcPct val="10000"/>
              </a:spcBef>
              <a:tabLst>
                <a:tab pos="3144838" algn="ctr"/>
                <a:tab pos="4398963" algn="ctr"/>
                <a:tab pos="5829300" algn="ctr"/>
                <a:tab pos="7543800" algn="ctr"/>
              </a:tabLst>
            </a:pPr>
            <a:r>
              <a:rPr lang="en-US" sz="1800" b="1"/>
              <a:t>Hepatitis C virus infection	7	33	7	98</a:t>
            </a:r>
          </a:p>
          <a:p>
            <a:pPr>
              <a:lnSpc>
                <a:spcPct val="90000"/>
              </a:lnSpc>
              <a:spcBef>
                <a:spcPct val="10000"/>
              </a:spcBef>
              <a:tabLst>
                <a:tab pos="3144838" algn="ctr"/>
                <a:tab pos="4398963" algn="ctr"/>
                <a:tab pos="5829300" algn="ctr"/>
                <a:tab pos="7543800" algn="ctr"/>
              </a:tabLst>
            </a:pPr>
            <a:r>
              <a:rPr lang="en-US" sz="1800" b="1"/>
              <a:t>Hypogonadism	5	3	80	93</a:t>
            </a:r>
          </a:p>
          <a:p>
            <a:pPr>
              <a:lnSpc>
                <a:spcPct val="90000"/>
              </a:lnSpc>
              <a:spcBef>
                <a:spcPct val="10000"/>
              </a:spcBef>
              <a:tabLst>
                <a:tab pos="3144838" algn="ctr"/>
                <a:tab pos="4398963" algn="ctr"/>
                <a:tab pos="5829300" algn="ctr"/>
                <a:tab pos="7543800" algn="ctr"/>
              </a:tabLst>
            </a:pPr>
            <a:r>
              <a:rPr lang="en-US" sz="1800" b="1"/>
              <a:t>Diabetes mellitus	3	2	12.5	10</a:t>
            </a:r>
          </a:p>
          <a:p>
            <a:pPr>
              <a:lnSpc>
                <a:spcPct val="90000"/>
              </a:lnSpc>
              <a:spcBef>
                <a:spcPct val="10000"/>
              </a:spcBef>
              <a:tabLst>
                <a:tab pos="3144838" algn="ctr"/>
                <a:tab pos="4398963" algn="ctr"/>
                <a:tab pos="5829300" algn="ctr"/>
                <a:tab pos="7543800" algn="ctr"/>
              </a:tabLst>
            </a:pPr>
            <a:r>
              <a:rPr lang="en-US" sz="1800" b="1"/>
              <a:t>Hypothyroidism	3	2	15	11</a:t>
            </a:r>
          </a:p>
        </p:txBody>
      </p:sp>
      <p:sp>
        <p:nvSpPr>
          <p:cNvPr id="360458" name="Text Box 10"/>
          <p:cNvSpPr txBox="1">
            <a:spLocks noChangeArrowheads="1"/>
          </p:cNvSpPr>
          <p:nvPr/>
        </p:nvSpPr>
        <p:spPr bwMode="auto">
          <a:xfrm>
            <a:off x="273050" y="5607050"/>
            <a:ext cx="8623300" cy="730250"/>
          </a:xfrm>
          <a:prstGeom prst="rect">
            <a:avLst/>
          </a:prstGeom>
          <a:noFill/>
          <a:ln w="9525">
            <a:noFill/>
            <a:miter lim="800000"/>
            <a:headEnd/>
            <a:tailEnd/>
          </a:ln>
          <a:effectLst/>
        </p:spPr>
        <p:txBody>
          <a:bodyPr wrap="none">
            <a:spAutoFit/>
          </a:bodyPr>
          <a:lstStyle/>
          <a:p>
            <a:r>
              <a:rPr lang="en-US" sz="1400"/>
              <a:t>*Fractional shortening &lt;35%.</a:t>
            </a:r>
          </a:p>
          <a:p>
            <a:r>
              <a:rPr lang="en-US" sz="1400" baseline="30000"/>
              <a:t>†</a:t>
            </a:r>
            <a:r>
              <a:rPr lang="en-US" sz="1400"/>
              <a:t>PHT was defined as pulmonary artery systolic pressure &gt;30 mmHg. A well enveloped tricuspid regurgitant </a:t>
            </a:r>
            <a:br>
              <a:rPr lang="en-US" sz="1400"/>
            </a:br>
            <a:r>
              <a:rPr lang="en-US" sz="1400"/>
              <a:t>jet velocity could be detected in only 20 patients, so frequency was assessed in these patients only.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511684"/>
          </a:xfrm>
        </p:spPr>
        <p:txBody>
          <a:bodyPr>
            <a:noAutofit/>
          </a:bodyPr>
          <a:lstStyle/>
          <a:p>
            <a:r>
              <a:rPr lang="en-US" sz="8000" dirty="0" smtClean="0">
                <a:solidFill>
                  <a:srgbClr val="FF0000"/>
                </a:solidFill>
              </a:rPr>
              <a:t>Short Stature</a:t>
            </a:r>
            <a:endParaRPr lang="ar-SY" sz="8000" dirty="0">
              <a:solidFill>
                <a:srgbClr val="FF0000"/>
              </a:solidFill>
            </a:endParaRPr>
          </a:p>
        </p:txBody>
      </p:sp>
      <p:sp>
        <p:nvSpPr>
          <p:cNvPr id="3" name="عنصر نائب للمحتوى 2"/>
          <p:cNvSpPr>
            <a:spLocks noGrp="1"/>
          </p:cNvSpPr>
          <p:nvPr>
            <p:ph idx="1"/>
          </p:nvPr>
        </p:nvSpPr>
        <p:spPr>
          <a:xfrm>
            <a:off x="457200" y="5643578"/>
            <a:ext cx="8229600" cy="482585"/>
          </a:xfrm>
        </p:spPr>
        <p:txBody>
          <a:bodyPr>
            <a:normAutofit fontScale="92500" lnSpcReduction="20000"/>
          </a:bodyPr>
          <a:lstStyle/>
          <a:p>
            <a:endParaRPr lang="ar-SY"/>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lnSpcReduction="10000"/>
          </a:bodyPr>
          <a:lstStyle/>
          <a:p>
            <a:r>
              <a:rPr lang="en-US" dirty="0" smtClean="0"/>
              <a:t>Growth retardation is frequently profound in these children. This reflects, in part, the diversion of caloric resources for </a:t>
            </a:r>
            <a:r>
              <a:rPr lang="en-US" dirty="0" err="1" smtClean="0"/>
              <a:t>erythropoiesis</a:t>
            </a:r>
            <a:r>
              <a:rPr lang="en-US" dirty="0" smtClean="0"/>
              <a:t>, along with the effects of anemia, since </a:t>
            </a:r>
            <a:r>
              <a:rPr lang="en-US" dirty="0" err="1" smtClean="0"/>
              <a:t>hypertransfusion</a:t>
            </a:r>
            <a:r>
              <a:rPr lang="en-US" dirty="0" smtClean="0"/>
              <a:t> frequently restores growth rates to normal. However, the adolescent growth spurt is often delayed, even in children who are </a:t>
            </a:r>
            <a:r>
              <a:rPr lang="en-US" dirty="0" err="1" smtClean="0"/>
              <a:t>hypertransfused</a:t>
            </a:r>
            <a:r>
              <a:rPr lang="en-US" dirty="0" smtClean="0"/>
              <a:t>, unless intensive iron </a:t>
            </a:r>
            <a:r>
              <a:rPr lang="en-US" dirty="0" err="1" smtClean="0"/>
              <a:t>chelation</a:t>
            </a:r>
            <a:r>
              <a:rPr lang="en-US" dirty="0" smtClean="0"/>
              <a:t> therapy is instituted early in life.</a:t>
            </a:r>
            <a:endParaRPr lang="ar-SY"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Growth problems</a:t>
            </a:r>
          </a:p>
        </p:txBody>
      </p:sp>
      <p:sp>
        <p:nvSpPr>
          <p:cNvPr id="36867" name="TextBox 3"/>
          <p:cNvSpPr txBox="1">
            <a:spLocks noChangeArrowheads="1"/>
          </p:cNvSpPr>
          <p:nvPr/>
        </p:nvSpPr>
        <p:spPr bwMode="auto">
          <a:xfrm>
            <a:off x="990600" y="6096000"/>
            <a:ext cx="7162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2800" smtClean="0">
                <a:solidFill>
                  <a:prstClr val="black"/>
                </a:solidFill>
                <a:latin typeface="Calibri" pitchFamily="34" charset="0"/>
              </a:rPr>
              <a:t>Multiple causes of poor growth in DBA patients</a:t>
            </a:r>
          </a:p>
        </p:txBody>
      </p:sp>
      <p:sp>
        <p:nvSpPr>
          <p:cNvPr id="5" name="Oval 4"/>
          <p:cNvSpPr/>
          <p:nvPr/>
        </p:nvSpPr>
        <p:spPr>
          <a:xfrm>
            <a:off x="3505200" y="2667000"/>
            <a:ext cx="1981200" cy="1905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36869" name="TextBox 5"/>
          <p:cNvSpPr txBox="1">
            <a:spLocks noChangeArrowheads="1"/>
          </p:cNvSpPr>
          <p:nvPr/>
        </p:nvSpPr>
        <p:spPr bwMode="auto">
          <a:xfrm>
            <a:off x="3810000" y="3048000"/>
            <a:ext cx="14478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pPr>
            <a:r>
              <a:rPr lang="en-US" altLang="en-US" sz="3200" smtClean="0">
                <a:solidFill>
                  <a:prstClr val="black"/>
                </a:solidFill>
                <a:latin typeface="Calibri" pitchFamily="34" charset="0"/>
              </a:rPr>
              <a:t>Short stature</a:t>
            </a:r>
          </a:p>
        </p:txBody>
      </p:sp>
      <p:sp>
        <p:nvSpPr>
          <p:cNvPr id="7" name="Left Arrow 6"/>
          <p:cNvSpPr/>
          <p:nvPr/>
        </p:nvSpPr>
        <p:spPr>
          <a:xfrm rot="20330168">
            <a:off x="5441950" y="2841625"/>
            <a:ext cx="1038225" cy="3667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8" name="Left Arrow 7"/>
          <p:cNvSpPr/>
          <p:nvPr/>
        </p:nvSpPr>
        <p:spPr>
          <a:xfrm rot="8770707">
            <a:off x="2605088" y="4219575"/>
            <a:ext cx="1038225" cy="368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9" name="Left Arrow 8"/>
          <p:cNvSpPr/>
          <p:nvPr/>
        </p:nvSpPr>
        <p:spPr>
          <a:xfrm rot="11990720">
            <a:off x="2393950" y="2908300"/>
            <a:ext cx="1038225" cy="3667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10" name="Left Arrow 9"/>
          <p:cNvSpPr/>
          <p:nvPr/>
        </p:nvSpPr>
        <p:spPr>
          <a:xfrm rot="2397742">
            <a:off x="5330825" y="4329113"/>
            <a:ext cx="1038225" cy="3667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36874" name="TextBox 10"/>
          <p:cNvSpPr txBox="1">
            <a:spLocks noChangeArrowheads="1"/>
          </p:cNvSpPr>
          <p:nvPr/>
        </p:nvSpPr>
        <p:spPr bwMode="auto">
          <a:xfrm>
            <a:off x="2667000" y="1295400"/>
            <a:ext cx="4038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pPr>
            <a:r>
              <a:rPr lang="en-US" altLang="en-US" sz="2800" smtClean="0">
                <a:solidFill>
                  <a:prstClr val="black"/>
                </a:solidFill>
                <a:latin typeface="Calibri" pitchFamily="34" charset="0"/>
              </a:rPr>
              <a:t>Anemia and ?DBA itself</a:t>
            </a:r>
          </a:p>
        </p:txBody>
      </p:sp>
      <p:sp>
        <p:nvSpPr>
          <p:cNvPr id="36875" name="TextBox 11"/>
          <p:cNvSpPr txBox="1">
            <a:spLocks noChangeArrowheads="1"/>
          </p:cNvSpPr>
          <p:nvPr/>
        </p:nvSpPr>
        <p:spPr bwMode="auto">
          <a:xfrm>
            <a:off x="6553200" y="2133600"/>
            <a:ext cx="16764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2800" smtClean="0">
                <a:solidFill>
                  <a:prstClr val="black"/>
                </a:solidFill>
                <a:latin typeface="Calibri" pitchFamily="34" charset="0"/>
              </a:rPr>
              <a:t>Absent/ Abnormal puberty</a:t>
            </a:r>
          </a:p>
        </p:txBody>
      </p:sp>
      <p:sp>
        <p:nvSpPr>
          <p:cNvPr id="36876" name="TextBox 12"/>
          <p:cNvSpPr txBox="1">
            <a:spLocks noChangeArrowheads="1"/>
          </p:cNvSpPr>
          <p:nvPr/>
        </p:nvSpPr>
        <p:spPr bwMode="auto">
          <a:xfrm>
            <a:off x="304800" y="2438400"/>
            <a:ext cx="2362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2800" smtClean="0">
                <a:solidFill>
                  <a:prstClr val="black"/>
                </a:solidFill>
                <a:latin typeface="Calibri" pitchFamily="34" charset="0"/>
              </a:rPr>
              <a:t>Iron overload</a:t>
            </a:r>
          </a:p>
        </p:txBody>
      </p:sp>
      <p:sp>
        <p:nvSpPr>
          <p:cNvPr id="14" name="Left Arrow 13"/>
          <p:cNvSpPr/>
          <p:nvPr/>
        </p:nvSpPr>
        <p:spPr>
          <a:xfrm rot="16200000">
            <a:off x="4052887" y="2043113"/>
            <a:ext cx="809625"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36878" name="TextBox 14"/>
          <p:cNvSpPr txBox="1">
            <a:spLocks noChangeArrowheads="1"/>
          </p:cNvSpPr>
          <p:nvPr/>
        </p:nvSpPr>
        <p:spPr bwMode="auto">
          <a:xfrm>
            <a:off x="228600" y="4800600"/>
            <a:ext cx="3733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2800" smtClean="0">
                <a:solidFill>
                  <a:prstClr val="black"/>
                </a:solidFill>
                <a:latin typeface="Calibri" pitchFamily="34" charset="0"/>
              </a:rPr>
              <a:t>Low Growth hormone</a:t>
            </a:r>
          </a:p>
        </p:txBody>
      </p:sp>
      <p:sp>
        <p:nvSpPr>
          <p:cNvPr id="36879" name="TextBox 15"/>
          <p:cNvSpPr txBox="1">
            <a:spLocks noChangeArrowheads="1"/>
          </p:cNvSpPr>
          <p:nvPr/>
        </p:nvSpPr>
        <p:spPr bwMode="auto">
          <a:xfrm>
            <a:off x="6324600" y="4724400"/>
            <a:ext cx="2819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2800" smtClean="0">
                <a:solidFill>
                  <a:prstClr val="black"/>
                </a:solidFill>
                <a:latin typeface="Calibri" pitchFamily="34" charset="0"/>
              </a:rPr>
              <a:t>Hypothyroidism</a:t>
            </a:r>
          </a:p>
        </p:txBody>
      </p:sp>
      <p:sp>
        <p:nvSpPr>
          <p:cNvPr id="17" name="Left Arrow 16"/>
          <p:cNvSpPr/>
          <p:nvPr/>
        </p:nvSpPr>
        <p:spPr>
          <a:xfrm rot="5400000">
            <a:off x="4229100" y="4762500"/>
            <a:ext cx="6096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36881" name="TextBox 17"/>
          <p:cNvSpPr txBox="1">
            <a:spLocks noChangeArrowheads="1"/>
          </p:cNvSpPr>
          <p:nvPr/>
        </p:nvSpPr>
        <p:spPr bwMode="auto">
          <a:xfrm>
            <a:off x="3276600" y="5410200"/>
            <a:ext cx="2590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2800" smtClean="0">
                <a:solidFill>
                  <a:prstClr val="black"/>
                </a:solidFill>
                <a:latin typeface="Calibri" pitchFamily="34" charset="0"/>
              </a:rPr>
              <a:t>Glucocorticoids</a:t>
            </a:r>
          </a:p>
        </p:txBody>
      </p:sp>
    </p:spTree>
    <p:extLst>
      <p:ext uri="{BB962C8B-B14F-4D97-AF65-F5344CB8AC3E}">
        <p14:creationId xmlns:p14="http://schemas.microsoft.com/office/powerpoint/2010/main" xmlns="" val="1265236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a:bodyPr>
          <a:lstStyle/>
          <a:p>
            <a:r>
              <a:rPr lang="en-US" dirty="0" smtClean="0"/>
              <a:t>Disproportionate short stature is frequent and becomes more evident at puberty because of the lack of growth spurt. Later on, partial height recovery may occur. Long-term treatment with </a:t>
            </a:r>
            <a:r>
              <a:rPr lang="en-US" dirty="0" smtClean="0">
                <a:solidFill>
                  <a:srgbClr val="FF0000"/>
                </a:solidFill>
              </a:rPr>
              <a:t>recombinant human GH</a:t>
            </a:r>
            <a:r>
              <a:rPr lang="en-US" dirty="0" smtClean="0"/>
              <a:t> seems ineffective to improve final height</a:t>
            </a:r>
            <a:endParaRPr lang="ar-SY"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US"/>
              <a:t>Epidemiology</a:t>
            </a:r>
          </a:p>
        </p:txBody>
      </p:sp>
      <p:sp>
        <p:nvSpPr>
          <p:cNvPr id="348163" name="Rectangle 3"/>
          <p:cNvSpPr>
            <a:spLocks noGrp="1" noChangeArrowheads="1"/>
          </p:cNvSpPr>
          <p:nvPr>
            <p:ph type="body" idx="1"/>
          </p:nvPr>
        </p:nvSpPr>
        <p:spPr>
          <a:xfrm>
            <a:off x="304800" y="1143000"/>
            <a:ext cx="8534400" cy="4525963"/>
          </a:xfrm>
        </p:spPr>
        <p:txBody>
          <a:bodyPr/>
          <a:lstStyle/>
          <a:p>
            <a:pPr>
              <a:lnSpc>
                <a:spcPct val="90000"/>
              </a:lnSpc>
              <a:spcBef>
                <a:spcPct val="15000"/>
              </a:spcBef>
            </a:pPr>
            <a:r>
              <a:rPr lang="en-US" sz="2600"/>
              <a:t>Approximately 7% of the world’s population is a carrier of haemoglobin disorders</a:t>
            </a:r>
            <a:r>
              <a:rPr lang="en-US" sz="2600" baseline="30000"/>
              <a:t>1 </a:t>
            </a:r>
          </a:p>
          <a:p>
            <a:pPr>
              <a:lnSpc>
                <a:spcPct val="90000"/>
              </a:lnSpc>
              <a:spcBef>
                <a:spcPct val="15000"/>
              </a:spcBef>
            </a:pPr>
            <a:r>
              <a:rPr lang="en-US" sz="2600"/>
              <a:t>Between 300,000 and 500,000 infants are born every year with severe homozygous forms of the disease</a:t>
            </a:r>
            <a:r>
              <a:rPr lang="en-US" sz="2600" baseline="30000"/>
              <a:t>1</a:t>
            </a:r>
            <a:endParaRPr lang="en-US" sz="2600"/>
          </a:p>
          <a:p>
            <a:pPr>
              <a:lnSpc>
                <a:spcPct val="90000"/>
              </a:lnSpc>
              <a:spcBef>
                <a:spcPct val="15000"/>
              </a:spcBef>
            </a:pPr>
            <a:r>
              <a:rPr lang="en-US" sz="2600"/>
              <a:t>An overview of the global distribution of thalassaemias shows that in addition to the Mediterranean countries in which they were first recognized, thalassaemias are frequently found in Asia and the Far East</a:t>
            </a:r>
            <a:r>
              <a:rPr lang="en-US" sz="2600" baseline="30000"/>
              <a:t>2</a:t>
            </a:r>
            <a:endParaRPr lang="en-US" sz="2600"/>
          </a:p>
          <a:p>
            <a:pPr>
              <a:lnSpc>
                <a:spcPct val="90000"/>
              </a:lnSpc>
              <a:spcBef>
                <a:spcPct val="15000"/>
              </a:spcBef>
            </a:pPr>
            <a:r>
              <a:rPr lang="en-US" sz="2600"/>
              <a:t>Population migration has led to spread of this condition with its morbidity and mortality</a:t>
            </a:r>
            <a:r>
              <a:rPr lang="en-US" sz="2600" baseline="30000"/>
              <a:t>2</a:t>
            </a:r>
            <a:endParaRPr lang="en-US" sz="2600"/>
          </a:p>
        </p:txBody>
      </p:sp>
      <p:sp>
        <p:nvSpPr>
          <p:cNvPr id="348166" name="Text Box 6"/>
          <p:cNvSpPr txBox="1">
            <a:spLocks noChangeArrowheads="1"/>
          </p:cNvSpPr>
          <p:nvPr/>
        </p:nvSpPr>
        <p:spPr bwMode="auto">
          <a:xfrm>
            <a:off x="271463" y="6096000"/>
            <a:ext cx="6429375" cy="517525"/>
          </a:xfrm>
          <a:prstGeom prst="rect">
            <a:avLst/>
          </a:prstGeom>
          <a:noFill/>
          <a:ln w="9525">
            <a:noFill/>
            <a:miter lim="800000"/>
            <a:headEnd/>
            <a:tailEnd/>
          </a:ln>
          <a:effectLst/>
        </p:spPr>
        <p:txBody>
          <a:bodyPr wrap="none">
            <a:spAutoFit/>
          </a:bodyPr>
          <a:lstStyle/>
          <a:p>
            <a:r>
              <a:rPr lang="en-US" sz="1400"/>
              <a:t>1. Weatherall D, et al. </a:t>
            </a:r>
            <a:r>
              <a:rPr lang="en-US" altLang="ja-JP" sz="1400" i="1">
                <a:ea typeface="MS PGothic" pitchFamily="34" charset="-128"/>
              </a:rPr>
              <a:t>Disease Control Priorities in Developing Countries</a:t>
            </a:r>
            <a:r>
              <a:rPr lang="en-US" altLang="ja-JP" sz="1400">
                <a:ea typeface="MS PGothic" pitchFamily="34" charset="-128"/>
              </a:rPr>
              <a:t>, 2006.</a:t>
            </a:r>
          </a:p>
          <a:p>
            <a:r>
              <a:rPr lang="it-IT" sz="1400"/>
              <a:t>2. Cappellini N, et al, eds. Thalassaemia International Federation; 2000. </a:t>
            </a:r>
            <a:endParaRPr lang="en-US"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368808"/>
          </a:xfrm>
        </p:spPr>
        <p:txBody>
          <a:bodyPr>
            <a:noAutofit/>
          </a:bodyPr>
          <a:lstStyle/>
          <a:p>
            <a:r>
              <a:rPr lang="en-US" sz="8000" dirty="0" smtClean="0">
                <a:solidFill>
                  <a:srgbClr val="FF0000"/>
                </a:solidFill>
              </a:rPr>
              <a:t>Delayed Puberty</a:t>
            </a:r>
            <a:endParaRPr lang="ar-SY" sz="8000" dirty="0">
              <a:solidFill>
                <a:srgbClr val="FF0000"/>
              </a:solidFill>
            </a:endParaRPr>
          </a:p>
        </p:txBody>
      </p:sp>
      <p:sp>
        <p:nvSpPr>
          <p:cNvPr id="3" name="عنصر نائب للمحتوى 2"/>
          <p:cNvSpPr>
            <a:spLocks noGrp="1"/>
          </p:cNvSpPr>
          <p:nvPr>
            <p:ph idx="1"/>
          </p:nvPr>
        </p:nvSpPr>
        <p:spPr>
          <a:xfrm>
            <a:off x="457200" y="5786454"/>
            <a:ext cx="8229600" cy="339709"/>
          </a:xfrm>
        </p:spPr>
        <p:txBody>
          <a:bodyPr>
            <a:normAutofit fontScale="62500" lnSpcReduction="20000"/>
          </a:bodyPr>
          <a:lstStyle/>
          <a:p>
            <a:endParaRPr lang="ar-SY"/>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r>
              <a:rPr lang="en-US" dirty="0" smtClean="0"/>
              <a:t>Primary and secondary characteristics of sexual development are usually delayed for both boys and girls [</a:t>
            </a:r>
            <a:r>
              <a:rPr lang="en-US" dirty="0" smtClean="0">
                <a:hlinkClick r:id="rId2"/>
              </a:rPr>
              <a:t>20</a:t>
            </a:r>
            <a:r>
              <a:rPr lang="en-US" dirty="0" smtClean="0"/>
              <a:t>]. While there is increasing evidence that </a:t>
            </a:r>
            <a:r>
              <a:rPr lang="en-US" dirty="0" err="1" smtClean="0"/>
              <a:t>hypogonadism</a:t>
            </a:r>
            <a:r>
              <a:rPr lang="en-US" dirty="0" smtClean="0"/>
              <a:t> may be primarily due to iron overload, zinc deficiency may also play a role.</a:t>
            </a:r>
            <a:endParaRPr lang="ar-SY"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CA" sz="3500" smtClean="0"/>
              <a:t>What's Happening to my Body? </a:t>
            </a:r>
          </a:p>
        </p:txBody>
      </p:sp>
      <p:pic>
        <p:nvPicPr>
          <p:cNvPr id="7171" name="Picture 2"/>
          <p:cNvPicPr>
            <a:picLocks noGrp="1" noChangeAspect="1" noChangeArrowheads="1"/>
          </p:cNvPicPr>
          <p:nvPr>
            <p:ph idx="1"/>
          </p:nvPr>
        </p:nvPicPr>
        <p:blipFill>
          <a:blip r:embed="rId2" cstate="print"/>
          <a:srcRect/>
          <a:stretch>
            <a:fillRect/>
          </a:stretch>
        </p:blipFill>
        <p:spPr>
          <a:xfrm>
            <a:off x="539750" y="2352675"/>
            <a:ext cx="3968750" cy="3508375"/>
          </a:xfrm>
          <a:noFill/>
        </p:spPr>
      </p:pic>
      <p:pic>
        <p:nvPicPr>
          <p:cNvPr id="7172" name="Picture 2" descr="C:\Documents and Settings\mdynie\Desktop\Puberty PPT for Next Wed\boys-pics\whatshappening.jpg"/>
          <p:cNvPicPr>
            <a:picLocks noChangeAspect="1" noChangeArrowheads="1"/>
          </p:cNvPicPr>
          <p:nvPr/>
        </p:nvPicPr>
        <p:blipFill>
          <a:blip r:embed="rId3" cstate="print"/>
          <a:srcRect/>
          <a:stretch>
            <a:fillRect/>
          </a:stretch>
        </p:blipFill>
        <p:spPr bwMode="auto">
          <a:xfrm>
            <a:off x="3851275" y="2362200"/>
            <a:ext cx="4770438" cy="351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n-US"/>
          </a:p>
        </p:txBody>
      </p:sp>
      <p:sp>
        <p:nvSpPr>
          <p:cNvPr id="36867" name="Rectangle 3"/>
          <p:cNvSpPr>
            <a:spLocks noGrp="1" noChangeArrowheads="1"/>
          </p:cNvSpPr>
          <p:nvPr>
            <p:ph type="body" idx="1"/>
          </p:nvPr>
        </p:nvSpPr>
        <p:spPr/>
        <p:txBody>
          <a:bodyPr/>
          <a:lstStyle/>
          <a:p>
            <a:endParaRPr lang="en-US"/>
          </a:p>
        </p:txBody>
      </p:sp>
      <p:pic>
        <p:nvPicPr>
          <p:cNvPr id="36869" name="Picture 5" descr="savages33"/>
          <p:cNvPicPr>
            <a:picLocks noChangeAspect="1" noChangeArrowheads="1"/>
          </p:cNvPicPr>
          <p:nvPr/>
        </p:nvPicPr>
        <p:blipFill>
          <a:blip r:embed="rId2" cstate="print"/>
          <a:srcRect/>
          <a:stretch>
            <a:fillRect/>
          </a:stretch>
        </p:blipFill>
        <p:spPr bwMode="auto">
          <a:xfrm>
            <a:off x="684213" y="1484313"/>
            <a:ext cx="7620000" cy="47625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t>Puberty</a:t>
            </a:r>
          </a:p>
        </p:txBody>
      </p:sp>
      <p:sp>
        <p:nvSpPr>
          <p:cNvPr id="16387" name="Rectangle 3"/>
          <p:cNvSpPr>
            <a:spLocks noGrp="1" noChangeArrowheads="1"/>
          </p:cNvSpPr>
          <p:nvPr>
            <p:ph type="body" idx="1"/>
          </p:nvPr>
        </p:nvSpPr>
        <p:spPr/>
        <p:txBody>
          <a:bodyPr/>
          <a:lstStyle/>
          <a:p>
            <a:pPr>
              <a:lnSpc>
                <a:spcPct val="90000"/>
              </a:lnSpc>
            </a:pPr>
            <a:r>
              <a:rPr lang="en-GB"/>
              <a:t>Physiological transition from childhood to reproductive maturity</a:t>
            </a:r>
          </a:p>
          <a:p>
            <a:pPr>
              <a:lnSpc>
                <a:spcPct val="90000"/>
              </a:lnSpc>
            </a:pPr>
            <a:r>
              <a:rPr lang="en-GB"/>
              <a:t>Associated with:</a:t>
            </a:r>
          </a:p>
          <a:p>
            <a:pPr lvl="1">
              <a:lnSpc>
                <a:spcPct val="90000"/>
              </a:lnSpc>
            </a:pPr>
            <a:r>
              <a:rPr lang="en-GB"/>
              <a:t>Growth spurt</a:t>
            </a:r>
          </a:p>
          <a:p>
            <a:pPr lvl="1">
              <a:lnSpc>
                <a:spcPct val="90000"/>
              </a:lnSpc>
            </a:pPr>
            <a:r>
              <a:rPr lang="en-GB"/>
              <a:t>Appearance of both primary and secondary sexual characteristics in children</a:t>
            </a:r>
          </a:p>
          <a:p>
            <a:pPr lvl="1">
              <a:lnSpc>
                <a:spcPct val="90000"/>
              </a:lnSpc>
              <a:buFontTx/>
              <a:buNone/>
            </a:pPr>
            <a:endParaRPr lang="en-GB"/>
          </a:p>
          <a:p>
            <a:pPr lvl="1">
              <a:lnSpc>
                <a:spcPct val="90000"/>
              </a:lnSpc>
            </a:pPr>
            <a:r>
              <a:rPr lang="en-GB"/>
              <a:t>Occurs between 8 and 14yrs in girls</a:t>
            </a:r>
          </a:p>
          <a:p>
            <a:pPr lvl="1">
              <a:lnSpc>
                <a:spcPct val="90000"/>
              </a:lnSpc>
            </a:pPr>
            <a:r>
              <a:rPr lang="en-GB"/>
              <a:t>Occurs between 9 and 14yrs in boys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a:t>Physical Changes</a:t>
            </a:r>
          </a:p>
        </p:txBody>
      </p:sp>
      <p:sp>
        <p:nvSpPr>
          <p:cNvPr id="64515" name="Rectangle 3"/>
          <p:cNvSpPr>
            <a:spLocks noGrp="1" noChangeArrowheads="1"/>
          </p:cNvSpPr>
          <p:nvPr>
            <p:ph type="body" idx="1"/>
          </p:nvPr>
        </p:nvSpPr>
        <p:spPr/>
        <p:txBody>
          <a:bodyPr/>
          <a:lstStyle/>
          <a:p>
            <a:r>
              <a:rPr lang="en-GB"/>
              <a:t>5 stages from childhood to full maturity</a:t>
            </a:r>
          </a:p>
          <a:p>
            <a:r>
              <a:rPr lang="en-GB"/>
              <a:t>Marshall and Tanner (P1 – P5)</a:t>
            </a:r>
          </a:p>
          <a:p>
            <a:r>
              <a:rPr lang="en-GB"/>
              <a:t>Reflect progression in changes of the external genitalia and of sexual hair</a:t>
            </a:r>
          </a:p>
          <a:p>
            <a:r>
              <a:rPr lang="en-GB"/>
              <a:t>Secondary sexual characteristics</a:t>
            </a:r>
          </a:p>
          <a:p>
            <a:pPr lvl="1"/>
            <a:r>
              <a:rPr lang="en-GB"/>
              <a:t>Mean age 10.5yrs in girls</a:t>
            </a:r>
          </a:p>
          <a:p>
            <a:pPr lvl="1"/>
            <a:r>
              <a:rPr lang="en-GB"/>
              <a:t>Mean age 11.5 – 12yrs in boys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Puberty: Girls</a:t>
            </a:r>
          </a:p>
        </p:txBody>
      </p:sp>
      <p:sp>
        <p:nvSpPr>
          <p:cNvPr id="129027" name="Rectangle 3"/>
          <p:cNvSpPr>
            <a:spLocks noGrp="1" noChangeArrowheads="1"/>
          </p:cNvSpPr>
          <p:nvPr>
            <p:ph type="body" idx="1"/>
          </p:nvPr>
        </p:nvSpPr>
        <p:spPr/>
        <p:txBody>
          <a:bodyPr/>
          <a:lstStyle/>
          <a:p>
            <a:pPr>
              <a:lnSpc>
                <a:spcPct val="90000"/>
              </a:lnSpc>
            </a:pPr>
            <a:r>
              <a:rPr lang="en-US" sz="2800"/>
              <a:t>Breast enlargement usually first sign.</a:t>
            </a:r>
          </a:p>
          <a:p>
            <a:pPr>
              <a:lnSpc>
                <a:spcPct val="90000"/>
              </a:lnSpc>
            </a:pPr>
            <a:r>
              <a:rPr lang="en-US" sz="2800"/>
              <a:t>Thelarche</a:t>
            </a:r>
          </a:p>
          <a:p>
            <a:pPr>
              <a:lnSpc>
                <a:spcPct val="90000"/>
              </a:lnSpc>
            </a:pPr>
            <a:r>
              <a:rPr lang="en-US" sz="2800"/>
              <a:t>Often unilateral</a:t>
            </a:r>
          </a:p>
          <a:p>
            <a:pPr>
              <a:lnSpc>
                <a:spcPct val="90000"/>
              </a:lnSpc>
            </a:pPr>
            <a:r>
              <a:rPr lang="en-US" sz="2800"/>
              <a:t>Menarche usually 2-3 yrs after breast development</a:t>
            </a:r>
          </a:p>
          <a:p>
            <a:pPr>
              <a:lnSpc>
                <a:spcPct val="90000"/>
              </a:lnSpc>
            </a:pPr>
            <a:r>
              <a:rPr lang="en-US" sz="2800"/>
              <a:t>Growth spurt peaks before menarche</a:t>
            </a:r>
          </a:p>
          <a:p>
            <a:pPr>
              <a:lnSpc>
                <a:spcPct val="90000"/>
              </a:lnSpc>
            </a:pPr>
            <a:r>
              <a:rPr lang="en-US" sz="2800"/>
              <a:t>Pubic and axillary hair growth: sign of adrenal androgen secretion</a:t>
            </a:r>
          </a:p>
          <a:p>
            <a:pPr>
              <a:lnSpc>
                <a:spcPct val="90000"/>
              </a:lnSpc>
            </a:pPr>
            <a:r>
              <a:rPr lang="en-US" sz="2800"/>
              <a:t>Starts at similar stage of apocrine gland sweat production and associated with adult body odour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GB" sz="4000"/>
              <a:t>Pubertal Stages (Tanner)</a:t>
            </a:r>
            <a:br>
              <a:rPr lang="en-GB" sz="4000"/>
            </a:br>
            <a:r>
              <a:rPr lang="en-GB" sz="4000"/>
              <a:t>Female</a:t>
            </a:r>
          </a:p>
        </p:txBody>
      </p:sp>
      <p:sp>
        <p:nvSpPr>
          <p:cNvPr id="65539" name="Rectangle 3"/>
          <p:cNvSpPr>
            <a:spLocks noGrp="1" noChangeArrowheads="1"/>
          </p:cNvSpPr>
          <p:nvPr>
            <p:ph type="body" idx="1"/>
          </p:nvPr>
        </p:nvSpPr>
        <p:spPr/>
        <p:txBody>
          <a:bodyPr/>
          <a:lstStyle/>
          <a:p>
            <a:pPr>
              <a:lnSpc>
                <a:spcPct val="90000"/>
              </a:lnSpc>
            </a:pPr>
            <a:endParaRPr lang="en-GB" sz="2400"/>
          </a:p>
          <a:p>
            <a:pPr>
              <a:lnSpc>
                <a:spcPct val="90000"/>
              </a:lnSpc>
            </a:pPr>
            <a:r>
              <a:rPr lang="en-GB" sz="2400"/>
              <a:t>P1	Prepubertal</a:t>
            </a:r>
          </a:p>
          <a:p>
            <a:pPr>
              <a:lnSpc>
                <a:spcPct val="90000"/>
              </a:lnSpc>
            </a:pPr>
            <a:r>
              <a:rPr lang="en-GB" sz="2400"/>
              <a:t>P2	Early development of subareolar 			breast bud +/- small amounts of pubic and axillary 	hair</a:t>
            </a:r>
          </a:p>
          <a:p>
            <a:pPr>
              <a:lnSpc>
                <a:spcPct val="90000"/>
              </a:lnSpc>
            </a:pPr>
            <a:r>
              <a:rPr lang="en-GB" sz="2400"/>
              <a:t>P3	Increase in size of palpable breast tissue and 	areolae, increased dark curled pubic/axillary hair</a:t>
            </a:r>
          </a:p>
          <a:p>
            <a:pPr>
              <a:lnSpc>
                <a:spcPct val="90000"/>
              </a:lnSpc>
            </a:pPr>
            <a:r>
              <a:rPr lang="en-GB" sz="2400"/>
              <a:t>P4	Breast tissue and areolae protrude above breast 	level. Adult pubic hair but no spread to medial 	thighs.</a:t>
            </a:r>
          </a:p>
          <a:p>
            <a:pPr>
              <a:lnSpc>
                <a:spcPct val="90000"/>
              </a:lnSpc>
            </a:pPr>
            <a:r>
              <a:rPr lang="en-GB" sz="2400"/>
              <a:t>P5	Mature adult breast. Pubic hair extends to upper 	thigh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GB"/>
              <a:t>Menarche</a:t>
            </a:r>
          </a:p>
        </p:txBody>
      </p:sp>
      <p:sp>
        <p:nvSpPr>
          <p:cNvPr id="73731" name="Rectangle 3"/>
          <p:cNvSpPr>
            <a:spLocks noGrp="1" noChangeArrowheads="1"/>
          </p:cNvSpPr>
          <p:nvPr>
            <p:ph type="body" idx="1"/>
          </p:nvPr>
        </p:nvSpPr>
        <p:spPr/>
        <p:txBody>
          <a:bodyPr/>
          <a:lstStyle/>
          <a:p>
            <a:r>
              <a:rPr lang="en-GB" sz="2800"/>
              <a:t>During puberty oestradiol levels fluctuate widely (reflecting successive waves of follicular development that fail to reach ovulatory stage)</a:t>
            </a:r>
          </a:p>
          <a:p>
            <a:r>
              <a:rPr lang="en-GB" sz="2800"/>
              <a:t>Endometrium affected by oestradiol. Undergoes cycles of proliferation and regression until point where withdrawal of oestrogen results in the first menstrual bleed (menarche)</a:t>
            </a:r>
          </a:p>
          <a:p>
            <a:r>
              <a:rPr lang="en-GB" sz="2800"/>
              <a:t>Increase of only 4% of final height after menarche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Puberty: Boys</a:t>
            </a:r>
          </a:p>
        </p:txBody>
      </p:sp>
      <p:sp>
        <p:nvSpPr>
          <p:cNvPr id="131075" name="Rectangle 3"/>
          <p:cNvSpPr>
            <a:spLocks noGrp="1" noChangeArrowheads="1"/>
          </p:cNvSpPr>
          <p:nvPr>
            <p:ph type="body" idx="1"/>
          </p:nvPr>
        </p:nvSpPr>
        <p:spPr/>
        <p:txBody>
          <a:bodyPr/>
          <a:lstStyle/>
          <a:p>
            <a:r>
              <a:rPr lang="en-US"/>
              <a:t>First signs often go unnoticed</a:t>
            </a:r>
          </a:p>
          <a:p>
            <a:r>
              <a:rPr lang="en-US"/>
              <a:t>Testicular enlargement (12-13 yrs)</a:t>
            </a:r>
          </a:p>
          <a:p>
            <a:r>
              <a:rPr lang="en-US"/>
              <a:t>Prepubertal testis – 2mls diameter</a:t>
            </a:r>
          </a:p>
          <a:p>
            <a:r>
              <a:rPr lang="en-US"/>
              <a:t>Puberty begins when volume reaches 4mls</a:t>
            </a:r>
          </a:p>
          <a:p>
            <a:r>
              <a:rPr lang="en-US"/>
              <a:t>Penile and scrotal enlargement occur approx 1 yr after testicular enlargement. Pubic hair appears at same time</a:t>
            </a:r>
          </a:p>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266700" y="228600"/>
            <a:ext cx="8610600" cy="457200"/>
          </a:xfrm>
          <a:prstGeom prst="rect">
            <a:avLst/>
          </a:prstGeom>
          <a:noFill/>
          <a:ln w="9525">
            <a:noFill/>
            <a:miter lim="800000"/>
            <a:headEnd/>
            <a:tailEnd/>
          </a:ln>
          <a:effectLst/>
        </p:spPr>
        <p:txBody>
          <a:bodyPr>
            <a:spAutoFit/>
          </a:bodyPr>
          <a:lstStyle/>
          <a:p>
            <a:pPr marL="238125" indent="-238125"/>
            <a:r>
              <a:rPr lang="en-US" sz="2400">
                <a:cs typeface="Arial" pitchFamily="34" charset="0"/>
              </a:rPr>
              <a:t>  </a:t>
            </a:r>
            <a:endParaRPr lang="en-US" sz="2400">
              <a:solidFill>
                <a:schemeClr val="bg1"/>
              </a:solidFill>
              <a:cs typeface="Arial" pitchFamily="34" charset="0"/>
            </a:endParaRPr>
          </a:p>
        </p:txBody>
      </p:sp>
      <p:pic>
        <p:nvPicPr>
          <p:cNvPr id="212999" name="Picture 7" descr="Untitled-2"/>
          <p:cNvPicPr>
            <a:picLocks noChangeAspect="1" noChangeArrowheads="1"/>
          </p:cNvPicPr>
          <p:nvPr/>
        </p:nvPicPr>
        <p:blipFill>
          <a:blip r:embed="rId3" cstate="print"/>
          <a:srcRect/>
          <a:stretch>
            <a:fillRect/>
          </a:stretch>
        </p:blipFill>
        <p:spPr bwMode="auto">
          <a:xfrm>
            <a:off x="990600" y="1166813"/>
            <a:ext cx="7162800" cy="3557587"/>
          </a:xfrm>
          <a:prstGeom prst="rect">
            <a:avLst/>
          </a:prstGeom>
          <a:noFill/>
          <a:effectLst>
            <a:outerShdw dist="107763" dir="2700000" algn="ctr" rotWithShape="0">
              <a:srgbClr val="FFFF00"/>
            </a:outerShdw>
          </a:effectLst>
        </p:spPr>
      </p:pic>
      <p:sp>
        <p:nvSpPr>
          <p:cNvPr id="213000" name="Rectangle 8"/>
          <p:cNvSpPr>
            <a:spLocks noChangeArrowheads="1"/>
          </p:cNvSpPr>
          <p:nvPr/>
        </p:nvSpPr>
        <p:spPr bwMode="auto">
          <a:xfrm>
            <a:off x="990600" y="4937125"/>
            <a:ext cx="7239000" cy="1311275"/>
          </a:xfrm>
          <a:prstGeom prst="rect">
            <a:avLst/>
          </a:prstGeom>
          <a:noFill/>
          <a:ln w="9525">
            <a:noFill/>
            <a:miter lim="800000"/>
            <a:headEnd/>
            <a:tailEnd/>
          </a:ln>
          <a:effectLst/>
        </p:spPr>
        <p:txBody>
          <a:bodyPr>
            <a:spAutoFit/>
          </a:bodyPr>
          <a:lstStyle/>
          <a:p>
            <a:r>
              <a:rPr lang="en-US" sz="2000" b="1"/>
              <a:t>Due to the continual migration of populations from one area to another, there is virtually no country of the world now in which thalassaemia does not affect some percentage of the inhabitants</a:t>
            </a:r>
            <a:endParaRPr lang="en-US" sz="1400" b="1">
              <a:solidFill>
                <a:schemeClr val="bg1"/>
              </a:solidFill>
              <a:cs typeface="Arial" pitchFamily="34" charset="0"/>
            </a:endParaRPr>
          </a:p>
        </p:txBody>
      </p:sp>
      <p:sp>
        <p:nvSpPr>
          <p:cNvPr id="213001" name="Rectangle 9"/>
          <p:cNvSpPr>
            <a:spLocks noGrp="1" noChangeArrowheads="1"/>
          </p:cNvSpPr>
          <p:nvPr>
            <p:ph type="title"/>
          </p:nvPr>
        </p:nvSpPr>
        <p:spPr/>
        <p:txBody>
          <a:bodyPr/>
          <a:lstStyle/>
          <a:p>
            <a:r>
              <a:rPr lang="en-US"/>
              <a:t>Thalassaemia—Global Distribution</a:t>
            </a:r>
            <a:endParaRPr lang="en-US" sz="3000"/>
          </a:p>
        </p:txBody>
      </p:sp>
      <p:sp>
        <p:nvSpPr>
          <p:cNvPr id="213002" name="Text Box 10"/>
          <p:cNvSpPr txBox="1">
            <a:spLocks noChangeArrowheads="1"/>
          </p:cNvSpPr>
          <p:nvPr/>
        </p:nvSpPr>
        <p:spPr bwMode="auto">
          <a:xfrm>
            <a:off x="268288" y="6308725"/>
            <a:ext cx="6970712" cy="304800"/>
          </a:xfrm>
          <a:prstGeom prst="rect">
            <a:avLst/>
          </a:prstGeom>
          <a:noFill/>
          <a:ln w="9525">
            <a:noFill/>
            <a:miter lim="800000"/>
            <a:headEnd/>
            <a:tailEnd/>
          </a:ln>
          <a:effectLst/>
        </p:spPr>
        <p:txBody>
          <a:bodyPr>
            <a:spAutoFit/>
          </a:bodyPr>
          <a:lstStyle/>
          <a:p>
            <a:r>
              <a:rPr lang="en-GB" sz="1400">
                <a:cs typeface="Arial" pitchFamily="34" charset="0"/>
              </a:rPr>
              <a:t>Cappellini N, et al, eds. Thalassaemia International Federation 2000, with permission.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t>Pubertal Growth Spurt: Boys</a:t>
            </a:r>
          </a:p>
        </p:txBody>
      </p:sp>
      <p:sp>
        <p:nvSpPr>
          <p:cNvPr id="132099" name="Rectangle 3"/>
          <p:cNvSpPr>
            <a:spLocks noGrp="1" noChangeArrowheads="1"/>
          </p:cNvSpPr>
          <p:nvPr>
            <p:ph type="body" idx="1"/>
          </p:nvPr>
        </p:nvSpPr>
        <p:spPr/>
        <p:txBody>
          <a:bodyPr/>
          <a:lstStyle/>
          <a:p>
            <a:r>
              <a:rPr lang="en-US"/>
              <a:t>Occurs later than in females</a:t>
            </a:r>
          </a:p>
          <a:p>
            <a:r>
              <a:rPr lang="en-US"/>
              <a:t>Testosterone less of a stimulus to GH responsiveness than oestradiol</a:t>
            </a:r>
          </a:p>
          <a:p>
            <a:r>
              <a:rPr lang="en-US"/>
              <a:t>Testosterone required in larger concentrations to produce same anabolic effect</a:t>
            </a:r>
          </a:p>
          <a:p>
            <a:r>
              <a:rPr lang="en-US"/>
              <a:t>Greater and later growth spurt in boys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r>
              <a:rPr lang="en-GB" sz="4000"/>
              <a:t>Pubertal Stages (Tanner)</a:t>
            </a:r>
            <a:br>
              <a:rPr lang="en-GB" sz="4000"/>
            </a:br>
            <a:r>
              <a:rPr lang="en-GB" sz="4000"/>
              <a:t>Male</a:t>
            </a:r>
          </a:p>
        </p:txBody>
      </p:sp>
      <p:sp>
        <p:nvSpPr>
          <p:cNvPr id="76803" name="Rectangle 3"/>
          <p:cNvSpPr>
            <a:spLocks noGrp="1" noChangeArrowheads="1"/>
          </p:cNvSpPr>
          <p:nvPr>
            <p:ph type="body" idx="1"/>
          </p:nvPr>
        </p:nvSpPr>
        <p:spPr/>
        <p:txBody>
          <a:bodyPr/>
          <a:lstStyle/>
          <a:p>
            <a:pPr>
              <a:lnSpc>
                <a:spcPct val="90000"/>
              </a:lnSpc>
            </a:pPr>
            <a:endParaRPr lang="en-GB" sz="2400"/>
          </a:p>
          <a:p>
            <a:pPr>
              <a:lnSpc>
                <a:spcPct val="90000"/>
              </a:lnSpc>
            </a:pPr>
            <a:r>
              <a:rPr lang="en-GB" sz="2400"/>
              <a:t>P1	Prepubertal, testicular volume &lt; 2mls</a:t>
            </a:r>
          </a:p>
          <a:p>
            <a:pPr>
              <a:lnSpc>
                <a:spcPct val="90000"/>
              </a:lnSpc>
            </a:pPr>
            <a:r>
              <a:rPr lang="en-GB" sz="2400"/>
              <a:t>P2	Enlargement of scrotum and penis. Scrotum 	slightly pigmented. Few long dark pubic hairs</a:t>
            </a:r>
          </a:p>
          <a:p>
            <a:pPr>
              <a:lnSpc>
                <a:spcPct val="90000"/>
              </a:lnSpc>
            </a:pPr>
            <a:r>
              <a:rPr lang="en-GB" sz="2400"/>
              <a:t>P3	Lenghtening of penis. Further growth of 	testes and 	scrotum. Pubic hair darker, coarser and more 	curled</a:t>
            </a:r>
          </a:p>
          <a:p>
            <a:pPr>
              <a:lnSpc>
                <a:spcPct val="90000"/>
              </a:lnSpc>
            </a:pPr>
            <a:r>
              <a:rPr lang="en-GB" sz="2400"/>
              <a:t>P4	Penis increases in length and thickness. 	Increased pigmentation of scrotum. Adult pubic 	but no spread to medial thighs</a:t>
            </a:r>
          </a:p>
          <a:p>
            <a:pPr>
              <a:lnSpc>
                <a:spcPct val="90000"/>
              </a:lnSpc>
            </a:pPr>
            <a:r>
              <a:rPr lang="en-GB" sz="2400"/>
              <a:t>P5	Genitalia adult in size and shape. Pubic hair spread 	to thighs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a:t>Secondary sexual development</a:t>
            </a:r>
          </a:p>
        </p:txBody>
      </p:sp>
      <p:sp>
        <p:nvSpPr>
          <p:cNvPr id="77827" name="Rectangle 3"/>
          <p:cNvSpPr>
            <a:spLocks noGrp="1" noChangeArrowheads="1"/>
          </p:cNvSpPr>
          <p:nvPr>
            <p:ph type="body" sz="half" idx="1"/>
          </p:nvPr>
        </p:nvSpPr>
        <p:spPr/>
        <p:txBody>
          <a:bodyPr/>
          <a:lstStyle/>
          <a:p>
            <a:r>
              <a:rPr lang="en-GB"/>
              <a:t>First signs of puberty</a:t>
            </a:r>
          </a:p>
          <a:p>
            <a:pPr lvl="1"/>
            <a:r>
              <a:rPr lang="en-GB"/>
              <a:t>Testicular volume of 4mls</a:t>
            </a:r>
          </a:p>
          <a:p>
            <a:pPr lvl="1"/>
            <a:r>
              <a:rPr lang="en-GB"/>
              <a:t>Slight progressive increase in scrotal folds</a:t>
            </a:r>
          </a:p>
          <a:p>
            <a:pPr lvl="1"/>
            <a:r>
              <a:rPr lang="en-GB"/>
              <a:t>Slight increase in scrotal pigmentation</a:t>
            </a:r>
          </a:p>
        </p:txBody>
      </p:sp>
      <p:pic>
        <p:nvPicPr>
          <p:cNvPr id="77829" name="Picture 5" descr="savages37"/>
          <p:cNvPicPr>
            <a:picLocks noGrp="1" noChangeAspect="1" noChangeArrowheads="1"/>
          </p:cNvPicPr>
          <p:nvPr>
            <p:ph type="body" sz="half" idx="2"/>
          </p:nvPr>
        </p:nvPicPr>
        <p:blipFill>
          <a:blip r:embed="rId2" cstate="print"/>
          <a:srcRect/>
          <a:stretch>
            <a:fillRect/>
          </a:stretch>
        </p:blipFill>
        <p:spPr>
          <a:xfrm>
            <a:off x="4859338" y="1916113"/>
            <a:ext cx="4033837" cy="3457575"/>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a:t>Final height</a:t>
            </a:r>
          </a:p>
        </p:txBody>
      </p:sp>
      <p:sp>
        <p:nvSpPr>
          <p:cNvPr id="94211" name="Rectangle 3"/>
          <p:cNvSpPr>
            <a:spLocks noGrp="1" noChangeArrowheads="1"/>
          </p:cNvSpPr>
          <p:nvPr>
            <p:ph type="body" sz="half" idx="1"/>
          </p:nvPr>
        </p:nvSpPr>
        <p:spPr/>
        <p:txBody>
          <a:bodyPr/>
          <a:lstStyle/>
          <a:p>
            <a:r>
              <a:rPr lang="en-GB"/>
              <a:t>Puberty usually completed within 3 - 4 yrs of onset</a:t>
            </a:r>
          </a:p>
          <a:p>
            <a:r>
              <a:rPr lang="en-GB"/>
              <a:t>Left wrist x-ray to assess bone age</a:t>
            </a:r>
          </a:p>
          <a:p>
            <a:r>
              <a:rPr lang="en-GB"/>
              <a:t>Final adult height results from complete fusion of epiphyses</a:t>
            </a:r>
          </a:p>
          <a:p>
            <a:pPr lvl="1"/>
            <a:r>
              <a:rPr lang="en-GB"/>
              <a:t>Occurs approx 2yrs after menarche</a:t>
            </a:r>
          </a:p>
        </p:txBody>
      </p:sp>
      <p:sp>
        <p:nvSpPr>
          <p:cNvPr id="94212" name="Rectangle 4"/>
          <p:cNvSpPr>
            <a:spLocks noGrp="1" noChangeArrowheads="1"/>
          </p:cNvSpPr>
          <p:nvPr>
            <p:ph type="body" sz="half" idx="2"/>
          </p:nvPr>
        </p:nvSpPr>
        <p:spPr/>
        <p:txBody>
          <a:bodyPr/>
          <a:lstStyle/>
          <a:p>
            <a:endParaRPr lang="en-US"/>
          </a:p>
        </p:txBody>
      </p:sp>
      <p:pic>
        <p:nvPicPr>
          <p:cNvPr id="94214" name="Picture 6" descr="handradiograph"/>
          <p:cNvPicPr>
            <a:picLocks noChangeAspect="1" noChangeArrowheads="1"/>
          </p:cNvPicPr>
          <p:nvPr/>
        </p:nvPicPr>
        <p:blipFill>
          <a:blip r:embed="rId2" cstate="print"/>
          <a:srcRect/>
          <a:stretch>
            <a:fillRect/>
          </a:stretch>
        </p:blipFill>
        <p:spPr bwMode="auto">
          <a:xfrm>
            <a:off x="4643438" y="1268413"/>
            <a:ext cx="4032250" cy="51022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GB"/>
              <a:t>What is abnormal?</a:t>
            </a:r>
          </a:p>
        </p:txBody>
      </p:sp>
      <p:sp>
        <p:nvSpPr>
          <p:cNvPr id="111619" name="Rectangle 3"/>
          <p:cNvSpPr>
            <a:spLocks noGrp="1" noChangeArrowheads="1"/>
          </p:cNvSpPr>
          <p:nvPr>
            <p:ph type="body" idx="1"/>
          </p:nvPr>
        </p:nvSpPr>
        <p:spPr/>
        <p:txBody>
          <a:bodyPr/>
          <a:lstStyle/>
          <a:p>
            <a:r>
              <a:rPr lang="en-GB"/>
              <a:t>Delayed Puberty</a:t>
            </a:r>
          </a:p>
          <a:p>
            <a:r>
              <a:rPr lang="en-GB"/>
              <a:t>Early or Precocious Puberty</a:t>
            </a:r>
          </a:p>
          <a:p>
            <a:pPr lvl="1"/>
            <a:r>
              <a:rPr lang="en-GB"/>
              <a:t>More common in females</a:t>
            </a:r>
          </a:p>
          <a:p>
            <a:pPr lvl="1"/>
            <a:r>
              <a:rPr lang="en-GB"/>
              <a:t>Uncommon in males (usually pathological)</a:t>
            </a:r>
          </a:p>
          <a:p>
            <a:pPr lvl="1"/>
            <a:endParaRPr lang="en-GB"/>
          </a:p>
          <a:p>
            <a:pPr lvl="1"/>
            <a:r>
              <a:rPr lang="en-GB"/>
              <a:t>&lt; 8yrs in females</a:t>
            </a:r>
          </a:p>
          <a:p>
            <a:pPr lvl="1"/>
            <a:r>
              <a:rPr lang="en-GB"/>
              <a:t>&lt; 9yrs in males</a:t>
            </a:r>
          </a:p>
          <a:p>
            <a:pPr lvl="1"/>
            <a:r>
              <a:rPr lang="en-GB"/>
              <a:t>May be associated with a growth spurt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0"/>
            <a:ext cx="8686800" cy="1143000"/>
          </a:xfrm>
        </p:spPr>
        <p:txBody>
          <a:bodyPr/>
          <a:lstStyle/>
          <a:p>
            <a:pPr eaLnBrk="1" hangingPunct="1"/>
            <a:r>
              <a:rPr lang="en-US" altLang="en-US" smtClean="0"/>
              <a:t>Hypogonadism</a:t>
            </a:r>
          </a:p>
        </p:txBody>
      </p:sp>
      <p:sp>
        <p:nvSpPr>
          <p:cNvPr id="17411" name="Content Placeholder 2"/>
          <p:cNvSpPr>
            <a:spLocks noGrp="1"/>
          </p:cNvSpPr>
          <p:nvPr>
            <p:ph idx="1"/>
          </p:nvPr>
        </p:nvSpPr>
        <p:spPr>
          <a:xfrm>
            <a:off x="457200" y="1066800"/>
            <a:ext cx="8229600" cy="5562600"/>
          </a:xfrm>
        </p:spPr>
        <p:txBody>
          <a:bodyPr/>
          <a:lstStyle/>
          <a:p>
            <a:pPr eaLnBrk="1" hangingPunct="1">
              <a:buFont typeface="Arial" charset="0"/>
              <a:buNone/>
            </a:pPr>
            <a:r>
              <a:rPr lang="en-US" altLang="en-US" b="1" smtClean="0"/>
              <a:t>What is Delayed Puberty?</a:t>
            </a:r>
          </a:p>
          <a:p>
            <a:pPr eaLnBrk="1" hangingPunct="1"/>
            <a:r>
              <a:rPr lang="en-US" altLang="en-US" smtClean="0"/>
              <a:t>In girls, no breast development by 13 years, or no periods by 15 years or by 2 years after breast development.</a:t>
            </a:r>
          </a:p>
          <a:p>
            <a:pPr eaLnBrk="1" hangingPunct="1"/>
            <a:r>
              <a:rPr lang="en-US" altLang="en-US" smtClean="0"/>
              <a:t>In boys, no testicular enlargement by 14 years</a:t>
            </a:r>
          </a:p>
        </p:txBody>
      </p:sp>
    </p:spTree>
    <p:extLst>
      <p:ext uri="{BB962C8B-B14F-4D97-AF65-F5344CB8AC3E}">
        <p14:creationId xmlns:p14="http://schemas.microsoft.com/office/powerpoint/2010/main" xmlns="" val="3843770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r>
              <a:rPr lang="en-US" dirty="0" smtClean="0"/>
              <a:t>Menarche is frequently delayed, breast development is often poor, and patients are frequently </a:t>
            </a:r>
            <a:r>
              <a:rPr lang="en-US" dirty="0" err="1" smtClean="0"/>
              <a:t>oligomenorrheic</a:t>
            </a:r>
            <a:r>
              <a:rPr lang="en-US" dirty="0" smtClean="0"/>
              <a:t> or </a:t>
            </a:r>
            <a:r>
              <a:rPr lang="en-US" dirty="0" err="1" smtClean="0"/>
              <a:t>amenorrheic</a:t>
            </a:r>
            <a:r>
              <a:rPr lang="en-US" dirty="0" smtClean="0"/>
              <a:t>, even if menarche occurs.</a:t>
            </a:r>
            <a:endParaRPr lang="ar-SY"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r>
              <a:rPr lang="en-US" dirty="0" smtClean="0"/>
              <a:t>Boys frequently develop no or sparse facial and body hair and tend to have decreased libido, even if sperm production does occur.</a:t>
            </a:r>
            <a:endParaRPr lang="ar-SY"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endParaRPr lang="ar-SY"/>
          </a:p>
        </p:txBody>
      </p:sp>
      <p:pic>
        <p:nvPicPr>
          <p:cNvPr id="126978" name="Picture 2" descr="C:\Users\Rajha\Pictures\sym_1.gif"/>
          <p:cNvPicPr>
            <a:picLocks noChangeAspect="1" noChangeArrowheads="1"/>
          </p:cNvPicPr>
          <p:nvPr/>
        </p:nvPicPr>
        <p:blipFill>
          <a:blip r:embed="rId2" cstate="print"/>
          <a:srcRect/>
          <a:stretch>
            <a:fillRect/>
          </a:stretch>
        </p:blipFill>
        <p:spPr bwMode="auto">
          <a:xfrm>
            <a:off x="2071671" y="1571612"/>
            <a:ext cx="5429288" cy="457203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654560"/>
          </a:xfrm>
        </p:spPr>
        <p:txBody>
          <a:bodyPr>
            <a:noAutofit/>
          </a:bodyPr>
          <a:lstStyle/>
          <a:p>
            <a:r>
              <a:rPr lang="en-US" sz="8000" dirty="0" smtClean="0">
                <a:solidFill>
                  <a:srgbClr val="FF0000"/>
                </a:solidFill>
              </a:rPr>
              <a:t>Diabetes Mellitus</a:t>
            </a:r>
            <a:endParaRPr lang="ar-SY" sz="8000" dirty="0">
              <a:solidFill>
                <a:srgbClr val="FF0000"/>
              </a:solidFill>
            </a:endParaRPr>
          </a:p>
        </p:txBody>
      </p:sp>
      <p:sp>
        <p:nvSpPr>
          <p:cNvPr id="3" name="عنصر نائب للمحتوى 2"/>
          <p:cNvSpPr>
            <a:spLocks noGrp="1"/>
          </p:cNvSpPr>
          <p:nvPr>
            <p:ph idx="1"/>
          </p:nvPr>
        </p:nvSpPr>
        <p:spPr>
          <a:xfrm>
            <a:off x="457200" y="5572140"/>
            <a:ext cx="8229600" cy="554023"/>
          </a:xfrm>
        </p:spPr>
        <p:txBody>
          <a:bodyPr>
            <a:normAutofit lnSpcReduction="10000"/>
          </a:bodyPr>
          <a:lstStyle/>
          <a:p>
            <a:endParaRPr lang="ar-SY"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ChangeArrowheads="1"/>
          </p:cNvSpPr>
          <p:nvPr/>
        </p:nvSpPr>
        <p:spPr bwMode="auto">
          <a:xfrm>
            <a:off x="682625" y="6553200"/>
            <a:ext cx="1905000" cy="457200"/>
          </a:xfrm>
          <a:prstGeom prst="rect">
            <a:avLst/>
          </a:prstGeom>
          <a:noFill/>
          <a:ln w="9525">
            <a:noFill/>
            <a:miter lim="800000"/>
            <a:headEnd/>
            <a:tailEnd/>
          </a:ln>
          <a:effectLst/>
        </p:spPr>
        <p:txBody>
          <a:bodyPr wrap="none" anchor="ctr"/>
          <a:lstStyle/>
          <a:p>
            <a:endParaRPr lang="ar-SY"/>
          </a:p>
        </p:txBody>
      </p:sp>
      <p:sp>
        <p:nvSpPr>
          <p:cNvPr id="521219" name="Rectangle 3"/>
          <p:cNvSpPr>
            <a:spLocks noChangeArrowheads="1"/>
          </p:cNvSpPr>
          <p:nvPr/>
        </p:nvSpPr>
        <p:spPr bwMode="auto">
          <a:xfrm>
            <a:off x="3121025" y="6553200"/>
            <a:ext cx="2895600" cy="457200"/>
          </a:xfrm>
          <a:prstGeom prst="rect">
            <a:avLst/>
          </a:prstGeom>
          <a:noFill/>
          <a:ln w="9525">
            <a:noFill/>
            <a:miter lim="800000"/>
            <a:headEnd/>
            <a:tailEnd/>
          </a:ln>
          <a:effectLst/>
        </p:spPr>
        <p:txBody>
          <a:bodyPr wrap="none" anchor="ctr"/>
          <a:lstStyle/>
          <a:p>
            <a:endParaRPr lang="ar-SY"/>
          </a:p>
        </p:txBody>
      </p:sp>
      <p:sp>
        <p:nvSpPr>
          <p:cNvPr id="521220" name="Rectangle 4"/>
          <p:cNvSpPr>
            <a:spLocks noGrp="1" noChangeArrowheads="1"/>
          </p:cNvSpPr>
          <p:nvPr>
            <p:ph type="title"/>
          </p:nvPr>
        </p:nvSpPr>
        <p:spPr>
          <a:xfrm>
            <a:off x="268288" y="0"/>
            <a:ext cx="8488362" cy="1566863"/>
          </a:xfrm>
          <a:noFill/>
          <a:ln/>
        </p:spPr>
        <p:txBody>
          <a:bodyPr lIns="90487" rIns="90487" anchor="ctr">
            <a:normAutofit fontScale="90000"/>
          </a:bodyPr>
          <a:lstStyle/>
          <a:p>
            <a:r>
              <a:rPr lang="en-GB"/>
              <a:t/>
            </a:r>
            <a:br>
              <a:rPr lang="en-GB"/>
            </a:br>
            <a:r>
              <a:rPr lang="en-GB"/>
              <a:t>Iron Distribution &amp; Turnover In Humans</a:t>
            </a:r>
          </a:p>
        </p:txBody>
      </p:sp>
      <p:sp>
        <p:nvSpPr>
          <p:cNvPr id="521221" name="Line 5"/>
          <p:cNvSpPr>
            <a:spLocks noChangeShapeType="1"/>
          </p:cNvSpPr>
          <p:nvPr/>
        </p:nvSpPr>
        <p:spPr bwMode="auto">
          <a:xfrm>
            <a:off x="-73025" y="4224338"/>
            <a:ext cx="0" cy="150812"/>
          </a:xfrm>
          <a:prstGeom prst="line">
            <a:avLst/>
          </a:prstGeom>
          <a:noFill/>
          <a:ln w="12700">
            <a:solidFill>
              <a:schemeClr val="tx1"/>
            </a:solidFill>
            <a:round/>
            <a:headEnd type="none" w="sm" len="sm"/>
            <a:tailEnd type="stealth" w="med" len="med"/>
          </a:ln>
          <a:effectLst/>
        </p:spPr>
        <p:txBody>
          <a:bodyPr wrap="none" anchor="ctr"/>
          <a:lstStyle/>
          <a:p>
            <a:endParaRPr lang="ar-SY"/>
          </a:p>
        </p:txBody>
      </p:sp>
      <p:sp>
        <p:nvSpPr>
          <p:cNvPr id="521222" name="Oval 6"/>
          <p:cNvSpPr>
            <a:spLocks noChangeArrowheads="1"/>
          </p:cNvSpPr>
          <p:nvPr/>
        </p:nvSpPr>
        <p:spPr bwMode="auto">
          <a:xfrm>
            <a:off x="3451225" y="1676400"/>
            <a:ext cx="1238250" cy="1239838"/>
          </a:xfrm>
          <a:prstGeom prst="ellipse">
            <a:avLst/>
          </a:prstGeom>
          <a:gradFill rotWithShape="0">
            <a:gsLst>
              <a:gs pos="0">
                <a:srgbClr val="FF0000"/>
              </a:gs>
              <a:gs pos="100000">
                <a:srgbClr val="FF0000">
                  <a:gamma/>
                  <a:shade val="49804"/>
                  <a:invGamma/>
                </a:srgbClr>
              </a:gs>
            </a:gsLst>
            <a:path path="shape">
              <a:fillToRect l="50000" t="50000" r="50000" b="50000"/>
            </a:path>
          </a:gradFill>
          <a:ln w="12700">
            <a:noFill/>
            <a:round/>
            <a:headEnd/>
            <a:tailEnd/>
          </a:ln>
          <a:effectLst/>
        </p:spPr>
        <p:txBody>
          <a:bodyPr wrap="none" anchor="ctr"/>
          <a:lstStyle/>
          <a:p>
            <a:endParaRPr lang="ar-SY"/>
          </a:p>
        </p:txBody>
      </p:sp>
      <p:sp>
        <p:nvSpPr>
          <p:cNvPr id="521226" name="Rectangle 10"/>
          <p:cNvSpPr>
            <a:spLocks noChangeArrowheads="1"/>
          </p:cNvSpPr>
          <p:nvPr/>
        </p:nvSpPr>
        <p:spPr bwMode="auto">
          <a:xfrm>
            <a:off x="3879850" y="4071938"/>
            <a:ext cx="25400" cy="427037"/>
          </a:xfrm>
          <a:prstGeom prst="rect">
            <a:avLst/>
          </a:prstGeom>
          <a:noFill/>
          <a:ln w="9525">
            <a:noFill/>
            <a:miter lim="800000"/>
            <a:headEnd/>
            <a:tailEnd/>
          </a:ln>
          <a:effectLst/>
        </p:spPr>
        <p:txBody>
          <a:bodyPr wrap="none" anchor="ctr"/>
          <a:lstStyle/>
          <a:p>
            <a:endParaRPr lang="ar-SY"/>
          </a:p>
        </p:txBody>
      </p:sp>
      <p:sp>
        <p:nvSpPr>
          <p:cNvPr id="521228" name="Rectangle 12"/>
          <p:cNvSpPr>
            <a:spLocks noChangeArrowheads="1"/>
          </p:cNvSpPr>
          <p:nvPr/>
        </p:nvSpPr>
        <p:spPr bwMode="auto">
          <a:xfrm>
            <a:off x="3454400" y="1993900"/>
            <a:ext cx="1095375" cy="701675"/>
          </a:xfrm>
          <a:prstGeom prst="rect">
            <a:avLst/>
          </a:prstGeom>
          <a:noFill/>
          <a:ln w="9525">
            <a:noFill/>
            <a:miter lim="800000"/>
            <a:headEnd/>
            <a:tailEnd/>
          </a:ln>
          <a:effectLst/>
        </p:spPr>
        <p:txBody>
          <a:bodyPr wrap="none" lIns="0" tIns="0" rIns="0" bIns="0">
            <a:spAutoFit/>
          </a:bodyPr>
          <a:lstStyle/>
          <a:p>
            <a:pPr eaLnBrk="0" hangingPunct="0"/>
            <a:r>
              <a:rPr lang="en-GB" sz="2500" b="0">
                <a:solidFill>
                  <a:schemeClr val="bg2"/>
                </a:solidFill>
              </a:rPr>
              <a:t> </a:t>
            </a:r>
            <a:r>
              <a:rPr lang="en-GB" sz="2100" b="0"/>
              <a:t>Erythron</a:t>
            </a:r>
          </a:p>
          <a:p>
            <a:pPr eaLnBrk="0" hangingPunct="0"/>
            <a:r>
              <a:rPr lang="en-GB" sz="2100" b="0"/>
              <a:t>      2g</a:t>
            </a:r>
            <a:endParaRPr lang="en-GB" sz="1900" b="0">
              <a:solidFill>
                <a:schemeClr val="bg2"/>
              </a:solidFill>
            </a:endParaRPr>
          </a:p>
        </p:txBody>
      </p:sp>
      <p:sp>
        <p:nvSpPr>
          <p:cNvPr id="521230" name="Freeform 14"/>
          <p:cNvSpPr>
            <a:spLocks/>
          </p:cNvSpPr>
          <p:nvPr/>
        </p:nvSpPr>
        <p:spPr bwMode="auto">
          <a:xfrm>
            <a:off x="6005513" y="3733800"/>
            <a:ext cx="1677987" cy="1022350"/>
          </a:xfrm>
          <a:custGeom>
            <a:avLst/>
            <a:gdLst/>
            <a:ahLst/>
            <a:cxnLst>
              <a:cxn ang="0">
                <a:pos x="158" y="182"/>
              </a:cxn>
              <a:cxn ang="0">
                <a:pos x="206" y="145"/>
              </a:cxn>
              <a:cxn ang="0">
                <a:pos x="315" y="97"/>
              </a:cxn>
              <a:cxn ang="0">
                <a:pos x="473" y="36"/>
              </a:cxn>
              <a:cxn ang="0">
                <a:pos x="534" y="0"/>
              </a:cxn>
              <a:cxn ang="0">
                <a:pos x="655" y="0"/>
              </a:cxn>
              <a:cxn ang="0">
                <a:pos x="716" y="24"/>
              </a:cxn>
              <a:cxn ang="0">
                <a:pos x="801" y="85"/>
              </a:cxn>
              <a:cxn ang="0">
                <a:pos x="801" y="157"/>
              </a:cxn>
              <a:cxn ang="0">
                <a:pos x="801" y="206"/>
              </a:cxn>
              <a:cxn ang="0">
                <a:pos x="825" y="206"/>
              </a:cxn>
              <a:cxn ang="0">
                <a:pos x="886" y="218"/>
              </a:cxn>
              <a:cxn ang="0">
                <a:pos x="1031" y="230"/>
              </a:cxn>
              <a:cxn ang="0">
                <a:pos x="1056" y="254"/>
              </a:cxn>
              <a:cxn ang="0">
                <a:pos x="1043" y="315"/>
              </a:cxn>
              <a:cxn ang="0">
                <a:pos x="1031" y="352"/>
              </a:cxn>
              <a:cxn ang="0">
                <a:pos x="813" y="534"/>
              </a:cxn>
              <a:cxn ang="0">
                <a:pos x="777" y="534"/>
              </a:cxn>
              <a:cxn ang="0">
                <a:pos x="752" y="558"/>
              </a:cxn>
              <a:cxn ang="0">
                <a:pos x="582" y="606"/>
              </a:cxn>
              <a:cxn ang="0">
                <a:pos x="510" y="631"/>
              </a:cxn>
              <a:cxn ang="0">
                <a:pos x="400" y="631"/>
              </a:cxn>
              <a:cxn ang="0">
                <a:pos x="255" y="606"/>
              </a:cxn>
              <a:cxn ang="0">
                <a:pos x="146" y="606"/>
              </a:cxn>
              <a:cxn ang="0">
                <a:pos x="73" y="570"/>
              </a:cxn>
              <a:cxn ang="0">
                <a:pos x="109" y="534"/>
              </a:cxn>
              <a:cxn ang="0">
                <a:pos x="109" y="509"/>
              </a:cxn>
              <a:cxn ang="0">
                <a:pos x="36" y="497"/>
              </a:cxn>
              <a:cxn ang="0">
                <a:pos x="24" y="437"/>
              </a:cxn>
              <a:cxn ang="0">
                <a:pos x="24" y="388"/>
              </a:cxn>
              <a:cxn ang="0">
                <a:pos x="24" y="339"/>
              </a:cxn>
              <a:cxn ang="0">
                <a:pos x="109" y="242"/>
              </a:cxn>
              <a:cxn ang="0">
                <a:pos x="121" y="230"/>
              </a:cxn>
              <a:cxn ang="0">
                <a:pos x="133" y="218"/>
              </a:cxn>
              <a:cxn ang="0">
                <a:pos x="146" y="206"/>
              </a:cxn>
            </a:cxnLst>
            <a:rect l="0" t="0" r="r" b="b"/>
            <a:pathLst>
              <a:path w="1057" h="644">
                <a:moveTo>
                  <a:pt x="146" y="182"/>
                </a:moveTo>
                <a:lnTo>
                  <a:pt x="158" y="182"/>
                </a:lnTo>
                <a:lnTo>
                  <a:pt x="194" y="157"/>
                </a:lnTo>
                <a:lnTo>
                  <a:pt x="206" y="145"/>
                </a:lnTo>
                <a:lnTo>
                  <a:pt x="267" y="121"/>
                </a:lnTo>
                <a:lnTo>
                  <a:pt x="315" y="97"/>
                </a:lnTo>
                <a:lnTo>
                  <a:pt x="437" y="60"/>
                </a:lnTo>
                <a:lnTo>
                  <a:pt x="473" y="36"/>
                </a:lnTo>
                <a:lnTo>
                  <a:pt x="522" y="12"/>
                </a:lnTo>
                <a:lnTo>
                  <a:pt x="534" y="0"/>
                </a:lnTo>
                <a:lnTo>
                  <a:pt x="558" y="0"/>
                </a:lnTo>
                <a:lnTo>
                  <a:pt x="655" y="0"/>
                </a:lnTo>
                <a:lnTo>
                  <a:pt x="667" y="0"/>
                </a:lnTo>
                <a:lnTo>
                  <a:pt x="716" y="24"/>
                </a:lnTo>
                <a:lnTo>
                  <a:pt x="740" y="36"/>
                </a:lnTo>
                <a:lnTo>
                  <a:pt x="801" y="85"/>
                </a:lnTo>
                <a:lnTo>
                  <a:pt x="801" y="133"/>
                </a:lnTo>
                <a:lnTo>
                  <a:pt x="801" y="157"/>
                </a:lnTo>
                <a:lnTo>
                  <a:pt x="801" y="182"/>
                </a:lnTo>
                <a:lnTo>
                  <a:pt x="801" y="206"/>
                </a:lnTo>
                <a:lnTo>
                  <a:pt x="813" y="206"/>
                </a:lnTo>
                <a:lnTo>
                  <a:pt x="825" y="206"/>
                </a:lnTo>
                <a:lnTo>
                  <a:pt x="849" y="218"/>
                </a:lnTo>
                <a:lnTo>
                  <a:pt x="886" y="218"/>
                </a:lnTo>
                <a:lnTo>
                  <a:pt x="922" y="218"/>
                </a:lnTo>
                <a:lnTo>
                  <a:pt x="1031" y="230"/>
                </a:lnTo>
                <a:lnTo>
                  <a:pt x="1043" y="242"/>
                </a:lnTo>
                <a:lnTo>
                  <a:pt x="1056" y="254"/>
                </a:lnTo>
                <a:lnTo>
                  <a:pt x="1056" y="291"/>
                </a:lnTo>
                <a:lnTo>
                  <a:pt x="1043" y="315"/>
                </a:lnTo>
                <a:lnTo>
                  <a:pt x="1031" y="339"/>
                </a:lnTo>
                <a:lnTo>
                  <a:pt x="1031" y="352"/>
                </a:lnTo>
                <a:lnTo>
                  <a:pt x="837" y="534"/>
                </a:lnTo>
                <a:lnTo>
                  <a:pt x="813" y="534"/>
                </a:lnTo>
                <a:lnTo>
                  <a:pt x="801" y="534"/>
                </a:lnTo>
                <a:lnTo>
                  <a:pt x="777" y="534"/>
                </a:lnTo>
                <a:lnTo>
                  <a:pt x="764" y="534"/>
                </a:lnTo>
                <a:lnTo>
                  <a:pt x="752" y="558"/>
                </a:lnTo>
                <a:lnTo>
                  <a:pt x="619" y="594"/>
                </a:lnTo>
                <a:lnTo>
                  <a:pt x="582" y="606"/>
                </a:lnTo>
                <a:lnTo>
                  <a:pt x="558" y="619"/>
                </a:lnTo>
                <a:lnTo>
                  <a:pt x="510" y="631"/>
                </a:lnTo>
                <a:lnTo>
                  <a:pt x="461" y="643"/>
                </a:lnTo>
                <a:lnTo>
                  <a:pt x="400" y="631"/>
                </a:lnTo>
                <a:lnTo>
                  <a:pt x="303" y="619"/>
                </a:lnTo>
                <a:lnTo>
                  <a:pt x="255" y="606"/>
                </a:lnTo>
                <a:lnTo>
                  <a:pt x="243" y="606"/>
                </a:lnTo>
                <a:lnTo>
                  <a:pt x="146" y="606"/>
                </a:lnTo>
                <a:lnTo>
                  <a:pt x="109" y="582"/>
                </a:lnTo>
                <a:lnTo>
                  <a:pt x="73" y="570"/>
                </a:lnTo>
                <a:lnTo>
                  <a:pt x="97" y="546"/>
                </a:lnTo>
                <a:lnTo>
                  <a:pt x="109" y="534"/>
                </a:lnTo>
                <a:lnTo>
                  <a:pt x="109" y="521"/>
                </a:lnTo>
                <a:lnTo>
                  <a:pt x="109" y="509"/>
                </a:lnTo>
                <a:lnTo>
                  <a:pt x="73" y="509"/>
                </a:lnTo>
                <a:lnTo>
                  <a:pt x="36" y="497"/>
                </a:lnTo>
                <a:lnTo>
                  <a:pt x="0" y="461"/>
                </a:lnTo>
                <a:lnTo>
                  <a:pt x="24" y="437"/>
                </a:lnTo>
                <a:lnTo>
                  <a:pt x="24" y="412"/>
                </a:lnTo>
                <a:lnTo>
                  <a:pt x="24" y="388"/>
                </a:lnTo>
                <a:lnTo>
                  <a:pt x="24" y="364"/>
                </a:lnTo>
                <a:lnTo>
                  <a:pt x="24" y="339"/>
                </a:lnTo>
                <a:lnTo>
                  <a:pt x="36" y="327"/>
                </a:lnTo>
                <a:lnTo>
                  <a:pt x="109" y="242"/>
                </a:lnTo>
                <a:lnTo>
                  <a:pt x="109" y="230"/>
                </a:lnTo>
                <a:lnTo>
                  <a:pt x="121" y="230"/>
                </a:lnTo>
                <a:lnTo>
                  <a:pt x="121" y="218"/>
                </a:lnTo>
                <a:lnTo>
                  <a:pt x="133" y="218"/>
                </a:lnTo>
                <a:lnTo>
                  <a:pt x="133" y="206"/>
                </a:lnTo>
                <a:lnTo>
                  <a:pt x="146" y="206"/>
                </a:lnTo>
              </a:path>
            </a:pathLst>
          </a:custGeom>
          <a:solidFill>
            <a:srgbClr val="FF5EF2"/>
          </a:solidFill>
          <a:ln w="12700" cap="rnd" cmpd="sng">
            <a:solidFill>
              <a:srgbClr val="336699"/>
            </a:solidFill>
            <a:prstDash val="solid"/>
            <a:round/>
            <a:headEnd type="none" w="sm" len="sm"/>
            <a:tailEnd type="none" w="sm" len="sm"/>
          </a:ln>
          <a:effectLst/>
        </p:spPr>
        <p:txBody>
          <a:bodyPr/>
          <a:lstStyle/>
          <a:p>
            <a:endParaRPr lang="ar-SY"/>
          </a:p>
        </p:txBody>
      </p:sp>
      <p:sp>
        <p:nvSpPr>
          <p:cNvPr id="521231" name="Rectangle 15"/>
          <p:cNvSpPr>
            <a:spLocks noChangeArrowheads="1"/>
          </p:cNvSpPr>
          <p:nvPr/>
        </p:nvSpPr>
        <p:spPr bwMode="auto">
          <a:xfrm>
            <a:off x="6064250" y="4089400"/>
            <a:ext cx="1406525" cy="733425"/>
          </a:xfrm>
          <a:prstGeom prst="rect">
            <a:avLst/>
          </a:prstGeom>
          <a:noFill/>
          <a:ln w="9525">
            <a:noFill/>
            <a:miter lim="800000"/>
            <a:headEnd/>
            <a:tailEnd/>
          </a:ln>
          <a:effectLst/>
        </p:spPr>
        <p:txBody>
          <a:bodyPr wrap="none" lIns="0" tIns="0" rIns="0" bIns="0">
            <a:spAutoFit/>
          </a:bodyPr>
          <a:lstStyle/>
          <a:p>
            <a:pPr eaLnBrk="0" hangingPunct="0"/>
            <a:r>
              <a:rPr lang="en-GB" sz="1400">
                <a:solidFill>
                  <a:schemeClr val="bg2"/>
                </a:solidFill>
              </a:rPr>
              <a:t>  </a:t>
            </a:r>
            <a:r>
              <a:rPr lang="en-GB" sz="1600">
                <a:solidFill>
                  <a:srgbClr val="000000"/>
                </a:solidFill>
              </a:rPr>
              <a:t>Macrophages</a:t>
            </a:r>
          </a:p>
          <a:p>
            <a:pPr eaLnBrk="0" hangingPunct="0"/>
            <a:r>
              <a:rPr lang="en-GB" sz="1600">
                <a:solidFill>
                  <a:srgbClr val="000000"/>
                </a:solidFill>
              </a:rPr>
              <a:t>        0.6g</a:t>
            </a:r>
          </a:p>
          <a:p>
            <a:pPr eaLnBrk="0" hangingPunct="0"/>
            <a:r>
              <a:rPr lang="en-GB" sz="1600">
                <a:solidFill>
                  <a:srgbClr val="000000"/>
                </a:solidFill>
              </a:rPr>
              <a:t> </a:t>
            </a:r>
            <a:endParaRPr lang="en-GB" sz="1600">
              <a:solidFill>
                <a:schemeClr val="bg2"/>
              </a:solidFill>
            </a:endParaRPr>
          </a:p>
        </p:txBody>
      </p:sp>
      <p:sp>
        <p:nvSpPr>
          <p:cNvPr id="521238" name="Rectangle 22"/>
          <p:cNvSpPr>
            <a:spLocks noChangeArrowheads="1"/>
          </p:cNvSpPr>
          <p:nvPr/>
        </p:nvSpPr>
        <p:spPr bwMode="auto">
          <a:xfrm>
            <a:off x="3248025" y="4191000"/>
            <a:ext cx="1422400" cy="533400"/>
          </a:xfrm>
          <a:prstGeom prst="rect">
            <a:avLst/>
          </a:prstGeom>
          <a:solidFill>
            <a:schemeClr val="accent1"/>
          </a:solidFill>
          <a:ln w="12700">
            <a:noFill/>
            <a:miter lim="800000"/>
            <a:headEnd/>
            <a:tailEnd/>
          </a:ln>
          <a:effectLst/>
        </p:spPr>
        <p:txBody>
          <a:bodyPr wrap="none" anchor="ctr"/>
          <a:lstStyle/>
          <a:p>
            <a:endParaRPr lang="ar-SY"/>
          </a:p>
        </p:txBody>
      </p:sp>
      <p:sp>
        <p:nvSpPr>
          <p:cNvPr id="521239" name="Rectangle 23"/>
          <p:cNvSpPr>
            <a:spLocks noChangeArrowheads="1"/>
          </p:cNvSpPr>
          <p:nvPr/>
        </p:nvSpPr>
        <p:spPr bwMode="auto">
          <a:xfrm>
            <a:off x="3321050" y="4267200"/>
            <a:ext cx="1276350" cy="433388"/>
          </a:xfrm>
          <a:prstGeom prst="rect">
            <a:avLst/>
          </a:prstGeom>
          <a:noFill/>
          <a:ln w="9525">
            <a:noFill/>
            <a:miter lim="800000"/>
            <a:headEnd/>
            <a:tailEnd/>
          </a:ln>
          <a:effectLst/>
        </p:spPr>
        <p:txBody>
          <a:bodyPr wrap="none" lIns="0" tIns="0" rIns="0" bIns="0">
            <a:spAutoFit/>
          </a:bodyPr>
          <a:lstStyle/>
          <a:p>
            <a:pPr eaLnBrk="0" hangingPunct="0"/>
            <a:r>
              <a:rPr lang="en-GB" sz="1900">
                <a:solidFill>
                  <a:schemeClr val="bg2"/>
                </a:solidFill>
              </a:rPr>
              <a:t>Transferrin</a:t>
            </a:r>
          </a:p>
          <a:p>
            <a:pPr eaLnBrk="0" hangingPunct="0">
              <a:lnSpc>
                <a:spcPct val="50000"/>
              </a:lnSpc>
            </a:pPr>
            <a:r>
              <a:rPr lang="en-GB" sz="1900">
                <a:solidFill>
                  <a:schemeClr val="bg2"/>
                </a:solidFill>
              </a:rPr>
              <a:t>      </a:t>
            </a:r>
            <a:r>
              <a:rPr lang="en-GB" sz="1500">
                <a:solidFill>
                  <a:schemeClr val="bg2"/>
                </a:solidFill>
              </a:rPr>
              <a:t>3mg</a:t>
            </a:r>
            <a:endParaRPr lang="en-GB" sz="1900">
              <a:solidFill>
                <a:schemeClr val="tx2"/>
              </a:solidFill>
            </a:endParaRPr>
          </a:p>
        </p:txBody>
      </p:sp>
      <p:grpSp>
        <p:nvGrpSpPr>
          <p:cNvPr id="2" name="Group 47"/>
          <p:cNvGrpSpPr>
            <a:grpSpLocks/>
          </p:cNvGrpSpPr>
          <p:nvPr/>
        </p:nvGrpSpPr>
        <p:grpSpPr bwMode="auto">
          <a:xfrm>
            <a:off x="4670425" y="4419600"/>
            <a:ext cx="1492250" cy="381000"/>
            <a:chOff x="2942" y="2784"/>
            <a:chExt cx="940" cy="240"/>
          </a:xfrm>
        </p:grpSpPr>
        <p:sp>
          <p:nvSpPr>
            <p:cNvPr id="521237" name="Line 21"/>
            <p:cNvSpPr>
              <a:spLocks noChangeShapeType="1"/>
            </p:cNvSpPr>
            <p:nvPr/>
          </p:nvSpPr>
          <p:spPr bwMode="auto">
            <a:xfrm flipH="1">
              <a:off x="2942" y="2784"/>
              <a:ext cx="811" cy="0"/>
            </a:xfrm>
            <a:prstGeom prst="line">
              <a:avLst/>
            </a:prstGeom>
            <a:noFill/>
            <a:ln w="57150">
              <a:solidFill>
                <a:srgbClr val="FF76CD"/>
              </a:solidFill>
              <a:round/>
              <a:headEnd/>
              <a:tailEnd type="triangle" w="med" len="med"/>
            </a:ln>
            <a:effectLst/>
          </p:spPr>
          <p:txBody>
            <a:bodyPr wrap="none" anchor="ctr"/>
            <a:lstStyle/>
            <a:p>
              <a:endParaRPr lang="ar-SY"/>
            </a:p>
          </p:txBody>
        </p:sp>
        <p:sp>
          <p:nvSpPr>
            <p:cNvPr id="521241" name="Rectangle 25"/>
            <p:cNvSpPr>
              <a:spLocks noChangeArrowheads="1"/>
            </p:cNvSpPr>
            <p:nvPr/>
          </p:nvSpPr>
          <p:spPr bwMode="auto">
            <a:xfrm>
              <a:off x="2955" y="2812"/>
              <a:ext cx="927" cy="212"/>
            </a:xfrm>
            <a:prstGeom prst="rect">
              <a:avLst/>
            </a:prstGeom>
            <a:noFill/>
            <a:ln w="12700">
              <a:noFill/>
              <a:miter lim="800000"/>
              <a:headEnd/>
              <a:tailEnd/>
            </a:ln>
            <a:effectLst/>
          </p:spPr>
          <p:txBody>
            <a:bodyPr wrap="none">
              <a:spAutoFit/>
            </a:bodyPr>
            <a:lstStyle/>
            <a:p>
              <a:pPr eaLnBrk="0" hangingPunct="0"/>
              <a:r>
                <a:rPr lang="en-GB" sz="1600" i="1">
                  <a:solidFill>
                    <a:srgbClr val="FF71BD"/>
                  </a:solidFill>
                </a:rPr>
                <a:t>20-30 mg/day</a:t>
              </a:r>
              <a:endParaRPr lang="en-US" sz="1600" i="1">
                <a:solidFill>
                  <a:schemeClr val="tx2"/>
                </a:solidFill>
              </a:endParaRPr>
            </a:p>
          </p:txBody>
        </p:sp>
      </p:grpSp>
      <p:grpSp>
        <p:nvGrpSpPr>
          <p:cNvPr id="3" name="Group 49"/>
          <p:cNvGrpSpPr>
            <a:grpSpLocks/>
          </p:cNvGrpSpPr>
          <p:nvPr/>
        </p:nvGrpSpPr>
        <p:grpSpPr bwMode="auto">
          <a:xfrm>
            <a:off x="2105025" y="4419600"/>
            <a:ext cx="1189038" cy="400050"/>
            <a:chOff x="1326" y="2784"/>
            <a:chExt cx="749" cy="252"/>
          </a:xfrm>
        </p:grpSpPr>
        <p:sp>
          <p:nvSpPr>
            <p:cNvPr id="521242" name="Line 26"/>
            <p:cNvSpPr>
              <a:spLocks noChangeShapeType="1"/>
            </p:cNvSpPr>
            <p:nvPr/>
          </p:nvSpPr>
          <p:spPr bwMode="auto">
            <a:xfrm>
              <a:off x="1406" y="2784"/>
              <a:ext cx="598" cy="0"/>
            </a:xfrm>
            <a:prstGeom prst="line">
              <a:avLst/>
            </a:prstGeom>
            <a:noFill/>
            <a:ln w="19050">
              <a:solidFill>
                <a:srgbClr val="FF76CD"/>
              </a:solidFill>
              <a:round/>
              <a:headEnd type="triangle" w="med" len="med"/>
              <a:tailEnd type="triangle" w="med" len="med"/>
            </a:ln>
            <a:effectLst/>
          </p:spPr>
          <p:txBody>
            <a:bodyPr wrap="none" anchor="ctr"/>
            <a:lstStyle/>
            <a:p>
              <a:endParaRPr lang="ar-SY"/>
            </a:p>
          </p:txBody>
        </p:sp>
        <p:sp>
          <p:nvSpPr>
            <p:cNvPr id="521243" name="Text Box 27"/>
            <p:cNvSpPr txBox="1">
              <a:spLocks noChangeArrowheads="1"/>
            </p:cNvSpPr>
            <p:nvPr/>
          </p:nvSpPr>
          <p:spPr bwMode="auto">
            <a:xfrm>
              <a:off x="1326" y="2824"/>
              <a:ext cx="749" cy="212"/>
            </a:xfrm>
            <a:prstGeom prst="rect">
              <a:avLst/>
            </a:prstGeom>
            <a:noFill/>
            <a:ln w="12700">
              <a:noFill/>
              <a:miter lim="800000"/>
              <a:headEnd/>
              <a:tailEnd/>
            </a:ln>
            <a:effectLst/>
          </p:spPr>
          <p:txBody>
            <a:bodyPr wrap="none">
              <a:spAutoFit/>
            </a:bodyPr>
            <a:lstStyle/>
            <a:p>
              <a:pPr eaLnBrk="0" hangingPunct="0"/>
              <a:r>
                <a:rPr lang="en-US" sz="1600" i="1">
                  <a:solidFill>
                    <a:srgbClr val="FF71BD"/>
                  </a:solidFill>
                </a:rPr>
                <a:t>2-3mg/day</a:t>
              </a:r>
              <a:endParaRPr lang="en-US" sz="2800">
                <a:solidFill>
                  <a:srgbClr val="FEFF00"/>
                </a:solidFill>
              </a:endParaRPr>
            </a:p>
          </p:txBody>
        </p:sp>
      </p:grpSp>
      <p:grpSp>
        <p:nvGrpSpPr>
          <p:cNvPr id="4" name="Group 48"/>
          <p:cNvGrpSpPr>
            <a:grpSpLocks/>
          </p:cNvGrpSpPr>
          <p:nvPr/>
        </p:nvGrpSpPr>
        <p:grpSpPr bwMode="auto">
          <a:xfrm>
            <a:off x="2706688" y="4800600"/>
            <a:ext cx="2709862" cy="1219200"/>
            <a:chOff x="1705" y="3024"/>
            <a:chExt cx="1707" cy="768"/>
          </a:xfrm>
        </p:grpSpPr>
        <p:sp>
          <p:nvSpPr>
            <p:cNvPr id="521232" name="Rectangle 16"/>
            <p:cNvSpPr>
              <a:spLocks noChangeArrowheads="1"/>
            </p:cNvSpPr>
            <p:nvPr/>
          </p:nvSpPr>
          <p:spPr bwMode="auto">
            <a:xfrm>
              <a:off x="2644" y="3264"/>
              <a:ext cx="583" cy="134"/>
            </a:xfrm>
            <a:prstGeom prst="rect">
              <a:avLst/>
            </a:prstGeom>
            <a:noFill/>
            <a:ln w="9525">
              <a:noFill/>
              <a:miter lim="800000"/>
              <a:headEnd/>
              <a:tailEnd/>
            </a:ln>
            <a:effectLst/>
          </p:spPr>
          <p:txBody>
            <a:bodyPr wrap="none" lIns="0" tIns="0" rIns="0" bIns="0">
              <a:spAutoFit/>
            </a:bodyPr>
            <a:lstStyle/>
            <a:p>
              <a:pPr eaLnBrk="0" hangingPunct="0"/>
              <a:r>
                <a:rPr lang="en-GB" sz="1400" i="1">
                  <a:solidFill>
                    <a:schemeClr val="tx2"/>
                  </a:solidFill>
                </a:rPr>
                <a:t>1-2 mg day</a:t>
              </a:r>
              <a:endParaRPr lang="en-GB" sz="1400">
                <a:solidFill>
                  <a:schemeClr val="tx2"/>
                </a:solidFill>
              </a:endParaRPr>
            </a:p>
          </p:txBody>
        </p:sp>
        <p:sp>
          <p:nvSpPr>
            <p:cNvPr id="521235" name="Rectangle 19"/>
            <p:cNvSpPr>
              <a:spLocks noChangeArrowheads="1"/>
            </p:cNvSpPr>
            <p:nvPr/>
          </p:nvSpPr>
          <p:spPr bwMode="auto">
            <a:xfrm>
              <a:off x="1705" y="3648"/>
              <a:ext cx="1707" cy="144"/>
            </a:xfrm>
            <a:prstGeom prst="rect">
              <a:avLst/>
            </a:prstGeom>
            <a:solidFill>
              <a:srgbClr val="6CD900"/>
            </a:solidFill>
            <a:ln w="12700">
              <a:solidFill>
                <a:srgbClr val="6CD900"/>
              </a:solidFill>
              <a:miter lim="800000"/>
              <a:headEnd/>
              <a:tailEnd/>
            </a:ln>
            <a:effectLst/>
          </p:spPr>
          <p:txBody>
            <a:bodyPr wrap="none" anchor="ctr"/>
            <a:lstStyle/>
            <a:p>
              <a:pPr algn="ctr" eaLnBrk="0" hangingPunct="0"/>
              <a:r>
                <a:rPr lang="en-US" b="0">
                  <a:solidFill>
                    <a:schemeClr val="bg2"/>
                  </a:solidFill>
                </a:rPr>
                <a:t>Gut</a:t>
              </a:r>
              <a:endParaRPr lang="en-US" sz="2800" b="0">
                <a:solidFill>
                  <a:srgbClr val="FEFF00"/>
                </a:solidFill>
              </a:endParaRPr>
            </a:p>
          </p:txBody>
        </p:sp>
        <p:sp>
          <p:nvSpPr>
            <p:cNvPr id="521244" name="Line 28"/>
            <p:cNvSpPr>
              <a:spLocks noChangeShapeType="1"/>
            </p:cNvSpPr>
            <p:nvPr/>
          </p:nvSpPr>
          <p:spPr bwMode="auto">
            <a:xfrm flipV="1">
              <a:off x="2516" y="3024"/>
              <a:ext cx="0" cy="576"/>
            </a:xfrm>
            <a:prstGeom prst="line">
              <a:avLst/>
            </a:prstGeom>
            <a:noFill/>
            <a:ln w="28575">
              <a:solidFill>
                <a:srgbClr val="6CD900"/>
              </a:solidFill>
              <a:round/>
              <a:headEnd/>
              <a:tailEnd type="triangle" w="med" len="med"/>
            </a:ln>
            <a:effectLst/>
          </p:spPr>
          <p:txBody>
            <a:bodyPr wrap="none" anchor="ctr"/>
            <a:lstStyle/>
            <a:p>
              <a:endParaRPr lang="ar-SY"/>
            </a:p>
          </p:txBody>
        </p:sp>
        <p:sp>
          <p:nvSpPr>
            <p:cNvPr id="521245" name="Line 29"/>
            <p:cNvSpPr>
              <a:spLocks noChangeShapeType="1"/>
            </p:cNvSpPr>
            <p:nvPr/>
          </p:nvSpPr>
          <p:spPr bwMode="auto">
            <a:xfrm>
              <a:off x="2601" y="3168"/>
              <a:ext cx="0" cy="336"/>
            </a:xfrm>
            <a:prstGeom prst="line">
              <a:avLst/>
            </a:prstGeom>
            <a:noFill/>
            <a:ln w="28575">
              <a:solidFill>
                <a:srgbClr val="6CD900"/>
              </a:solidFill>
              <a:round/>
              <a:headEnd/>
              <a:tailEnd type="triangle" w="med" len="med"/>
            </a:ln>
            <a:effectLst/>
          </p:spPr>
          <p:txBody>
            <a:bodyPr wrap="none" anchor="ctr"/>
            <a:lstStyle/>
            <a:p>
              <a:endParaRPr lang="ar-SY"/>
            </a:p>
          </p:txBody>
        </p:sp>
      </p:grpSp>
      <p:grpSp>
        <p:nvGrpSpPr>
          <p:cNvPr id="5" name="Group 46"/>
          <p:cNvGrpSpPr>
            <a:grpSpLocks/>
          </p:cNvGrpSpPr>
          <p:nvPr/>
        </p:nvGrpSpPr>
        <p:grpSpPr bwMode="auto">
          <a:xfrm>
            <a:off x="3994150" y="2514600"/>
            <a:ext cx="2911475" cy="1600200"/>
            <a:chOff x="2516" y="1584"/>
            <a:chExt cx="1834" cy="1008"/>
          </a:xfrm>
        </p:grpSpPr>
        <p:sp>
          <p:nvSpPr>
            <p:cNvPr id="521229" name="Rectangle 13"/>
            <p:cNvSpPr>
              <a:spLocks noChangeArrowheads="1"/>
            </p:cNvSpPr>
            <p:nvPr/>
          </p:nvSpPr>
          <p:spPr bwMode="auto">
            <a:xfrm>
              <a:off x="3497" y="1776"/>
              <a:ext cx="853" cy="154"/>
            </a:xfrm>
            <a:prstGeom prst="rect">
              <a:avLst/>
            </a:prstGeom>
            <a:noFill/>
            <a:ln w="9525">
              <a:noFill/>
              <a:miter lim="800000"/>
              <a:headEnd/>
              <a:tailEnd/>
            </a:ln>
            <a:effectLst/>
          </p:spPr>
          <p:txBody>
            <a:bodyPr lIns="0" tIns="0" rIns="0" bIns="0">
              <a:spAutoFit/>
            </a:bodyPr>
            <a:lstStyle/>
            <a:p>
              <a:pPr eaLnBrk="0" hangingPunct="0"/>
              <a:r>
                <a:rPr lang="en-GB" sz="1600" i="1">
                  <a:solidFill>
                    <a:srgbClr val="FF71BD"/>
                  </a:solidFill>
                </a:rPr>
                <a:t>20-30mg/day</a:t>
              </a:r>
              <a:endParaRPr lang="en-GB" sz="1600" i="1">
                <a:solidFill>
                  <a:schemeClr val="tx2"/>
                </a:solidFill>
              </a:endParaRPr>
            </a:p>
          </p:txBody>
        </p:sp>
        <p:sp>
          <p:nvSpPr>
            <p:cNvPr id="521236" name="Line 20"/>
            <p:cNvSpPr>
              <a:spLocks noChangeShapeType="1"/>
            </p:cNvSpPr>
            <p:nvPr/>
          </p:nvSpPr>
          <p:spPr bwMode="auto">
            <a:xfrm>
              <a:off x="2985" y="1584"/>
              <a:ext cx="1024" cy="816"/>
            </a:xfrm>
            <a:prstGeom prst="line">
              <a:avLst/>
            </a:prstGeom>
            <a:noFill/>
            <a:ln w="57150">
              <a:solidFill>
                <a:srgbClr val="FF76CD"/>
              </a:solidFill>
              <a:round/>
              <a:headEnd/>
              <a:tailEnd type="triangle" w="med" len="med"/>
            </a:ln>
            <a:effectLst/>
          </p:spPr>
          <p:txBody>
            <a:bodyPr wrap="none" anchor="ctr"/>
            <a:lstStyle/>
            <a:p>
              <a:endParaRPr lang="ar-SY"/>
            </a:p>
          </p:txBody>
        </p:sp>
        <p:sp>
          <p:nvSpPr>
            <p:cNvPr id="521240" name="Line 24"/>
            <p:cNvSpPr>
              <a:spLocks noChangeShapeType="1"/>
            </p:cNvSpPr>
            <p:nvPr/>
          </p:nvSpPr>
          <p:spPr bwMode="auto">
            <a:xfrm flipH="1" flipV="1">
              <a:off x="2516" y="1872"/>
              <a:ext cx="0" cy="720"/>
            </a:xfrm>
            <a:prstGeom prst="line">
              <a:avLst/>
            </a:prstGeom>
            <a:noFill/>
            <a:ln w="57150">
              <a:solidFill>
                <a:srgbClr val="FF76CD"/>
              </a:solidFill>
              <a:round/>
              <a:headEnd/>
              <a:tailEnd type="triangle" w="med" len="med"/>
            </a:ln>
            <a:effectLst/>
          </p:spPr>
          <p:txBody>
            <a:bodyPr wrap="none" anchor="ctr"/>
            <a:lstStyle/>
            <a:p>
              <a:endParaRPr lang="ar-SY"/>
            </a:p>
          </p:txBody>
        </p:sp>
        <p:sp>
          <p:nvSpPr>
            <p:cNvPr id="521246" name="Rectangle 30"/>
            <p:cNvSpPr>
              <a:spLocks noChangeArrowheads="1"/>
            </p:cNvSpPr>
            <p:nvPr/>
          </p:nvSpPr>
          <p:spPr bwMode="auto">
            <a:xfrm>
              <a:off x="2550" y="2092"/>
              <a:ext cx="963" cy="212"/>
            </a:xfrm>
            <a:prstGeom prst="rect">
              <a:avLst/>
            </a:prstGeom>
            <a:noFill/>
            <a:ln w="12700">
              <a:noFill/>
              <a:miter lim="800000"/>
              <a:headEnd/>
              <a:tailEnd/>
            </a:ln>
            <a:effectLst/>
          </p:spPr>
          <p:txBody>
            <a:bodyPr wrap="none">
              <a:spAutoFit/>
            </a:bodyPr>
            <a:lstStyle/>
            <a:p>
              <a:pPr eaLnBrk="0" hangingPunct="0"/>
              <a:r>
                <a:rPr lang="en-GB" sz="1600" i="1">
                  <a:solidFill>
                    <a:schemeClr val="tx2"/>
                  </a:solidFill>
                </a:rPr>
                <a:t> </a:t>
              </a:r>
              <a:r>
                <a:rPr lang="en-GB" sz="1600" i="1">
                  <a:solidFill>
                    <a:srgbClr val="FF71BD"/>
                  </a:solidFill>
                </a:rPr>
                <a:t>20-30 mg/day</a:t>
              </a:r>
              <a:endParaRPr lang="en-US" sz="1600" i="1">
                <a:solidFill>
                  <a:schemeClr val="tx2"/>
                </a:solidFill>
              </a:endParaRPr>
            </a:p>
          </p:txBody>
        </p:sp>
      </p:grpSp>
      <p:sp>
        <p:nvSpPr>
          <p:cNvPr id="521257" name="Text Box 41"/>
          <p:cNvSpPr txBox="1">
            <a:spLocks noChangeArrowheads="1"/>
          </p:cNvSpPr>
          <p:nvPr/>
        </p:nvSpPr>
        <p:spPr bwMode="auto">
          <a:xfrm>
            <a:off x="373063" y="6240463"/>
            <a:ext cx="7748587" cy="885825"/>
          </a:xfrm>
          <a:prstGeom prst="rect">
            <a:avLst/>
          </a:prstGeom>
          <a:noFill/>
          <a:ln w="12700">
            <a:noFill/>
            <a:miter lim="800000"/>
            <a:headEnd/>
            <a:tailEnd/>
          </a:ln>
          <a:effectLst/>
        </p:spPr>
        <p:txBody>
          <a:bodyPr wrap="none">
            <a:spAutoFit/>
          </a:bodyPr>
          <a:lstStyle/>
          <a:p>
            <a:r>
              <a:rPr lang="en-US" sz="1600"/>
              <a:t>Adapted with permission from Porter JB; </a:t>
            </a:r>
            <a:r>
              <a:rPr lang="en-US" sz="1600" i="1"/>
              <a:t>Hematol/Oncol Clinics</a:t>
            </a:r>
            <a:r>
              <a:rPr lang="en-US" sz="1600"/>
              <a:t> 2005; 19, 1-6. </a:t>
            </a:r>
            <a:endParaRPr lang="en-US"/>
          </a:p>
          <a:p>
            <a:r>
              <a:rPr lang="en-US" sz="1600"/>
              <a:t>Andrews NC. </a:t>
            </a:r>
            <a:r>
              <a:rPr lang="en-US" sz="1600" i="1"/>
              <a:t>N Engl J Med</a:t>
            </a:r>
            <a:r>
              <a:rPr lang="en-US" sz="1600"/>
              <a:t>. 1999; 341:1986</a:t>
            </a:r>
            <a:r>
              <a:rPr lang="en-US" sz="1600">
                <a:cs typeface="Arial" pitchFamily="34" charset="0"/>
              </a:rPr>
              <a:t>-</a:t>
            </a:r>
            <a:r>
              <a:rPr lang="en-US" sz="1600"/>
              <a:t>1995.</a:t>
            </a:r>
            <a:endParaRPr lang="en-US"/>
          </a:p>
          <a:p>
            <a:endParaRPr lang="en-US"/>
          </a:p>
        </p:txBody>
      </p:sp>
      <p:sp>
        <p:nvSpPr>
          <p:cNvPr id="521261" name="Rectangle 45"/>
          <p:cNvSpPr>
            <a:spLocks noChangeArrowheads="1"/>
          </p:cNvSpPr>
          <p:nvPr/>
        </p:nvSpPr>
        <p:spPr bwMode="auto">
          <a:xfrm>
            <a:off x="642938" y="3573463"/>
            <a:ext cx="1498600" cy="1498600"/>
          </a:xfrm>
          <a:prstGeom prst="rect">
            <a:avLst/>
          </a:prstGeom>
          <a:solidFill>
            <a:srgbClr val="716455"/>
          </a:solidFill>
          <a:ln w="12700" algn="ctr">
            <a:noFill/>
            <a:miter lim="800000"/>
            <a:headEnd/>
            <a:tailEnd/>
          </a:ln>
          <a:effectLst/>
        </p:spPr>
        <p:txBody>
          <a:bodyPr wrap="none" anchor="ctr"/>
          <a:lstStyle/>
          <a:p>
            <a:endParaRPr lang="ar-SY"/>
          </a:p>
        </p:txBody>
      </p:sp>
      <p:sp>
        <p:nvSpPr>
          <p:cNvPr id="521259" name="Text Box 43"/>
          <p:cNvSpPr txBox="1">
            <a:spLocks noChangeArrowheads="1"/>
          </p:cNvSpPr>
          <p:nvPr/>
        </p:nvSpPr>
        <p:spPr bwMode="auto">
          <a:xfrm>
            <a:off x="669925" y="3722688"/>
            <a:ext cx="1441450" cy="1268412"/>
          </a:xfrm>
          <a:prstGeom prst="rect">
            <a:avLst/>
          </a:prstGeom>
          <a:noFill/>
          <a:ln w="12700">
            <a:noFill/>
            <a:miter lim="800000"/>
            <a:headEnd/>
            <a:tailEnd/>
          </a:ln>
          <a:effectLst/>
        </p:spPr>
        <p:txBody>
          <a:bodyPr>
            <a:spAutoFit/>
          </a:bodyPr>
          <a:lstStyle/>
          <a:p>
            <a:pPr algn="ctr">
              <a:spcBef>
                <a:spcPct val="50000"/>
              </a:spcBef>
            </a:pPr>
            <a:r>
              <a:rPr lang="en-US" sz="1600">
                <a:solidFill>
                  <a:schemeClr val="tx2"/>
                </a:solidFill>
              </a:rPr>
              <a:t>Parenchyma</a:t>
            </a:r>
            <a:br>
              <a:rPr lang="en-US" sz="1600">
                <a:solidFill>
                  <a:schemeClr val="tx2"/>
                </a:solidFill>
              </a:rPr>
            </a:br>
            <a:r>
              <a:rPr lang="en-US" sz="1600">
                <a:solidFill>
                  <a:schemeClr val="tx2"/>
                </a:solidFill>
              </a:rPr>
              <a:t>0.3g</a:t>
            </a:r>
          </a:p>
          <a:p>
            <a:pPr algn="ctr">
              <a:spcBef>
                <a:spcPct val="50000"/>
              </a:spcBef>
            </a:pPr>
            <a:r>
              <a:rPr lang="en-US" sz="1800">
                <a:solidFill>
                  <a:schemeClr val="tx2"/>
                </a:solidFill>
              </a:rPr>
              <a:t>Liver</a:t>
            </a:r>
            <a:br>
              <a:rPr lang="en-US" sz="1800">
                <a:solidFill>
                  <a:schemeClr val="tx2"/>
                </a:solidFill>
              </a:rPr>
            </a:br>
            <a:r>
              <a:rPr lang="en-US" sz="1800">
                <a:solidFill>
                  <a:schemeClr val="tx2"/>
                </a:solidFill>
              </a:rPr>
              <a:t>1g</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stretch>
            <a:fillRect/>
          </a:stretch>
        </p:blipFill>
        <p:spPr>
          <a:xfrm>
            <a:off x="7317670" y="208246"/>
            <a:ext cx="1466330" cy="359997"/>
          </a:xfrm>
          <a:prstGeom prst="rect">
            <a:avLst/>
          </a:prstGeom>
        </p:spPr>
      </p:pic>
      <p:cxnSp>
        <p:nvCxnSpPr>
          <p:cNvPr id="5" name="Straight Connector 4"/>
          <p:cNvCxnSpPr/>
          <p:nvPr/>
        </p:nvCxnSpPr>
        <p:spPr>
          <a:xfrm>
            <a:off x="360000" y="690200"/>
            <a:ext cx="84240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60000" y="351960"/>
            <a:ext cx="5582996" cy="369332"/>
          </a:xfrm>
          <a:prstGeom prst="rect">
            <a:avLst/>
          </a:prstGeom>
          <a:noFill/>
        </p:spPr>
        <p:txBody>
          <a:bodyPr wrap="square" lIns="0" tIns="0" rIns="0" bIns="0" rtlCol="0">
            <a:spAutoFit/>
          </a:bodyPr>
          <a:lstStyle/>
          <a:p>
            <a:pPr algn="l" defTabSz="457200" rtl="0"/>
            <a:r>
              <a:rPr lang="en-GB" sz="3600" b="1" baseline="30000" dirty="0">
                <a:solidFill>
                  <a:srgbClr val="346C63"/>
                </a:solidFill>
                <a:latin typeface="Arial"/>
                <a:cs typeface="Arial"/>
              </a:rPr>
              <a:t>Diabetes: A global emergency</a:t>
            </a:r>
          </a:p>
        </p:txBody>
      </p:sp>
    </p:spTree>
    <p:extLst>
      <p:ext uri="{BB962C8B-B14F-4D97-AF65-F5344CB8AC3E}">
        <p14:creationId xmlns:p14="http://schemas.microsoft.com/office/powerpoint/2010/main" xmlns="" val="38050252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stretch>
            <a:fillRect/>
          </a:stretch>
        </p:blipFill>
        <p:spPr>
          <a:xfrm>
            <a:off x="7317670" y="208246"/>
            <a:ext cx="1466330" cy="359997"/>
          </a:xfrm>
          <a:prstGeom prst="rect">
            <a:avLst/>
          </a:prstGeom>
        </p:spPr>
      </p:pic>
      <p:cxnSp>
        <p:nvCxnSpPr>
          <p:cNvPr id="5" name="Straight Connector 4"/>
          <p:cNvCxnSpPr/>
          <p:nvPr/>
        </p:nvCxnSpPr>
        <p:spPr>
          <a:xfrm>
            <a:off x="360000" y="690200"/>
            <a:ext cx="84240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60000" y="351960"/>
            <a:ext cx="5582996" cy="369332"/>
          </a:xfrm>
          <a:prstGeom prst="rect">
            <a:avLst/>
          </a:prstGeom>
          <a:noFill/>
        </p:spPr>
        <p:txBody>
          <a:bodyPr wrap="square" lIns="0" tIns="0" rIns="0" bIns="0" rtlCol="0">
            <a:spAutoFit/>
          </a:bodyPr>
          <a:lstStyle/>
          <a:p>
            <a:pPr algn="l" defTabSz="457200" rtl="0"/>
            <a:r>
              <a:rPr lang="en-GB" sz="3600" b="1" baseline="30000" dirty="0" smtClean="0">
                <a:solidFill>
                  <a:srgbClr val="346C63"/>
                </a:solidFill>
                <a:latin typeface="Arial"/>
                <a:cs typeface="Arial"/>
              </a:rPr>
              <a:t>Diabetes around the world</a:t>
            </a:r>
            <a:endParaRPr lang="en-GB" sz="3600" b="1" baseline="30000" dirty="0">
              <a:solidFill>
                <a:srgbClr val="346C63"/>
              </a:solidFill>
              <a:latin typeface="Arial"/>
              <a:cs typeface="Arial"/>
            </a:endParaRPr>
          </a:p>
        </p:txBody>
      </p:sp>
    </p:spTree>
    <p:extLst>
      <p:ext uri="{BB962C8B-B14F-4D97-AF65-F5344CB8AC3E}">
        <p14:creationId xmlns:p14="http://schemas.microsoft.com/office/powerpoint/2010/main" xmlns="" val="2391703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05000" y="0"/>
            <a:ext cx="4876800" cy="1143000"/>
          </a:xfrm>
        </p:spPr>
        <p:txBody>
          <a:bodyPr/>
          <a:lstStyle/>
          <a:p>
            <a:pPr eaLnBrk="1" hangingPunct="1"/>
            <a:r>
              <a:rPr lang="en-US" altLang="en-US" smtClean="0"/>
              <a:t>Diabetes mellitus</a:t>
            </a:r>
          </a:p>
        </p:txBody>
      </p:sp>
      <p:pic>
        <p:nvPicPr>
          <p:cNvPr id="29699" name="Picture 2" descr="http://www.healthcentral.com/common/images/1/19200_13440_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8800" y="1981200"/>
            <a:ext cx="5562600" cy="444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loud Callout 8"/>
          <p:cNvSpPr/>
          <p:nvPr/>
        </p:nvSpPr>
        <p:spPr>
          <a:xfrm>
            <a:off x="457200" y="914400"/>
            <a:ext cx="2209800" cy="1295400"/>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609600" y="1219200"/>
            <a:ext cx="1828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latin typeface="Calibri" pitchFamily="34" charset="0"/>
              </a:rPr>
              <a:t>What is it?</a:t>
            </a:r>
          </a:p>
        </p:txBody>
      </p:sp>
      <p:sp>
        <p:nvSpPr>
          <p:cNvPr id="11" name="TextBox 10"/>
          <p:cNvSpPr txBox="1">
            <a:spLocks noChangeArrowheads="1"/>
          </p:cNvSpPr>
          <p:nvPr/>
        </p:nvSpPr>
        <p:spPr bwMode="auto">
          <a:xfrm>
            <a:off x="3886200" y="1219200"/>
            <a:ext cx="5029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latin typeface="Calibri" pitchFamily="34" charset="0"/>
              </a:rPr>
              <a:t>Not enough insulin hormone</a:t>
            </a:r>
          </a:p>
        </p:txBody>
      </p:sp>
    </p:spTree>
    <p:extLst>
      <p:ext uri="{BB962C8B-B14F-4D97-AF65-F5344CB8AC3E}">
        <p14:creationId xmlns:p14="http://schemas.microsoft.com/office/powerpoint/2010/main" xmlns="" val="2246692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down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0" descr="T:\TIF NEW\08  EDUC.PROGR\TIF EDUCATION\REGIONAL CONFERENCES\PAN-EUROPEAN CONFERENCES\3rd Pan-European Conf-Limassol 2012\Logos\3rd Pan-Euro\Logo for emails.jpg"/>
          <p:cNvPicPr>
            <a:picLocks noChangeAspect="1" noChangeArrowheads="1"/>
          </p:cNvPicPr>
          <p:nvPr/>
        </p:nvPicPr>
        <p:blipFill>
          <a:blip r:embed="rId3" cstate="print"/>
          <a:srcRect/>
          <a:stretch>
            <a:fillRect/>
          </a:stretch>
        </p:blipFill>
        <p:spPr bwMode="auto">
          <a:xfrm>
            <a:off x="-6350" y="0"/>
            <a:ext cx="5111750" cy="1158875"/>
          </a:xfrm>
          <a:prstGeom prst="rect">
            <a:avLst/>
          </a:prstGeom>
          <a:noFill/>
          <a:ln w="9525">
            <a:noFill/>
            <a:miter lim="800000"/>
            <a:headEnd/>
            <a:tailEnd/>
          </a:ln>
        </p:spPr>
      </p:pic>
      <p:sp>
        <p:nvSpPr>
          <p:cNvPr id="12291" name="TextBox 6"/>
          <p:cNvSpPr txBox="1">
            <a:spLocks noChangeArrowheads="1"/>
          </p:cNvSpPr>
          <p:nvPr/>
        </p:nvSpPr>
        <p:spPr bwMode="auto">
          <a:xfrm>
            <a:off x="1403350" y="333375"/>
            <a:ext cx="7740650" cy="666750"/>
          </a:xfrm>
          <a:prstGeom prst="rect">
            <a:avLst/>
          </a:prstGeom>
          <a:solidFill>
            <a:schemeClr val="bg1"/>
          </a:solidFill>
          <a:ln w="25400">
            <a:solidFill>
              <a:schemeClr val="bg1"/>
            </a:solidFill>
            <a:miter lim="800000"/>
            <a:headEnd/>
            <a:tailEnd/>
          </a:ln>
        </p:spPr>
        <p:txBody>
          <a:bodyPr>
            <a:spAutoFit/>
          </a:bodyPr>
          <a:lstStyle/>
          <a:p>
            <a:pPr algn="ctr"/>
            <a:r>
              <a:rPr lang="en-GB" sz="3600" b="1">
                <a:solidFill>
                  <a:srgbClr val="CC0000"/>
                </a:solidFill>
                <a:cs typeface="Tahoma" pitchFamily="34" charset="0"/>
              </a:rPr>
              <a:t>Diagnosis of Diabetes</a:t>
            </a:r>
            <a:endParaRPr lang="el-GR" sz="3600" b="1">
              <a:solidFill>
                <a:srgbClr val="CC0000"/>
              </a:solidFill>
              <a:cs typeface="Arial" pitchFamily="34" charset="0"/>
            </a:endParaRPr>
          </a:p>
        </p:txBody>
      </p:sp>
      <p:graphicFrame>
        <p:nvGraphicFramePr>
          <p:cNvPr id="45208" name="Group 152"/>
          <p:cNvGraphicFramePr>
            <a:graphicFrameLocks noGrp="1"/>
          </p:cNvGraphicFramePr>
          <p:nvPr/>
        </p:nvGraphicFramePr>
        <p:xfrm>
          <a:off x="590550" y="1196975"/>
          <a:ext cx="8064500" cy="2499360"/>
        </p:xfrm>
        <a:graphic>
          <a:graphicData uri="http://schemas.openxmlformats.org/drawingml/2006/table">
            <a:tbl>
              <a:tblPr/>
              <a:tblGrid>
                <a:gridCol w="3173413"/>
                <a:gridCol w="2546350"/>
                <a:gridCol w="2344737"/>
              </a:tblGrid>
              <a:tr h="306388">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rPr>
                        <a:t>Category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rPr>
                        <a:t>Plasma Glucose (mmol/l)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r>
              <a:tr h="306388">
                <a:tc vMerge="1">
                  <a:txBody>
                    <a:bodyPr/>
                    <a:lstStyle/>
                    <a:p>
                      <a:endParaRPr lang="en-GB"/>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rPr>
                        <a:t>Fasting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rPr>
                        <a:t>2h Post-Glucose Load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Diabetes mellitus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 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 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63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Impaired glucose tolerance (IGT)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&lt; 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7.8 – 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Impaired fasting glycaemia (IFG)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 6.1 – 6.9 (WHO)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5.6 – 6.9 (ADA)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&lt; 7.8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&lt; 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Not diabetic or glucose intolerant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 6.0 (WHO)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 5.6 (ADA)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&lt; 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45209" name="Group 153"/>
          <p:cNvGraphicFramePr>
            <a:graphicFrameLocks noGrp="1"/>
          </p:cNvGraphicFramePr>
          <p:nvPr/>
        </p:nvGraphicFramePr>
        <p:xfrm>
          <a:off x="587375" y="3671888"/>
          <a:ext cx="8088313" cy="2499360"/>
        </p:xfrm>
        <a:graphic>
          <a:graphicData uri="http://schemas.openxmlformats.org/drawingml/2006/table">
            <a:tbl>
              <a:tblPr/>
              <a:tblGrid>
                <a:gridCol w="3168650"/>
                <a:gridCol w="2557463"/>
                <a:gridCol w="2362200"/>
              </a:tblGrid>
              <a:tr h="25717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rPr>
                        <a:t>Category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rPr>
                        <a:t>Plasma Glucose (mg/dl)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r>
              <a:tr h="258763">
                <a:tc vMerge="1">
                  <a:txBody>
                    <a:bodyPr/>
                    <a:lstStyle/>
                    <a:p>
                      <a:endParaRPr lang="en-GB"/>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rPr>
                        <a:t>Fasting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pitchFamily="34" charset="0"/>
                        </a:rPr>
                        <a:t>2h Post-Glucose Load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571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Diabetes mellitus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 126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 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587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Impaired glucose tolerance (IGT)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&lt; 126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140 – 199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Impaired fasting glycaemia (IFG)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 110 – 125 (WHO)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100 – 125 (ADA)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&lt; 140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&lt; 140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Not diabetic or glucose intolerant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&lt; 110 (WHO)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&lt; 100 (ADA)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0000"/>
                          </a:solidFill>
                          <a:effectLst/>
                          <a:latin typeface="Arial" pitchFamily="34" charset="0"/>
                        </a:rPr>
                        <a:t>&lt; 140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r>
              <a:rPr lang="en-US" dirty="0" smtClean="0">
                <a:solidFill>
                  <a:srgbClr val="FF0000"/>
                </a:solidFill>
              </a:rPr>
              <a:t>Glucose intolerance and diabetes </a:t>
            </a:r>
            <a:r>
              <a:rPr lang="en-US" dirty="0" smtClean="0"/>
              <a:t>mellitus are also common in </a:t>
            </a:r>
            <a:r>
              <a:rPr lang="en-US" dirty="0" err="1" smtClean="0"/>
              <a:t>thalassaemic</a:t>
            </a:r>
            <a:r>
              <a:rPr lang="en-US" dirty="0" smtClean="0"/>
              <a:t> patients. The severity of the clinical manifestation and laboratory findings in </a:t>
            </a:r>
            <a:r>
              <a:rPr lang="en-US" dirty="0" err="1" smtClean="0"/>
              <a:t>thalassaemia</a:t>
            </a:r>
            <a:r>
              <a:rPr lang="en-US" dirty="0" smtClean="0"/>
              <a:t> largely depends on the </a:t>
            </a:r>
            <a:r>
              <a:rPr lang="en-US" dirty="0" smtClean="0">
                <a:solidFill>
                  <a:srgbClr val="FF0000"/>
                </a:solidFill>
              </a:rPr>
              <a:t>genotype</a:t>
            </a:r>
            <a:r>
              <a:rPr lang="en-US" dirty="0" smtClean="0"/>
              <a:t>; thus </a:t>
            </a:r>
            <a:r>
              <a:rPr lang="en-US" dirty="0" err="1" smtClean="0"/>
              <a:t>homozygotes</a:t>
            </a:r>
            <a:r>
              <a:rPr lang="en-US" dirty="0" smtClean="0"/>
              <a:t> or compound </a:t>
            </a:r>
            <a:r>
              <a:rPr lang="en-US" dirty="0" err="1" smtClean="0"/>
              <a:t>heterozygotes</a:t>
            </a:r>
            <a:r>
              <a:rPr lang="en-US" dirty="0" smtClean="0"/>
              <a:t> for the mutations beta0 or beta+ depend for life on frequent transfusions.</a:t>
            </a:r>
            <a:endParaRPr lang="ar-SY"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a:bodyPr>
          <a:lstStyle/>
          <a:p>
            <a:r>
              <a:rPr lang="en-US" dirty="0" smtClean="0"/>
              <a:t>Glucose intolerance usually develops during the </a:t>
            </a:r>
            <a:r>
              <a:rPr lang="en-US" dirty="0" smtClean="0">
                <a:solidFill>
                  <a:srgbClr val="FF0000"/>
                </a:solidFill>
              </a:rPr>
              <a:t>second decade </a:t>
            </a:r>
            <a:r>
              <a:rPr lang="en-US" dirty="0" smtClean="0"/>
              <a:t>of life, even though baseline blood sugar levels are frequently normal. Interestingly, the early lesion appears to be related more to </a:t>
            </a:r>
            <a:r>
              <a:rPr lang="en-US" dirty="0" smtClean="0">
                <a:solidFill>
                  <a:srgbClr val="FF0000"/>
                </a:solidFill>
              </a:rPr>
              <a:t>insulin resistance </a:t>
            </a:r>
            <a:r>
              <a:rPr lang="en-US" dirty="0" smtClean="0"/>
              <a:t>than to defective insulin production. More effective iron </a:t>
            </a:r>
            <a:r>
              <a:rPr lang="en-US" dirty="0" err="1" smtClean="0"/>
              <a:t>chelation</a:t>
            </a:r>
            <a:r>
              <a:rPr lang="en-US" dirty="0" smtClean="0"/>
              <a:t> appears to improve glucose intolerance [</a:t>
            </a:r>
            <a:r>
              <a:rPr lang="en-US" dirty="0" smtClean="0">
                <a:hlinkClick r:id="rId2"/>
              </a:rPr>
              <a:t>36</a:t>
            </a:r>
            <a:r>
              <a:rPr lang="en-US" dirty="0" smtClean="0"/>
              <a:t>].</a:t>
            </a:r>
            <a:endParaRPr lang="ar-SY"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28600"/>
            <a:ext cx="8229600" cy="1143000"/>
          </a:xfrm>
        </p:spPr>
        <p:txBody>
          <a:bodyPr/>
          <a:lstStyle/>
          <a:p>
            <a:pPr eaLnBrk="1" hangingPunct="1"/>
            <a:r>
              <a:rPr lang="en-US" altLang="en-US" smtClean="0"/>
              <a:t>Diabetes mellitus</a:t>
            </a:r>
          </a:p>
        </p:txBody>
      </p:sp>
      <p:sp>
        <p:nvSpPr>
          <p:cNvPr id="32771" name="Content Placeholder 2"/>
          <p:cNvSpPr>
            <a:spLocks noGrp="1"/>
          </p:cNvSpPr>
          <p:nvPr>
            <p:ph idx="1"/>
          </p:nvPr>
        </p:nvSpPr>
        <p:spPr>
          <a:xfrm>
            <a:off x="381000" y="1371600"/>
            <a:ext cx="8305800" cy="1524000"/>
          </a:xfrm>
        </p:spPr>
        <p:txBody>
          <a:bodyPr>
            <a:normAutofit lnSpcReduction="10000"/>
          </a:bodyPr>
          <a:lstStyle/>
          <a:p>
            <a:pPr eaLnBrk="1" hangingPunct="1"/>
            <a:r>
              <a:rPr lang="en-US" altLang="en-US" sz="2800" smtClean="0"/>
              <a:t>Both iron overload and glucocorticoids lead to:  </a:t>
            </a:r>
          </a:p>
          <a:p>
            <a:pPr eaLnBrk="1" hangingPunct="1">
              <a:buFont typeface="Arial" charset="0"/>
              <a:buNone/>
            </a:pPr>
            <a:r>
              <a:rPr lang="en-US" altLang="en-US" sz="2800" smtClean="0"/>
              <a:t>    ↓in insulin secretion; and </a:t>
            </a:r>
          </a:p>
          <a:p>
            <a:pPr eaLnBrk="1" hangingPunct="1">
              <a:buFont typeface="Arial" charset="0"/>
              <a:buNone/>
            </a:pPr>
            <a:r>
              <a:rPr lang="en-US" altLang="en-US" sz="2800" smtClean="0"/>
              <a:t>    ↓ in insulin sensitivity</a:t>
            </a: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16985" t="41667" r="16837" b="28125"/>
          <a:stretch>
            <a:fillRect/>
          </a:stretch>
        </p:blipFill>
        <p:spPr bwMode="auto">
          <a:xfrm>
            <a:off x="0" y="3352800"/>
            <a:ext cx="9144000" cy="234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872447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8"/>
          <p:cNvSpPr>
            <a:spLocks noChangeArrowheads="1"/>
          </p:cNvSpPr>
          <p:nvPr/>
        </p:nvSpPr>
        <p:spPr bwMode="auto">
          <a:xfrm>
            <a:off x="2085975" y="173038"/>
            <a:ext cx="7038975" cy="2208212"/>
          </a:xfrm>
          <a:prstGeom prst="rect">
            <a:avLst/>
          </a:prstGeom>
          <a:solidFill>
            <a:schemeClr val="bg1"/>
          </a:solidFill>
          <a:ln w="9525">
            <a:noFill/>
            <a:miter lim="800000"/>
            <a:headEnd/>
            <a:tailEnd/>
          </a:ln>
        </p:spPr>
        <p:txBody>
          <a:bodyPr wrap="none" anchor="ctr"/>
          <a:lstStyle/>
          <a:p>
            <a:endParaRPr lang="en-US"/>
          </a:p>
        </p:txBody>
      </p:sp>
      <p:sp>
        <p:nvSpPr>
          <p:cNvPr id="1028" name="TextBox 6"/>
          <p:cNvSpPr txBox="1">
            <a:spLocks noChangeArrowheads="1"/>
          </p:cNvSpPr>
          <p:nvPr/>
        </p:nvSpPr>
        <p:spPr bwMode="auto">
          <a:xfrm>
            <a:off x="323850" y="2084388"/>
            <a:ext cx="8513763" cy="3446462"/>
          </a:xfrm>
          <a:prstGeom prst="rect">
            <a:avLst/>
          </a:prstGeom>
          <a:noFill/>
          <a:ln w="9525">
            <a:noFill/>
            <a:miter lim="800000"/>
            <a:headEnd/>
            <a:tailEnd/>
          </a:ln>
        </p:spPr>
        <p:txBody>
          <a:bodyPr>
            <a:spAutoFit/>
          </a:bodyPr>
          <a:lstStyle/>
          <a:p>
            <a:pPr algn="ctr"/>
            <a:r>
              <a:rPr lang="en-US" sz="4000" b="1"/>
              <a:t>Diabetes and Thalassaemia</a:t>
            </a:r>
          </a:p>
          <a:p>
            <a:pPr algn="ctr"/>
            <a:endParaRPr lang="en-GB" sz="2800" b="1">
              <a:solidFill>
                <a:srgbClr val="CC0000"/>
              </a:solidFill>
              <a:cs typeface="Tahoma" pitchFamily="34" charset="0"/>
            </a:endParaRPr>
          </a:p>
          <a:p>
            <a:pPr algn="ctr"/>
            <a:r>
              <a:rPr lang="en-GB" sz="2800" b="1">
                <a:solidFill>
                  <a:srgbClr val="CC0000"/>
                </a:solidFill>
                <a:cs typeface="Tahoma" pitchFamily="34" charset="0"/>
              </a:rPr>
              <a:t>3rd Pan-European Conference on Haemoglobinopathies &amp; Rare Anaemias</a:t>
            </a:r>
          </a:p>
          <a:p>
            <a:pPr algn="ctr"/>
            <a:r>
              <a:rPr lang="en-GB" sz="2000" b="1">
                <a:solidFill>
                  <a:srgbClr val="5F5F5F"/>
                </a:solidFill>
                <a:cs typeface="Tahoma" pitchFamily="34" charset="0"/>
              </a:rPr>
              <a:t>Limassol, 24 – 26 October 2012</a:t>
            </a:r>
          </a:p>
          <a:p>
            <a:pPr algn="ctr"/>
            <a:endParaRPr lang="en-GB" b="1">
              <a:solidFill>
                <a:srgbClr val="5F5F5F"/>
              </a:solidFill>
              <a:cs typeface="Tahoma" pitchFamily="34" charset="0"/>
            </a:endParaRPr>
          </a:p>
          <a:p>
            <a:pPr algn="r"/>
            <a:r>
              <a:rPr lang="en-GB" sz="2000" b="1">
                <a:cs typeface="Tahoma" pitchFamily="34" charset="0"/>
              </a:rPr>
              <a:t>Dr Maria Barnard &amp; Dr Ploutarchos Tzoulis</a:t>
            </a:r>
          </a:p>
          <a:p>
            <a:pPr algn="r"/>
            <a:r>
              <a:rPr lang="en-GB" b="1">
                <a:cs typeface="Tahoma" pitchFamily="34" charset="0"/>
              </a:rPr>
              <a:t>Romilla Jones, Emma Prescott, Dr Farrukh Shah</a:t>
            </a:r>
          </a:p>
          <a:p>
            <a:pPr algn="r"/>
            <a:r>
              <a:rPr lang="en-GB" sz="2000" b="1">
                <a:cs typeface="Tahoma" pitchFamily="34" charset="0"/>
              </a:rPr>
              <a:t>The Whittington Hospital NHS Trust, London</a:t>
            </a:r>
          </a:p>
        </p:txBody>
      </p:sp>
      <p:pic>
        <p:nvPicPr>
          <p:cNvPr id="1029" name="Picture 11" descr="TIF logo horizontal"/>
          <p:cNvPicPr>
            <a:picLocks noChangeAspect="1" noChangeArrowheads="1"/>
          </p:cNvPicPr>
          <p:nvPr/>
        </p:nvPicPr>
        <p:blipFill>
          <a:blip r:embed="rId4" cstate="print"/>
          <a:srcRect/>
          <a:stretch>
            <a:fillRect/>
          </a:stretch>
        </p:blipFill>
        <p:spPr bwMode="auto">
          <a:xfrm>
            <a:off x="0" y="5359400"/>
            <a:ext cx="2700338" cy="1498600"/>
          </a:xfrm>
          <a:prstGeom prst="rect">
            <a:avLst/>
          </a:prstGeom>
          <a:noFill/>
          <a:ln w="9525">
            <a:noFill/>
            <a:miter lim="800000"/>
            <a:headEnd/>
            <a:tailEnd/>
          </a:ln>
        </p:spPr>
      </p:pic>
      <p:pic>
        <p:nvPicPr>
          <p:cNvPr id="1030" name="Picture 20" descr="T:\TIF NEW\08  EDUC.PROGR\TIF EDUCATION\REGIONAL CONFERENCES\PAN-EUROPEAN CONFERENCES\3rd Pan-European Conf-Limassol 2012\Logos\3rd Pan-Euro\Logo for emails.jpg"/>
          <p:cNvPicPr>
            <a:picLocks noChangeAspect="1" noChangeArrowheads="1"/>
          </p:cNvPicPr>
          <p:nvPr/>
        </p:nvPicPr>
        <p:blipFill>
          <a:blip r:embed="rId5" cstate="print"/>
          <a:srcRect/>
          <a:stretch>
            <a:fillRect/>
          </a:stretch>
        </p:blipFill>
        <p:spPr bwMode="auto">
          <a:xfrm>
            <a:off x="0" y="0"/>
            <a:ext cx="9144000" cy="2071688"/>
          </a:xfrm>
          <a:prstGeom prst="rect">
            <a:avLst/>
          </a:prstGeom>
          <a:noFill/>
          <a:ln w="9525">
            <a:noFill/>
            <a:miter lim="800000"/>
            <a:headEnd/>
            <a:tailEnd/>
          </a:ln>
        </p:spPr>
      </p:pic>
      <p:graphicFrame>
        <p:nvGraphicFramePr>
          <p:cNvPr id="1026" name="Object 21"/>
          <p:cNvGraphicFramePr>
            <a:graphicFrameLocks noChangeAspect="1"/>
          </p:cNvGraphicFramePr>
          <p:nvPr/>
        </p:nvGraphicFramePr>
        <p:xfrm>
          <a:off x="7858125" y="5429250"/>
          <a:ext cx="1285875" cy="1285875"/>
        </p:xfrm>
        <a:graphic>
          <a:graphicData uri="http://schemas.openxmlformats.org/presentationml/2006/ole">
            <p:oleObj spid="_x0000_s129033" name="Acrobat Document" r:id="rId6" imgW="2227320" imgH="2227320" progId="AcroExch.Document.7">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60325" y="1916113"/>
            <a:ext cx="9036050" cy="3736975"/>
          </a:xfrm>
          <a:prstGeom prst="rect">
            <a:avLst/>
          </a:prstGeom>
          <a:noFill/>
          <a:ln w="9525">
            <a:noFill/>
            <a:miter lim="800000"/>
            <a:headEnd/>
            <a:tailEnd/>
          </a:ln>
        </p:spPr>
        <p:txBody>
          <a:bodyPr>
            <a:spAutoFit/>
          </a:bodyPr>
          <a:lstStyle/>
          <a:p>
            <a:pPr marL="628650" indent="-366713">
              <a:spcAft>
                <a:spcPct val="40000"/>
              </a:spcAft>
              <a:buClr>
                <a:srgbClr val="A50021"/>
              </a:buClr>
              <a:buFont typeface="Tahoma" pitchFamily="34" charset="0"/>
              <a:buChar char="●"/>
            </a:pPr>
            <a:r>
              <a:rPr lang="en-GB" sz="2300"/>
              <a:t>Diabetes affects 366 million people worldwide</a:t>
            </a:r>
          </a:p>
          <a:p>
            <a:pPr marL="628650" indent="-366713">
              <a:spcAft>
                <a:spcPct val="40000"/>
              </a:spcAft>
              <a:buClr>
                <a:srgbClr val="A50021"/>
              </a:buClr>
              <a:buFont typeface="Tahoma" pitchFamily="34" charset="0"/>
              <a:buChar char="●"/>
            </a:pPr>
            <a:r>
              <a:rPr lang="en-GB" sz="2300"/>
              <a:t>Predicted to affect 552 million people by 2030</a:t>
            </a:r>
          </a:p>
          <a:p>
            <a:pPr marL="628650" indent="-366713">
              <a:spcAft>
                <a:spcPct val="40000"/>
              </a:spcAft>
              <a:buClr>
                <a:srgbClr val="A50021"/>
              </a:buClr>
              <a:buFont typeface="Tahoma" pitchFamily="34" charset="0"/>
              <a:buChar char="●"/>
            </a:pPr>
            <a:r>
              <a:rPr lang="en-GB" sz="2300"/>
              <a:t>Diabetes caused 4.6 million deaths in 2011</a:t>
            </a:r>
          </a:p>
          <a:p>
            <a:pPr marL="628650" indent="-366713">
              <a:spcAft>
                <a:spcPct val="40000"/>
              </a:spcAft>
              <a:buClr>
                <a:srgbClr val="A50021"/>
              </a:buClr>
              <a:buFont typeface="Tahoma" pitchFamily="34" charset="0"/>
              <a:buChar char="●"/>
            </a:pPr>
            <a:r>
              <a:rPr lang="en-GB" sz="2300"/>
              <a:t>Every 10 seconds a person dies from diabetes-related causes</a:t>
            </a:r>
          </a:p>
          <a:p>
            <a:pPr marL="628650" indent="-366713">
              <a:spcAft>
                <a:spcPct val="40000"/>
              </a:spcAft>
              <a:buClr>
                <a:srgbClr val="A50021"/>
              </a:buClr>
              <a:buFont typeface="Tahoma" pitchFamily="34" charset="0"/>
              <a:buChar char="●"/>
            </a:pPr>
            <a:r>
              <a:rPr lang="en-GB" sz="2300"/>
              <a:t>Every 10 seconds two people develop diabetes</a:t>
            </a:r>
          </a:p>
          <a:p>
            <a:pPr marL="628650" indent="-366713">
              <a:spcAft>
                <a:spcPct val="40000"/>
              </a:spcAft>
              <a:buClr>
                <a:srgbClr val="A50021"/>
              </a:buClr>
              <a:buFont typeface="Tahoma" pitchFamily="34" charset="0"/>
              <a:buChar char="●"/>
            </a:pPr>
            <a:r>
              <a:rPr lang="en-GB" sz="2300"/>
              <a:t>Greatest number of people with diabetes are between                  40 to 59 years of age</a:t>
            </a:r>
          </a:p>
          <a:p>
            <a:pPr marL="628650" indent="-366713">
              <a:spcAft>
                <a:spcPct val="40000"/>
              </a:spcAft>
              <a:buClr>
                <a:srgbClr val="A50021"/>
              </a:buClr>
              <a:buFont typeface="Tahoma" pitchFamily="34" charset="0"/>
              <a:buChar char="●"/>
            </a:pPr>
            <a:r>
              <a:rPr lang="en-GB" sz="2300"/>
              <a:t>78,000 children develop type 1 diabetes each year</a:t>
            </a:r>
          </a:p>
        </p:txBody>
      </p:sp>
      <p:pic>
        <p:nvPicPr>
          <p:cNvPr id="5123" name="Picture 13" descr="TIF logo horizontal"/>
          <p:cNvPicPr>
            <a:picLocks noChangeAspect="1" noChangeArrowheads="1"/>
          </p:cNvPicPr>
          <p:nvPr/>
        </p:nvPicPr>
        <p:blipFill>
          <a:blip r:embed="rId3" cstate="print"/>
          <a:srcRect/>
          <a:stretch>
            <a:fillRect/>
          </a:stretch>
        </p:blipFill>
        <p:spPr bwMode="auto">
          <a:xfrm>
            <a:off x="7596188" y="5999163"/>
            <a:ext cx="1547812" cy="858837"/>
          </a:xfrm>
          <a:prstGeom prst="rect">
            <a:avLst/>
          </a:prstGeom>
          <a:noFill/>
          <a:ln w="9525">
            <a:noFill/>
            <a:miter lim="800000"/>
            <a:headEnd/>
            <a:tailEnd/>
          </a:ln>
        </p:spPr>
      </p:pic>
      <p:pic>
        <p:nvPicPr>
          <p:cNvPr id="5124" name="Picture 20" descr="T:\TIF NEW\08  EDUC.PROGR\TIF EDUCATION\REGIONAL CONFERENCES\PAN-EUROPEAN CONFERENCES\3rd Pan-European Conf-Limassol 2012\Logos\3rd Pan-Euro\Logo for emails.jpg"/>
          <p:cNvPicPr>
            <a:picLocks noChangeAspect="1" noChangeArrowheads="1"/>
          </p:cNvPicPr>
          <p:nvPr/>
        </p:nvPicPr>
        <p:blipFill>
          <a:blip r:embed="rId4" cstate="print"/>
          <a:srcRect/>
          <a:stretch>
            <a:fillRect/>
          </a:stretch>
        </p:blipFill>
        <p:spPr bwMode="auto">
          <a:xfrm>
            <a:off x="-6350" y="0"/>
            <a:ext cx="5111750" cy="1158875"/>
          </a:xfrm>
          <a:prstGeom prst="rect">
            <a:avLst/>
          </a:prstGeom>
          <a:noFill/>
          <a:ln w="9525">
            <a:noFill/>
            <a:miter lim="800000"/>
            <a:headEnd/>
            <a:tailEnd/>
          </a:ln>
        </p:spPr>
      </p:pic>
      <p:sp>
        <p:nvSpPr>
          <p:cNvPr id="5125" name="TextBox 6"/>
          <p:cNvSpPr txBox="1">
            <a:spLocks noChangeArrowheads="1"/>
          </p:cNvSpPr>
          <p:nvPr/>
        </p:nvSpPr>
        <p:spPr bwMode="auto">
          <a:xfrm>
            <a:off x="1403350" y="333375"/>
            <a:ext cx="7740650" cy="666750"/>
          </a:xfrm>
          <a:prstGeom prst="rect">
            <a:avLst/>
          </a:prstGeom>
          <a:solidFill>
            <a:schemeClr val="bg1"/>
          </a:solidFill>
          <a:ln w="25400">
            <a:solidFill>
              <a:schemeClr val="bg1"/>
            </a:solidFill>
            <a:miter lim="800000"/>
            <a:headEnd/>
            <a:tailEnd/>
          </a:ln>
        </p:spPr>
        <p:txBody>
          <a:bodyPr>
            <a:spAutoFit/>
          </a:bodyPr>
          <a:lstStyle/>
          <a:p>
            <a:pPr algn="ctr"/>
            <a:r>
              <a:rPr lang="en-GB" sz="3600" b="1">
                <a:solidFill>
                  <a:srgbClr val="CC0000"/>
                </a:solidFill>
                <a:cs typeface="Tahoma" pitchFamily="34" charset="0"/>
              </a:rPr>
              <a:t>The Diabetes Epidemic</a:t>
            </a:r>
          </a:p>
        </p:txBody>
      </p:sp>
      <p:sp>
        <p:nvSpPr>
          <p:cNvPr id="5126" name="Text Box 8"/>
          <p:cNvSpPr txBox="1">
            <a:spLocks noChangeArrowheads="1"/>
          </p:cNvSpPr>
          <p:nvPr/>
        </p:nvSpPr>
        <p:spPr bwMode="auto">
          <a:xfrm>
            <a:off x="179388" y="6237288"/>
            <a:ext cx="7129462" cy="457200"/>
          </a:xfrm>
          <a:prstGeom prst="rect">
            <a:avLst/>
          </a:prstGeom>
          <a:noFill/>
          <a:ln w="9525">
            <a:noFill/>
            <a:miter lim="800000"/>
            <a:headEnd/>
            <a:tailEnd/>
          </a:ln>
        </p:spPr>
        <p:txBody>
          <a:bodyPr>
            <a:spAutoFit/>
          </a:bodyPr>
          <a:lstStyle/>
          <a:p>
            <a:pPr>
              <a:spcBef>
                <a:spcPct val="50000"/>
              </a:spcBef>
            </a:pPr>
            <a:r>
              <a:rPr lang="en-GB" sz="1200"/>
              <a:t>International Diabetes Federation. IDF Atlas, 5</a:t>
            </a:r>
            <a:r>
              <a:rPr lang="en-GB" sz="1200" baseline="30000"/>
              <a:t>th</a:t>
            </a:r>
            <a:r>
              <a:rPr lang="en-GB" sz="1200"/>
              <a:t> edn. Brussels, Belgium: IDF, 2011. http://www.idf.org/diabetesatlas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8"/>
          <p:cNvSpPr txBox="1">
            <a:spLocks noChangeArrowheads="1"/>
          </p:cNvSpPr>
          <p:nvPr/>
        </p:nvSpPr>
        <p:spPr bwMode="auto">
          <a:xfrm>
            <a:off x="60325" y="1309688"/>
            <a:ext cx="9036050" cy="4718050"/>
          </a:xfrm>
          <a:prstGeom prst="rect">
            <a:avLst/>
          </a:prstGeom>
          <a:noFill/>
          <a:ln w="9525">
            <a:noFill/>
            <a:miter lim="800000"/>
            <a:headEnd/>
            <a:tailEnd/>
          </a:ln>
        </p:spPr>
        <p:txBody>
          <a:bodyPr>
            <a:spAutoFit/>
          </a:bodyPr>
          <a:lstStyle/>
          <a:p>
            <a:pPr marL="628650" indent="-366713">
              <a:spcAft>
                <a:spcPct val="40000"/>
              </a:spcAft>
              <a:buClr>
                <a:srgbClr val="A50021"/>
              </a:buClr>
              <a:buFont typeface="Tahoma" pitchFamily="34" charset="0"/>
              <a:buChar char="●"/>
            </a:pPr>
            <a:r>
              <a:rPr lang="en-GB" sz="2300"/>
              <a:t>Diabetes prevalence ~20% (age, chelation therapy)</a:t>
            </a:r>
          </a:p>
          <a:p>
            <a:pPr marL="628650" indent="-366713">
              <a:spcAft>
                <a:spcPct val="40000"/>
              </a:spcAft>
              <a:buClr>
                <a:srgbClr val="A50021"/>
              </a:buClr>
              <a:buFont typeface="Tahoma" pitchFamily="34" charset="0"/>
              <a:buChar char="●"/>
            </a:pPr>
            <a:r>
              <a:rPr lang="en-GB" sz="2300"/>
              <a:t>Aetiology and risk factors:</a:t>
            </a:r>
          </a:p>
          <a:p>
            <a:pPr marL="1179513" lvl="1" indent="-371475">
              <a:spcAft>
                <a:spcPct val="40000"/>
              </a:spcAft>
              <a:buClr>
                <a:srgbClr val="A50021"/>
              </a:buClr>
              <a:buFont typeface="Wingdings" pitchFamily="2" charset="2"/>
              <a:buChar char="Ø"/>
            </a:pPr>
            <a:r>
              <a:rPr lang="en-GB" sz="2300"/>
              <a:t>Transfusional iron overload</a:t>
            </a:r>
          </a:p>
          <a:p>
            <a:pPr marL="1179513" lvl="1" indent="-371475">
              <a:spcAft>
                <a:spcPct val="40000"/>
              </a:spcAft>
              <a:buClr>
                <a:srgbClr val="A50021"/>
              </a:buClr>
              <a:buFont typeface="Wingdings" pitchFamily="2" charset="2"/>
              <a:buChar char="Ø"/>
            </a:pPr>
            <a:r>
              <a:rPr lang="en-GB" sz="2300"/>
              <a:t>Poor chelation therapy, poor compliance,                        advanced age of onset</a:t>
            </a:r>
          </a:p>
          <a:p>
            <a:pPr marL="1179513" lvl="1" indent="-371475">
              <a:spcAft>
                <a:spcPct val="40000"/>
              </a:spcAft>
              <a:buClr>
                <a:srgbClr val="A50021"/>
              </a:buClr>
              <a:buFont typeface="Wingdings" pitchFamily="2" charset="2"/>
              <a:buChar char="Ø"/>
            </a:pPr>
            <a:r>
              <a:rPr lang="en-GB" sz="2300"/>
              <a:t>Altered </a:t>
            </a:r>
            <a:r>
              <a:rPr lang="el-GR" sz="2300">
                <a:cs typeface="Arial" pitchFamily="34" charset="0"/>
              </a:rPr>
              <a:t>β</a:t>
            </a:r>
            <a:r>
              <a:rPr lang="en-GB" sz="2300">
                <a:cs typeface="Arial" pitchFamily="34" charset="0"/>
              </a:rPr>
              <a:t>-cell insulin secretion</a:t>
            </a:r>
          </a:p>
          <a:p>
            <a:pPr marL="1179513" lvl="1" indent="-371475">
              <a:spcAft>
                <a:spcPct val="40000"/>
              </a:spcAft>
              <a:buClr>
                <a:srgbClr val="A50021"/>
              </a:buClr>
              <a:buFont typeface="Wingdings" pitchFamily="2" charset="2"/>
              <a:buChar char="Ø"/>
            </a:pPr>
            <a:r>
              <a:rPr lang="en-GB" sz="2300">
                <a:cs typeface="Arial" pitchFamily="34" charset="0"/>
              </a:rPr>
              <a:t>Autoimmunity</a:t>
            </a:r>
          </a:p>
          <a:p>
            <a:pPr marL="1179513" lvl="1" indent="-371475">
              <a:spcAft>
                <a:spcPct val="40000"/>
              </a:spcAft>
              <a:buClr>
                <a:srgbClr val="A50021"/>
              </a:buClr>
              <a:buFont typeface="Wingdings" pitchFamily="2" charset="2"/>
              <a:buChar char="Ø"/>
            </a:pPr>
            <a:r>
              <a:rPr lang="en-GB" sz="2300">
                <a:cs typeface="Arial" pitchFamily="34" charset="0"/>
              </a:rPr>
              <a:t>Insulin resistance secondary to liver disease </a:t>
            </a:r>
          </a:p>
          <a:p>
            <a:pPr marL="1179513" lvl="1" indent="-371475">
              <a:spcAft>
                <a:spcPct val="40000"/>
              </a:spcAft>
              <a:buClr>
                <a:srgbClr val="A50021"/>
              </a:buClr>
              <a:buFont typeface="Wingdings" pitchFamily="2" charset="2"/>
              <a:buChar char="Ø"/>
            </a:pPr>
            <a:r>
              <a:rPr lang="en-GB" sz="2300">
                <a:cs typeface="Arial" pitchFamily="34" charset="0"/>
              </a:rPr>
              <a:t>HCV infection</a:t>
            </a:r>
          </a:p>
          <a:p>
            <a:pPr marL="1179513" lvl="1" indent="-371475">
              <a:spcAft>
                <a:spcPct val="40000"/>
              </a:spcAft>
              <a:buClr>
                <a:srgbClr val="A50021"/>
              </a:buClr>
              <a:buFont typeface="Wingdings" pitchFamily="2" charset="2"/>
              <a:buChar char="Ø"/>
            </a:pPr>
            <a:r>
              <a:rPr lang="en-GB" sz="2300">
                <a:cs typeface="Arial" pitchFamily="34" charset="0"/>
              </a:rPr>
              <a:t>Global epidemic – type 1/type 2 diabetes</a:t>
            </a:r>
            <a:endParaRPr lang="en-GB" sz="2300"/>
          </a:p>
        </p:txBody>
      </p:sp>
      <p:pic>
        <p:nvPicPr>
          <p:cNvPr id="10243" name="Picture 13" descr="TIF logo horizontal"/>
          <p:cNvPicPr>
            <a:picLocks noChangeAspect="1" noChangeArrowheads="1"/>
          </p:cNvPicPr>
          <p:nvPr/>
        </p:nvPicPr>
        <p:blipFill>
          <a:blip r:embed="rId3" cstate="print"/>
          <a:srcRect/>
          <a:stretch>
            <a:fillRect/>
          </a:stretch>
        </p:blipFill>
        <p:spPr bwMode="auto">
          <a:xfrm>
            <a:off x="7596188" y="5999163"/>
            <a:ext cx="1547812" cy="858837"/>
          </a:xfrm>
          <a:prstGeom prst="rect">
            <a:avLst/>
          </a:prstGeom>
          <a:noFill/>
          <a:ln w="9525">
            <a:noFill/>
            <a:miter lim="800000"/>
            <a:headEnd/>
            <a:tailEnd/>
          </a:ln>
        </p:spPr>
      </p:pic>
      <p:pic>
        <p:nvPicPr>
          <p:cNvPr id="10244" name="Picture 20" descr="T:\TIF NEW\08  EDUC.PROGR\TIF EDUCATION\REGIONAL CONFERENCES\PAN-EUROPEAN CONFERENCES\3rd Pan-European Conf-Limassol 2012\Logos\3rd Pan-Euro\Logo for emails.jpg"/>
          <p:cNvPicPr>
            <a:picLocks noChangeAspect="1" noChangeArrowheads="1"/>
          </p:cNvPicPr>
          <p:nvPr/>
        </p:nvPicPr>
        <p:blipFill>
          <a:blip r:embed="rId4" cstate="print"/>
          <a:srcRect/>
          <a:stretch>
            <a:fillRect/>
          </a:stretch>
        </p:blipFill>
        <p:spPr bwMode="auto">
          <a:xfrm>
            <a:off x="-6350" y="0"/>
            <a:ext cx="5111750" cy="1158875"/>
          </a:xfrm>
          <a:prstGeom prst="rect">
            <a:avLst/>
          </a:prstGeom>
          <a:noFill/>
          <a:ln w="9525">
            <a:noFill/>
            <a:miter lim="800000"/>
            <a:headEnd/>
            <a:tailEnd/>
          </a:ln>
        </p:spPr>
      </p:pic>
      <p:sp>
        <p:nvSpPr>
          <p:cNvPr id="10245" name="TextBox 6"/>
          <p:cNvSpPr txBox="1">
            <a:spLocks noChangeArrowheads="1"/>
          </p:cNvSpPr>
          <p:nvPr/>
        </p:nvSpPr>
        <p:spPr bwMode="auto">
          <a:xfrm>
            <a:off x="1403350" y="333375"/>
            <a:ext cx="7740650" cy="666750"/>
          </a:xfrm>
          <a:prstGeom prst="rect">
            <a:avLst/>
          </a:prstGeom>
          <a:solidFill>
            <a:schemeClr val="bg1"/>
          </a:solidFill>
          <a:ln w="25400">
            <a:solidFill>
              <a:schemeClr val="bg1"/>
            </a:solidFill>
            <a:miter lim="800000"/>
            <a:headEnd/>
            <a:tailEnd/>
          </a:ln>
        </p:spPr>
        <p:txBody>
          <a:bodyPr>
            <a:spAutoFit/>
          </a:bodyPr>
          <a:lstStyle/>
          <a:p>
            <a:pPr algn="ctr"/>
            <a:r>
              <a:rPr lang="en-GB" sz="3600" b="1">
                <a:solidFill>
                  <a:srgbClr val="CC0000"/>
                </a:solidFill>
                <a:cs typeface="Tahoma" pitchFamily="34" charset="0"/>
              </a:rPr>
              <a:t>Diabetes in </a:t>
            </a:r>
            <a:r>
              <a:rPr lang="el-GR" sz="3600" b="1">
                <a:solidFill>
                  <a:srgbClr val="CC0000"/>
                </a:solidFill>
                <a:cs typeface="Arial" pitchFamily="34" charset="0"/>
              </a:rPr>
              <a:t>β</a:t>
            </a:r>
            <a:r>
              <a:rPr lang="en-GB" sz="3600" b="1">
                <a:solidFill>
                  <a:srgbClr val="CC0000"/>
                </a:solidFill>
                <a:cs typeface="Arial" pitchFamily="34" charset="0"/>
              </a:rPr>
              <a:t>-Thalassaemia Major</a:t>
            </a:r>
            <a:endParaRPr lang="el-GR" sz="3600" b="1">
              <a:solidFill>
                <a:srgbClr val="CC0000"/>
              </a:solidFill>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32" name="Rectangle 8"/>
          <p:cNvSpPr>
            <a:spLocks noGrp="1" noChangeArrowheads="1"/>
          </p:cNvSpPr>
          <p:nvPr>
            <p:ph type="title"/>
          </p:nvPr>
        </p:nvSpPr>
        <p:spPr/>
        <p:txBody>
          <a:bodyPr>
            <a:normAutofit fontScale="90000"/>
          </a:bodyPr>
          <a:lstStyle/>
          <a:p>
            <a:r>
              <a:rPr lang="en-US"/>
              <a:t>Iron Loading From Blood Transfusions</a:t>
            </a:r>
          </a:p>
        </p:txBody>
      </p:sp>
      <p:sp>
        <p:nvSpPr>
          <p:cNvPr id="410633" name="Rectangle 9"/>
          <p:cNvSpPr>
            <a:spLocks noGrp="1" noChangeArrowheads="1"/>
          </p:cNvSpPr>
          <p:nvPr>
            <p:ph type="body" idx="1"/>
          </p:nvPr>
        </p:nvSpPr>
        <p:spPr/>
        <p:txBody>
          <a:bodyPr/>
          <a:lstStyle/>
          <a:p>
            <a:r>
              <a:rPr lang="en-US">
                <a:sym typeface="Symbol" pitchFamily="18" charset="2"/>
              </a:rPr>
              <a:t>1 unit of blood contains approximately </a:t>
            </a:r>
            <a:br>
              <a:rPr lang="en-US">
                <a:sym typeface="Symbol" pitchFamily="18" charset="2"/>
              </a:rPr>
            </a:br>
            <a:r>
              <a:rPr lang="en-US">
                <a:sym typeface="Symbol" pitchFamily="18" charset="2"/>
              </a:rPr>
              <a:t>200 mg of iron</a:t>
            </a:r>
            <a:r>
              <a:rPr lang="en-US" baseline="30000">
                <a:sym typeface="Symbol" pitchFamily="18" charset="2"/>
              </a:rPr>
              <a:t>a</a:t>
            </a:r>
          </a:p>
          <a:p>
            <a:pPr lvl="1"/>
            <a:r>
              <a:rPr lang="en-US">
                <a:sym typeface="Symbol" pitchFamily="18" charset="2"/>
              </a:rPr>
              <a:t>Normally, total body iron is approximately</a:t>
            </a:r>
            <a:br>
              <a:rPr lang="en-US">
                <a:sym typeface="Symbol" pitchFamily="18" charset="2"/>
              </a:rPr>
            </a:br>
            <a:r>
              <a:rPr lang="en-US">
                <a:sym typeface="Symbol" pitchFamily="18" charset="2"/>
              </a:rPr>
              <a:t>3 to 4 g</a:t>
            </a:r>
          </a:p>
          <a:p>
            <a:pPr lvl="1"/>
            <a:r>
              <a:rPr lang="en-US">
                <a:sym typeface="Symbol" pitchFamily="18" charset="2"/>
              </a:rPr>
              <a:t>Chronic transfusion-dependent patients have an iron excess of 0.3 to 0.7 mg/kg/day, equivalent to 4 to 10 g of iron per year</a:t>
            </a:r>
            <a:r>
              <a:rPr lang="en-US" baseline="30000">
                <a:sym typeface="Symbol" pitchFamily="18" charset="2"/>
              </a:rPr>
              <a:t>b</a:t>
            </a:r>
          </a:p>
          <a:p>
            <a:r>
              <a:rPr lang="en-US">
                <a:sym typeface="Symbol" pitchFamily="18" charset="2"/>
              </a:rPr>
              <a:t>Iron accumulates with repeated blood transfusion </a:t>
            </a:r>
          </a:p>
        </p:txBody>
      </p:sp>
      <p:sp>
        <p:nvSpPr>
          <p:cNvPr id="410628" name="Text Box 4"/>
          <p:cNvSpPr txBox="1">
            <a:spLocks noChangeArrowheads="1"/>
          </p:cNvSpPr>
          <p:nvPr/>
        </p:nvSpPr>
        <p:spPr bwMode="auto">
          <a:xfrm>
            <a:off x="0" y="6188075"/>
            <a:ext cx="5173663" cy="669925"/>
          </a:xfrm>
          <a:prstGeom prst="rect">
            <a:avLst/>
          </a:prstGeom>
          <a:noFill/>
          <a:ln w="9525">
            <a:noFill/>
            <a:miter lim="800000"/>
            <a:headEnd/>
            <a:tailEnd/>
          </a:ln>
          <a:effectLst/>
        </p:spPr>
        <p:txBody>
          <a:bodyPr wrap="none" lIns="274320" bIns="182880" anchor="b">
            <a:spAutoFit/>
          </a:bodyPr>
          <a:lstStyle/>
          <a:p>
            <a:pPr marL="228600" indent="-228600">
              <a:lnSpc>
                <a:spcPct val="90000"/>
              </a:lnSpc>
            </a:pPr>
            <a:r>
              <a:rPr lang="en-US" sz="1600" baseline="30000"/>
              <a:t>a</a:t>
            </a:r>
            <a:r>
              <a:rPr lang="en-US" sz="1600"/>
              <a:t> Porter JB. </a:t>
            </a:r>
            <a:r>
              <a:rPr lang="en-US" sz="1600" i="1"/>
              <a:t>Br J Haematol.</a:t>
            </a:r>
            <a:r>
              <a:rPr lang="en-US" sz="1600"/>
              <a:t> 2001;115:239</a:t>
            </a:r>
            <a:r>
              <a:rPr lang="en-US" sz="1600">
                <a:cs typeface="Arial" pitchFamily="34" charset="0"/>
              </a:rPr>
              <a:t>-</a:t>
            </a:r>
            <a:r>
              <a:rPr lang="en-US" sz="1600"/>
              <a:t>252.</a:t>
            </a:r>
          </a:p>
          <a:p>
            <a:pPr marL="228600" indent="-228600">
              <a:lnSpc>
                <a:spcPct val="90000"/>
              </a:lnSpc>
            </a:pPr>
            <a:r>
              <a:rPr lang="en-US" sz="1600" baseline="30000"/>
              <a:t>b</a:t>
            </a:r>
            <a:r>
              <a:rPr lang="en-US" sz="1600"/>
              <a:t> Andrews NC. </a:t>
            </a:r>
            <a:r>
              <a:rPr lang="en-US" sz="1600" i="1"/>
              <a:t>N Engl J Med</a:t>
            </a:r>
            <a:r>
              <a:rPr lang="en-US" sz="1600"/>
              <a:t>. 1999;341:1986-1995.</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8"/>
          <p:cNvSpPr txBox="1">
            <a:spLocks noChangeArrowheads="1"/>
          </p:cNvSpPr>
          <p:nvPr/>
        </p:nvSpPr>
        <p:spPr bwMode="auto">
          <a:xfrm>
            <a:off x="60325" y="2151063"/>
            <a:ext cx="9036050" cy="1774825"/>
          </a:xfrm>
          <a:prstGeom prst="rect">
            <a:avLst/>
          </a:prstGeom>
          <a:noFill/>
          <a:ln w="9525">
            <a:noFill/>
            <a:miter lim="800000"/>
            <a:headEnd/>
            <a:tailEnd/>
          </a:ln>
        </p:spPr>
        <p:txBody>
          <a:bodyPr>
            <a:spAutoFit/>
          </a:bodyPr>
          <a:lstStyle/>
          <a:p>
            <a:pPr marL="628650" indent="-366713">
              <a:spcAft>
                <a:spcPct val="40000"/>
              </a:spcAft>
              <a:buClr>
                <a:srgbClr val="A50021"/>
              </a:buClr>
              <a:buFont typeface="Tahoma" pitchFamily="34" charset="0"/>
              <a:buChar char="●"/>
            </a:pPr>
            <a:r>
              <a:rPr lang="en-GB" sz="2300"/>
              <a:t>Annual oral glucose tolerance tests (OGTT) from puberty or from age 10 years if there is a positive family history</a:t>
            </a:r>
          </a:p>
          <a:p>
            <a:pPr marL="1179513" lvl="1" indent="-371475">
              <a:spcAft>
                <a:spcPct val="40000"/>
              </a:spcAft>
              <a:buClr>
                <a:srgbClr val="A50021"/>
              </a:buClr>
              <a:buFont typeface="Wingdings" pitchFamily="2" charset="2"/>
              <a:buChar char="Ø"/>
            </a:pPr>
            <a:r>
              <a:rPr lang="en-GB" sz="2300"/>
              <a:t>Prompt treatment of hyperglycaemia</a:t>
            </a:r>
          </a:p>
          <a:p>
            <a:pPr marL="1179513" lvl="1" indent="-371475">
              <a:spcAft>
                <a:spcPct val="40000"/>
              </a:spcAft>
              <a:buClr>
                <a:srgbClr val="A50021"/>
              </a:buClr>
              <a:buFont typeface="Wingdings" pitchFamily="2" charset="2"/>
              <a:buChar char="Ø"/>
            </a:pPr>
            <a:r>
              <a:rPr lang="en-GB" sz="2300"/>
              <a:t>Intensification of iron chelation therapy</a:t>
            </a:r>
          </a:p>
        </p:txBody>
      </p:sp>
      <p:pic>
        <p:nvPicPr>
          <p:cNvPr id="11267" name="Picture 13" descr="TIF logo horizontal"/>
          <p:cNvPicPr>
            <a:picLocks noChangeAspect="1" noChangeArrowheads="1"/>
          </p:cNvPicPr>
          <p:nvPr/>
        </p:nvPicPr>
        <p:blipFill>
          <a:blip r:embed="rId3" cstate="print"/>
          <a:srcRect/>
          <a:stretch>
            <a:fillRect/>
          </a:stretch>
        </p:blipFill>
        <p:spPr bwMode="auto">
          <a:xfrm>
            <a:off x="7596188" y="5999163"/>
            <a:ext cx="1547812" cy="858837"/>
          </a:xfrm>
          <a:prstGeom prst="rect">
            <a:avLst/>
          </a:prstGeom>
          <a:noFill/>
          <a:ln w="9525">
            <a:noFill/>
            <a:miter lim="800000"/>
            <a:headEnd/>
            <a:tailEnd/>
          </a:ln>
        </p:spPr>
      </p:pic>
      <p:pic>
        <p:nvPicPr>
          <p:cNvPr id="11268" name="Picture 20" descr="T:\TIF NEW\08  EDUC.PROGR\TIF EDUCATION\REGIONAL CONFERENCES\PAN-EUROPEAN CONFERENCES\3rd Pan-European Conf-Limassol 2012\Logos\3rd Pan-Euro\Logo for emails.jpg"/>
          <p:cNvPicPr>
            <a:picLocks noChangeAspect="1" noChangeArrowheads="1"/>
          </p:cNvPicPr>
          <p:nvPr/>
        </p:nvPicPr>
        <p:blipFill>
          <a:blip r:embed="rId4" cstate="print"/>
          <a:srcRect/>
          <a:stretch>
            <a:fillRect/>
          </a:stretch>
        </p:blipFill>
        <p:spPr bwMode="auto">
          <a:xfrm>
            <a:off x="-6350" y="0"/>
            <a:ext cx="5111750" cy="1158875"/>
          </a:xfrm>
          <a:prstGeom prst="rect">
            <a:avLst/>
          </a:prstGeom>
          <a:noFill/>
          <a:ln w="9525">
            <a:noFill/>
            <a:miter lim="800000"/>
            <a:headEnd/>
            <a:tailEnd/>
          </a:ln>
        </p:spPr>
      </p:pic>
      <p:sp>
        <p:nvSpPr>
          <p:cNvPr id="11269" name="TextBox 6"/>
          <p:cNvSpPr txBox="1">
            <a:spLocks noChangeArrowheads="1"/>
          </p:cNvSpPr>
          <p:nvPr/>
        </p:nvSpPr>
        <p:spPr bwMode="auto">
          <a:xfrm>
            <a:off x="1403350" y="333375"/>
            <a:ext cx="7740650" cy="666750"/>
          </a:xfrm>
          <a:prstGeom prst="rect">
            <a:avLst/>
          </a:prstGeom>
          <a:solidFill>
            <a:schemeClr val="bg1"/>
          </a:solidFill>
          <a:ln w="25400">
            <a:solidFill>
              <a:schemeClr val="bg1"/>
            </a:solidFill>
            <a:miter lim="800000"/>
            <a:headEnd/>
            <a:tailEnd/>
          </a:ln>
        </p:spPr>
        <p:txBody>
          <a:bodyPr>
            <a:spAutoFit/>
          </a:bodyPr>
          <a:lstStyle/>
          <a:p>
            <a:pPr algn="ctr"/>
            <a:r>
              <a:rPr lang="en-GB" sz="3600" b="1">
                <a:solidFill>
                  <a:srgbClr val="CC0000"/>
                </a:solidFill>
                <a:cs typeface="Tahoma" pitchFamily="34" charset="0"/>
              </a:rPr>
              <a:t>Early Diagnosis of Diabetes</a:t>
            </a:r>
            <a:endParaRPr lang="el-GR" sz="3600" b="1">
              <a:solidFill>
                <a:srgbClr val="CC0000"/>
              </a:solidFill>
              <a:cs typeface="Arial" pitchFamily="34" charset="0"/>
            </a:endParaRPr>
          </a:p>
        </p:txBody>
      </p:sp>
      <p:sp>
        <p:nvSpPr>
          <p:cNvPr id="11270" name="Text Box 6"/>
          <p:cNvSpPr txBox="1">
            <a:spLocks noChangeArrowheads="1"/>
          </p:cNvSpPr>
          <p:nvPr/>
        </p:nvSpPr>
        <p:spPr bwMode="auto">
          <a:xfrm>
            <a:off x="179388" y="5876925"/>
            <a:ext cx="7200900" cy="914400"/>
          </a:xfrm>
          <a:prstGeom prst="rect">
            <a:avLst/>
          </a:prstGeom>
          <a:noFill/>
          <a:ln w="9525">
            <a:noFill/>
            <a:miter lim="800000"/>
            <a:headEnd/>
            <a:tailEnd/>
          </a:ln>
        </p:spPr>
        <p:txBody>
          <a:bodyPr>
            <a:spAutoFit/>
          </a:bodyPr>
          <a:lstStyle/>
          <a:p>
            <a:pPr marL="342900" indent="-342900">
              <a:spcBef>
                <a:spcPct val="50000"/>
              </a:spcBef>
            </a:pPr>
            <a:r>
              <a:rPr lang="en-GB" sz="1200"/>
              <a:t>Thalassaemia International Federation. Guidelines for the Clinical Management of Thalassaemia. 2nd Revised Edition 2008. Available at:  </a:t>
            </a:r>
            <a:r>
              <a:rPr lang="en-GB" sz="1200">
                <a:hlinkClick r:id="rId5"/>
              </a:rPr>
              <a:t>http://www.thalassaemia.org.cy/publications.html</a:t>
            </a:r>
            <a:endParaRPr lang="en-GB" sz="1200"/>
          </a:p>
          <a:p>
            <a:pPr marL="342900" indent="-342900">
              <a:spcBef>
                <a:spcPct val="50000"/>
              </a:spcBef>
            </a:pPr>
            <a:r>
              <a:rPr lang="en-GB" sz="1200"/>
              <a:t>United Kingdom Thalassaemia Society. Standards for the Clinical Care of Children and Adults with Thalassaemia in the UK. 2nd Edition 2008. Available at: </a:t>
            </a:r>
            <a:r>
              <a:rPr lang="en-GB" sz="1200">
                <a:hlinkClick r:id="rId6"/>
              </a:rPr>
              <a:t>http://www.ukts.org/pdf.html</a:t>
            </a:r>
            <a:endParaRPr lang="en-GB" sz="12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8"/>
          <p:cNvSpPr txBox="1">
            <a:spLocks noChangeArrowheads="1"/>
          </p:cNvSpPr>
          <p:nvPr/>
        </p:nvSpPr>
        <p:spPr bwMode="auto">
          <a:xfrm>
            <a:off x="107950" y="1196975"/>
            <a:ext cx="9036050" cy="933450"/>
          </a:xfrm>
          <a:prstGeom prst="rect">
            <a:avLst/>
          </a:prstGeom>
          <a:noFill/>
          <a:ln w="9525">
            <a:noFill/>
            <a:miter lim="800000"/>
            <a:headEnd/>
            <a:tailEnd/>
          </a:ln>
        </p:spPr>
        <p:txBody>
          <a:bodyPr>
            <a:spAutoFit/>
          </a:bodyPr>
          <a:lstStyle/>
          <a:p>
            <a:pPr marL="628650" indent="-366713">
              <a:spcAft>
                <a:spcPct val="40000"/>
              </a:spcAft>
              <a:buClr>
                <a:srgbClr val="A50021"/>
              </a:buClr>
              <a:buFont typeface="Tahoma" pitchFamily="34" charset="0"/>
              <a:buChar char="●"/>
            </a:pPr>
            <a:r>
              <a:rPr lang="en-GB" sz="2300"/>
              <a:t>Prevention, detection and management of complications</a:t>
            </a:r>
          </a:p>
          <a:p>
            <a:pPr marL="628650" indent="-366713">
              <a:spcAft>
                <a:spcPct val="40000"/>
              </a:spcAft>
              <a:buClr>
                <a:srgbClr val="A50021"/>
              </a:buClr>
              <a:buFont typeface="Tahoma" pitchFamily="34" charset="0"/>
              <a:buChar char="●"/>
            </a:pPr>
            <a:r>
              <a:rPr lang="en-GB" sz="2300"/>
              <a:t>Microvascular &amp; Macrovascular</a:t>
            </a:r>
            <a:endParaRPr lang="en-GB" sz="2300">
              <a:cs typeface="Arial" pitchFamily="34" charset="0"/>
            </a:endParaRPr>
          </a:p>
        </p:txBody>
      </p:sp>
      <p:pic>
        <p:nvPicPr>
          <p:cNvPr id="2052" name="Picture 20" descr="T:\TIF NEW\08  EDUC.PROGR\TIF EDUCATION\REGIONAL CONFERENCES\PAN-EUROPEAN CONFERENCES\3rd Pan-European Conf-Limassol 2012\Logos\3rd Pan-Euro\Logo for emails.jpg"/>
          <p:cNvPicPr>
            <a:picLocks noChangeAspect="1" noChangeArrowheads="1"/>
          </p:cNvPicPr>
          <p:nvPr/>
        </p:nvPicPr>
        <p:blipFill>
          <a:blip r:embed="rId4" cstate="print"/>
          <a:srcRect/>
          <a:stretch>
            <a:fillRect/>
          </a:stretch>
        </p:blipFill>
        <p:spPr bwMode="auto">
          <a:xfrm>
            <a:off x="-6350" y="0"/>
            <a:ext cx="5111750" cy="1158875"/>
          </a:xfrm>
          <a:prstGeom prst="rect">
            <a:avLst/>
          </a:prstGeom>
          <a:noFill/>
          <a:ln w="9525">
            <a:noFill/>
            <a:miter lim="800000"/>
            <a:headEnd/>
            <a:tailEnd/>
          </a:ln>
        </p:spPr>
      </p:pic>
      <p:sp>
        <p:nvSpPr>
          <p:cNvPr id="2053" name="TextBox 6"/>
          <p:cNvSpPr txBox="1">
            <a:spLocks noChangeArrowheads="1"/>
          </p:cNvSpPr>
          <p:nvPr/>
        </p:nvSpPr>
        <p:spPr bwMode="auto">
          <a:xfrm>
            <a:off x="1403350" y="333375"/>
            <a:ext cx="7740650" cy="666750"/>
          </a:xfrm>
          <a:prstGeom prst="rect">
            <a:avLst/>
          </a:prstGeom>
          <a:solidFill>
            <a:schemeClr val="bg1"/>
          </a:solidFill>
          <a:ln w="25400">
            <a:solidFill>
              <a:schemeClr val="bg1"/>
            </a:solidFill>
            <a:miter lim="800000"/>
            <a:headEnd/>
            <a:tailEnd/>
          </a:ln>
        </p:spPr>
        <p:txBody>
          <a:bodyPr>
            <a:spAutoFit/>
          </a:bodyPr>
          <a:lstStyle/>
          <a:p>
            <a:pPr algn="ctr"/>
            <a:r>
              <a:rPr lang="en-GB" sz="3600" b="1">
                <a:solidFill>
                  <a:srgbClr val="CC0000"/>
                </a:solidFill>
                <a:cs typeface="Tahoma" pitchFamily="34" charset="0"/>
              </a:rPr>
              <a:t>Aim of Treatment</a:t>
            </a:r>
            <a:endParaRPr lang="el-GR" sz="3600" b="1">
              <a:solidFill>
                <a:srgbClr val="CC0000"/>
              </a:solidFill>
              <a:cs typeface="Arial" pitchFamily="34" charset="0"/>
            </a:endParaRPr>
          </a:p>
        </p:txBody>
      </p:sp>
      <p:grpSp>
        <p:nvGrpSpPr>
          <p:cNvPr id="2" name="Group 27"/>
          <p:cNvGrpSpPr>
            <a:grpSpLocks/>
          </p:cNvGrpSpPr>
          <p:nvPr/>
        </p:nvGrpSpPr>
        <p:grpSpPr bwMode="auto">
          <a:xfrm>
            <a:off x="196850" y="2108200"/>
            <a:ext cx="3182938" cy="2233613"/>
            <a:chOff x="124" y="1328"/>
            <a:chExt cx="2005" cy="1407"/>
          </a:xfrm>
        </p:grpSpPr>
        <p:graphicFrame>
          <p:nvGraphicFramePr>
            <p:cNvPr id="2050" name="Object 6"/>
            <p:cNvGraphicFramePr>
              <a:graphicFrameLocks noChangeAspect="1"/>
            </p:cNvGraphicFramePr>
            <p:nvPr/>
          </p:nvGraphicFramePr>
          <p:xfrm>
            <a:off x="124" y="1525"/>
            <a:ext cx="1815" cy="1210"/>
          </p:xfrm>
          <a:graphic>
            <a:graphicData uri="http://schemas.openxmlformats.org/presentationml/2006/ole">
              <p:oleObj spid="_x0000_s130057" name="Photo Editor Photo" r:id="rId5" imgW="20571429" imgH="13714286" progId="">
                <p:embed/>
              </p:oleObj>
            </a:graphicData>
          </a:graphic>
        </p:graphicFrame>
        <p:sp>
          <p:nvSpPr>
            <p:cNvPr id="2070" name="Text Box 18"/>
            <p:cNvSpPr txBox="1">
              <a:spLocks noChangeArrowheads="1"/>
            </p:cNvSpPr>
            <p:nvPr/>
          </p:nvSpPr>
          <p:spPr bwMode="auto">
            <a:xfrm>
              <a:off x="314" y="1328"/>
              <a:ext cx="1815" cy="212"/>
            </a:xfrm>
            <a:prstGeom prst="rect">
              <a:avLst/>
            </a:prstGeom>
            <a:noFill/>
            <a:ln w="9525">
              <a:noFill/>
              <a:miter lim="800000"/>
              <a:headEnd/>
              <a:tailEnd/>
            </a:ln>
          </p:spPr>
          <p:txBody>
            <a:bodyPr>
              <a:spAutoFit/>
            </a:bodyPr>
            <a:lstStyle/>
            <a:p>
              <a:pPr>
                <a:spcBef>
                  <a:spcPct val="50000"/>
                </a:spcBef>
              </a:pPr>
              <a:r>
                <a:rPr lang="en-GB" sz="1600"/>
                <a:t>Background retinopathy</a:t>
              </a:r>
            </a:p>
          </p:txBody>
        </p:sp>
      </p:grpSp>
      <p:grpSp>
        <p:nvGrpSpPr>
          <p:cNvPr id="3" name="Group 23"/>
          <p:cNvGrpSpPr>
            <a:grpSpLocks/>
          </p:cNvGrpSpPr>
          <p:nvPr/>
        </p:nvGrpSpPr>
        <p:grpSpPr bwMode="auto">
          <a:xfrm>
            <a:off x="509588" y="4357688"/>
            <a:ext cx="2449512" cy="2260600"/>
            <a:chOff x="546" y="2750"/>
            <a:chExt cx="1543" cy="1424"/>
          </a:xfrm>
        </p:grpSpPr>
        <p:pic>
          <p:nvPicPr>
            <p:cNvPr id="2068" name="Picture 7" descr="NVE"/>
            <p:cNvPicPr>
              <a:picLocks noChangeAspect="1" noChangeArrowheads="1"/>
            </p:cNvPicPr>
            <p:nvPr/>
          </p:nvPicPr>
          <p:blipFill>
            <a:blip r:embed="rId6" cstate="print"/>
            <a:srcRect/>
            <a:stretch>
              <a:fillRect/>
            </a:stretch>
          </p:blipFill>
          <p:spPr bwMode="auto">
            <a:xfrm>
              <a:off x="612" y="2931"/>
              <a:ext cx="1315" cy="1243"/>
            </a:xfrm>
            <a:prstGeom prst="rect">
              <a:avLst/>
            </a:prstGeom>
            <a:noFill/>
            <a:ln w="9525">
              <a:noFill/>
              <a:miter lim="800000"/>
              <a:headEnd/>
              <a:tailEnd/>
            </a:ln>
          </p:spPr>
        </p:pic>
        <p:sp>
          <p:nvSpPr>
            <p:cNvPr id="2069" name="Text Box 19"/>
            <p:cNvSpPr txBox="1">
              <a:spLocks noChangeArrowheads="1"/>
            </p:cNvSpPr>
            <p:nvPr/>
          </p:nvSpPr>
          <p:spPr bwMode="auto">
            <a:xfrm>
              <a:off x="546" y="2750"/>
              <a:ext cx="1543" cy="212"/>
            </a:xfrm>
            <a:prstGeom prst="rect">
              <a:avLst/>
            </a:prstGeom>
            <a:noFill/>
            <a:ln w="9525">
              <a:noFill/>
              <a:miter lim="800000"/>
              <a:headEnd/>
              <a:tailEnd/>
            </a:ln>
          </p:spPr>
          <p:txBody>
            <a:bodyPr>
              <a:spAutoFit/>
            </a:bodyPr>
            <a:lstStyle/>
            <a:p>
              <a:pPr>
                <a:spcBef>
                  <a:spcPct val="50000"/>
                </a:spcBef>
              </a:pPr>
              <a:r>
                <a:rPr lang="en-GB" sz="1600"/>
                <a:t>Proliferative retinopathy</a:t>
              </a:r>
            </a:p>
          </p:txBody>
        </p:sp>
      </p:grpSp>
      <p:grpSp>
        <p:nvGrpSpPr>
          <p:cNvPr id="4" name="Group 29"/>
          <p:cNvGrpSpPr>
            <a:grpSpLocks/>
          </p:cNvGrpSpPr>
          <p:nvPr/>
        </p:nvGrpSpPr>
        <p:grpSpPr bwMode="auto">
          <a:xfrm>
            <a:off x="3235325" y="2109788"/>
            <a:ext cx="3170238" cy="2014537"/>
            <a:chOff x="2038" y="1329"/>
            <a:chExt cx="1997" cy="1269"/>
          </a:xfrm>
        </p:grpSpPr>
        <p:pic>
          <p:nvPicPr>
            <p:cNvPr id="2066" name="Picture 9" descr="Slide3x"/>
            <p:cNvPicPr>
              <a:picLocks noChangeAspect="1" noChangeArrowheads="1"/>
            </p:cNvPicPr>
            <p:nvPr/>
          </p:nvPicPr>
          <p:blipFill>
            <a:blip r:embed="rId7" cstate="print">
              <a:lum bright="-18000" contrast="30000"/>
            </a:blip>
            <a:srcRect/>
            <a:stretch>
              <a:fillRect/>
            </a:stretch>
          </p:blipFill>
          <p:spPr bwMode="auto">
            <a:xfrm>
              <a:off x="2038" y="1530"/>
              <a:ext cx="1633" cy="1068"/>
            </a:xfrm>
            <a:prstGeom prst="rect">
              <a:avLst/>
            </a:prstGeom>
            <a:noFill/>
            <a:ln w="9525">
              <a:noFill/>
              <a:miter lim="800000"/>
              <a:headEnd/>
              <a:tailEnd/>
            </a:ln>
          </p:spPr>
        </p:pic>
        <p:sp>
          <p:nvSpPr>
            <p:cNvPr id="2067" name="Text Box 20"/>
            <p:cNvSpPr txBox="1">
              <a:spLocks noChangeArrowheads="1"/>
            </p:cNvSpPr>
            <p:nvPr/>
          </p:nvSpPr>
          <p:spPr bwMode="auto">
            <a:xfrm>
              <a:off x="2220" y="1329"/>
              <a:ext cx="1815" cy="212"/>
            </a:xfrm>
            <a:prstGeom prst="rect">
              <a:avLst/>
            </a:prstGeom>
            <a:noFill/>
            <a:ln w="9525">
              <a:noFill/>
              <a:miter lim="800000"/>
              <a:headEnd/>
              <a:tailEnd/>
            </a:ln>
          </p:spPr>
          <p:txBody>
            <a:bodyPr>
              <a:spAutoFit/>
            </a:bodyPr>
            <a:lstStyle/>
            <a:p>
              <a:pPr>
                <a:spcBef>
                  <a:spcPct val="50000"/>
                </a:spcBef>
              </a:pPr>
              <a:r>
                <a:rPr lang="en-GB" sz="1600"/>
                <a:t>Kidney glomerulus</a:t>
              </a:r>
            </a:p>
          </p:txBody>
        </p:sp>
      </p:grpSp>
      <p:grpSp>
        <p:nvGrpSpPr>
          <p:cNvPr id="5" name="Group 28"/>
          <p:cNvGrpSpPr>
            <a:grpSpLocks/>
          </p:cNvGrpSpPr>
          <p:nvPr/>
        </p:nvGrpSpPr>
        <p:grpSpPr bwMode="auto">
          <a:xfrm>
            <a:off x="3221038" y="4348163"/>
            <a:ext cx="2592387" cy="2195512"/>
            <a:chOff x="2034" y="2719"/>
            <a:chExt cx="1633" cy="1383"/>
          </a:xfrm>
        </p:grpSpPr>
        <p:pic>
          <p:nvPicPr>
            <p:cNvPr id="2064" name="Picture 10" descr="Slide1x"/>
            <p:cNvPicPr>
              <a:picLocks noChangeAspect="1" noChangeArrowheads="1"/>
            </p:cNvPicPr>
            <p:nvPr/>
          </p:nvPicPr>
          <p:blipFill>
            <a:blip r:embed="rId8" cstate="print"/>
            <a:srcRect/>
            <a:stretch>
              <a:fillRect/>
            </a:stretch>
          </p:blipFill>
          <p:spPr bwMode="auto">
            <a:xfrm>
              <a:off x="2034" y="2906"/>
              <a:ext cx="1633" cy="1196"/>
            </a:xfrm>
            <a:prstGeom prst="rect">
              <a:avLst/>
            </a:prstGeom>
            <a:noFill/>
            <a:ln w="9525">
              <a:noFill/>
              <a:miter lim="800000"/>
              <a:headEnd/>
              <a:tailEnd/>
            </a:ln>
          </p:spPr>
        </p:pic>
        <p:sp>
          <p:nvSpPr>
            <p:cNvPr id="2065" name="Text Box 24"/>
            <p:cNvSpPr txBox="1">
              <a:spLocks noChangeArrowheads="1"/>
            </p:cNvSpPr>
            <p:nvPr/>
          </p:nvSpPr>
          <p:spPr bwMode="auto">
            <a:xfrm>
              <a:off x="2173" y="2719"/>
              <a:ext cx="1451" cy="212"/>
            </a:xfrm>
            <a:prstGeom prst="rect">
              <a:avLst/>
            </a:prstGeom>
            <a:noFill/>
            <a:ln w="9525">
              <a:noFill/>
              <a:miter lim="800000"/>
              <a:headEnd/>
              <a:tailEnd/>
            </a:ln>
          </p:spPr>
          <p:txBody>
            <a:bodyPr>
              <a:spAutoFit/>
            </a:bodyPr>
            <a:lstStyle/>
            <a:p>
              <a:pPr>
                <a:spcBef>
                  <a:spcPct val="50000"/>
                </a:spcBef>
              </a:pPr>
              <a:r>
                <a:rPr lang="en-GB" sz="1600"/>
                <a:t>Glomerular sclerosis</a:t>
              </a:r>
            </a:p>
          </p:txBody>
        </p:sp>
      </p:grpSp>
      <p:grpSp>
        <p:nvGrpSpPr>
          <p:cNvPr id="6" name="Group 30"/>
          <p:cNvGrpSpPr>
            <a:grpSpLocks/>
          </p:cNvGrpSpPr>
          <p:nvPr/>
        </p:nvGrpSpPr>
        <p:grpSpPr bwMode="auto">
          <a:xfrm>
            <a:off x="6011863" y="2117725"/>
            <a:ext cx="3143250" cy="2149475"/>
            <a:chOff x="3787" y="1334"/>
            <a:chExt cx="1980" cy="1354"/>
          </a:xfrm>
        </p:grpSpPr>
        <p:pic>
          <p:nvPicPr>
            <p:cNvPr id="2062" name="Picture 16" descr="udenw1"/>
            <p:cNvPicPr>
              <a:picLocks noChangeAspect="1" noChangeArrowheads="1"/>
            </p:cNvPicPr>
            <p:nvPr/>
          </p:nvPicPr>
          <p:blipFill>
            <a:blip r:embed="rId9" cstate="print"/>
            <a:srcRect/>
            <a:stretch>
              <a:fillRect/>
            </a:stretch>
          </p:blipFill>
          <p:spPr bwMode="auto">
            <a:xfrm>
              <a:off x="3787" y="1525"/>
              <a:ext cx="1723" cy="1163"/>
            </a:xfrm>
            <a:prstGeom prst="rect">
              <a:avLst/>
            </a:prstGeom>
            <a:noFill/>
            <a:ln w="9525">
              <a:noFill/>
              <a:miter lim="800000"/>
              <a:headEnd/>
              <a:tailEnd/>
            </a:ln>
          </p:spPr>
        </p:pic>
        <p:sp>
          <p:nvSpPr>
            <p:cNvPr id="2063" name="Text Box 25"/>
            <p:cNvSpPr txBox="1">
              <a:spLocks noChangeArrowheads="1"/>
            </p:cNvSpPr>
            <p:nvPr/>
          </p:nvSpPr>
          <p:spPr bwMode="auto">
            <a:xfrm>
              <a:off x="3952" y="1334"/>
              <a:ext cx="1815" cy="212"/>
            </a:xfrm>
            <a:prstGeom prst="rect">
              <a:avLst/>
            </a:prstGeom>
            <a:noFill/>
            <a:ln w="9525">
              <a:noFill/>
              <a:miter lim="800000"/>
              <a:headEnd/>
              <a:tailEnd/>
            </a:ln>
          </p:spPr>
          <p:txBody>
            <a:bodyPr>
              <a:spAutoFit/>
            </a:bodyPr>
            <a:lstStyle/>
            <a:p>
              <a:pPr>
                <a:spcBef>
                  <a:spcPct val="50000"/>
                </a:spcBef>
              </a:pPr>
              <a:r>
                <a:rPr lang="en-GB" sz="1600"/>
                <a:t>Neuropathic foot ulcer</a:t>
              </a:r>
            </a:p>
          </p:txBody>
        </p:sp>
      </p:grpSp>
      <p:grpSp>
        <p:nvGrpSpPr>
          <p:cNvPr id="7" name="Group 31"/>
          <p:cNvGrpSpPr>
            <a:grpSpLocks/>
          </p:cNvGrpSpPr>
          <p:nvPr/>
        </p:nvGrpSpPr>
        <p:grpSpPr bwMode="auto">
          <a:xfrm>
            <a:off x="6251575" y="4332288"/>
            <a:ext cx="2232025" cy="2184400"/>
            <a:chOff x="3923" y="2704"/>
            <a:chExt cx="1406" cy="1376"/>
          </a:xfrm>
        </p:grpSpPr>
        <p:pic>
          <p:nvPicPr>
            <p:cNvPr id="2060" name="Picture 17" descr="Slide6x"/>
            <p:cNvPicPr>
              <a:picLocks noChangeAspect="1" noChangeArrowheads="1"/>
            </p:cNvPicPr>
            <p:nvPr/>
          </p:nvPicPr>
          <p:blipFill>
            <a:blip r:embed="rId10" cstate="print">
              <a:lum bright="-6000" contrast="12000"/>
            </a:blip>
            <a:srcRect/>
            <a:stretch>
              <a:fillRect/>
            </a:stretch>
          </p:blipFill>
          <p:spPr bwMode="auto">
            <a:xfrm>
              <a:off x="3923" y="2901"/>
              <a:ext cx="1406" cy="1179"/>
            </a:xfrm>
            <a:prstGeom prst="rect">
              <a:avLst/>
            </a:prstGeom>
            <a:noFill/>
            <a:ln w="9525">
              <a:noFill/>
              <a:miter lim="800000"/>
              <a:headEnd/>
              <a:tailEnd/>
            </a:ln>
          </p:spPr>
        </p:pic>
        <p:sp>
          <p:nvSpPr>
            <p:cNvPr id="2061" name="Text Box 26"/>
            <p:cNvSpPr txBox="1">
              <a:spLocks noChangeArrowheads="1"/>
            </p:cNvSpPr>
            <p:nvPr/>
          </p:nvSpPr>
          <p:spPr bwMode="auto">
            <a:xfrm>
              <a:off x="4267" y="2704"/>
              <a:ext cx="1055" cy="212"/>
            </a:xfrm>
            <a:prstGeom prst="rect">
              <a:avLst/>
            </a:prstGeom>
            <a:noFill/>
            <a:ln w="9525">
              <a:noFill/>
              <a:miter lim="800000"/>
              <a:headEnd/>
              <a:tailEnd/>
            </a:ln>
          </p:spPr>
          <p:txBody>
            <a:bodyPr>
              <a:spAutoFit/>
            </a:bodyPr>
            <a:lstStyle/>
            <a:p>
              <a:pPr>
                <a:spcBef>
                  <a:spcPct val="50000"/>
                </a:spcBef>
              </a:pPr>
              <a:r>
                <a:rPr lang="en-GB" sz="1600"/>
                <a:t>Ischaemia</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endParaRPr lang="ar-SY"/>
          </a:p>
        </p:txBody>
      </p:sp>
      <p:pic>
        <p:nvPicPr>
          <p:cNvPr id="128002" name="Picture 2" descr="C:\Users\Rajha\Pictures\thalassemia_head2.jpg"/>
          <p:cNvPicPr>
            <a:picLocks noChangeAspect="1" noChangeArrowheads="1"/>
          </p:cNvPicPr>
          <p:nvPr/>
        </p:nvPicPr>
        <p:blipFill>
          <a:blip r:embed="rId2" cstate="print"/>
          <a:srcRect/>
          <a:stretch>
            <a:fillRect/>
          </a:stretch>
        </p:blipFill>
        <p:spPr bwMode="auto">
          <a:xfrm>
            <a:off x="2581275" y="2005013"/>
            <a:ext cx="3981450" cy="284797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011618"/>
          </a:xfrm>
        </p:spPr>
        <p:txBody>
          <a:bodyPr>
            <a:noAutofit/>
          </a:bodyPr>
          <a:lstStyle/>
          <a:p>
            <a:r>
              <a:rPr lang="en-US" sz="9600" dirty="0" smtClean="0">
                <a:solidFill>
                  <a:srgbClr val="FF0000"/>
                </a:solidFill>
              </a:rPr>
              <a:t>Hypothyroidism</a:t>
            </a:r>
            <a:endParaRPr lang="ar-SY" sz="9600" dirty="0">
              <a:solidFill>
                <a:srgbClr val="FF0000"/>
              </a:solidFill>
            </a:endParaRPr>
          </a:p>
        </p:txBody>
      </p:sp>
      <p:sp>
        <p:nvSpPr>
          <p:cNvPr id="3" name="عنصر نائب للمحتوى 2"/>
          <p:cNvSpPr>
            <a:spLocks noGrp="1"/>
          </p:cNvSpPr>
          <p:nvPr>
            <p:ph idx="1"/>
          </p:nvPr>
        </p:nvSpPr>
        <p:spPr>
          <a:xfrm>
            <a:off x="457200" y="4572008"/>
            <a:ext cx="8229600" cy="1554155"/>
          </a:xfrm>
        </p:spPr>
        <p:txBody>
          <a:bodyPr/>
          <a:lstStyle/>
          <a:p>
            <a:endParaRPr lang="ar-SY"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1143000"/>
          </a:xfrm>
        </p:spPr>
        <p:txBody>
          <a:bodyPr/>
          <a:lstStyle/>
          <a:p>
            <a:pPr eaLnBrk="1" hangingPunct="1"/>
            <a:r>
              <a:rPr lang="en-US" altLang="en-US" smtClean="0"/>
              <a:t>Hypothyroidism</a:t>
            </a:r>
            <a:endParaRPr lang="en-US" altLang="en-US" sz="4000" smtClean="0"/>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b="4457"/>
          <a:stretch>
            <a:fillRect/>
          </a:stretch>
        </p:blipFill>
        <p:spPr bwMode="auto">
          <a:xfrm>
            <a:off x="2209800" y="1820863"/>
            <a:ext cx="5410200" cy="5037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lus 7"/>
          <p:cNvSpPr/>
          <p:nvPr/>
        </p:nvSpPr>
        <p:spPr>
          <a:xfrm>
            <a:off x="7010400" y="5029200"/>
            <a:ext cx="381000" cy="381000"/>
          </a:xfrm>
          <a:prstGeom prst="mathPlu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Minus 6"/>
          <p:cNvSpPr/>
          <p:nvPr/>
        </p:nvSpPr>
        <p:spPr>
          <a:xfrm>
            <a:off x="3124200" y="5181600"/>
            <a:ext cx="457200" cy="304800"/>
          </a:xfrm>
          <a:prstGeom prst="mathMinus">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a:spLocks noChangeArrowheads="1"/>
          </p:cNvSpPr>
          <p:nvPr/>
        </p:nvSpPr>
        <p:spPr bwMode="auto">
          <a:xfrm>
            <a:off x="4267200" y="1295400"/>
            <a:ext cx="44624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a:latin typeface="Calibri" pitchFamily="34" charset="0"/>
              </a:rPr>
              <a:t>Insufficient thyroid hormone</a:t>
            </a:r>
          </a:p>
        </p:txBody>
      </p:sp>
      <p:sp>
        <p:nvSpPr>
          <p:cNvPr id="17" name="Cloud Callout 16"/>
          <p:cNvSpPr/>
          <p:nvPr/>
        </p:nvSpPr>
        <p:spPr>
          <a:xfrm>
            <a:off x="228600" y="1066800"/>
            <a:ext cx="2209800" cy="1295400"/>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a:spLocks noChangeArrowheads="1"/>
          </p:cNvSpPr>
          <p:nvPr/>
        </p:nvSpPr>
        <p:spPr bwMode="auto">
          <a:xfrm>
            <a:off x="381000" y="1371600"/>
            <a:ext cx="1828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latin typeface="Calibri" pitchFamily="34" charset="0"/>
              </a:rPr>
              <a:t>What is it?</a:t>
            </a:r>
          </a:p>
        </p:txBody>
      </p:sp>
    </p:spTree>
    <p:extLst>
      <p:ext uri="{BB962C8B-B14F-4D97-AF65-F5344CB8AC3E}">
        <p14:creationId xmlns:p14="http://schemas.microsoft.com/office/powerpoint/2010/main" xmlns="" val="3144048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r>
              <a:rPr lang="en-US" dirty="0" smtClean="0">
                <a:solidFill>
                  <a:srgbClr val="FF0000"/>
                </a:solidFill>
              </a:rPr>
              <a:t>Primary</a:t>
            </a:r>
            <a:r>
              <a:rPr lang="en-US" dirty="0" smtClean="0"/>
              <a:t> hypothyroidism and </a:t>
            </a:r>
            <a:r>
              <a:rPr lang="en-US" dirty="0" err="1" smtClean="0"/>
              <a:t>hypoparathyroidsm</a:t>
            </a:r>
            <a:r>
              <a:rPr lang="en-US" dirty="0" smtClean="0"/>
              <a:t> usually appear in the </a:t>
            </a:r>
            <a:r>
              <a:rPr lang="en-US" dirty="0" smtClean="0">
                <a:solidFill>
                  <a:srgbClr val="FF0000"/>
                </a:solidFill>
              </a:rPr>
              <a:t>second decade </a:t>
            </a:r>
            <a:r>
              <a:rPr lang="en-US" dirty="0" smtClean="0"/>
              <a:t>of life; are related to iron </a:t>
            </a:r>
            <a:r>
              <a:rPr lang="en-US" dirty="0" smtClean="0">
                <a:solidFill>
                  <a:srgbClr val="FF0000"/>
                </a:solidFill>
              </a:rPr>
              <a:t>overload</a:t>
            </a:r>
            <a:r>
              <a:rPr lang="en-US" dirty="0" smtClean="0"/>
              <a:t> and may be </a:t>
            </a:r>
            <a:r>
              <a:rPr lang="en-US" dirty="0" smtClean="0">
                <a:solidFill>
                  <a:srgbClr val="FF0000"/>
                </a:solidFill>
              </a:rPr>
              <a:t>reversible</a:t>
            </a:r>
            <a:r>
              <a:rPr lang="en-US" dirty="0" smtClean="0"/>
              <a:t> at an early stage by intensive </a:t>
            </a:r>
            <a:r>
              <a:rPr lang="en-US" dirty="0" err="1" smtClean="0"/>
              <a:t>chelation</a:t>
            </a:r>
            <a:r>
              <a:rPr lang="en-US" dirty="0" smtClean="0"/>
              <a:t>. </a:t>
            </a:r>
            <a:endParaRPr lang="ar-SY"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5613" y="0"/>
            <a:ext cx="8226425" cy="838200"/>
          </a:xfrm>
        </p:spPr>
        <p:txBody>
          <a:bodyPr/>
          <a:lstStyle/>
          <a:p>
            <a:r>
              <a:rPr lang="ar-LB" dirty="0">
                <a:solidFill>
                  <a:srgbClr val="FF0000"/>
                </a:solidFill>
              </a:rPr>
              <a:t>قصور </a:t>
            </a:r>
            <a:r>
              <a:rPr lang="ar-LB" dirty="0" err="1">
                <a:solidFill>
                  <a:srgbClr val="FF0000"/>
                </a:solidFill>
              </a:rPr>
              <a:t>الدرق</a:t>
            </a:r>
            <a:r>
              <a:rPr lang="ar-LB" dirty="0">
                <a:solidFill>
                  <a:srgbClr val="FF0000"/>
                </a:solidFill>
              </a:rPr>
              <a:t> </a:t>
            </a:r>
            <a:r>
              <a:rPr lang="ar-LB" dirty="0" err="1">
                <a:solidFill>
                  <a:srgbClr val="FF0000"/>
                </a:solidFill>
              </a:rPr>
              <a:t>البدئي</a:t>
            </a:r>
            <a:endParaRPr lang="en-US" dirty="0">
              <a:solidFill>
                <a:srgbClr val="FF0000"/>
              </a:solidFill>
            </a:endParaRPr>
          </a:p>
        </p:txBody>
      </p:sp>
      <p:sp>
        <p:nvSpPr>
          <p:cNvPr id="52227" name="Rectangle 3"/>
          <p:cNvSpPr>
            <a:spLocks noGrp="1" noChangeArrowheads="1"/>
          </p:cNvSpPr>
          <p:nvPr>
            <p:ph type="body" idx="1"/>
          </p:nvPr>
        </p:nvSpPr>
        <p:spPr>
          <a:xfrm>
            <a:off x="0" y="762000"/>
            <a:ext cx="8682038" cy="6096000"/>
          </a:xfrm>
        </p:spPr>
        <p:txBody>
          <a:bodyPr/>
          <a:lstStyle/>
          <a:p>
            <a:pPr algn="r">
              <a:lnSpc>
                <a:spcPct val="90000"/>
              </a:lnSpc>
              <a:buFont typeface="Wingdings" pitchFamily="2" charset="2"/>
              <a:buNone/>
            </a:pPr>
            <a:r>
              <a:rPr lang="ar-LB" sz="2800" dirty="0"/>
              <a:t> *</a:t>
            </a:r>
            <a:r>
              <a:rPr lang="ar-LB" sz="2800" dirty="0">
                <a:solidFill>
                  <a:schemeClr val="hlink"/>
                </a:solidFill>
              </a:rPr>
              <a:t> </a:t>
            </a:r>
            <a:r>
              <a:rPr lang="ar-LB" sz="2800" b="1" i="1" u="sng" dirty="0" err="1">
                <a:solidFill>
                  <a:schemeClr val="hlink"/>
                </a:solidFill>
              </a:rPr>
              <a:t>سريريا</a:t>
            </a:r>
            <a:r>
              <a:rPr lang="ar-LB" sz="2800" b="1" i="1" u="sng" dirty="0"/>
              <a:t>:</a:t>
            </a:r>
          </a:p>
          <a:p>
            <a:pPr algn="r">
              <a:lnSpc>
                <a:spcPct val="90000"/>
              </a:lnSpc>
              <a:buFont typeface="Wingdings" pitchFamily="2" charset="2"/>
              <a:buNone/>
            </a:pPr>
            <a:r>
              <a:rPr lang="ar-LB" dirty="0">
                <a:solidFill>
                  <a:srgbClr val="FF0000"/>
                </a:solidFill>
              </a:rPr>
              <a:t>   أولا:الولدان(</a:t>
            </a:r>
            <a:r>
              <a:rPr lang="ar-LB" dirty="0" err="1">
                <a:solidFill>
                  <a:srgbClr val="FF0000"/>
                </a:solidFill>
              </a:rPr>
              <a:t>الفدامة</a:t>
            </a:r>
            <a:r>
              <a:rPr lang="ar-LB" sz="2800" dirty="0"/>
              <a:t>): </a:t>
            </a:r>
          </a:p>
          <a:p>
            <a:pPr algn="r">
              <a:lnSpc>
                <a:spcPct val="90000"/>
              </a:lnSpc>
              <a:buFont typeface="Wingdings" pitchFamily="2" charset="2"/>
              <a:buNone/>
            </a:pPr>
            <a:r>
              <a:rPr lang="ar-LB" sz="2800" dirty="0"/>
              <a:t>        -تحدث عند الولدان في المناطق ذات الوارد اليودي القليل.</a:t>
            </a:r>
          </a:p>
          <a:p>
            <a:pPr algn="r">
              <a:lnSpc>
                <a:spcPct val="90000"/>
              </a:lnSpc>
              <a:buFont typeface="Wingdings" pitchFamily="2" charset="2"/>
              <a:buNone/>
            </a:pPr>
            <a:r>
              <a:rPr lang="ar-LB" sz="2800" dirty="0"/>
              <a:t>        -تترافق مع تأخر عقلي-قصر قامة-انتفاخ الوجه </a:t>
            </a:r>
            <a:r>
              <a:rPr lang="ar-LB" sz="2800" dirty="0" err="1"/>
              <a:t>و</a:t>
            </a:r>
            <a:r>
              <a:rPr lang="ar-LB" sz="2800" dirty="0"/>
              <a:t> اليدين-                           صمم-بكم-فتق سري-</a:t>
            </a:r>
            <a:r>
              <a:rPr lang="ar-LB" sz="2800" dirty="0" err="1"/>
              <a:t>امساك</a:t>
            </a:r>
            <a:r>
              <a:rPr lang="ar-LB" sz="2800" dirty="0"/>
              <a:t>- ضعف رضاعة-خشونة                       جلد-يرقان .</a:t>
            </a:r>
          </a:p>
          <a:p>
            <a:pPr algn="r">
              <a:lnSpc>
                <a:spcPct val="90000"/>
              </a:lnSpc>
              <a:buFont typeface="Wingdings" pitchFamily="2" charset="2"/>
              <a:buNone/>
            </a:pPr>
            <a:r>
              <a:rPr lang="ar-LB" dirty="0">
                <a:solidFill>
                  <a:srgbClr val="FF0000"/>
                </a:solidFill>
              </a:rPr>
              <a:t>  ثانيا:الأطفال</a:t>
            </a:r>
            <a:r>
              <a:rPr lang="ar-LB" sz="2800" dirty="0"/>
              <a:t>:</a:t>
            </a:r>
          </a:p>
          <a:p>
            <a:pPr algn="r">
              <a:lnSpc>
                <a:spcPct val="90000"/>
              </a:lnSpc>
              <a:buFont typeface="Wingdings" pitchFamily="2" charset="2"/>
              <a:buNone/>
            </a:pPr>
            <a:r>
              <a:rPr lang="ar-LB" sz="2800" dirty="0"/>
              <a:t>        -تأخر نمو-تأخر عقلي-و قد يحدث بلوغ باكر-كبر حجم السرج                  التركي مع قصر قامة.</a:t>
            </a:r>
          </a:p>
          <a:p>
            <a:pPr algn="r">
              <a:lnSpc>
                <a:spcPct val="90000"/>
              </a:lnSpc>
              <a:buFont typeface="Wingdings" pitchFamily="2" charset="2"/>
              <a:buNone/>
            </a:pPr>
            <a:r>
              <a:rPr lang="ar-LB" dirty="0">
                <a:solidFill>
                  <a:srgbClr val="FF0000"/>
                </a:solidFill>
              </a:rPr>
              <a:t> ثالثا:البالغين</a:t>
            </a:r>
            <a:r>
              <a:rPr lang="ar-LB" sz="2800" dirty="0"/>
              <a:t>:</a:t>
            </a:r>
          </a:p>
          <a:p>
            <a:pPr algn="r">
              <a:lnSpc>
                <a:spcPct val="90000"/>
              </a:lnSpc>
              <a:buFont typeface="Wingdings" pitchFamily="2" charset="2"/>
              <a:buNone/>
            </a:pPr>
            <a:r>
              <a:rPr lang="ar-LB" sz="2800" dirty="0"/>
              <a:t>       -سرعة تعب-شعور بالبرد-كسب وزن-</a:t>
            </a:r>
            <a:r>
              <a:rPr lang="ar-LB" sz="2800" dirty="0" err="1"/>
              <a:t>امساك</a:t>
            </a:r>
            <a:r>
              <a:rPr lang="ar-LB" sz="2800" dirty="0"/>
              <a:t>-اضطراب بالطمث-             انتفاخ بالوجه </a:t>
            </a:r>
            <a:r>
              <a:rPr lang="ar-LB" sz="2800" dirty="0" err="1"/>
              <a:t>و</a:t>
            </a:r>
            <a:r>
              <a:rPr lang="ar-LB" sz="2800" dirty="0"/>
              <a:t> اليدين-بحة صوت-بطء </a:t>
            </a:r>
            <a:r>
              <a:rPr lang="ar-LB" sz="2800" dirty="0" err="1"/>
              <a:t>منعكسات</a:t>
            </a:r>
            <a:r>
              <a:rPr lang="ar-LB" sz="2800" dirty="0"/>
              <a:t>-جفاف </a:t>
            </a:r>
            <a:r>
              <a:rPr lang="ar-LB" sz="2800" dirty="0" err="1"/>
              <a:t>و</a:t>
            </a:r>
            <a:r>
              <a:rPr lang="ar-LB" sz="2800" dirty="0"/>
              <a:t> خشونة         الجلد-بطء قلب-فرط ضغط الدم.  </a:t>
            </a:r>
            <a:endParaRPr lang="en-US" sz="2800"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0"/>
            <a:ext cx="8229600" cy="1143000"/>
          </a:xfrm>
        </p:spPr>
        <p:txBody>
          <a:bodyPr/>
          <a:lstStyle/>
          <a:p>
            <a:pPr eaLnBrk="1" hangingPunct="1"/>
            <a:r>
              <a:rPr lang="en-US" altLang="en-US" smtClean="0"/>
              <a:t>Hypothyroidism</a:t>
            </a:r>
          </a:p>
        </p:txBody>
      </p:sp>
      <p:sp>
        <p:nvSpPr>
          <p:cNvPr id="8" name="TextBox 7"/>
          <p:cNvSpPr txBox="1">
            <a:spLocks noChangeArrowheads="1"/>
          </p:cNvSpPr>
          <p:nvPr/>
        </p:nvSpPr>
        <p:spPr bwMode="auto">
          <a:xfrm>
            <a:off x="1295400" y="6324600"/>
            <a:ext cx="7162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latin typeface="Calibri" pitchFamily="34" charset="0"/>
              </a:rPr>
              <a:t>Or, no symptoms at all!!! ( especially in early stages)</a:t>
            </a: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t="6767"/>
          <a:stretch>
            <a:fillRect/>
          </a:stretch>
        </p:blipFill>
        <p:spPr bwMode="auto">
          <a:xfrm>
            <a:off x="1354138" y="1066800"/>
            <a:ext cx="5846762" cy="524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5410200" y="2438400"/>
            <a:ext cx="2133600" cy="646113"/>
          </a:xfrm>
          <a:prstGeom prst="rect">
            <a:avLst/>
          </a:prstGeom>
          <a:noFill/>
        </p:spPr>
        <p:txBody>
          <a:bodyPr>
            <a:spAutoFit/>
          </a:bodyPr>
          <a:lstStyle/>
          <a:p>
            <a:pPr fontAlgn="auto">
              <a:spcBef>
                <a:spcPts val="0"/>
              </a:spcBef>
              <a:spcAft>
                <a:spcPts val="0"/>
              </a:spcAft>
              <a:defRPr/>
            </a:pPr>
            <a:r>
              <a:rPr lang="en-US" dirty="0">
                <a:solidFill>
                  <a:schemeClr val="tx2">
                    <a:lumMod val="50000"/>
                  </a:schemeClr>
                </a:solidFill>
                <a:latin typeface="Comic Sans MS" pitchFamily="66" charset="0"/>
              </a:rPr>
              <a:t>Feeling cold </a:t>
            </a:r>
          </a:p>
          <a:p>
            <a:pPr fontAlgn="auto">
              <a:spcBef>
                <a:spcPts val="0"/>
              </a:spcBef>
              <a:spcAft>
                <a:spcPts val="0"/>
              </a:spcAft>
              <a:defRPr/>
            </a:pPr>
            <a:r>
              <a:rPr lang="en-US" dirty="0">
                <a:solidFill>
                  <a:schemeClr val="tx2">
                    <a:lumMod val="50000"/>
                  </a:schemeClr>
                </a:solidFill>
                <a:latin typeface="Comic Sans MS" pitchFamily="66" charset="0"/>
              </a:rPr>
              <a:t>out of ordinary</a:t>
            </a:r>
          </a:p>
        </p:txBody>
      </p:sp>
      <p:sp>
        <p:nvSpPr>
          <p:cNvPr id="11" name="TextBox 10"/>
          <p:cNvSpPr txBox="1"/>
          <p:nvPr/>
        </p:nvSpPr>
        <p:spPr>
          <a:xfrm>
            <a:off x="4800600" y="4572000"/>
            <a:ext cx="2133600" cy="369888"/>
          </a:xfrm>
          <a:prstGeom prst="rect">
            <a:avLst/>
          </a:prstGeom>
          <a:noFill/>
        </p:spPr>
        <p:txBody>
          <a:bodyPr>
            <a:spAutoFit/>
          </a:bodyPr>
          <a:lstStyle/>
          <a:p>
            <a:pPr fontAlgn="auto">
              <a:spcBef>
                <a:spcPts val="0"/>
              </a:spcBef>
              <a:spcAft>
                <a:spcPts val="0"/>
              </a:spcAft>
              <a:defRPr/>
            </a:pPr>
            <a:r>
              <a:rPr lang="en-US" dirty="0">
                <a:solidFill>
                  <a:schemeClr val="tx2">
                    <a:lumMod val="50000"/>
                  </a:schemeClr>
                </a:solidFill>
                <a:latin typeface="Comic Sans MS" pitchFamily="66" charset="0"/>
              </a:rPr>
              <a:t>Not growing well</a:t>
            </a:r>
          </a:p>
        </p:txBody>
      </p:sp>
    </p:spTree>
    <p:extLst>
      <p:ext uri="{BB962C8B-B14F-4D97-AF65-F5344CB8AC3E}">
        <p14:creationId xmlns:p14="http://schemas.microsoft.com/office/powerpoint/2010/main" xmlns="" val="3752761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r>
              <a:rPr lang="ar-LB" sz="5400" dirty="0">
                <a:solidFill>
                  <a:srgbClr val="FF0000"/>
                </a:solidFill>
              </a:rPr>
              <a:t>قصور </a:t>
            </a:r>
            <a:r>
              <a:rPr lang="ar-LB" sz="5400" dirty="0" err="1">
                <a:solidFill>
                  <a:srgbClr val="FF0000"/>
                </a:solidFill>
              </a:rPr>
              <a:t>الدرق</a:t>
            </a:r>
            <a:r>
              <a:rPr lang="ar-LB" sz="5400" dirty="0">
                <a:solidFill>
                  <a:srgbClr val="FF0000"/>
                </a:solidFill>
              </a:rPr>
              <a:t> </a:t>
            </a:r>
            <a:r>
              <a:rPr lang="ar-LB" sz="5400" dirty="0" err="1">
                <a:solidFill>
                  <a:srgbClr val="FF0000"/>
                </a:solidFill>
              </a:rPr>
              <a:t>البدئي</a:t>
            </a:r>
            <a:endParaRPr lang="en-US" sz="5400" dirty="0">
              <a:solidFill>
                <a:srgbClr val="FF0000"/>
              </a:solidFill>
            </a:endParaRPr>
          </a:p>
        </p:txBody>
      </p:sp>
      <p:sp>
        <p:nvSpPr>
          <p:cNvPr id="53251" name="Rectangle 3"/>
          <p:cNvSpPr>
            <a:spLocks noGrp="1" noChangeArrowheads="1"/>
          </p:cNvSpPr>
          <p:nvPr>
            <p:ph type="body" idx="1"/>
          </p:nvPr>
        </p:nvSpPr>
        <p:spPr>
          <a:xfrm>
            <a:off x="0" y="1598613"/>
            <a:ext cx="9144000" cy="4497387"/>
          </a:xfrm>
        </p:spPr>
        <p:txBody>
          <a:bodyPr/>
          <a:lstStyle/>
          <a:p>
            <a:pPr algn="r">
              <a:buFont typeface="Wingdings" pitchFamily="2" charset="2"/>
              <a:buNone/>
            </a:pPr>
            <a:r>
              <a:rPr lang="ar-LB" dirty="0"/>
              <a:t> *</a:t>
            </a:r>
            <a:r>
              <a:rPr lang="ar-LB" b="1" i="1" u="sng" dirty="0">
                <a:solidFill>
                  <a:schemeClr val="hlink"/>
                </a:solidFill>
              </a:rPr>
              <a:t> التشخيص</a:t>
            </a:r>
            <a:r>
              <a:rPr lang="ar-LB" dirty="0"/>
              <a:t>:</a:t>
            </a:r>
          </a:p>
          <a:p>
            <a:pPr>
              <a:buNone/>
            </a:pPr>
            <a:r>
              <a:rPr lang="ar-LB" dirty="0" smtClean="0"/>
              <a:t>ارتفاع  </a:t>
            </a:r>
            <a:r>
              <a:rPr lang="en-US" dirty="0"/>
              <a:t>TSH</a:t>
            </a:r>
            <a:r>
              <a:rPr lang="ar-LB" dirty="0"/>
              <a:t>مع </a:t>
            </a:r>
            <a:r>
              <a:rPr lang="ar-SY" dirty="0" smtClean="0"/>
              <a:t>انخفاض </a:t>
            </a:r>
            <a:r>
              <a:rPr lang="en-US" dirty="0" smtClean="0"/>
              <a:t>FT4</a:t>
            </a:r>
            <a:endParaRPr lang="ar-LB" dirty="0"/>
          </a:p>
          <a:p>
            <a:pPr algn="r">
              <a:buFont typeface="Wingdings" pitchFamily="2" charset="2"/>
              <a:buNone/>
            </a:pPr>
            <a:r>
              <a:rPr lang="ar-LB" dirty="0"/>
              <a:t>ايجابية أضداد </a:t>
            </a:r>
            <a:r>
              <a:rPr lang="ar-LB" dirty="0" err="1"/>
              <a:t>الدرق</a:t>
            </a:r>
            <a:r>
              <a:rPr lang="ar-LB" dirty="0"/>
              <a:t> يشير </a:t>
            </a:r>
            <a:r>
              <a:rPr lang="ar-LB" dirty="0" err="1"/>
              <a:t>الى</a:t>
            </a:r>
            <a:r>
              <a:rPr lang="ar-LB" dirty="0"/>
              <a:t> التهاب </a:t>
            </a:r>
            <a:r>
              <a:rPr lang="ar-LB" dirty="0" err="1"/>
              <a:t>درق</a:t>
            </a:r>
            <a:r>
              <a:rPr lang="ar-LB" dirty="0"/>
              <a:t> </a:t>
            </a:r>
            <a:r>
              <a:rPr lang="ar-LB" dirty="0" err="1"/>
              <a:t>هاشيموتو</a:t>
            </a:r>
            <a:r>
              <a:rPr lang="ar-LB" dirty="0"/>
              <a:t>.</a:t>
            </a:r>
          </a:p>
          <a:p>
            <a:pPr>
              <a:buNone/>
            </a:pPr>
            <a:endParaRPr lang="en-US" dirty="0"/>
          </a:p>
        </p:txBody>
      </p:sp>
      <p:sp>
        <p:nvSpPr>
          <p:cNvPr id="53263" name="Line 15"/>
          <p:cNvSpPr>
            <a:spLocks noChangeShapeType="1"/>
          </p:cNvSpPr>
          <p:nvPr/>
        </p:nvSpPr>
        <p:spPr bwMode="auto">
          <a:xfrm>
            <a:off x="3657600" y="3352800"/>
            <a:ext cx="1295400" cy="0"/>
          </a:xfrm>
          <a:prstGeom prst="line">
            <a:avLst/>
          </a:prstGeom>
          <a:noFill/>
          <a:ln w="9525">
            <a:solidFill>
              <a:schemeClr val="tx1"/>
            </a:solidFill>
            <a:round/>
            <a:headEnd/>
            <a:tailEnd type="triangle" w="med" len="med"/>
          </a:ln>
          <a:effectLst/>
        </p:spPr>
        <p:txBody>
          <a:bodyPr/>
          <a:lstStyle/>
          <a:p>
            <a:endParaRPr lang="ar-SY"/>
          </a:p>
        </p:txBody>
      </p:sp>
      <p:sp>
        <p:nvSpPr>
          <p:cNvPr id="53269" name="Line 21"/>
          <p:cNvSpPr>
            <a:spLocks noChangeShapeType="1"/>
          </p:cNvSpPr>
          <p:nvPr/>
        </p:nvSpPr>
        <p:spPr bwMode="auto">
          <a:xfrm>
            <a:off x="3581400" y="3352800"/>
            <a:ext cx="1295400" cy="0"/>
          </a:xfrm>
          <a:prstGeom prst="line">
            <a:avLst/>
          </a:prstGeom>
          <a:noFill/>
          <a:ln w="9525">
            <a:solidFill>
              <a:schemeClr val="tx1"/>
            </a:solidFill>
            <a:round/>
            <a:headEnd/>
            <a:tailEnd type="triangle" w="med" len="med"/>
          </a:ln>
          <a:effectLst/>
        </p:spPr>
        <p:txBody>
          <a:bodyPr/>
          <a:lstStyle/>
          <a:p>
            <a:endParaRPr lang="ar-SY"/>
          </a:p>
        </p:txBody>
      </p:sp>
      <p:sp>
        <p:nvSpPr>
          <p:cNvPr id="53270" name="Line 22"/>
          <p:cNvSpPr>
            <a:spLocks noChangeShapeType="1"/>
          </p:cNvSpPr>
          <p:nvPr/>
        </p:nvSpPr>
        <p:spPr bwMode="auto">
          <a:xfrm flipH="1" flipV="1">
            <a:off x="3505200" y="3276600"/>
            <a:ext cx="1371600" cy="76200"/>
          </a:xfrm>
          <a:prstGeom prst="line">
            <a:avLst/>
          </a:prstGeom>
          <a:noFill/>
          <a:ln w="9525">
            <a:solidFill>
              <a:schemeClr val="tx1"/>
            </a:solidFill>
            <a:round/>
            <a:headEnd/>
            <a:tailEnd type="triangle" w="med" len="med"/>
          </a:ln>
          <a:effectLst/>
        </p:spPr>
        <p:txBody>
          <a:bodyPr/>
          <a:lstStyle/>
          <a:p>
            <a:endParaRPr lang="ar-SY"/>
          </a:p>
        </p:txBody>
      </p:sp>
      <p:sp>
        <p:nvSpPr>
          <p:cNvPr id="53271" name="Line 23"/>
          <p:cNvSpPr>
            <a:spLocks noChangeShapeType="1"/>
          </p:cNvSpPr>
          <p:nvPr/>
        </p:nvSpPr>
        <p:spPr bwMode="auto">
          <a:xfrm>
            <a:off x="228600" y="3810000"/>
            <a:ext cx="0" cy="685800"/>
          </a:xfrm>
          <a:prstGeom prst="line">
            <a:avLst/>
          </a:prstGeom>
          <a:noFill/>
          <a:ln w="9525">
            <a:solidFill>
              <a:schemeClr val="tx1"/>
            </a:solidFill>
            <a:round/>
            <a:headEnd/>
            <a:tailEnd type="triangle" w="med" len="med"/>
          </a:ln>
          <a:effectLst/>
        </p:spPr>
        <p:txBody>
          <a:bodyPr/>
          <a:lstStyle/>
          <a:p>
            <a:endParaRPr lang="ar-SY"/>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ar-LB" sz="5400" dirty="0">
                <a:solidFill>
                  <a:srgbClr val="FF0000"/>
                </a:solidFill>
              </a:rPr>
              <a:t>قصور </a:t>
            </a:r>
            <a:r>
              <a:rPr lang="ar-LB" sz="5400" dirty="0" err="1">
                <a:solidFill>
                  <a:srgbClr val="FF0000"/>
                </a:solidFill>
              </a:rPr>
              <a:t>الدرق</a:t>
            </a:r>
            <a:r>
              <a:rPr lang="ar-LB" sz="5400" dirty="0">
                <a:solidFill>
                  <a:srgbClr val="FF0000"/>
                </a:solidFill>
              </a:rPr>
              <a:t> </a:t>
            </a:r>
            <a:r>
              <a:rPr lang="ar-LB" sz="5400" dirty="0" err="1">
                <a:solidFill>
                  <a:srgbClr val="FF0000"/>
                </a:solidFill>
              </a:rPr>
              <a:t>البدئي</a:t>
            </a:r>
            <a:endParaRPr lang="en-US" sz="5400" dirty="0">
              <a:solidFill>
                <a:srgbClr val="FF0000"/>
              </a:solidFill>
            </a:endParaRPr>
          </a:p>
        </p:txBody>
      </p:sp>
      <p:sp>
        <p:nvSpPr>
          <p:cNvPr id="55299" name="Rectangle 3"/>
          <p:cNvSpPr>
            <a:spLocks noGrp="1" noChangeArrowheads="1"/>
          </p:cNvSpPr>
          <p:nvPr>
            <p:ph type="body" idx="1"/>
          </p:nvPr>
        </p:nvSpPr>
        <p:spPr/>
        <p:txBody>
          <a:bodyPr/>
          <a:lstStyle/>
          <a:p>
            <a:pPr algn="r">
              <a:buFont typeface="Wingdings" pitchFamily="2" charset="2"/>
              <a:buNone/>
            </a:pPr>
            <a:r>
              <a:rPr lang="ar-LB"/>
              <a:t> * </a:t>
            </a:r>
            <a:r>
              <a:rPr lang="ar-LB" b="1" i="1" u="sng">
                <a:solidFill>
                  <a:schemeClr val="hlink"/>
                </a:solidFill>
              </a:rPr>
              <a:t>العلاج</a:t>
            </a:r>
            <a:r>
              <a:rPr lang="ar-LB"/>
              <a:t> :</a:t>
            </a:r>
          </a:p>
          <a:p>
            <a:pPr algn="r">
              <a:buFont typeface="Wingdings" pitchFamily="2" charset="2"/>
              <a:buNone/>
            </a:pPr>
            <a:r>
              <a:rPr lang="ar-LB"/>
              <a:t>       - يعالج بالليفوتيروكسين .</a:t>
            </a:r>
          </a:p>
          <a:p>
            <a:pPr algn="r">
              <a:buFont typeface="Wingdings" pitchFamily="2" charset="2"/>
              <a:buNone/>
            </a:pPr>
            <a:r>
              <a:rPr lang="ar-LB"/>
              <a:t>       - الجرعة:0.05 -0.2 مغ / اليوم و بشكل وسطي 0.125  مغ / اليوم .</a:t>
            </a:r>
          </a:p>
          <a:p>
            <a:pPr algn="r">
              <a:buFont typeface="Wingdings" pitchFamily="2" charset="2"/>
              <a:buNone/>
            </a:pPr>
            <a:r>
              <a:rPr lang="ar-LB"/>
              <a:t>       - من الأفضل تناول العلاج صباحا على الريق .</a:t>
            </a:r>
          </a:p>
          <a:p>
            <a:pPr algn="r">
              <a:buFont typeface="Wingdings" pitchFamily="2" charset="2"/>
              <a:buNone/>
            </a:pPr>
            <a:r>
              <a:rPr lang="ar-LB"/>
              <a:t>      - تختلف الجرعة حسب عمر المريض و وزنه .</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a:t>Iron Overload </a:t>
            </a:r>
          </a:p>
        </p:txBody>
      </p:sp>
      <p:sp>
        <p:nvSpPr>
          <p:cNvPr id="364547" name="Rectangle 3"/>
          <p:cNvSpPr>
            <a:spLocks noGrp="1" noChangeArrowheads="1"/>
          </p:cNvSpPr>
          <p:nvPr>
            <p:ph type="body" idx="1"/>
          </p:nvPr>
        </p:nvSpPr>
        <p:spPr/>
        <p:txBody>
          <a:bodyPr/>
          <a:lstStyle/>
          <a:p>
            <a:pPr>
              <a:lnSpc>
                <a:spcPct val="85000"/>
              </a:lnSpc>
              <a:spcBef>
                <a:spcPct val="15000"/>
              </a:spcBef>
            </a:pPr>
            <a:r>
              <a:rPr lang="en-US" sz="2800">
                <a:cs typeface="Arial" pitchFamily="34" charset="0"/>
                <a:sym typeface="Symbol" pitchFamily="18" charset="2"/>
              </a:rPr>
              <a:t>1 unit of blood contains approximately </a:t>
            </a:r>
            <a:br>
              <a:rPr lang="en-US" sz="2800">
                <a:cs typeface="Arial" pitchFamily="34" charset="0"/>
                <a:sym typeface="Symbol" pitchFamily="18" charset="2"/>
              </a:rPr>
            </a:br>
            <a:r>
              <a:rPr lang="en-US" sz="2800">
                <a:cs typeface="Arial" pitchFamily="34" charset="0"/>
                <a:sym typeface="Symbol" pitchFamily="18" charset="2"/>
              </a:rPr>
              <a:t>200–250 mg of iron</a:t>
            </a:r>
            <a:r>
              <a:rPr lang="en-US" sz="2800" baseline="30000">
                <a:cs typeface="Arial" pitchFamily="34" charset="0"/>
                <a:sym typeface="Symbol" pitchFamily="18" charset="2"/>
              </a:rPr>
              <a:t>1 </a:t>
            </a:r>
          </a:p>
          <a:p>
            <a:pPr lvl="1">
              <a:lnSpc>
                <a:spcPct val="85000"/>
              </a:lnSpc>
              <a:spcBef>
                <a:spcPct val="15000"/>
              </a:spcBef>
            </a:pPr>
            <a:r>
              <a:rPr lang="en-US" sz="2400">
                <a:cs typeface="Arial" pitchFamily="34" charset="0"/>
                <a:sym typeface="Symbol" pitchFamily="18" charset="2"/>
              </a:rPr>
              <a:t>Chronic transfusion-dependent patients have an iron excess of ~ 0.32–0.64 mg/kg/d</a:t>
            </a:r>
            <a:r>
              <a:rPr lang="en-US" sz="2400" baseline="30000">
                <a:cs typeface="Arial" pitchFamily="34" charset="0"/>
                <a:sym typeface="Symbol" pitchFamily="18" charset="2"/>
              </a:rPr>
              <a:t>2</a:t>
            </a:r>
            <a:endParaRPr lang="en-US" sz="1200">
              <a:cs typeface="Arial" pitchFamily="34" charset="0"/>
              <a:sym typeface="Symbol" pitchFamily="18" charset="2"/>
            </a:endParaRPr>
          </a:p>
          <a:p>
            <a:pPr>
              <a:lnSpc>
                <a:spcPct val="85000"/>
              </a:lnSpc>
              <a:spcBef>
                <a:spcPct val="15000"/>
              </a:spcBef>
            </a:pPr>
            <a:r>
              <a:rPr lang="en-US" sz="2800">
                <a:cs typeface="Arial" pitchFamily="34" charset="0"/>
                <a:sym typeface="Symbol" pitchFamily="18" charset="2"/>
              </a:rPr>
              <a:t>With repeated infusions, iron accumulates</a:t>
            </a:r>
          </a:p>
          <a:p>
            <a:pPr lvl="1">
              <a:lnSpc>
                <a:spcPct val="85000"/>
              </a:lnSpc>
              <a:spcBef>
                <a:spcPct val="15000"/>
              </a:spcBef>
            </a:pPr>
            <a:r>
              <a:rPr lang="en-US" sz="2400">
                <a:cs typeface="Arial" pitchFamily="34" charset="0"/>
                <a:sym typeface="Symbol" pitchFamily="18" charset="2"/>
              </a:rPr>
              <a:t>Signs of iron overload can be seen after anywhere from 10 to 20 transfusions, such as in thalassaemia major patients</a:t>
            </a:r>
            <a:r>
              <a:rPr lang="en-US" sz="2400" baseline="30000">
                <a:cs typeface="Arial" pitchFamily="34" charset="0"/>
                <a:sym typeface="Symbol" pitchFamily="18" charset="2"/>
              </a:rPr>
              <a:t>2</a:t>
            </a:r>
            <a:endParaRPr lang="en-US" sz="1200">
              <a:cs typeface="Arial" pitchFamily="34" charset="0"/>
              <a:sym typeface="Symbol" pitchFamily="18" charset="2"/>
            </a:endParaRPr>
          </a:p>
          <a:p>
            <a:pPr>
              <a:lnSpc>
                <a:spcPct val="85000"/>
              </a:lnSpc>
              <a:spcBef>
                <a:spcPct val="15000"/>
              </a:spcBef>
            </a:pPr>
            <a:r>
              <a:rPr lang="en-US" sz="2800">
                <a:cs typeface="Arial" pitchFamily="34" charset="0"/>
                <a:sym typeface="Symbol" pitchFamily="18" charset="2"/>
              </a:rPr>
              <a:t>Iron overload can lead to early mortality</a:t>
            </a:r>
            <a:r>
              <a:rPr lang="en-US" sz="2800" baseline="30000">
                <a:cs typeface="Arial" pitchFamily="34" charset="0"/>
                <a:sym typeface="Symbol" pitchFamily="18" charset="2"/>
              </a:rPr>
              <a:t>2</a:t>
            </a:r>
          </a:p>
        </p:txBody>
      </p:sp>
      <p:sp>
        <p:nvSpPr>
          <p:cNvPr id="364548" name="Text Box 4"/>
          <p:cNvSpPr txBox="1">
            <a:spLocks noChangeArrowheads="1"/>
          </p:cNvSpPr>
          <p:nvPr/>
        </p:nvSpPr>
        <p:spPr bwMode="auto">
          <a:xfrm>
            <a:off x="304800" y="6067425"/>
            <a:ext cx="3930650" cy="517525"/>
          </a:xfrm>
          <a:prstGeom prst="rect">
            <a:avLst/>
          </a:prstGeom>
          <a:noFill/>
          <a:ln w="9525">
            <a:noFill/>
            <a:miter lim="800000"/>
            <a:headEnd/>
            <a:tailEnd/>
          </a:ln>
          <a:effectLst/>
        </p:spPr>
        <p:txBody>
          <a:bodyPr wrap="none">
            <a:spAutoFit/>
          </a:bodyPr>
          <a:lstStyle/>
          <a:p>
            <a:r>
              <a:rPr lang="en-US" altLang="ja-JP" sz="1400">
                <a:ea typeface="MS PGothic" pitchFamily="34" charset="-128"/>
              </a:rPr>
              <a:t>1. Andrews NC. </a:t>
            </a:r>
            <a:r>
              <a:rPr lang="en-US" altLang="ja-JP" sz="1400" i="1">
                <a:ea typeface="MS PGothic" pitchFamily="34" charset="-128"/>
              </a:rPr>
              <a:t>N Engl J Med.</a:t>
            </a:r>
            <a:r>
              <a:rPr lang="en-US" altLang="ja-JP" sz="1400">
                <a:ea typeface="MS PGothic" pitchFamily="34" charset="-128"/>
              </a:rPr>
              <a:t> 1999;341:1986. </a:t>
            </a:r>
          </a:p>
          <a:p>
            <a:r>
              <a:rPr lang="en-US" sz="1400"/>
              <a:t>2. Porter JB. </a:t>
            </a:r>
            <a:r>
              <a:rPr lang="en-US" sz="1400" i="1"/>
              <a:t>B J Haematol.</a:t>
            </a:r>
            <a:r>
              <a:rPr lang="en-US" sz="1400"/>
              <a:t> 2001;115:239.</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440246"/>
          </a:xfrm>
        </p:spPr>
        <p:txBody>
          <a:bodyPr>
            <a:noAutofit/>
          </a:bodyPr>
          <a:lstStyle/>
          <a:p>
            <a:r>
              <a:rPr lang="en-US" sz="9600" dirty="0" smtClean="0">
                <a:solidFill>
                  <a:srgbClr val="FF0000"/>
                </a:solidFill>
              </a:rPr>
              <a:t>Osteoporosis</a:t>
            </a:r>
            <a:endParaRPr lang="ar-SY" sz="9600" dirty="0">
              <a:solidFill>
                <a:srgbClr val="FF0000"/>
              </a:solidFill>
            </a:endParaRPr>
          </a:p>
        </p:txBody>
      </p:sp>
      <p:sp>
        <p:nvSpPr>
          <p:cNvPr id="3" name="عنصر نائب للمحتوى 2"/>
          <p:cNvSpPr>
            <a:spLocks noGrp="1"/>
          </p:cNvSpPr>
          <p:nvPr>
            <p:ph idx="1"/>
          </p:nvPr>
        </p:nvSpPr>
        <p:spPr>
          <a:xfrm>
            <a:off x="457200" y="5572140"/>
            <a:ext cx="8229600" cy="554023"/>
          </a:xfrm>
        </p:spPr>
        <p:txBody>
          <a:bodyPr>
            <a:normAutofit lnSpcReduction="10000"/>
          </a:bodyPr>
          <a:lstStyle/>
          <a:p>
            <a:endParaRPr lang="ar-SY"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mtClean="0"/>
              <a:t>Bone disorders</a:t>
            </a:r>
          </a:p>
        </p:txBody>
      </p:sp>
      <p:pic>
        <p:nvPicPr>
          <p:cNvPr id="38915" name="Picture 4" descr="http://img.breakingmuscle.com/sites/default/files/imagecache/full_width/images/bydate/20121224/shutterstock75043312copy.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6800" y="1295400"/>
            <a:ext cx="6477000" cy="534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ight Arrow 6"/>
          <p:cNvSpPr/>
          <p:nvPr/>
        </p:nvSpPr>
        <p:spPr>
          <a:xfrm>
            <a:off x="3505200" y="4876800"/>
            <a:ext cx="1752600" cy="4572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917" name="TextBox 7"/>
          <p:cNvSpPr txBox="1">
            <a:spLocks noChangeArrowheads="1"/>
          </p:cNvSpPr>
          <p:nvPr/>
        </p:nvSpPr>
        <p:spPr bwMode="auto">
          <a:xfrm>
            <a:off x="3733800" y="4495800"/>
            <a:ext cx="1219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latin typeface="Calibri" pitchFamily="34" charset="0"/>
              </a:rPr>
              <a:t>How?</a:t>
            </a:r>
          </a:p>
        </p:txBody>
      </p:sp>
    </p:spTree>
    <p:extLst>
      <p:ext uri="{BB962C8B-B14F-4D97-AF65-F5344CB8AC3E}">
        <p14:creationId xmlns:p14="http://schemas.microsoft.com/office/powerpoint/2010/main" xmlns="" val="38445078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endParaRPr lang="ar-SY" dirty="0"/>
          </a:p>
        </p:txBody>
      </p:sp>
      <p:sp>
        <p:nvSpPr>
          <p:cNvPr id="4" name="مستطيل 3"/>
          <p:cNvSpPr/>
          <p:nvPr/>
        </p:nvSpPr>
        <p:spPr>
          <a:xfrm>
            <a:off x="642910" y="2428868"/>
            <a:ext cx="7715304" cy="2862322"/>
          </a:xfrm>
          <a:prstGeom prst="rect">
            <a:avLst/>
          </a:prstGeom>
        </p:spPr>
        <p:txBody>
          <a:bodyPr wrap="square">
            <a:spAutoFit/>
          </a:bodyPr>
          <a:lstStyle/>
          <a:p>
            <a:r>
              <a:rPr lang="en-US" sz="3600" dirty="0" err="1" smtClean="0"/>
              <a:t>Osteopenia</a:t>
            </a:r>
            <a:r>
              <a:rPr lang="en-US" sz="3600" dirty="0" smtClean="0"/>
              <a:t> and osteoporosis due to a complicated pathogenesis represent prominent causes of morbidity in young adults of both genders with </a:t>
            </a:r>
            <a:r>
              <a:rPr lang="en-US" sz="3600" dirty="0" err="1" smtClean="0"/>
              <a:t>thalassaemia</a:t>
            </a:r>
            <a:r>
              <a:rPr lang="en-US" sz="3600" dirty="0" smtClean="0"/>
              <a:t>.</a:t>
            </a:r>
            <a:endParaRPr lang="ar-SY" sz="36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7"/>
          <p:cNvSpPr>
            <a:spLocks noChangeArrowheads="1"/>
          </p:cNvSpPr>
          <p:nvPr/>
        </p:nvSpPr>
        <p:spPr bwMode="auto">
          <a:xfrm>
            <a:off x="3124200" y="3962400"/>
            <a:ext cx="3276600" cy="2289175"/>
          </a:xfrm>
          <a:prstGeom prst="rect">
            <a:avLst/>
          </a:prstGeom>
          <a:noFill/>
          <a:ln w="9525">
            <a:noFill/>
            <a:miter lim="800000"/>
            <a:headEnd/>
            <a:tailEnd/>
          </a:ln>
          <a:effectLst/>
        </p:spPr>
        <p:txBody>
          <a:bodyPr>
            <a:spAutoFit/>
          </a:bodyPr>
          <a:lstStyle/>
          <a:p>
            <a:r>
              <a:rPr lang="en-US" sz="1800" b="1" u="sng"/>
              <a:t>Hypogonadal states</a:t>
            </a:r>
            <a:r>
              <a:rPr lang="en-US" sz="1800"/>
              <a:t>  </a:t>
            </a:r>
          </a:p>
          <a:p>
            <a:pPr lvl="1">
              <a:buFontTx/>
              <a:buChar char="•"/>
            </a:pPr>
            <a:r>
              <a:rPr lang="en-US" sz="1800"/>
              <a:t>Turner syndrome, </a:t>
            </a:r>
          </a:p>
          <a:p>
            <a:pPr lvl="1">
              <a:buFontTx/>
              <a:buChar char="•"/>
            </a:pPr>
            <a:r>
              <a:rPr lang="en-US" sz="1800"/>
              <a:t>Klinefelter syndrome, </a:t>
            </a:r>
          </a:p>
          <a:p>
            <a:pPr lvl="1">
              <a:buFontTx/>
              <a:buChar char="•"/>
            </a:pPr>
            <a:r>
              <a:rPr lang="en-US" sz="1800"/>
              <a:t>Kallmann Syndrome, </a:t>
            </a:r>
          </a:p>
          <a:p>
            <a:pPr lvl="1">
              <a:buFontTx/>
              <a:buChar char="•"/>
            </a:pPr>
            <a:r>
              <a:rPr lang="en-US" sz="1800"/>
              <a:t>anorexia nervosa, </a:t>
            </a:r>
          </a:p>
          <a:p>
            <a:pPr lvl="1">
              <a:buFontTx/>
              <a:buChar char="•"/>
            </a:pPr>
            <a:r>
              <a:rPr lang="en-US" sz="1800"/>
              <a:t>hypothalamic amenorrhea, </a:t>
            </a:r>
          </a:p>
          <a:p>
            <a:pPr lvl="1">
              <a:buFontTx/>
              <a:buChar char="•"/>
            </a:pPr>
            <a:r>
              <a:rPr lang="en-US" sz="1800"/>
              <a:t>hyperprolactinemia.</a:t>
            </a:r>
            <a:r>
              <a:rPr lang="en-US" sz="1600"/>
              <a:t> </a:t>
            </a:r>
          </a:p>
        </p:txBody>
      </p:sp>
      <p:sp>
        <p:nvSpPr>
          <p:cNvPr id="18441" name="Rectangle 9"/>
          <p:cNvSpPr>
            <a:spLocks noChangeArrowheads="1"/>
          </p:cNvSpPr>
          <p:nvPr/>
        </p:nvSpPr>
        <p:spPr bwMode="auto">
          <a:xfrm>
            <a:off x="381000" y="609600"/>
            <a:ext cx="3429000" cy="2838450"/>
          </a:xfrm>
          <a:prstGeom prst="rect">
            <a:avLst/>
          </a:prstGeom>
          <a:noFill/>
          <a:ln w="9525">
            <a:noFill/>
            <a:miter lim="800000"/>
            <a:headEnd/>
            <a:tailEnd/>
          </a:ln>
          <a:effectLst/>
        </p:spPr>
        <p:txBody>
          <a:bodyPr>
            <a:spAutoFit/>
          </a:bodyPr>
          <a:lstStyle/>
          <a:p>
            <a:r>
              <a:rPr lang="en-US" sz="1800" b="1" u="sng"/>
              <a:t>Nutritional and gastrointestinal disorders </a:t>
            </a:r>
          </a:p>
          <a:p>
            <a:pPr lvl="1">
              <a:buFontTx/>
              <a:buChar char="•"/>
            </a:pPr>
            <a:r>
              <a:rPr lang="en-US" sz="1800"/>
              <a:t>malnutrition, </a:t>
            </a:r>
          </a:p>
          <a:p>
            <a:pPr lvl="1">
              <a:buFontTx/>
              <a:buChar char="•"/>
            </a:pPr>
            <a:r>
              <a:rPr lang="en-US" sz="1800"/>
              <a:t>parenteral nutrition, </a:t>
            </a:r>
          </a:p>
          <a:p>
            <a:pPr lvl="1">
              <a:buFontTx/>
              <a:buChar char="•"/>
            </a:pPr>
            <a:r>
              <a:rPr lang="en-US" sz="1800"/>
              <a:t>malabsorption syndromes, </a:t>
            </a:r>
          </a:p>
          <a:p>
            <a:pPr lvl="1">
              <a:buFontTx/>
              <a:buChar char="•"/>
            </a:pPr>
            <a:r>
              <a:rPr lang="en-US" sz="1800"/>
              <a:t>gastrectomy,</a:t>
            </a:r>
          </a:p>
          <a:p>
            <a:pPr lvl="1">
              <a:buFontTx/>
              <a:buChar char="•"/>
            </a:pPr>
            <a:r>
              <a:rPr lang="en-US" sz="1800"/>
              <a:t> severe liver disease (especially biliary cirrhosis), </a:t>
            </a:r>
          </a:p>
          <a:p>
            <a:pPr lvl="1">
              <a:buFontTx/>
              <a:buChar char="•"/>
            </a:pPr>
            <a:r>
              <a:rPr lang="en-US" sz="1800"/>
              <a:t>pernicious anemia.</a:t>
            </a:r>
            <a:r>
              <a:rPr lang="en-US" sz="1600"/>
              <a:t> </a:t>
            </a:r>
          </a:p>
        </p:txBody>
      </p:sp>
      <p:sp>
        <p:nvSpPr>
          <p:cNvPr id="18443" name="Rectangle 11"/>
          <p:cNvSpPr>
            <a:spLocks noChangeArrowheads="1"/>
          </p:cNvSpPr>
          <p:nvPr/>
        </p:nvSpPr>
        <p:spPr bwMode="auto">
          <a:xfrm>
            <a:off x="6096000" y="3911600"/>
            <a:ext cx="2819400" cy="2289175"/>
          </a:xfrm>
          <a:prstGeom prst="rect">
            <a:avLst/>
          </a:prstGeom>
          <a:noFill/>
          <a:ln w="9525">
            <a:noFill/>
            <a:miter lim="800000"/>
            <a:headEnd/>
            <a:tailEnd/>
          </a:ln>
          <a:effectLst/>
        </p:spPr>
        <p:txBody>
          <a:bodyPr>
            <a:spAutoFit/>
          </a:bodyPr>
          <a:lstStyle/>
          <a:p>
            <a:r>
              <a:rPr lang="en-US" sz="1800" b="1" u="sng"/>
              <a:t>Hematologic disorders/malignancy</a:t>
            </a:r>
            <a:r>
              <a:rPr lang="en-US" b="1"/>
              <a:t> </a:t>
            </a:r>
          </a:p>
          <a:p>
            <a:pPr lvl="1">
              <a:buFontTx/>
              <a:buChar char="•"/>
            </a:pPr>
            <a:r>
              <a:rPr lang="en-US" sz="1800"/>
              <a:t>multiple myeloma, </a:t>
            </a:r>
          </a:p>
          <a:p>
            <a:pPr lvl="1">
              <a:buFontTx/>
              <a:buChar char="•"/>
            </a:pPr>
            <a:r>
              <a:rPr lang="en-US" sz="1800"/>
              <a:t>lymphoma and leukemia, </a:t>
            </a:r>
          </a:p>
          <a:p>
            <a:pPr lvl="1">
              <a:buFontTx/>
              <a:buChar char="•"/>
            </a:pPr>
            <a:r>
              <a:rPr lang="en-US" sz="1800"/>
              <a:t>mastocytosis, </a:t>
            </a:r>
          </a:p>
          <a:p>
            <a:pPr lvl="1">
              <a:buFontTx/>
              <a:buChar char="•"/>
            </a:pPr>
            <a:r>
              <a:rPr lang="en-US" sz="1800"/>
              <a:t>hemophilia, </a:t>
            </a:r>
          </a:p>
          <a:p>
            <a:pPr lvl="1">
              <a:buFontTx/>
              <a:buChar char="•"/>
            </a:pPr>
            <a:r>
              <a:rPr lang="en-US" sz="1800"/>
              <a:t>thalassemia.</a:t>
            </a:r>
            <a:r>
              <a:rPr lang="en-US" sz="1600"/>
              <a:t> </a:t>
            </a:r>
          </a:p>
        </p:txBody>
      </p:sp>
      <p:sp>
        <p:nvSpPr>
          <p:cNvPr id="18445" name="Rectangle 13"/>
          <p:cNvSpPr>
            <a:spLocks noChangeArrowheads="1"/>
          </p:cNvSpPr>
          <p:nvPr/>
        </p:nvSpPr>
        <p:spPr bwMode="auto">
          <a:xfrm>
            <a:off x="5791200" y="331788"/>
            <a:ext cx="1784350" cy="579437"/>
          </a:xfrm>
          <a:prstGeom prst="rect">
            <a:avLst/>
          </a:prstGeom>
          <a:noFill/>
          <a:ln w="9525">
            <a:noFill/>
            <a:miter lim="800000"/>
            <a:headEnd/>
            <a:tailEnd/>
          </a:ln>
          <a:effectLst/>
        </p:spPr>
        <p:txBody>
          <a:bodyPr wrap="none">
            <a:spAutoFit/>
          </a:bodyPr>
          <a:lstStyle/>
          <a:p>
            <a:r>
              <a:rPr lang="en-US" sz="3200" b="1" u="sng"/>
              <a:t>Etiology</a:t>
            </a:r>
          </a:p>
        </p:txBody>
      </p:sp>
      <p:sp>
        <p:nvSpPr>
          <p:cNvPr id="18446" name="Rectangle 14"/>
          <p:cNvSpPr>
            <a:spLocks noChangeArrowheads="1"/>
          </p:cNvSpPr>
          <p:nvPr/>
        </p:nvSpPr>
        <p:spPr bwMode="auto">
          <a:xfrm>
            <a:off x="381000" y="3363913"/>
            <a:ext cx="2819400" cy="2563812"/>
          </a:xfrm>
          <a:prstGeom prst="rect">
            <a:avLst/>
          </a:prstGeom>
          <a:noFill/>
          <a:ln w="9525">
            <a:noFill/>
            <a:miter lim="800000"/>
            <a:headEnd/>
            <a:tailEnd/>
          </a:ln>
          <a:effectLst/>
        </p:spPr>
        <p:txBody>
          <a:bodyPr>
            <a:spAutoFit/>
          </a:bodyPr>
          <a:lstStyle/>
          <a:p>
            <a:r>
              <a:rPr lang="en-US" sz="1800" b="1" u="sng"/>
              <a:t>Endocrine disorders </a:t>
            </a:r>
          </a:p>
          <a:p>
            <a:pPr lvl="1">
              <a:buFontTx/>
              <a:buChar char="•"/>
            </a:pPr>
            <a:r>
              <a:rPr lang="en-US" sz="1800"/>
              <a:t>Cushing's syndrome, </a:t>
            </a:r>
          </a:p>
          <a:p>
            <a:pPr lvl="1">
              <a:buFontTx/>
              <a:buChar char="•"/>
            </a:pPr>
            <a:r>
              <a:rPr lang="en-US" sz="1800"/>
              <a:t>hyperparathyroidism</a:t>
            </a:r>
          </a:p>
          <a:p>
            <a:pPr lvl="1">
              <a:buFontTx/>
              <a:buChar char="•"/>
            </a:pPr>
            <a:r>
              <a:rPr lang="en-US" sz="1800"/>
              <a:t> thyrotoxicosis, </a:t>
            </a:r>
          </a:p>
          <a:p>
            <a:pPr lvl="1">
              <a:buFontTx/>
              <a:buChar char="•"/>
            </a:pPr>
            <a:r>
              <a:rPr lang="en-US" sz="1800"/>
              <a:t>insulin-dependent diabetes mellitus, </a:t>
            </a:r>
          </a:p>
          <a:p>
            <a:pPr lvl="1">
              <a:buFontTx/>
              <a:buChar char="•"/>
            </a:pPr>
            <a:r>
              <a:rPr lang="en-US" sz="1800"/>
              <a:t>acromegaly, </a:t>
            </a:r>
          </a:p>
          <a:p>
            <a:pPr lvl="1">
              <a:buFontTx/>
              <a:buChar char="•"/>
            </a:pPr>
            <a:r>
              <a:rPr lang="en-US" sz="1800"/>
              <a:t>adrenal insufficiency </a:t>
            </a:r>
          </a:p>
        </p:txBody>
      </p:sp>
      <p:pic>
        <p:nvPicPr>
          <p:cNvPr id="18447" name="Picture 15" descr="Images comparing the interior of a healthy bone with one that has become porous from osteoporosis."/>
          <p:cNvPicPr>
            <a:picLocks noChangeAspect="1" noChangeArrowheads="1"/>
          </p:cNvPicPr>
          <p:nvPr/>
        </p:nvPicPr>
        <p:blipFill>
          <a:blip r:embed="rId2" cstate="print"/>
          <a:srcRect/>
          <a:stretch>
            <a:fillRect/>
          </a:stretch>
        </p:blipFill>
        <p:spPr bwMode="auto">
          <a:xfrm>
            <a:off x="3886200" y="1295400"/>
            <a:ext cx="4724400" cy="2244725"/>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bell chart"/>
          <p:cNvPicPr>
            <a:picLocks noChangeAspect="1" noChangeArrowheads="1"/>
          </p:cNvPicPr>
          <p:nvPr/>
        </p:nvPicPr>
        <p:blipFill>
          <a:blip r:embed="rId3" cstate="print"/>
          <a:srcRect/>
          <a:stretch>
            <a:fillRect/>
          </a:stretch>
        </p:blipFill>
        <p:spPr bwMode="auto">
          <a:xfrm>
            <a:off x="457200" y="2160588"/>
            <a:ext cx="3962400" cy="2795587"/>
          </a:xfrm>
          <a:prstGeom prst="rect">
            <a:avLst/>
          </a:prstGeom>
          <a:noFill/>
        </p:spPr>
      </p:pic>
      <p:sp>
        <p:nvSpPr>
          <p:cNvPr id="34819" name="Rectangle 3"/>
          <p:cNvSpPr>
            <a:spLocks noChangeArrowheads="1"/>
          </p:cNvSpPr>
          <p:nvPr/>
        </p:nvSpPr>
        <p:spPr bwMode="blackWhite">
          <a:xfrm>
            <a:off x="228600" y="5791200"/>
            <a:ext cx="4267200" cy="476250"/>
          </a:xfrm>
          <a:prstGeom prst="rect">
            <a:avLst/>
          </a:prstGeom>
          <a:noFill/>
          <a:ln w="9525">
            <a:noFill/>
            <a:miter lim="800000"/>
            <a:headEnd/>
            <a:tailEnd/>
          </a:ln>
          <a:effectLst/>
        </p:spPr>
        <p:txBody>
          <a:bodyPr lIns="92075" tIns="46038" rIns="92075" bIns="46038">
            <a:spAutoFit/>
          </a:bodyPr>
          <a:lstStyle/>
          <a:p>
            <a:pPr eaLnBrk="0" hangingPunct="0">
              <a:lnSpc>
                <a:spcPct val="105000"/>
              </a:lnSpc>
            </a:pPr>
            <a:r>
              <a:rPr lang="en-US"/>
              <a:t>WHO, </a:t>
            </a:r>
            <a:r>
              <a:rPr lang="en-US" i="1"/>
              <a:t>Guidelines for Preclinical Evaluation and Clinical Trials in Osteoporosis</a:t>
            </a:r>
            <a:r>
              <a:rPr lang="en-US"/>
              <a:t>, 1998.</a:t>
            </a:r>
            <a:endParaRPr lang="en-US" i="1">
              <a:effectLst>
                <a:outerShdw blurRad="38100" dist="38100" dir="2700000" algn="tl">
                  <a:srgbClr val="C0C0C0"/>
                </a:outerShdw>
              </a:effectLst>
            </a:endParaRPr>
          </a:p>
        </p:txBody>
      </p:sp>
      <p:sp>
        <p:nvSpPr>
          <p:cNvPr id="34820" name="Text Box 4"/>
          <p:cNvSpPr txBox="1">
            <a:spLocks noChangeArrowheads="1"/>
          </p:cNvSpPr>
          <p:nvPr/>
        </p:nvSpPr>
        <p:spPr bwMode="auto">
          <a:xfrm>
            <a:off x="0" y="5181600"/>
            <a:ext cx="4522788" cy="366713"/>
          </a:xfrm>
          <a:prstGeom prst="rect">
            <a:avLst/>
          </a:prstGeom>
          <a:noFill/>
          <a:ln w="12700">
            <a:noFill/>
            <a:miter lim="800000"/>
            <a:headEnd type="none" w="sm" len="sm"/>
            <a:tailEnd type="none" w="sm" len="sm"/>
          </a:ln>
          <a:effectLst/>
        </p:spPr>
        <p:txBody>
          <a:bodyPr>
            <a:spAutoFit/>
          </a:bodyPr>
          <a:lstStyle/>
          <a:p>
            <a:pPr algn="ctr" eaLnBrk="0" hangingPunct="0"/>
            <a:r>
              <a:rPr lang="en-US" sz="1800" b="1"/>
              <a:t>T-Score</a:t>
            </a:r>
          </a:p>
        </p:txBody>
      </p:sp>
      <p:sp>
        <p:nvSpPr>
          <p:cNvPr id="34821" name="Rectangle 5"/>
          <p:cNvSpPr>
            <a:spLocks noGrp="1" noChangeArrowheads="1"/>
          </p:cNvSpPr>
          <p:nvPr>
            <p:ph type="title"/>
          </p:nvPr>
        </p:nvSpPr>
        <p:spPr>
          <a:xfrm>
            <a:off x="228600" y="990600"/>
            <a:ext cx="4191000" cy="1143000"/>
          </a:xfrm>
          <a:noFill/>
          <a:ln/>
        </p:spPr>
        <p:txBody>
          <a:bodyPr anchorCtr="1"/>
          <a:lstStyle/>
          <a:p>
            <a:r>
              <a:rPr lang="en-US" sz="2000" b="1" u="sng"/>
              <a:t>World Health Organization (WHO) Osteoporosis Guidelines</a:t>
            </a:r>
          </a:p>
        </p:txBody>
      </p:sp>
      <p:grpSp>
        <p:nvGrpSpPr>
          <p:cNvPr id="2" name="Group 6"/>
          <p:cNvGrpSpPr>
            <a:grpSpLocks/>
          </p:cNvGrpSpPr>
          <p:nvPr/>
        </p:nvGrpSpPr>
        <p:grpSpPr bwMode="auto">
          <a:xfrm>
            <a:off x="4514850" y="2047875"/>
            <a:ext cx="4476750" cy="3444875"/>
            <a:chOff x="939" y="1280"/>
            <a:chExt cx="4249" cy="2727"/>
          </a:xfrm>
        </p:grpSpPr>
        <p:sp>
          <p:nvSpPr>
            <p:cNvPr id="34823" name="Rectangle 7"/>
            <p:cNvSpPr>
              <a:spLocks noChangeArrowheads="1"/>
            </p:cNvSpPr>
            <p:nvPr/>
          </p:nvSpPr>
          <p:spPr bwMode="ltGray">
            <a:xfrm>
              <a:off x="1566" y="2324"/>
              <a:ext cx="3486" cy="329"/>
            </a:xfrm>
            <a:prstGeom prst="rect">
              <a:avLst/>
            </a:prstGeom>
            <a:solidFill>
              <a:schemeClr val="hlink"/>
            </a:solidFill>
            <a:ln w="12700">
              <a:solidFill>
                <a:schemeClr val="bg2"/>
              </a:solidFill>
              <a:miter lim="800000"/>
              <a:headEnd/>
              <a:tailEnd/>
            </a:ln>
            <a:effectLst/>
          </p:spPr>
          <p:txBody>
            <a:bodyPr lIns="91429" tIns="45714" rIns="91429" bIns="45714" anchor="ctr">
              <a:spAutoFit/>
            </a:bodyPr>
            <a:lstStyle/>
            <a:p>
              <a:endParaRPr lang="ar-SY"/>
            </a:p>
          </p:txBody>
        </p:sp>
        <p:sp>
          <p:nvSpPr>
            <p:cNvPr id="34824" name="Rectangle 8"/>
            <p:cNvSpPr>
              <a:spLocks noChangeArrowheads="1"/>
            </p:cNvSpPr>
            <p:nvPr/>
          </p:nvSpPr>
          <p:spPr bwMode="auto">
            <a:xfrm>
              <a:off x="1566" y="2656"/>
              <a:ext cx="3489" cy="814"/>
            </a:xfrm>
            <a:prstGeom prst="rect">
              <a:avLst/>
            </a:prstGeom>
            <a:solidFill>
              <a:srgbClr val="FF9900"/>
            </a:solidFill>
            <a:ln w="12700">
              <a:solidFill>
                <a:schemeClr val="bg2"/>
              </a:solidFill>
              <a:miter lim="800000"/>
              <a:headEnd/>
              <a:tailEnd/>
            </a:ln>
            <a:effectLst/>
          </p:spPr>
          <p:txBody>
            <a:bodyPr lIns="91429" tIns="45714" rIns="91429" bIns="45714" anchor="ctr">
              <a:spAutoFit/>
            </a:bodyPr>
            <a:lstStyle/>
            <a:p>
              <a:endParaRPr lang="ar-SY"/>
            </a:p>
          </p:txBody>
        </p:sp>
        <p:sp>
          <p:nvSpPr>
            <p:cNvPr id="34825" name="Line 9"/>
            <p:cNvSpPr>
              <a:spLocks noChangeShapeType="1"/>
            </p:cNvSpPr>
            <p:nvPr/>
          </p:nvSpPr>
          <p:spPr bwMode="auto">
            <a:xfrm>
              <a:off x="1566" y="1369"/>
              <a:ext cx="0" cy="2114"/>
            </a:xfrm>
            <a:prstGeom prst="line">
              <a:avLst/>
            </a:prstGeom>
            <a:noFill/>
            <a:ln w="25400">
              <a:solidFill>
                <a:schemeClr val="tx1"/>
              </a:solidFill>
              <a:round/>
              <a:headEnd/>
              <a:tailEnd/>
            </a:ln>
            <a:effectLst/>
          </p:spPr>
          <p:txBody>
            <a:bodyPr lIns="91429" tIns="45714" rIns="91429" bIns="45714">
              <a:spAutoFit/>
            </a:bodyPr>
            <a:lstStyle/>
            <a:p>
              <a:endParaRPr lang="ar-SY"/>
            </a:p>
          </p:txBody>
        </p:sp>
        <p:sp>
          <p:nvSpPr>
            <p:cNvPr id="34826" name="Line 10"/>
            <p:cNvSpPr>
              <a:spLocks noChangeShapeType="1"/>
            </p:cNvSpPr>
            <p:nvPr/>
          </p:nvSpPr>
          <p:spPr bwMode="auto">
            <a:xfrm>
              <a:off x="1566" y="3476"/>
              <a:ext cx="3497" cy="0"/>
            </a:xfrm>
            <a:prstGeom prst="line">
              <a:avLst/>
            </a:prstGeom>
            <a:noFill/>
            <a:ln w="25400">
              <a:solidFill>
                <a:schemeClr val="tx1"/>
              </a:solidFill>
              <a:round/>
              <a:headEnd/>
              <a:tailEnd/>
            </a:ln>
            <a:effectLst/>
          </p:spPr>
          <p:txBody>
            <a:bodyPr lIns="91429" tIns="45714" rIns="91429" bIns="45714">
              <a:spAutoFit/>
            </a:bodyPr>
            <a:lstStyle/>
            <a:p>
              <a:endParaRPr lang="ar-SY"/>
            </a:p>
          </p:txBody>
        </p:sp>
        <p:sp>
          <p:nvSpPr>
            <p:cNvPr id="34827" name="Line 11"/>
            <p:cNvSpPr>
              <a:spLocks noChangeShapeType="1"/>
            </p:cNvSpPr>
            <p:nvPr/>
          </p:nvSpPr>
          <p:spPr bwMode="auto">
            <a:xfrm>
              <a:off x="1503" y="1383"/>
              <a:ext cx="61" cy="0"/>
            </a:xfrm>
            <a:prstGeom prst="line">
              <a:avLst/>
            </a:prstGeom>
            <a:noFill/>
            <a:ln w="25400">
              <a:solidFill>
                <a:schemeClr val="tx1"/>
              </a:solidFill>
              <a:round/>
              <a:headEnd/>
              <a:tailEnd/>
            </a:ln>
            <a:effectLst/>
          </p:spPr>
          <p:txBody>
            <a:bodyPr lIns="91429" tIns="45714" rIns="91429" bIns="45714">
              <a:spAutoFit/>
            </a:bodyPr>
            <a:lstStyle/>
            <a:p>
              <a:endParaRPr lang="ar-SY"/>
            </a:p>
          </p:txBody>
        </p:sp>
        <p:sp>
          <p:nvSpPr>
            <p:cNvPr id="34828" name="Line 12"/>
            <p:cNvSpPr>
              <a:spLocks noChangeShapeType="1"/>
            </p:cNvSpPr>
            <p:nvPr/>
          </p:nvSpPr>
          <p:spPr bwMode="auto">
            <a:xfrm>
              <a:off x="1503" y="1573"/>
              <a:ext cx="61" cy="0"/>
            </a:xfrm>
            <a:prstGeom prst="line">
              <a:avLst/>
            </a:prstGeom>
            <a:noFill/>
            <a:ln w="25400">
              <a:solidFill>
                <a:schemeClr val="tx1"/>
              </a:solidFill>
              <a:round/>
              <a:headEnd/>
              <a:tailEnd/>
            </a:ln>
            <a:effectLst/>
          </p:spPr>
          <p:txBody>
            <a:bodyPr lIns="91429" tIns="45714" rIns="91429" bIns="45714">
              <a:spAutoFit/>
            </a:bodyPr>
            <a:lstStyle/>
            <a:p>
              <a:endParaRPr lang="ar-SY"/>
            </a:p>
          </p:txBody>
        </p:sp>
        <p:sp>
          <p:nvSpPr>
            <p:cNvPr id="34829" name="Line 13"/>
            <p:cNvSpPr>
              <a:spLocks noChangeShapeType="1"/>
            </p:cNvSpPr>
            <p:nvPr/>
          </p:nvSpPr>
          <p:spPr bwMode="auto">
            <a:xfrm>
              <a:off x="1503" y="1763"/>
              <a:ext cx="61" cy="0"/>
            </a:xfrm>
            <a:prstGeom prst="line">
              <a:avLst/>
            </a:prstGeom>
            <a:noFill/>
            <a:ln w="25400">
              <a:solidFill>
                <a:schemeClr val="tx1"/>
              </a:solidFill>
              <a:round/>
              <a:headEnd/>
              <a:tailEnd/>
            </a:ln>
            <a:effectLst/>
          </p:spPr>
          <p:txBody>
            <a:bodyPr lIns="91429" tIns="45714" rIns="91429" bIns="45714">
              <a:spAutoFit/>
            </a:bodyPr>
            <a:lstStyle/>
            <a:p>
              <a:endParaRPr lang="ar-SY"/>
            </a:p>
          </p:txBody>
        </p:sp>
        <p:sp>
          <p:nvSpPr>
            <p:cNvPr id="34830" name="Line 14"/>
            <p:cNvSpPr>
              <a:spLocks noChangeShapeType="1"/>
            </p:cNvSpPr>
            <p:nvPr/>
          </p:nvSpPr>
          <p:spPr bwMode="auto">
            <a:xfrm>
              <a:off x="1503" y="1953"/>
              <a:ext cx="61" cy="0"/>
            </a:xfrm>
            <a:prstGeom prst="line">
              <a:avLst/>
            </a:prstGeom>
            <a:noFill/>
            <a:ln w="25400">
              <a:solidFill>
                <a:schemeClr val="tx1"/>
              </a:solidFill>
              <a:round/>
              <a:headEnd/>
              <a:tailEnd/>
            </a:ln>
            <a:effectLst/>
          </p:spPr>
          <p:txBody>
            <a:bodyPr lIns="91429" tIns="45714" rIns="91429" bIns="45714">
              <a:spAutoFit/>
            </a:bodyPr>
            <a:lstStyle/>
            <a:p>
              <a:endParaRPr lang="ar-SY"/>
            </a:p>
          </p:txBody>
        </p:sp>
        <p:sp>
          <p:nvSpPr>
            <p:cNvPr id="34831" name="Line 15"/>
            <p:cNvSpPr>
              <a:spLocks noChangeShapeType="1"/>
            </p:cNvSpPr>
            <p:nvPr/>
          </p:nvSpPr>
          <p:spPr bwMode="auto">
            <a:xfrm>
              <a:off x="1503" y="2143"/>
              <a:ext cx="61" cy="0"/>
            </a:xfrm>
            <a:prstGeom prst="line">
              <a:avLst/>
            </a:prstGeom>
            <a:noFill/>
            <a:ln w="25400">
              <a:solidFill>
                <a:schemeClr val="tx1"/>
              </a:solidFill>
              <a:round/>
              <a:headEnd/>
              <a:tailEnd/>
            </a:ln>
            <a:effectLst/>
          </p:spPr>
          <p:txBody>
            <a:bodyPr lIns="91429" tIns="45714" rIns="91429" bIns="45714">
              <a:spAutoFit/>
            </a:bodyPr>
            <a:lstStyle/>
            <a:p>
              <a:endParaRPr lang="ar-SY"/>
            </a:p>
          </p:txBody>
        </p:sp>
        <p:sp>
          <p:nvSpPr>
            <p:cNvPr id="34832" name="Line 16"/>
            <p:cNvSpPr>
              <a:spLocks noChangeShapeType="1"/>
            </p:cNvSpPr>
            <p:nvPr/>
          </p:nvSpPr>
          <p:spPr bwMode="auto">
            <a:xfrm>
              <a:off x="1503" y="2333"/>
              <a:ext cx="61" cy="0"/>
            </a:xfrm>
            <a:prstGeom prst="line">
              <a:avLst/>
            </a:prstGeom>
            <a:noFill/>
            <a:ln w="25400">
              <a:solidFill>
                <a:schemeClr val="tx1"/>
              </a:solidFill>
              <a:round/>
              <a:headEnd/>
              <a:tailEnd/>
            </a:ln>
            <a:effectLst/>
          </p:spPr>
          <p:txBody>
            <a:bodyPr lIns="91429" tIns="45714" rIns="91429" bIns="45714">
              <a:spAutoFit/>
            </a:bodyPr>
            <a:lstStyle/>
            <a:p>
              <a:endParaRPr lang="ar-SY"/>
            </a:p>
          </p:txBody>
        </p:sp>
        <p:sp>
          <p:nvSpPr>
            <p:cNvPr id="34833" name="Line 17"/>
            <p:cNvSpPr>
              <a:spLocks noChangeShapeType="1"/>
            </p:cNvSpPr>
            <p:nvPr/>
          </p:nvSpPr>
          <p:spPr bwMode="auto">
            <a:xfrm>
              <a:off x="1503" y="2524"/>
              <a:ext cx="61" cy="0"/>
            </a:xfrm>
            <a:prstGeom prst="line">
              <a:avLst/>
            </a:prstGeom>
            <a:noFill/>
            <a:ln w="25400">
              <a:solidFill>
                <a:schemeClr val="tx1"/>
              </a:solidFill>
              <a:round/>
              <a:headEnd/>
              <a:tailEnd/>
            </a:ln>
            <a:effectLst/>
          </p:spPr>
          <p:txBody>
            <a:bodyPr lIns="91429" tIns="45714" rIns="91429" bIns="45714">
              <a:spAutoFit/>
            </a:bodyPr>
            <a:lstStyle/>
            <a:p>
              <a:endParaRPr lang="ar-SY"/>
            </a:p>
          </p:txBody>
        </p:sp>
        <p:sp>
          <p:nvSpPr>
            <p:cNvPr id="34834" name="Line 18"/>
            <p:cNvSpPr>
              <a:spLocks noChangeShapeType="1"/>
            </p:cNvSpPr>
            <p:nvPr/>
          </p:nvSpPr>
          <p:spPr bwMode="auto">
            <a:xfrm>
              <a:off x="1503" y="2714"/>
              <a:ext cx="61" cy="0"/>
            </a:xfrm>
            <a:prstGeom prst="line">
              <a:avLst/>
            </a:prstGeom>
            <a:noFill/>
            <a:ln w="25400">
              <a:solidFill>
                <a:schemeClr val="tx1"/>
              </a:solidFill>
              <a:round/>
              <a:headEnd/>
              <a:tailEnd/>
            </a:ln>
            <a:effectLst/>
          </p:spPr>
          <p:txBody>
            <a:bodyPr lIns="91429" tIns="45714" rIns="91429" bIns="45714">
              <a:spAutoFit/>
            </a:bodyPr>
            <a:lstStyle/>
            <a:p>
              <a:endParaRPr lang="ar-SY"/>
            </a:p>
          </p:txBody>
        </p:sp>
        <p:sp>
          <p:nvSpPr>
            <p:cNvPr id="34835" name="Line 19"/>
            <p:cNvSpPr>
              <a:spLocks noChangeShapeType="1"/>
            </p:cNvSpPr>
            <p:nvPr/>
          </p:nvSpPr>
          <p:spPr bwMode="auto">
            <a:xfrm>
              <a:off x="1503" y="2904"/>
              <a:ext cx="61" cy="0"/>
            </a:xfrm>
            <a:prstGeom prst="line">
              <a:avLst/>
            </a:prstGeom>
            <a:noFill/>
            <a:ln w="25400">
              <a:solidFill>
                <a:schemeClr val="tx1"/>
              </a:solidFill>
              <a:round/>
              <a:headEnd/>
              <a:tailEnd/>
            </a:ln>
            <a:effectLst/>
          </p:spPr>
          <p:txBody>
            <a:bodyPr lIns="91429" tIns="45714" rIns="91429" bIns="45714">
              <a:spAutoFit/>
            </a:bodyPr>
            <a:lstStyle/>
            <a:p>
              <a:endParaRPr lang="ar-SY"/>
            </a:p>
          </p:txBody>
        </p:sp>
        <p:sp>
          <p:nvSpPr>
            <p:cNvPr id="34836" name="Line 20"/>
            <p:cNvSpPr>
              <a:spLocks noChangeShapeType="1"/>
            </p:cNvSpPr>
            <p:nvPr/>
          </p:nvSpPr>
          <p:spPr bwMode="auto">
            <a:xfrm>
              <a:off x="1503" y="3094"/>
              <a:ext cx="61" cy="0"/>
            </a:xfrm>
            <a:prstGeom prst="line">
              <a:avLst/>
            </a:prstGeom>
            <a:noFill/>
            <a:ln w="25400">
              <a:solidFill>
                <a:schemeClr val="tx1"/>
              </a:solidFill>
              <a:round/>
              <a:headEnd/>
              <a:tailEnd/>
            </a:ln>
            <a:effectLst/>
          </p:spPr>
          <p:txBody>
            <a:bodyPr lIns="91429" tIns="45714" rIns="91429" bIns="45714">
              <a:spAutoFit/>
            </a:bodyPr>
            <a:lstStyle/>
            <a:p>
              <a:endParaRPr lang="ar-SY"/>
            </a:p>
          </p:txBody>
        </p:sp>
        <p:sp>
          <p:nvSpPr>
            <p:cNvPr id="34837" name="Line 21"/>
            <p:cNvSpPr>
              <a:spLocks noChangeShapeType="1"/>
            </p:cNvSpPr>
            <p:nvPr/>
          </p:nvSpPr>
          <p:spPr bwMode="auto">
            <a:xfrm>
              <a:off x="1503" y="3284"/>
              <a:ext cx="61" cy="0"/>
            </a:xfrm>
            <a:prstGeom prst="line">
              <a:avLst/>
            </a:prstGeom>
            <a:noFill/>
            <a:ln w="25400">
              <a:solidFill>
                <a:schemeClr val="tx1"/>
              </a:solidFill>
              <a:round/>
              <a:headEnd/>
              <a:tailEnd/>
            </a:ln>
            <a:effectLst/>
          </p:spPr>
          <p:txBody>
            <a:bodyPr lIns="91429" tIns="45714" rIns="91429" bIns="45714">
              <a:spAutoFit/>
            </a:bodyPr>
            <a:lstStyle/>
            <a:p>
              <a:endParaRPr lang="ar-SY"/>
            </a:p>
          </p:txBody>
        </p:sp>
        <p:sp>
          <p:nvSpPr>
            <p:cNvPr id="34838" name="Line 22"/>
            <p:cNvSpPr>
              <a:spLocks noChangeShapeType="1"/>
            </p:cNvSpPr>
            <p:nvPr/>
          </p:nvSpPr>
          <p:spPr bwMode="auto">
            <a:xfrm>
              <a:off x="1503" y="3475"/>
              <a:ext cx="61" cy="0"/>
            </a:xfrm>
            <a:prstGeom prst="line">
              <a:avLst/>
            </a:prstGeom>
            <a:noFill/>
            <a:ln w="25400">
              <a:solidFill>
                <a:schemeClr val="tx1"/>
              </a:solidFill>
              <a:round/>
              <a:headEnd/>
              <a:tailEnd/>
            </a:ln>
            <a:effectLst/>
          </p:spPr>
          <p:txBody>
            <a:bodyPr lIns="91429" tIns="45714" rIns="91429" bIns="45714">
              <a:spAutoFit/>
            </a:bodyPr>
            <a:lstStyle/>
            <a:p>
              <a:endParaRPr lang="ar-SY"/>
            </a:p>
          </p:txBody>
        </p:sp>
        <p:sp>
          <p:nvSpPr>
            <p:cNvPr id="34839" name="Text Box 23"/>
            <p:cNvSpPr txBox="1">
              <a:spLocks noChangeArrowheads="1"/>
            </p:cNvSpPr>
            <p:nvPr/>
          </p:nvSpPr>
          <p:spPr bwMode="auto">
            <a:xfrm>
              <a:off x="1195" y="1280"/>
              <a:ext cx="409" cy="241"/>
            </a:xfrm>
            <a:prstGeom prst="rect">
              <a:avLst/>
            </a:prstGeom>
            <a:noFill/>
            <a:ln w="12700">
              <a:noFill/>
              <a:miter lim="800000"/>
              <a:headEnd/>
              <a:tailEnd/>
            </a:ln>
            <a:effectLst/>
          </p:spPr>
          <p:txBody>
            <a:bodyPr wrap="none" lIns="91429" tIns="45714" rIns="91429" bIns="45714">
              <a:spAutoFit/>
            </a:bodyPr>
            <a:lstStyle/>
            <a:p>
              <a:r>
                <a:rPr lang="en-US" sz="1400" b="1"/>
                <a:t>1.4</a:t>
              </a:r>
            </a:p>
          </p:txBody>
        </p:sp>
        <p:sp>
          <p:nvSpPr>
            <p:cNvPr id="34840" name="Text Box 24"/>
            <p:cNvSpPr txBox="1">
              <a:spLocks noChangeArrowheads="1"/>
            </p:cNvSpPr>
            <p:nvPr/>
          </p:nvSpPr>
          <p:spPr bwMode="auto">
            <a:xfrm>
              <a:off x="1195" y="1472"/>
              <a:ext cx="409" cy="242"/>
            </a:xfrm>
            <a:prstGeom prst="rect">
              <a:avLst/>
            </a:prstGeom>
            <a:noFill/>
            <a:ln w="12700">
              <a:noFill/>
              <a:miter lim="800000"/>
              <a:headEnd/>
              <a:tailEnd/>
            </a:ln>
            <a:effectLst/>
          </p:spPr>
          <p:txBody>
            <a:bodyPr wrap="none" lIns="91429" tIns="45714" rIns="91429" bIns="45714">
              <a:spAutoFit/>
            </a:bodyPr>
            <a:lstStyle/>
            <a:p>
              <a:r>
                <a:rPr lang="en-US" sz="1400" b="1"/>
                <a:t>1.3</a:t>
              </a:r>
            </a:p>
          </p:txBody>
        </p:sp>
        <p:sp>
          <p:nvSpPr>
            <p:cNvPr id="34841" name="Text Box 25"/>
            <p:cNvSpPr txBox="1">
              <a:spLocks noChangeArrowheads="1"/>
            </p:cNvSpPr>
            <p:nvPr/>
          </p:nvSpPr>
          <p:spPr bwMode="auto">
            <a:xfrm>
              <a:off x="1200" y="1663"/>
              <a:ext cx="408" cy="242"/>
            </a:xfrm>
            <a:prstGeom prst="rect">
              <a:avLst/>
            </a:prstGeom>
            <a:noFill/>
            <a:ln w="12700">
              <a:noFill/>
              <a:miter lim="800000"/>
              <a:headEnd/>
              <a:tailEnd/>
            </a:ln>
            <a:effectLst/>
          </p:spPr>
          <p:txBody>
            <a:bodyPr wrap="none" lIns="91429" tIns="45714" rIns="91429" bIns="45714">
              <a:spAutoFit/>
            </a:bodyPr>
            <a:lstStyle/>
            <a:p>
              <a:r>
                <a:rPr lang="en-US" sz="1400" b="1"/>
                <a:t>1.2</a:t>
              </a:r>
            </a:p>
          </p:txBody>
        </p:sp>
        <p:sp>
          <p:nvSpPr>
            <p:cNvPr id="34842" name="Text Box 26"/>
            <p:cNvSpPr txBox="1">
              <a:spLocks noChangeArrowheads="1"/>
            </p:cNvSpPr>
            <p:nvPr/>
          </p:nvSpPr>
          <p:spPr bwMode="auto">
            <a:xfrm>
              <a:off x="1200" y="1854"/>
              <a:ext cx="408" cy="242"/>
            </a:xfrm>
            <a:prstGeom prst="rect">
              <a:avLst/>
            </a:prstGeom>
            <a:noFill/>
            <a:ln w="12700">
              <a:noFill/>
              <a:miter lim="800000"/>
              <a:headEnd/>
              <a:tailEnd/>
            </a:ln>
            <a:effectLst/>
          </p:spPr>
          <p:txBody>
            <a:bodyPr wrap="none" lIns="91429" tIns="45714" rIns="91429" bIns="45714">
              <a:spAutoFit/>
            </a:bodyPr>
            <a:lstStyle/>
            <a:p>
              <a:r>
                <a:rPr lang="en-US" sz="1400" b="1"/>
                <a:t>1.1</a:t>
              </a:r>
            </a:p>
          </p:txBody>
        </p:sp>
        <p:sp>
          <p:nvSpPr>
            <p:cNvPr id="34843" name="Text Box 27"/>
            <p:cNvSpPr txBox="1">
              <a:spLocks noChangeArrowheads="1"/>
            </p:cNvSpPr>
            <p:nvPr/>
          </p:nvSpPr>
          <p:spPr bwMode="auto">
            <a:xfrm>
              <a:off x="1200" y="2045"/>
              <a:ext cx="408" cy="242"/>
            </a:xfrm>
            <a:prstGeom prst="rect">
              <a:avLst/>
            </a:prstGeom>
            <a:noFill/>
            <a:ln w="12700">
              <a:noFill/>
              <a:miter lim="800000"/>
              <a:headEnd/>
              <a:tailEnd/>
            </a:ln>
            <a:effectLst/>
          </p:spPr>
          <p:txBody>
            <a:bodyPr wrap="none" lIns="91429" tIns="45714" rIns="91429" bIns="45714">
              <a:spAutoFit/>
            </a:bodyPr>
            <a:lstStyle/>
            <a:p>
              <a:r>
                <a:rPr lang="en-US" sz="1400" b="1"/>
                <a:t>1.0</a:t>
              </a:r>
            </a:p>
          </p:txBody>
        </p:sp>
        <p:sp>
          <p:nvSpPr>
            <p:cNvPr id="34844" name="Text Box 28"/>
            <p:cNvSpPr txBox="1">
              <a:spLocks noChangeArrowheads="1"/>
            </p:cNvSpPr>
            <p:nvPr/>
          </p:nvSpPr>
          <p:spPr bwMode="auto">
            <a:xfrm>
              <a:off x="1200" y="2236"/>
              <a:ext cx="408" cy="242"/>
            </a:xfrm>
            <a:prstGeom prst="rect">
              <a:avLst/>
            </a:prstGeom>
            <a:noFill/>
            <a:ln w="12700">
              <a:noFill/>
              <a:miter lim="800000"/>
              <a:headEnd/>
              <a:tailEnd/>
            </a:ln>
            <a:effectLst/>
          </p:spPr>
          <p:txBody>
            <a:bodyPr wrap="none" lIns="91429" tIns="45714" rIns="91429" bIns="45714">
              <a:spAutoFit/>
            </a:bodyPr>
            <a:lstStyle/>
            <a:p>
              <a:r>
                <a:rPr lang="en-US" sz="1400" b="1"/>
                <a:t>0.9</a:t>
              </a:r>
            </a:p>
          </p:txBody>
        </p:sp>
        <p:sp>
          <p:nvSpPr>
            <p:cNvPr id="34845" name="Text Box 29"/>
            <p:cNvSpPr txBox="1">
              <a:spLocks noChangeArrowheads="1"/>
            </p:cNvSpPr>
            <p:nvPr/>
          </p:nvSpPr>
          <p:spPr bwMode="auto">
            <a:xfrm>
              <a:off x="1200" y="2427"/>
              <a:ext cx="408" cy="242"/>
            </a:xfrm>
            <a:prstGeom prst="rect">
              <a:avLst/>
            </a:prstGeom>
            <a:noFill/>
            <a:ln w="12700">
              <a:noFill/>
              <a:miter lim="800000"/>
              <a:headEnd/>
              <a:tailEnd/>
            </a:ln>
            <a:effectLst/>
          </p:spPr>
          <p:txBody>
            <a:bodyPr wrap="none" lIns="91429" tIns="45714" rIns="91429" bIns="45714">
              <a:spAutoFit/>
            </a:bodyPr>
            <a:lstStyle/>
            <a:p>
              <a:r>
                <a:rPr lang="en-US" sz="1400" b="1"/>
                <a:t>0.8</a:t>
              </a:r>
            </a:p>
          </p:txBody>
        </p:sp>
        <p:sp>
          <p:nvSpPr>
            <p:cNvPr id="34846" name="Text Box 30"/>
            <p:cNvSpPr txBox="1">
              <a:spLocks noChangeArrowheads="1"/>
            </p:cNvSpPr>
            <p:nvPr/>
          </p:nvSpPr>
          <p:spPr bwMode="auto">
            <a:xfrm>
              <a:off x="1200" y="2618"/>
              <a:ext cx="408" cy="242"/>
            </a:xfrm>
            <a:prstGeom prst="rect">
              <a:avLst/>
            </a:prstGeom>
            <a:noFill/>
            <a:ln w="12700">
              <a:noFill/>
              <a:miter lim="800000"/>
              <a:headEnd/>
              <a:tailEnd/>
            </a:ln>
            <a:effectLst/>
          </p:spPr>
          <p:txBody>
            <a:bodyPr wrap="none" lIns="91429" tIns="45714" rIns="91429" bIns="45714">
              <a:spAutoFit/>
            </a:bodyPr>
            <a:lstStyle/>
            <a:p>
              <a:r>
                <a:rPr lang="en-US" sz="1400" b="1"/>
                <a:t>0.7</a:t>
              </a:r>
            </a:p>
          </p:txBody>
        </p:sp>
        <p:sp>
          <p:nvSpPr>
            <p:cNvPr id="34847" name="Text Box 31"/>
            <p:cNvSpPr txBox="1">
              <a:spLocks noChangeArrowheads="1"/>
            </p:cNvSpPr>
            <p:nvPr/>
          </p:nvSpPr>
          <p:spPr bwMode="auto">
            <a:xfrm>
              <a:off x="1195" y="2809"/>
              <a:ext cx="409" cy="242"/>
            </a:xfrm>
            <a:prstGeom prst="rect">
              <a:avLst/>
            </a:prstGeom>
            <a:noFill/>
            <a:ln w="12700">
              <a:noFill/>
              <a:miter lim="800000"/>
              <a:headEnd/>
              <a:tailEnd/>
            </a:ln>
            <a:effectLst/>
          </p:spPr>
          <p:txBody>
            <a:bodyPr wrap="none" lIns="91429" tIns="45714" rIns="91429" bIns="45714">
              <a:spAutoFit/>
            </a:bodyPr>
            <a:lstStyle/>
            <a:p>
              <a:r>
                <a:rPr lang="en-US" sz="1400" b="1"/>
                <a:t>0.6</a:t>
              </a:r>
            </a:p>
          </p:txBody>
        </p:sp>
        <p:sp>
          <p:nvSpPr>
            <p:cNvPr id="34848" name="Text Box 32"/>
            <p:cNvSpPr txBox="1">
              <a:spLocks noChangeArrowheads="1"/>
            </p:cNvSpPr>
            <p:nvPr/>
          </p:nvSpPr>
          <p:spPr bwMode="auto">
            <a:xfrm>
              <a:off x="1195" y="3000"/>
              <a:ext cx="409" cy="242"/>
            </a:xfrm>
            <a:prstGeom prst="rect">
              <a:avLst/>
            </a:prstGeom>
            <a:noFill/>
            <a:ln w="12700">
              <a:noFill/>
              <a:miter lim="800000"/>
              <a:headEnd/>
              <a:tailEnd/>
            </a:ln>
            <a:effectLst/>
          </p:spPr>
          <p:txBody>
            <a:bodyPr wrap="none" lIns="91429" tIns="45714" rIns="91429" bIns="45714">
              <a:spAutoFit/>
            </a:bodyPr>
            <a:lstStyle/>
            <a:p>
              <a:r>
                <a:rPr lang="en-US" sz="1400" b="1"/>
                <a:t>0.5</a:t>
              </a:r>
            </a:p>
          </p:txBody>
        </p:sp>
        <p:sp>
          <p:nvSpPr>
            <p:cNvPr id="34849" name="Text Box 33"/>
            <p:cNvSpPr txBox="1">
              <a:spLocks noChangeArrowheads="1"/>
            </p:cNvSpPr>
            <p:nvPr/>
          </p:nvSpPr>
          <p:spPr bwMode="auto">
            <a:xfrm>
              <a:off x="1200" y="3191"/>
              <a:ext cx="408" cy="242"/>
            </a:xfrm>
            <a:prstGeom prst="rect">
              <a:avLst/>
            </a:prstGeom>
            <a:noFill/>
            <a:ln w="12700">
              <a:noFill/>
              <a:miter lim="800000"/>
              <a:headEnd/>
              <a:tailEnd/>
            </a:ln>
            <a:effectLst/>
          </p:spPr>
          <p:txBody>
            <a:bodyPr wrap="none" lIns="91429" tIns="45714" rIns="91429" bIns="45714">
              <a:spAutoFit/>
            </a:bodyPr>
            <a:lstStyle/>
            <a:p>
              <a:r>
                <a:rPr lang="en-US" sz="1400" b="1"/>
                <a:t>0.4</a:t>
              </a:r>
            </a:p>
          </p:txBody>
        </p:sp>
        <p:sp>
          <p:nvSpPr>
            <p:cNvPr id="34850" name="Text Box 34"/>
            <p:cNvSpPr txBox="1">
              <a:spLocks noChangeArrowheads="1"/>
            </p:cNvSpPr>
            <p:nvPr/>
          </p:nvSpPr>
          <p:spPr bwMode="auto">
            <a:xfrm>
              <a:off x="1200" y="3382"/>
              <a:ext cx="408" cy="242"/>
            </a:xfrm>
            <a:prstGeom prst="rect">
              <a:avLst/>
            </a:prstGeom>
            <a:noFill/>
            <a:ln w="12700">
              <a:noFill/>
              <a:miter lim="800000"/>
              <a:headEnd/>
              <a:tailEnd/>
            </a:ln>
            <a:effectLst/>
          </p:spPr>
          <p:txBody>
            <a:bodyPr wrap="none" lIns="91429" tIns="45714" rIns="91429" bIns="45714">
              <a:spAutoFit/>
            </a:bodyPr>
            <a:lstStyle/>
            <a:p>
              <a:r>
                <a:rPr lang="en-US" sz="1400" b="1"/>
                <a:t>0.3</a:t>
              </a:r>
            </a:p>
          </p:txBody>
        </p:sp>
        <p:sp>
          <p:nvSpPr>
            <p:cNvPr id="34851" name="Text Box 35"/>
            <p:cNvSpPr txBox="1">
              <a:spLocks noChangeArrowheads="1"/>
            </p:cNvSpPr>
            <p:nvPr/>
          </p:nvSpPr>
          <p:spPr bwMode="auto">
            <a:xfrm>
              <a:off x="1585" y="3507"/>
              <a:ext cx="389" cy="266"/>
            </a:xfrm>
            <a:prstGeom prst="rect">
              <a:avLst/>
            </a:prstGeom>
            <a:noFill/>
            <a:ln w="12700">
              <a:noFill/>
              <a:miter lim="800000"/>
              <a:headEnd/>
              <a:tailEnd/>
            </a:ln>
            <a:effectLst/>
          </p:spPr>
          <p:txBody>
            <a:bodyPr wrap="none" lIns="91429" tIns="45714" rIns="91429" bIns="45714">
              <a:spAutoFit/>
            </a:bodyPr>
            <a:lstStyle/>
            <a:p>
              <a:r>
                <a:rPr lang="en-US" sz="1600" b="1"/>
                <a:t>20</a:t>
              </a:r>
            </a:p>
          </p:txBody>
        </p:sp>
        <p:sp>
          <p:nvSpPr>
            <p:cNvPr id="34852" name="Text Box 36"/>
            <p:cNvSpPr txBox="1">
              <a:spLocks noChangeArrowheads="1"/>
            </p:cNvSpPr>
            <p:nvPr/>
          </p:nvSpPr>
          <p:spPr bwMode="auto">
            <a:xfrm>
              <a:off x="2111" y="3507"/>
              <a:ext cx="389" cy="266"/>
            </a:xfrm>
            <a:prstGeom prst="rect">
              <a:avLst/>
            </a:prstGeom>
            <a:noFill/>
            <a:ln w="12700">
              <a:noFill/>
              <a:miter lim="800000"/>
              <a:headEnd/>
              <a:tailEnd/>
            </a:ln>
            <a:effectLst/>
          </p:spPr>
          <p:txBody>
            <a:bodyPr wrap="none" lIns="91429" tIns="45714" rIns="91429" bIns="45714">
              <a:spAutoFit/>
            </a:bodyPr>
            <a:lstStyle/>
            <a:p>
              <a:r>
                <a:rPr lang="en-US" sz="1600" b="1"/>
                <a:t>30</a:t>
              </a:r>
            </a:p>
          </p:txBody>
        </p:sp>
        <p:sp>
          <p:nvSpPr>
            <p:cNvPr id="34853" name="Text Box 37"/>
            <p:cNvSpPr txBox="1">
              <a:spLocks noChangeArrowheads="1"/>
            </p:cNvSpPr>
            <p:nvPr/>
          </p:nvSpPr>
          <p:spPr bwMode="auto">
            <a:xfrm>
              <a:off x="2639" y="3507"/>
              <a:ext cx="388" cy="266"/>
            </a:xfrm>
            <a:prstGeom prst="rect">
              <a:avLst/>
            </a:prstGeom>
            <a:noFill/>
            <a:ln w="12700">
              <a:noFill/>
              <a:miter lim="800000"/>
              <a:headEnd/>
              <a:tailEnd/>
            </a:ln>
            <a:effectLst/>
          </p:spPr>
          <p:txBody>
            <a:bodyPr wrap="none" lIns="91429" tIns="45714" rIns="91429" bIns="45714">
              <a:spAutoFit/>
            </a:bodyPr>
            <a:lstStyle/>
            <a:p>
              <a:r>
                <a:rPr lang="en-US" sz="1600" b="1"/>
                <a:t>40</a:t>
              </a:r>
            </a:p>
          </p:txBody>
        </p:sp>
        <p:sp>
          <p:nvSpPr>
            <p:cNvPr id="34854" name="Text Box 38"/>
            <p:cNvSpPr txBox="1">
              <a:spLocks noChangeArrowheads="1"/>
            </p:cNvSpPr>
            <p:nvPr/>
          </p:nvSpPr>
          <p:spPr bwMode="auto">
            <a:xfrm>
              <a:off x="3166" y="3507"/>
              <a:ext cx="389" cy="266"/>
            </a:xfrm>
            <a:prstGeom prst="rect">
              <a:avLst/>
            </a:prstGeom>
            <a:noFill/>
            <a:ln w="12700">
              <a:noFill/>
              <a:miter lim="800000"/>
              <a:headEnd/>
              <a:tailEnd/>
            </a:ln>
            <a:effectLst/>
          </p:spPr>
          <p:txBody>
            <a:bodyPr wrap="none" lIns="91429" tIns="45714" rIns="91429" bIns="45714">
              <a:spAutoFit/>
            </a:bodyPr>
            <a:lstStyle/>
            <a:p>
              <a:r>
                <a:rPr lang="en-US" sz="1600" b="1"/>
                <a:t>50</a:t>
              </a:r>
            </a:p>
          </p:txBody>
        </p:sp>
        <p:sp>
          <p:nvSpPr>
            <p:cNvPr id="34855" name="Text Box 39"/>
            <p:cNvSpPr txBox="1">
              <a:spLocks noChangeArrowheads="1"/>
            </p:cNvSpPr>
            <p:nvPr/>
          </p:nvSpPr>
          <p:spPr bwMode="auto">
            <a:xfrm>
              <a:off x="3694" y="3507"/>
              <a:ext cx="388" cy="266"/>
            </a:xfrm>
            <a:prstGeom prst="rect">
              <a:avLst/>
            </a:prstGeom>
            <a:noFill/>
            <a:ln w="12700">
              <a:noFill/>
              <a:miter lim="800000"/>
              <a:headEnd/>
              <a:tailEnd/>
            </a:ln>
            <a:effectLst/>
          </p:spPr>
          <p:txBody>
            <a:bodyPr wrap="none" lIns="91429" tIns="45714" rIns="91429" bIns="45714">
              <a:spAutoFit/>
            </a:bodyPr>
            <a:lstStyle/>
            <a:p>
              <a:r>
                <a:rPr lang="en-US" sz="1600" b="1"/>
                <a:t>60</a:t>
              </a:r>
            </a:p>
          </p:txBody>
        </p:sp>
        <p:sp>
          <p:nvSpPr>
            <p:cNvPr id="34856" name="Text Box 40"/>
            <p:cNvSpPr txBox="1">
              <a:spLocks noChangeArrowheads="1"/>
            </p:cNvSpPr>
            <p:nvPr/>
          </p:nvSpPr>
          <p:spPr bwMode="auto">
            <a:xfrm>
              <a:off x="4219" y="3507"/>
              <a:ext cx="389" cy="266"/>
            </a:xfrm>
            <a:prstGeom prst="rect">
              <a:avLst/>
            </a:prstGeom>
            <a:noFill/>
            <a:ln w="12700">
              <a:noFill/>
              <a:miter lim="800000"/>
              <a:headEnd/>
              <a:tailEnd/>
            </a:ln>
            <a:effectLst/>
          </p:spPr>
          <p:txBody>
            <a:bodyPr wrap="none" lIns="91429" tIns="45714" rIns="91429" bIns="45714">
              <a:spAutoFit/>
            </a:bodyPr>
            <a:lstStyle/>
            <a:p>
              <a:r>
                <a:rPr lang="en-US" sz="1600" b="1"/>
                <a:t>70</a:t>
              </a:r>
            </a:p>
          </p:txBody>
        </p:sp>
        <p:sp>
          <p:nvSpPr>
            <p:cNvPr id="34857" name="Text Box 41"/>
            <p:cNvSpPr txBox="1">
              <a:spLocks noChangeArrowheads="1"/>
            </p:cNvSpPr>
            <p:nvPr/>
          </p:nvSpPr>
          <p:spPr bwMode="auto">
            <a:xfrm>
              <a:off x="4748" y="3507"/>
              <a:ext cx="389" cy="266"/>
            </a:xfrm>
            <a:prstGeom prst="rect">
              <a:avLst/>
            </a:prstGeom>
            <a:noFill/>
            <a:ln w="12700">
              <a:noFill/>
              <a:miter lim="800000"/>
              <a:headEnd/>
              <a:tailEnd/>
            </a:ln>
            <a:effectLst/>
          </p:spPr>
          <p:txBody>
            <a:bodyPr wrap="none" lIns="91429" tIns="45714" rIns="91429" bIns="45714">
              <a:spAutoFit/>
            </a:bodyPr>
            <a:lstStyle/>
            <a:p>
              <a:r>
                <a:rPr lang="en-US" sz="1600" b="1"/>
                <a:t>80</a:t>
              </a:r>
            </a:p>
          </p:txBody>
        </p:sp>
        <p:sp>
          <p:nvSpPr>
            <p:cNvPr id="34858" name="Freeform 42"/>
            <p:cNvSpPr>
              <a:spLocks/>
            </p:cNvSpPr>
            <p:nvPr/>
          </p:nvSpPr>
          <p:spPr bwMode="ltGray">
            <a:xfrm>
              <a:off x="1566" y="2311"/>
              <a:ext cx="3486" cy="746"/>
            </a:xfrm>
            <a:custGeom>
              <a:avLst/>
              <a:gdLst/>
              <a:ahLst/>
              <a:cxnLst>
                <a:cxn ang="0">
                  <a:pos x="0" y="115"/>
                </a:cxn>
                <a:cxn ang="0">
                  <a:pos x="587" y="68"/>
                </a:cxn>
                <a:cxn ang="0">
                  <a:pos x="2477" y="644"/>
                </a:cxn>
                <a:cxn ang="0">
                  <a:pos x="3099" y="708"/>
                </a:cxn>
              </a:cxnLst>
              <a:rect l="0" t="0" r="r" b="b"/>
              <a:pathLst>
                <a:path w="3099" h="746">
                  <a:moveTo>
                    <a:pt x="0" y="115"/>
                  </a:moveTo>
                  <a:cubicBezTo>
                    <a:pt x="58" y="101"/>
                    <a:pt x="160" y="0"/>
                    <a:pt x="587" y="68"/>
                  </a:cubicBezTo>
                  <a:cubicBezTo>
                    <a:pt x="1014" y="136"/>
                    <a:pt x="2037" y="542"/>
                    <a:pt x="2477" y="644"/>
                  </a:cubicBezTo>
                  <a:cubicBezTo>
                    <a:pt x="2917" y="746"/>
                    <a:pt x="2970" y="695"/>
                    <a:pt x="3099" y="708"/>
                  </a:cubicBezTo>
                </a:path>
              </a:pathLst>
            </a:custGeom>
            <a:noFill/>
            <a:ln w="25400" cap="flat" cmpd="sng">
              <a:solidFill>
                <a:srgbClr val="FFFF00"/>
              </a:solidFill>
              <a:prstDash val="solid"/>
              <a:round/>
              <a:headEnd type="none" w="med" len="med"/>
              <a:tailEnd type="none" w="med" len="med"/>
            </a:ln>
            <a:effectLst/>
          </p:spPr>
          <p:txBody>
            <a:bodyPr lIns="91429" tIns="45714" rIns="91429" bIns="45714">
              <a:spAutoFit/>
            </a:bodyPr>
            <a:lstStyle/>
            <a:p>
              <a:endParaRPr lang="ar-SY"/>
            </a:p>
          </p:txBody>
        </p:sp>
        <p:sp>
          <p:nvSpPr>
            <p:cNvPr id="34859" name="Freeform 43"/>
            <p:cNvSpPr>
              <a:spLocks/>
            </p:cNvSpPr>
            <p:nvPr/>
          </p:nvSpPr>
          <p:spPr bwMode="auto">
            <a:xfrm>
              <a:off x="1566" y="1907"/>
              <a:ext cx="3486" cy="746"/>
            </a:xfrm>
            <a:custGeom>
              <a:avLst/>
              <a:gdLst/>
              <a:ahLst/>
              <a:cxnLst>
                <a:cxn ang="0">
                  <a:pos x="0" y="115"/>
                </a:cxn>
                <a:cxn ang="0">
                  <a:pos x="587" y="68"/>
                </a:cxn>
                <a:cxn ang="0">
                  <a:pos x="2477" y="644"/>
                </a:cxn>
                <a:cxn ang="0">
                  <a:pos x="3099" y="708"/>
                </a:cxn>
              </a:cxnLst>
              <a:rect l="0" t="0" r="r" b="b"/>
              <a:pathLst>
                <a:path w="3099" h="746">
                  <a:moveTo>
                    <a:pt x="0" y="115"/>
                  </a:moveTo>
                  <a:cubicBezTo>
                    <a:pt x="58" y="101"/>
                    <a:pt x="160" y="0"/>
                    <a:pt x="587" y="68"/>
                  </a:cubicBezTo>
                  <a:cubicBezTo>
                    <a:pt x="1014" y="136"/>
                    <a:pt x="2037" y="542"/>
                    <a:pt x="2477" y="644"/>
                  </a:cubicBezTo>
                  <a:cubicBezTo>
                    <a:pt x="2917" y="746"/>
                    <a:pt x="2970" y="695"/>
                    <a:pt x="3099" y="708"/>
                  </a:cubicBezTo>
                </a:path>
              </a:pathLst>
            </a:custGeom>
            <a:noFill/>
            <a:ln w="25400" cap="flat" cmpd="sng">
              <a:solidFill>
                <a:schemeClr val="folHlink"/>
              </a:solidFill>
              <a:prstDash val="solid"/>
              <a:round/>
              <a:headEnd type="none" w="med" len="med"/>
              <a:tailEnd type="none" w="med" len="med"/>
            </a:ln>
            <a:effectLst/>
          </p:spPr>
          <p:txBody>
            <a:bodyPr lIns="91429" tIns="45714" rIns="91429" bIns="45714">
              <a:spAutoFit/>
            </a:bodyPr>
            <a:lstStyle/>
            <a:p>
              <a:endParaRPr lang="ar-SY"/>
            </a:p>
          </p:txBody>
        </p:sp>
        <p:sp>
          <p:nvSpPr>
            <p:cNvPr id="34860" name="Text Box 44"/>
            <p:cNvSpPr txBox="1">
              <a:spLocks noChangeArrowheads="1"/>
            </p:cNvSpPr>
            <p:nvPr/>
          </p:nvSpPr>
          <p:spPr bwMode="auto">
            <a:xfrm>
              <a:off x="3115" y="3717"/>
              <a:ext cx="584" cy="290"/>
            </a:xfrm>
            <a:prstGeom prst="rect">
              <a:avLst/>
            </a:prstGeom>
            <a:noFill/>
            <a:ln w="12700">
              <a:noFill/>
              <a:miter lim="800000"/>
              <a:headEnd/>
              <a:tailEnd/>
            </a:ln>
            <a:effectLst/>
          </p:spPr>
          <p:txBody>
            <a:bodyPr wrap="none" lIns="91429" tIns="45714" rIns="91429" bIns="45714">
              <a:spAutoFit/>
            </a:bodyPr>
            <a:lstStyle/>
            <a:p>
              <a:r>
                <a:rPr lang="en-US" sz="1800" b="1"/>
                <a:t>Age</a:t>
              </a:r>
            </a:p>
          </p:txBody>
        </p:sp>
        <p:sp>
          <p:nvSpPr>
            <p:cNvPr id="34861" name="Text Box 45"/>
            <p:cNvSpPr txBox="1">
              <a:spLocks noChangeArrowheads="1"/>
            </p:cNvSpPr>
            <p:nvPr/>
          </p:nvSpPr>
          <p:spPr bwMode="auto">
            <a:xfrm rot="-5400000">
              <a:off x="843" y="2036"/>
              <a:ext cx="511" cy="319"/>
            </a:xfrm>
            <a:prstGeom prst="rect">
              <a:avLst/>
            </a:prstGeom>
            <a:noFill/>
            <a:ln w="12700">
              <a:noFill/>
              <a:miter lim="800000"/>
              <a:headEnd/>
              <a:tailEnd/>
            </a:ln>
            <a:effectLst/>
          </p:spPr>
          <p:txBody>
            <a:bodyPr wrap="none" lIns="91429" tIns="45714" rIns="91429" bIns="45714">
              <a:spAutoFit/>
            </a:bodyPr>
            <a:lstStyle/>
            <a:p>
              <a:r>
                <a:rPr lang="en-US" sz="1600" b="1"/>
                <a:t>BMD</a:t>
              </a:r>
            </a:p>
          </p:txBody>
        </p:sp>
        <p:sp>
          <p:nvSpPr>
            <p:cNvPr id="34862" name="Text Box 46"/>
            <p:cNvSpPr txBox="1">
              <a:spLocks noChangeArrowheads="1"/>
            </p:cNvSpPr>
            <p:nvPr/>
          </p:nvSpPr>
          <p:spPr bwMode="auto">
            <a:xfrm>
              <a:off x="2697" y="1319"/>
              <a:ext cx="2491" cy="651"/>
            </a:xfrm>
            <a:prstGeom prst="rect">
              <a:avLst/>
            </a:prstGeom>
            <a:noFill/>
            <a:ln w="12700">
              <a:noFill/>
              <a:miter lim="800000"/>
              <a:headEnd/>
              <a:tailEnd/>
            </a:ln>
            <a:effectLst/>
          </p:spPr>
          <p:txBody>
            <a:bodyPr wrap="none" lIns="91429" tIns="45714" rIns="91429" bIns="45714">
              <a:spAutoFit/>
            </a:bodyPr>
            <a:lstStyle/>
            <a:p>
              <a:r>
                <a:rPr lang="en-US" b="1"/>
                <a:t>Mean</a:t>
              </a:r>
              <a:br>
                <a:rPr lang="en-US" b="1"/>
              </a:br>
              <a:r>
                <a:rPr lang="en-US" b="1">
                  <a:cs typeface="Arial" pitchFamily="34" charset="0"/>
                </a:rPr>
                <a:t>–</a:t>
              </a:r>
              <a:r>
                <a:rPr lang="en-US" b="1"/>
                <a:t>2 SD</a:t>
              </a:r>
              <a:br>
                <a:rPr lang="en-US" b="1"/>
              </a:br>
              <a:r>
                <a:rPr lang="en-US" b="1"/>
                <a:t>Consider preventive intervention</a:t>
              </a:r>
              <a:br>
                <a:rPr lang="en-US" b="1"/>
              </a:br>
              <a:r>
                <a:rPr lang="en-US" b="1"/>
                <a:t>Consider therapeutic intervention</a:t>
              </a:r>
            </a:p>
          </p:txBody>
        </p:sp>
        <p:sp>
          <p:nvSpPr>
            <p:cNvPr id="34863" name="Line 47"/>
            <p:cNvSpPr>
              <a:spLocks noChangeShapeType="1"/>
            </p:cNvSpPr>
            <p:nvPr/>
          </p:nvSpPr>
          <p:spPr bwMode="ltGray">
            <a:xfrm>
              <a:off x="2514" y="1539"/>
              <a:ext cx="183" cy="0"/>
            </a:xfrm>
            <a:prstGeom prst="line">
              <a:avLst/>
            </a:prstGeom>
            <a:noFill/>
            <a:ln w="25400">
              <a:solidFill>
                <a:srgbClr val="FFFF00"/>
              </a:solidFill>
              <a:round/>
              <a:headEnd/>
              <a:tailEnd/>
            </a:ln>
            <a:effectLst/>
          </p:spPr>
          <p:txBody>
            <a:bodyPr lIns="91429" tIns="45714" rIns="91429" bIns="45714">
              <a:spAutoFit/>
            </a:bodyPr>
            <a:lstStyle/>
            <a:p>
              <a:endParaRPr lang="ar-SY"/>
            </a:p>
          </p:txBody>
        </p:sp>
        <p:sp>
          <p:nvSpPr>
            <p:cNvPr id="34864" name="Line 48"/>
            <p:cNvSpPr>
              <a:spLocks noChangeShapeType="1"/>
            </p:cNvSpPr>
            <p:nvPr/>
          </p:nvSpPr>
          <p:spPr bwMode="auto">
            <a:xfrm>
              <a:off x="2514" y="1403"/>
              <a:ext cx="183" cy="0"/>
            </a:xfrm>
            <a:prstGeom prst="line">
              <a:avLst/>
            </a:prstGeom>
            <a:noFill/>
            <a:ln w="25400">
              <a:solidFill>
                <a:schemeClr val="folHlink"/>
              </a:solidFill>
              <a:round/>
              <a:headEnd/>
              <a:tailEnd/>
            </a:ln>
            <a:effectLst/>
          </p:spPr>
          <p:txBody>
            <a:bodyPr lIns="91429" tIns="45714" rIns="91429" bIns="45714">
              <a:spAutoFit/>
            </a:bodyPr>
            <a:lstStyle/>
            <a:p>
              <a:endParaRPr lang="ar-SY"/>
            </a:p>
          </p:txBody>
        </p:sp>
        <p:sp>
          <p:nvSpPr>
            <p:cNvPr id="34865" name="Rectangle 49"/>
            <p:cNvSpPr>
              <a:spLocks noChangeArrowheads="1"/>
            </p:cNvSpPr>
            <p:nvPr/>
          </p:nvSpPr>
          <p:spPr bwMode="auto">
            <a:xfrm>
              <a:off x="2522" y="1633"/>
              <a:ext cx="175" cy="56"/>
            </a:xfrm>
            <a:prstGeom prst="rect">
              <a:avLst/>
            </a:prstGeom>
            <a:solidFill>
              <a:schemeClr val="hlink"/>
            </a:solidFill>
            <a:ln w="12700">
              <a:solidFill>
                <a:schemeClr val="bg2"/>
              </a:solidFill>
              <a:miter lim="800000"/>
              <a:headEnd/>
              <a:tailEnd/>
            </a:ln>
            <a:effectLst/>
          </p:spPr>
          <p:txBody>
            <a:bodyPr wrap="none" lIns="91429" tIns="45714" rIns="91429" bIns="45714" anchor="ctr">
              <a:spAutoFit/>
            </a:bodyPr>
            <a:lstStyle/>
            <a:p>
              <a:endParaRPr lang="ar-SY"/>
            </a:p>
          </p:txBody>
        </p:sp>
        <p:sp>
          <p:nvSpPr>
            <p:cNvPr id="34866" name="Rectangle 50"/>
            <p:cNvSpPr>
              <a:spLocks noChangeArrowheads="1"/>
            </p:cNvSpPr>
            <p:nvPr/>
          </p:nvSpPr>
          <p:spPr bwMode="auto">
            <a:xfrm>
              <a:off x="2522" y="1769"/>
              <a:ext cx="175" cy="56"/>
            </a:xfrm>
            <a:prstGeom prst="rect">
              <a:avLst/>
            </a:prstGeom>
            <a:solidFill>
              <a:srgbClr val="FF9900"/>
            </a:solidFill>
            <a:ln w="12700">
              <a:solidFill>
                <a:schemeClr val="bg2"/>
              </a:solidFill>
              <a:miter lim="800000"/>
              <a:headEnd/>
              <a:tailEnd/>
            </a:ln>
            <a:effectLst/>
          </p:spPr>
          <p:txBody>
            <a:bodyPr wrap="none" lIns="91429" tIns="45714" rIns="91429" bIns="45714" anchor="ctr">
              <a:spAutoFit/>
            </a:bodyPr>
            <a:lstStyle/>
            <a:p>
              <a:endParaRPr lang="ar-SY"/>
            </a:p>
          </p:txBody>
        </p:sp>
      </p:grpSp>
      <p:sp>
        <p:nvSpPr>
          <p:cNvPr id="34867" name="Rectangle 51"/>
          <p:cNvSpPr>
            <a:spLocks noChangeArrowheads="1"/>
          </p:cNvSpPr>
          <p:nvPr/>
        </p:nvSpPr>
        <p:spPr bwMode="auto">
          <a:xfrm>
            <a:off x="4648200" y="1066800"/>
            <a:ext cx="4495800" cy="1016000"/>
          </a:xfrm>
          <a:prstGeom prst="rect">
            <a:avLst/>
          </a:prstGeom>
          <a:noFill/>
          <a:ln w="9525">
            <a:noFill/>
            <a:miter lim="800000"/>
            <a:headEnd/>
            <a:tailEnd/>
          </a:ln>
          <a:effectLst/>
        </p:spPr>
        <p:txBody>
          <a:bodyPr anchor="ctr"/>
          <a:lstStyle/>
          <a:p>
            <a:pPr algn="ctr"/>
            <a:r>
              <a:rPr lang="en-US" sz="2000" b="1" u="sng">
                <a:solidFill>
                  <a:schemeClr val="tx2"/>
                </a:solidFill>
              </a:rPr>
              <a:t>Mean Lumbar Spine BMD: </a:t>
            </a:r>
            <a:br>
              <a:rPr lang="en-US" sz="2000" b="1" u="sng">
                <a:solidFill>
                  <a:schemeClr val="tx2"/>
                </a:solidFill>
              </a:rPr>
            </a:br>
            <a:r>
              <a:rPr lang="en-US" sz="2000" b="1" u="sng">
                <a:solidFill>
                  <a:schemeClr val="tx2"/>
                </a:solidFill>
              </a:rPr>
              <a:t>Decades 3 to 9 of a Woman’s Life</a:t>
            </a:r>
          </a:p>
        </p:txBody>
      </p:sp>
      <p:sp>
        <p:nvSpPr>
          <p:cNvPr id="34868" name="Text Box 52"/>
          <p:cNvSpPr txBox="1">
            <a:spLocks noChangeArrowheads="1"/>
          </p:cNvSpPr>
          <p:nvPr/>
        </p:nvSpPr>
        <p:spPr bwMode="auto">
          <a:xfrm>
            <a:off x="2630488" y="5791200"/>
            <a:ext cx="6513512" cy="274638"/>
          </a:xfrm>
          <a:prstGeom prst="rect">
            <a:avLst/>
          </a:prstGeom>
          <a:noFill/>
          <a:ln w="12700">
            <a:noFill/>
            <a:miter lim="800000"/>
            <a:headEnd/>
            <a:tailEnd/>
          </a:ln>
          <a:effectLst/>
        </p:spPr>
        <p:txBody>
          <a:bodyPr lIns="91429" tIns="45714" rIns="91429" bIns="45714">
            <a:spAutoFit/>
          </a:bodyPr>
          <a:lstStyle/>
          <a:p>
            <a:pPr algn="r"/>
            <a:r>
              <a:rPr lang="en-US"/>
              <a:t>Adapted from </a:t>
            </a:r>
            <a:r>
              <a:rPr lang="en-US" i="1"/>
              <a:t>AACE</a:t>
            </a:r>
            <a:r>
              <a:rPr lang="en-US"/>
              <a:t> Guidelines. </a:t>
            </a:r>
            <a:r>
              <a:rPr lang="en-US" i="1"/>
              <a:t>Endocr Pract. </a:t>
            </a:r>
            <a:r>
              <a:rPr lang="en-US"/>
              <a:t>2001;7:293-312.</a:t>
            </a:r>
          </a:p>
        </p:txBody>
      </p:sp>
      <p:sp>
        <p:nvSpPr>
          <p:cNvPr id="34869" name="Rectangle 53"/>
          <p:cNvSpPr>
            <a:spLocks noChangeArrowheads="1"/>
          </p:cNvSpPr>
          <p:nvPr/>
        </p:nvSpPr>
        <p:spPr bwMode="auto">
          <a:xfrm>
            <a:off x="1736725" y="304800"/>
            <a:ext cx="5730875" cy="579438"/>
          </a:xfrm>
          <a:prstGeom prst="rect">
            <a:avLst/>
          </a:prstGeom>
          <a:noFill/>
          <a:ln w="9525">
            <a:noFill/>
            <a:miter lim="800000"/>
            <a:headEnd/>
            <a:tailEnd/>
          </a:ln>
          <a:effectLst/>
        </p:spPr>
        <p:txBody>
          <a:bodyPr wrap="none">
            <a:spAutoFit/>
          </a:bodyPr>
          <a:lstStyle/>
          <a:p>
            <a:r>
              <a:rPr lang="en-US" sz="3200" b="1" u="sng"/>
              <a:t>Bone Mineral Density Values</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mtClean="0"/>
              <a:t>Bone disorders</a:t>
            </a:r>
          </a:p>
        </p:txBody>
      </p:sp>
      <p:sp>
        <p:nvSpPr>
          <p:cNvPr id="39939" name="TextBox 3"/>
          <p:cNvSpPr txBox="1">
            <a:spLocks noChangeArrowheads="1"/>
          </p:cNvSpPr>
          <p:nvPr/>
        </p:nvSpPr>
        <p:spPr bwMode="auto">
          <a:xfrm>
            <a:off x="533400" y="6096000"/>
            <a:ext cx="7848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2800" smtClean="0">
                <a:solidFill>
                  <a:prstClr val="black"/>
                </a:solidFill>
                <a:latin typeface="Calibri" pitchFamily="34" charset="0"/>
              </a:rPr>
              <a:t>Multiple causes of poor bone density in DBA patients</a:t>
            </a:r>
          </a:p>
        </p:txBody>
      </p:sp>
      <p:sp>
        <p:nvSpPr>
          <p:cNvPr id="5" name="Oval 4"/>
          <p:cNvSpPr/>
          <p:nvPr/>
        </p:nvSpPr>
        <p:spPr>
          <a:xfrm>
            <a:off x="3505200" y="2667000"/>
            <a:ext cx="1981200" cy="1905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39941" name="TextBox 5"/>
          <p:cNvSpPr txBox="1">
            <a:spLocks noChangeArrowheads="1"/>
          </p:cNvSpPr>
          <p:nvPr/>
        </p:nvSpPr>
        <p:spPr bwMode="auto">
          <a:xfrm>
            <a:off x="3886200" y="3048000"/>
            <a:ext cx="1219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fontAlgn="base" hangingPunct="1">
              <a:spcBef>
                <a:spcPct val="0"/>
              </a:spcBef>
              <a:spcAft>
                <a:spcPct val="0"/>
              </a:spcAft>
            </a:pPr>
            <a:r>
              <a:rPr lang="en-US" altLang="en-US" sz="3200" smtClean="0">
                <a:solidFill>
                  <a:prstClr val="black"/>
                </a:solidFill>
                <a:latin typeface="Calibri" pitchFamily="34" charset="0"/>
              </a:rPr>
              <a:t>Weak bones</a:t>
            </a:r>
          </a:p>
        </p:txBody>
      </p:sp>
      <p:sp>
        <p:nvSpPr>
          <p:cNvPr id="7" name="Left Arrow 6"/>
          <p:cNvSpPr/>
          <p:nvPr/>
        </p:nvSpPr>
        <p:spPr>
          <a:xfrm rot="20330168">
            <a:off x="5441950" y="2841625"/>
            <a:ext cx="1038225" cy="3667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8" name="Left Arrow 7"/>
          <p:cNvSpPr/>
          <p:nvPr/>
        </p:nvSpPr>
        <p:spPr>
          <a:xfrm rot="8770707">
            <a:off x="2605088" y="4219575"/>
            <a:ext cx="1038225" cy="368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9" name="Left Arrow 8"/>
          <p:cNvSpPr/>
          <p:nvPr/>
        </p:nvSpPr>
        <p:spPr>
          <a:xfrm rot="11990720">
            <a:off x="2393950" y="2908300"/>
            <a:ext cx="1038225" cy="3667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10" name="Left Arrow 9"/>
          <p:cNvSpPr/>
          <p:nvPr/>
        </p:nvSpPr>
        <p:spPr>
          <a:xfrm rot="2397742">
            <a:off x="5330825" y="4329113"/>
            <a:ext cx="1038225" cy="3667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39946" name="TextBox 10"/>
          <p:cNvSpPr txBox="1">
            <a:spLocks noChangeArrowheads="1"/>
          </p:cNvSpPr>
          <p:nvPr/>
        </p:nvSpPr>
        <p:spPr bwMode="auto">
          <a:xfrm>
            <a:off x="3352800" y="1371600"/>
            <a:ext cx="2362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2800" smtClean="0">
                <a:solidFill>
                  <a:prstClr val="black"/>
                </a:solidFill>
                <a:latin typeface="Calibri" pitchFamily="34" charset="0"/>
              </a:rPr>
              <a:t>Hypogonadism</a:t>
            </a:r>
          </a:p>
        </p:txBody>
      </p:sp>
      <p:sp>
        <p:nvSpPr>
          <p:cNvPr id="39947" name="TextBox 11"/>
          <p:cNvSpPr txBox="1">
            <a:spLocks noChangeArrowheads="1"/>
          </p:cNvSpPr>
          <p:nvPr/>
        </p:nvSpPr>
        <p:spPr bwMode="auto">
          <a:xfrm>
            <a:off x="6477000" y="2057400"/>
            <a:ext cx="23622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2800" smtClean="0">
                <a:solidFill>
                  <a:prstClr val="black"/>
                </a:solidFill>
                <a:latin typeface="Calibri" pitchFamily="34" charset="0"/>
              </a:rPr>
              <a:t>Low Vitamin D &amp; parathyroid gland failure</a:t>
            </a:r>
          </a:p>
        </p:txBody>
      </p:sp>
      <p:sp>
        <p:nvSpPr>
          <p:cNvPr id="39948" name="TextBox 12"/>
          <p:cNvSpPr txBox="1">
            <a:spLocks noChangeArrowheads="1"/>
          </p:cNvSpPr>
          <p:nvPr/>
        </p:nvSpPr>
        <p:spPr bwMode="auto">
          <a:xfrm>
            <a:off x="304800" y="2438400"/>
            <a:ext cx="2362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2800" smtClean="0">
                <a:solidFill>
                  <a:prstClr val="black"/>
                </a:solidFill>
                <a:latin typeface="Calibri" pitchFamily="34" charset="0"/>
              </a:rPr>
              <a:t>Iron overload</a:t>
            </a:r>
          </a:p>
        </p:txBody>
      </p:sp>
      <p:sp>
        <p:nvSpPr>
          <p:cNvPr id="14" name="Left Arrow 13"/>
          <p:cNvSpPr/>
          <p:nvPr/>
        </p:nvSpPr>
        <p:spPr>
          <a:xfrm rot="16200000">
            <a:off x="4052887" y="2043113"/>
            <a:ext cx="809625"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39950" name="TextBox 14"/>
          <p:cNvSpPr txBox="1">
            <a:spLocks noChangeArrowheads="1"/>
          </p:cNvSpPr>
          <p:nvPr/>
        </p:nvSpPr>
        <p:spPr bwMode="auto">
          <a:xfrm>
            <a:off x="0" y="4800600"/>
            <a:ext cx="3733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2800" smtClean="0">
                <a:solidFill>
                  <a:prstClr val="black"/>
                </a:solidFill>
                <a:latin typeface="Calibri" pitchFamily="34" charset="0"/>
              </a:rPr>
              <a:t>? Low Growth hormone</a:t>
            </a:r>
          </a:p>
        </p:txBody>
      </p:sp>
      <p:sp>
        <p:nvSpPr>
          <p:cNvPr id="39951" name="TextBox 15"/>
          <p:cNvSpPr txBox="1">
            <a:spLocks noChangeArrowheads="1"/>
          </p:cNvSpPr>
          <p:nvPr/>
        </p:nvSpPr>
        <p:spPr bwMode="auto">
          <a:xfrm>
            <a:off x="6324600" y="4724400"/>
            <a:ext cx="2819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2800" smtClean="0">
                <a:solidFill>
                  <a:prstClr val="black"/>
                </a:solidFill>
                <a:latin typeface="Calibri" pitchFamily="34" charset="0"/>
              </a:rPr>
              <a:t>Diabetes mellitus</a:t>
            </a:r>
          </a:p>
        </p:txBody>
      </p:sp>
      <p:sp>
        <p:nvSpPr>
          <p:cNvPr id="17" name="Left Arrow 16"/>
          <p:cNvSpPr/>
          <p:nvPr/>
        </p:nvSpPr>
        <p:spPr>
          <a:xfrm rot="5400000">
            <a:off x="4229100" y="4762500"/>
            <a:ext cx="6096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sp>
        <p:nvSpPr>
          <p:cNvPr id="39953" name="TextBox 17"/>
          <p:cNvSpPr txBox="1">
            <a:spLocks noChangeArrowheads="1"/>
          </p:cNvSpPr>
          <p:nvPr/>
        </p:nvSpPr>
        <p:spPr bwMode="auto">
          <a:xfrm>
            <a:off x="3276600" y="5410200"/>
            <a:ext cx="2590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2800" smtClean="0">
                <a:solidFill>
                  <a:prstClr val="black"/>
                </a:solidFill>
                <a:latin typeface="Calibri" pitchFamily="34" charset="0"/>
              </a:rPr>
              <a:t>Glucocorticoids</a:t>
            </a:r>
          </a:p>
        </p:txBody>
      </p:sp>
    </p:spTree>
    <p:extLst>
      <p:ext uri="{BB962C8B-B14F-4D97-AF65-F5344CB8AC3E}">
        <p14:creationId xmlns:p14="http://schemas.microsoft.com/office/powerpoint/2010/main" xmlns="" val="41338273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011750"/>
          </a:xfrm>
        </p:spPr>
        <p:txBody>
          <a:bodyPr>
            <a:noAutofit/>
          </a:bodyPr>
          <a:lstStyle/>
          <a:p>
            <a:r>
              <a:rPr lang="en-US" sz="7200" dirty="0" err="1" smtClean="0">
                <a:solidFill>
                  <a:srgbClr val="FF0000"/>
                </a:solidFill>
              </a:rPr>
              <a:t>Hypoparathyroidism</a:t>
            </a:r>
            <a:endParaRPr lang="ar-SY" sz="7200" dirty="0">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r>
              <a:rPr lang="en-US" dirty="0" smtClean="0"/>
              <a:t>Patients with beta </a:t>
            </a:r>
            <a:r>
              <a:rPr lang="en-US" dirty="0" err="1" smtClean="0"/>
              <a:t>thalassemia</a:t>
            </a:r>
            <a:r>
              <a:rPr lang="en-US" dirty="0" smtClean="0"/>
              <a:t> major had higher rates of multiple </a:t>
            </a:r>
            <a:r>
              <a:rPr lang="en-US" dirty="0" err="1" smtClean="0"/>
              <a:t>endocrinopathies</a:t>
            </a:r>
            <a:r>
              <a:rPr lang="en-US" dirty="0" smtClean="0"/>
              <a:t>, worse hyperglycemia, subclinical </a:t>
            </a:r>
            <a:r>
              <a:rPr lang="en-US" dirty="0" err="1" smtClean="0"/>
              <a:t>hypoparathyroidism</a:t>
            </a:r>
            <a:r>
              <a:rPr lang="en-US" dirty="0" smtClean="0"/>
              <a:t>, and </a:t>
            </a:r>
            <a:r>
              <a:rPr lang="en-US" dirty="0" err="1" smtClean="0"/>
              <a:t>hypercalciuria</a:t>
            </a:r>
            <a:r>
              <a:rPr lang="en-US" dirty="0" smtClean="0"/>
              <a:t>. All were found to correlate with higher </a:t>
            </a:r>
            <a:r>
              <a:rPr lang="en-US" dirty="0" err="1" smtClean="0"/>
              <a:t>ferritin</a:t>
            </a:r>
            <a:r>
              <a:rPr lang="en-US" dirty="0" smtClean="0"/>
              <a:t> concentrations.</a:t>
            </a:r>
            <a:endParaRPr lang="ar-SY"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6600" dirty="0" smtClean="0">
                <a:solidFill>
                  <a:srgbClr val="FF0000"/>
                </a:solidFill>
              </a:rPr>
              <a:t>قصور جارات </a:t>
            </a:r>
            <a:r>
              <a:rPr lang="ar-SY" sz="6600" dirty="0" err="1" smtClean="0">
                <a:solidFill>
                  <a:srgbClr val="FF0000"/>
                </a:solidFill>
              </a:rPr>
              <a:t>الدرق</a:t>
            </a:r>
            <a:endParaRPr lang="ar-SY" sz="6600" dirty="0">
              <a:solidFill>
                <a:srgbClr val="FF0000"/>
              </a:solidFill>
            </a:endParaRPr>
          </a:p>
        </p:txBody>
      </p:sp>
      <p:sp>
        <p:nvSpPr>
          <p:cNvPr id="3" name="عنصر نائب للمحتوى 2"/>
          <p:cNvSpPr>
            <a:spLocks noGrp="1"/>
          </p:cNvSpPr>
          <p:nvPr>
            <p:ph idx="1"/>
          </p:nvPr>
        </p:nvSpPr>
        <p:spPr/>
        <p:txBody>
          <a:bodyPr/>
          <a:lstStyle/>
          <a:p>
            <a:r>
              <a:rPr lang="ar-SY" dirty="0" smtClean="0"/>
              <a:t>تتراوح نسبة حدوث قصور جارات </a:t>
            </a:r>
            <a:r>
              <a:rPr lang="ar-SY" dirty="0" err="1" smtClean="0"/>
              <a:t>الدرق</a:t>
            </a:r>
            <a:r>
              <a:rPr lang="ar-SY" dirty="0" smtClean="0"/>
              <a:t> عند مرضى </a:t>
            </a:r>
            <a:r>
              <a:rPr lang="ar-SY" dirty="0" err="1" smtClean="0"/>
              <a:t>التلاسيميا</a:t>
            </a:r>
            <a:r>
              <a:rPr lang="ar-SY" dirty="0" smtClean="0"/>
              <a:t> بين 4,5 - 20 % .</a:t>
            </a:r>
          </a:p>
          <a:p>
            <a:r>
              <a:rPr lang="ar-SY" dirty="0" smtClean="0"/>
              <a:t>يتراوح العمر عند التشخيص بين 11- 24 سنة .</a:t>
            </a:r>
          </a:p>
          <a:p>
            <a:r>
              <a:rPr lang="ar-SY" dirty="0" smtClean="0"/>
              <a:t>لا يعاني معظم مرضى </a:t>
            </a:r>
            <a:r>
              <a:rPr lang="ar-SY" dirty="0" err="1" smtClean="0"/>
              <a:t>التلاسيميا</a:t>
            </a:r>
            <a:r>
              <a:rPr lang="ar-SY" dirty="0" smtClean="0"/>
              <a:t> المصابين بقصور جارات </a:t>
            </a:r>
            <a:r>
              <a:rPr lang="ar-SY" dirty="0" err="1" smtClean="0"/>
              <a:t>الدرق</a:t>
            </a:r>
            <a:r>
              <a:rPr lang="ar-SY" dirty="0" smtClean="0"/>
              <a:t> من أعراض </a:t>
            </a:r>
            <a:r>
              <a:rPr lang="ar-SY" dirty="0" err="1" smtClean="0"/>
              <a:t>سريرية</a:t>
            </a:r>
            <a:r>
              <a:rPr lang="ar-SY" dirty="0" smtClean="0"/>
              <a:t> لنقص كالسيوم الدم </a:t>
            </a:r>
            <a:r>
              <a:rPr lang="ar-SY" dirty="0" err="1" smtClean="0"/>
              <a:t>و</a:t>
            </a:r>
            <a:r>
              <a:rPr lang="ar-SY" dirty="0" smtClean="0"/>
              <a:t> لذلك ينصح بالمسح السنوي اعتبارا من عمر العاشرة .</a:t>
            </a:r>
            <a:endParaRPr lang="ar-SY"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457200" y="152400"/>
            <a:ext cx="8229600" cy="1143000"/>
          </a:xfrm>
        </p:spPr>
        <p:txBody>
          <a:bodyPr/>
          <a:lstStyle/>
          <a:p>
            <a:pPr eaLnBrk="1" hangingPunct="1"/>
            <a:r>
              <a:rPr lang="en-US" altLang="en-US" dirty="0" smtClean="0">
                <a:solidFill>
                  <a:srgbClr val="FF0000"/>
                </a:solidFill>
              </a:rPr>
              <a:t>Adrenal insufficiency</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05200" y="1905000"/>
            <a:ext cx="2971800" cy="284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a:xfrm>
            <a:off x="2667000" y="2895600"/>
            <a:ext cx="160020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667000" y="2895600"/>
            <a:ext cx="0" cy="358140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67000" y="5105400"/>
            <a:ext cx="914400" cy="0"/>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667000" y="5791200"/>
            <a:ext cx="914400" cy="0"/>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67000" y="6477000"/>
            <a:ext cx="914400" cy="0"/>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3581400" y="4876800"/>
            <a:ext cx="3810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i="1">
                <a:latin typeface="Calibri" pitchFamily="34" charset="0"/>
              </a:rPr>
              <a:t>Stress hormone (cortisol)</a:t>
            </a:r>
          </a:p>
        </p:txBody>
      </p:sp>
      <p:sp>
        <p:nvSpPr>
          <p:cNvPr id="14" name="TextBox 13"/>
          <p:cNvSpPr txBox="1">
            <a:spLocks noChangeArrowheads="1"/>
          </p:cNvSpPr>
          <p:nvPr/>
        </p:nvSpPr>
        <p:spPr bwMode="auto">
          <a:xfrm>
            <a:off x="3581400" y="5562600"/>
            <a:ext cx="5410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i="1">
                <a:latin typeface="Calibri" pitchFamily="34" charset="0"/>
              </a:rPr>
              <a:t>Salt retaining hormone (Aldosterone)</a:t>
            </a:r>
          </a:p>
        </p:txBody>
      </p:sp>
      <p:sp>
        <p:nvSpPr>
          <p:cNvPr id="15" name="TextBox 14"/>
          <p:cNvSpPr txBox="1">
            <a:spLocks noChangeArrowheads="1"/>
          </p:cNvSpPr>
          <p:nvPr/>
        </p:nvSpPr>
        <p:spPr bwMode="auto">
          <a:xfrm>
            <a:off x="3657600" y="6248400"/>
            <a:ext cx="2286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i="1">
                <a:latin typeface="Calibri" pitchFamily="34" charset="0"/>
              </a:rPr>
              <a:t>Male hormones</a:t>
            </a:r>
          </a:p>
        </p:txBody>
      </p:sp>
      <p:sp>
        <p:nvSpPr>
          <p:cNvPr id="16" name="Cloud Callout 15"/>
          <p:cNvSpPr/>
          <p:nvPr/>
        </p:nvSpPr>
        <p:spPr>
          <a:xfrm>
            <a:off x="609600" y="1143000"/>
            <a:ext cx="2209800" cy="1295400"/>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xtBox 16"/>
          <p:cNvSpPr txBox="1">
            <a:spLocks noChangeArrowheads="1"/>
          </p:cNvSpPr>
          <p:nvPr/>
        </p:nvSpPr>
        <p:spPr bwMode="auto">
          <a:xfrm>
            <a:off x="762000" y="1447800"/>
            <a:ext cx="18288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latin typeface="Calibri" pitchFamily="34" charset="0"/>
              </a:rPr>
              <a:t>What is it?</a:t>
            </a:r>
          </a:p>
        </p:txBody>
      </p:sp>
      <p:sp>
        <p:nvSpPr>
          <p:cNvPr id="18" name="TextBox 17"/>
          <p:cNvSpPr txBox="1">
            <a:spLocks noChangeArrowheads="1"/>
          </p:cNvSpPr>
          <p:nvPr/>
        </p:nvSpPr>
        <p:spPr bwMode="auto">
          <a:xfrm>
            <a:off x="4038600" y="1371600"/>
            <a:ext cx="4800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latin typeface="Calibri" pitchFamily="34" charset="0"/>
              </a:rPr>
              <a:t>Not enough adrenal hormones</a:t>
            </a:r>
          </a:p>
        </p:txBody>
      </p:sp>
    </p:spTree>
    <p:extLst>
      <p:ext uri="{BB962C8B-B14F-4D97-AF65-F5344CB8AC3E}">
        <p14:creationId xmlns:p14="http://schemas.microsoft.com/office/powerpoint/2010/main" xmlns="" val="521203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Left)">
                                      <p:cBhvr>
                                        <p:cTn id="13" dur="500"/>
                                        <p:tgtEl>
                                          <p:spTgt spid="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919" name="Rectangle 135"/>
          <p:cNvSpPr>
            <a:spLocks noGrp="1" noChangeArrowheads="1"/>
          </p:cNvSpPr>
          <p:nvPr>
            <p:ph type="title"/>
          </p:nvPr>
        </p:nvSpPr>
        <p:spPr/>
        <p:txBody>
          <a:bodyPr>
            <a:normAutofit fontScale="90000"/>
          </a:bodyPr>
          <a:lstStyle/>
          <a:p>
            <a:r>
              <a:rPr lang="en-GB"/>
              <a:t>Plasma Ferritin as a </a:t>
            </a:r>
            <a:br>
              <a:rPr lang="en-GB"/>
            </a:br>
            <a:r>
              <a:rPr lang="en-GB"/>
              <a:t>Monitor of Iron Loading</a:t>
            </a:r>
          </a:p>
        </p:txBody>
      </p:sp>
      <p:sp>
        <p:nvSpPr>
          <p:cNvPr id="502920" name="Rectangle 136"/>
          <p:cNvSpPr>
            <a:spLocks noGrp="1" noChangeArrowheads="1"/>
          </p:cNvSpPr>
          <p:nvPr>
            <p:ph type="body" idx="1"/>
          </p:nvPr>
        </p:nvSpPr>
        <p:spPr>
          <a:xfrm>
            <a:off x="314325" y="1679575"/>
            <a:ext cx="4148138" cy="4572000"/>
          </a:xfrm>
        </p:spPr>
        <p:txBody>
          <a:bodyPr/>
          <a:lstStyle/>
          <a:p>
            <a:r>
              <a:rPr lang="en-GB" sz="2500"/>
              <a:t>Relatively non-invasive</a:t>
            </a:r>
          </a:p>
          <a:p>
            <a:r>
              <a:rPr lang="en-GB" sz="2500"/>
              <a:t>Inexpensive</a:t>
            </a:r>
          </a:p>
          <a:p>
            <a:r>
              <a:rPr lang="en-GB" sz="2500"/>
              <a:t>Obtained as</a:t>
            </a:r>
            <a:br>
              <a:rPr lang="en-GB" sz="2500"/>
            </a:br>
            <a:r>
              <a:rPr lang="en-GB" sz="2500"/>
              <a:t>routine laboratory assay</a:t>
            </a:r>
          </a:p>
          <a:p>
            <a:r>
              <a:rPr lang="en-GB" sz="2500"/>
              <a:t>Values confounded by</a:t>
            </a:r>
          </a:p>
          <a:p>
            <a:pPr lvl="1"/>
            <a:r>
              <a:rPr lang="en-GB" sz="2500"/>
              <a:t>Inflammation</a:t>
            </a:r>
          </a:p>
          <a:p>
            <a:pPr lvl="1"/>
            <a:r>
              <a:rPr lang="en-GB" sz="2500"/>
              <a:t>Liver function</a:t>
            </a:r>
          </a:p>
        </p:txBody>
      </p:sp>
      <p:sp>
        <p:nvSpPr>
          <p:cNvPr id="502788" name="Oval 4"/>
          <p:cNvSpPr>
            <a:spLocks noChangeArrowheads="1"/>
          </p:cNvSpPr>
          <p:nvPr/>
        </p:nvSpPr>
        <p:spPr bwMode="auto">
          <a:xfrm>
            <a:off x="6289675" y="4565650"/>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789" name="Freeform 5"/>
          <p:cNvSpPr>
            <a:spLocks/>
          </p:cNvSpPr>
          <p:nvPr/>
        </p:nvSpPr>
        <p:spPr bwMode="auto">
          <a:xfrm>
            <a:off x="5499100" y="2095500"/>
            <a:ext cx="3219450" cy="3529013"/>
          </a:xfrm>
          <a:custGeom>
            <a:avLst/>
            <a:gdLst/>
            <a:ahLst/>
            <a:cxnLst>
              <a:cxn ang="0">
                <a:pos x="0" y="0"/>
              </a:cxn>
              <a:cxn ang="0">
                <a:pos x="0" y="2218"/>
              </a:cxn>
              <a:cxn ang="0">
                <a:pos x="2037" y="2218"/>
              </a:cxn>
            </a:cxnLst>
            <a:rect l="0" t="0" r="r" b="b"/>
            <a:pathLst>
              <a:path w="2037" h="2218">
                <a:moveTo>
                  <a:pt x="0" y="0"/>
                </a:moveTo>
                <a:lnTo>
                  <a:pt x="0" y="2218"/>
                </a:lnTo>
                <a:lnTo>
                  <a:pt x="2037" y="2218"/>
                </a:lnTo>
              </a:path>
            </a:pathLst>
          </a:custGeom>
          <a:noFill/>
          <a:ln w="19050" cmpd="sng">
            <a:solidFill>
              <a:schemeClr val="tx1"/>
            </a:solidFill>
            <a:round/>
            <a:headEnd/>
            <a:tailEnd/>
          </a:ln>
          <a:effectLst/>
        </p:spPr>
        <p:txBody>
          <a:bodyPr/>
          <a:lstStyle/>
          <a:p>
            <a:endParaRPr lang="ar-SY"/>
          </a:p>
        </p:txBody>
      </p:sp>
      <p:sp>
        <p:nvSpPr>
          <p:cNvPr id="502790" name="Oval 6"/>
          <p:cNvSpPr>
            <a:spLocks noChangeArrowheads="1"/>
          </p:cNvSpPr>
          <p:nvPr/>
        </p:nvSpPr>
        <p:spPr bwMode="auto">
          <a:xfrm>
            <a:off x="7989888" y="2797175"/>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791" name="Oval 7"/>
          <p:cNvSpPr>
            <a:spLocks noChangeArrowheads="1"/>
          </p:cNvSpPr>
          <p:nvPr/>
        </p:nvSpPr>
        <p:spPr bwMode="auto">
          <a:xfrm>
            <a:off x="6896100" y="3200400"/>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792" name="Oval 8"/>
          <p:cNvSpPr>
            <a:spLocks noChangeArrowheads="1"/>
          </p:cNvSpPr>
          <p:nvPr/>
        </p:nvSpPr>
        <p:spPr bwMode="auto">
          <a:xfrm>
            <a:off x="6434138" y="3906838"/>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793" name="Oval 9"/>
          <p:cNvSpPr>
            <a:spLocks noChangeArrowheads="1"/>
          </p:cNvSpPr>
          <p:nvPr/>
        </p:nvSpPr>
        <p:spPr bwMode="auto">
          <a:xfrm>
            <a:off x="6499225" y="3971925"/>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794" name="Oval 10"/>
          <p:cNvSpPr>
            <a:spLocks noChangeArrowheads="1"/>
          </p:cNvSpPr>
          <p:nvPr/>
        </p:nvSpPr>
        <p:spPr bwMode="auto">
          <a:xfrm>
            <a:off x="6584950" y="4079875"/>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795" name="Oval 11"/>
          <p:cNvSpPr>
            <a:spLocks noChangeArrowheads="1"/>
          </p:cNvSpPr>
          <p:nvPr/>
        </p:nvSpPr>
        <p:spPr bwMode="auto">
          <a:xfrm>
            <a:off x="7126288" y="3884613"/>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796" name="Oval 12"/>
          <p:cNvSpPr>
            <a:spLocks noChangeArrowheads="1"/>
          </p:cNvSpPr>
          <p:nvPr/>
        </p:nvSpPr>
        <p:spPr bwMode="auto">
          <a:xfrm>
            <a:off x="7442200" y="4430713"/>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797" name="Oval 13"/>
          <p:cNvSpPr>
            <a:spLocks noChangeArrowheads="1"/>
          </p:cNvSpPr>
          <p:nvPr/>
        </p:nvSpPr>
        <p:spPr bwMode="auto">
          <a:xfrm>
            <a:off x="7521575" y="4381500"/>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798" name="Oval 14"/>
          <p:cNvSpPr>
            <a:spLocks noChangeArrowheads="1"/>
          </p:cNvSpPr>
          <p:nvPr/>
        </p:nvSpPr>
        <p:spPr bwMode="auto">
          <a:xfrm>
            <a:off x="6542088" y="4287838"/>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799" name="Oval 15"/>
          <p:cNvSpPr>
            <a:spLocks noChangeArrowheads="1"/>
          </p:cNvSpPr>
          <p:nvPr/>
        </p:nvSpPr>
        <p:spPr bwMode="auto">
          <a:xfrm>
            <a:off x="6765925" y="4281488"/>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00" name="Oval 16"/>
          <p:cNvSpPr>
            <a:spLocks noChangeArrowheads="1"/>
          </p:cNvSpPr>
          <p:nvPr/>
        </p:nvSpPr>
        <p:spPr bwMode="auto">
          <a:xfrm>
            <a:off x="6723063" y="4340225"/>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01" name="Oval 17"/>
          <p:cNvSpPr>
            <a:spLocks noChangeArrowheads="1"/>
          </p:cNvSpPr>
          <p:nvPr/>
        </p:nvSpPr>
        <p:spPr bwMode="auto">
          <a:xfrm>
            <a:off x="5786438" y="4448175"/>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02" name="Oval 18"/>
          <p:cNvSpPr>
            <a:spLocks noChangeArrowheads="1"/>
          </p:cNvSpPr>
          <p:nvPr/>
        </p:nvSpPr>
        <p:spPr bwMode="auto">
          <a:xfrm>
            <a:off x="6030913" y="4700588"/>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03" name="Oval 19"/>
          <p:cNvSpPr>
            <a:spLocks noChangeArrowheads="1"/>
          </p:cNvSpPr>
          <p:nvPr/>
        </p:nvSpPr>
        <p:spPr bwMode="auto">
          <a:xfrm>
            <a:off x="5735638" y="4924425"/>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04" name="Oval 20"/>
          <p:cNvSpPr>
            <a:spLocks noChangeArrowheads="1"/>
          </p:cNvSpPr>
          <p:nvPr/>
        </p:nvSpPr>
        <p:spPr bwMode="auto">
          <a:xfrm>
            <a:off x="6318250" y="4614863"/>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05" name="Oval 21"/>
          <p:cNvSpPr>
            <a:spLocks noChangeArrowheads="1"/>
          </p:cNvSpPr>
          <p:nvPr/>
        </p:nvSpPr>
        <p:spPr bwMode="auto">
          <a:xfrm>
            <a:off x="6281738" y="4759325"/>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06" name="Oval 22"/>
          <p:cNvSpPr>
            <a:spLocks noChangeArrowheads="1"/>
          </p:cNvSpPr>
          <p:nvPr/>
        </p:nvSpPr>
        <p:spPr bwMode="auto">
          <a:xfrm>
            <a:off x="6454775" y="4665663"/>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07" name="Oval 23"/>
          <p:cNvSpPr>
            <a:spLocks noChangeArrowheads="1"/>
          </p:cNvSpPr>
          <p:nvPr/>
        </p:nvSpPr>
        <p:spPr bwMode="auto">
          <a:xfrm>
            <a:off x="6556375" y="4708525"/>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08" name="Oval 24"/>
          <p:cNvSpPr>
            <a:spLocks noChangeArrowheads="1"/>
          </p:cNvSpPr>
          <p:nvPr/>
        </p:nvSpPr>
        <p:spPr bwMode="auto">
          <a:xfrm>
            <a:off x="6534150" y="4846638"/>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09" name="Oval 25"/>
          <p:cNvSpPr>
            <a:spLocks noChangeArrowheads="1"/>
          </p:cNvSpPr>
          <p:nvPr/>
        </p:nvSpPr>
        <p:spPr bwMode="auto">
          <a:xfrm>
            <a:off x="6900863" y="4551363"/>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10" name="Oval 26"/>
          <p:cNvSpPr>
            <a:spLocks noChangeArrowheads="1"/>
          </p:cNvSpPr>
          <p:nvPr/>
        </p:nvSpPr>
        <p:spPr bwMode="auto">
          <a:xfrm>
            <a:off x="6937375" y="4370388"/>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11" name="Oval 27"/>
          <p:cNvSpPr>
            <a:spLocks noChangeArrowheads="1"/>
          </p:cNvSpPr>
          <p:nvPr/>
        </p:nvSpPr>
        <p:spPr bwMode="auto">
          <a:xfrm>
            <a:off x="7375525" y="4830763"/>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12" name="Oval 28"/>
          <p:cNvSpPr>
            <a:spLocks noChangeArrowheads="1"/>
          </p:cNvSpPr>
          <p:nvPr/>
        </p:nvSpPr>
        <p:spPr bwMode="auto">
          <a:xfrm>
            <a:off x="6597650" y="5081588"/>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13" name="Oval 29"/>
          <p:cNvSpPr>
            <a:spLocks noChangeArrowheads="1"/>
          </p:cNvSpPr>
          <p:nvPr/>
        </p:nvSpPr>
        <p:spPr bwMode="auto">
          <a:xfrm>
            <a:off x="6257925" y="5053013"/>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14" name="Oval 30"/>
          <p:cNvSpPr>
            <a:spLocks noChangeArrowheads="1"/>
          </p:cNvSpPr>
          <p:nvPr/>
        </p:nvSpPr>
        <p:spPr bwMode="auto">
          <a:xfrm>
            <a:off x="6272213" y="4994275"/>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15" name="Oval 31"/>
          <p:cNvSpPr>
            <a:spLocks noChangeArrowheads="1"/>
          </p:cNvSpPr>
          <p:nvPr/>
        </p:nvSpPr>
        <p:spPr bwMode="auto">
          <a:xfrm>
            <a:off x="6251575" y="5281613"/>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16" name="Oval 32"/>
          <p:cNvSpPr>
            <a:spLocks noChangeArrowheads="1"/>
          </p:cNvSpPr>
          <p:nvPr/>
        </p:nvSpPr>
        <p:spPr bwMode="auto">
          <a:xfrm>
            <a:off x="5870575" y="5491163"/>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17" name="Oval 33"/>
          <p:cNvSpPr>
            <a:spLocks noChangeArrowheads="1"/>
          </p:cNvSpPr>
          <p:nvPr/>
        </p:nvSpPr>
        <p:spPr bwMode="auto">
          <a:xfrm>
            <a:off x="5532438" y="5470525"/>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18" name="Oval 34"/>
          <p:cNvSpPr>
            <a:spLocks noChangeArrowheads="1"/>
          </p:cNvSpPr>
          <p:nvPr/>
        </p:nvSpPr>
        <p:spPr bwMode="auto">
          <a:xfrm>
            <a:off x="5524500" y="5578475"/>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19" name="Oval 35"/>
          <p:cNvSpPr>
            <a:spLocks noChangeArrowheads="1"/>
          </p:cNvSpPr>
          <p:nvPr/>
        </p:nvSpPr>
        <p:spPr bwMode="auto">
          <a:xfrm>
            <a:off x="5754688" y="5189538"/>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20" name="Oval 36"/>
          <p:cNvSpPr>
            <a:spLocks noChangeArrowheads="1"/>
          </p:cNvSpPr>
          <p:nvPr/>
        </p:nvSpPr>
        <p:spPr bwMode="auto">
          <a:xfrm>
            <a:off x="5768975" y="5318125"/>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21" name="Oval 37"/>
          <p:cNvSpPr>
            <a:spLocks noChangeArrowheads="1"/>
          </p:cNvSpPr>
          <p:nvPr/>
        </p:nvSpPr>
        <p:spPr bwMode="auto">
          <a:xfrm>
            <a:off x="8580438" y="2092325"/>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22" name="Oval 38"/>
          <p:cNvSpPr>
            <a:spLocks noChangeArrowheads="1"/>
          </p:cNvSpPr>
          <p:nvPr/>
        </p:nvSpPr>
        <p:spPr bwMode="auto">
          <a:xfrm>
            <a:off x="7773988" y="3367088"/>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23" name="Oval 39"/>
          <p:cNvSpPr>
            <a:spLocks noChangeArrowheads="1"/>
          </p:cNvSpPr>
          <p:nvPr/>
        </p:nvSpPr>
        <p:spPr bwMode="auto">
          <a:xfrm>
            <a:off x="8277225" y="3949700"/>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24" name="Oval 40"/>
          <p:cNvSpPr>
            <a:spLocks noChangeArrowheads="1"/>
          </p:cNvSpPr>
          <p:nvPr/>
        </p:nvSpPr>
        <p:spPr bwMode="auto">
          <a:xfrm>
            <a:off x="6953250" y="3735388"/>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25" name="Oval 41"/>
          <p:cNvSpPr>
            <a:spLocks noChangeArrowheads="1"/>
          </p:cNvSpPr>
          <p:nvPr/>
        </p:nvSpPr>
        <p:spPr bwMode="auto">
          <a:xfrm>
            <a:off x="7462838" y="4216400"/>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26" name="Oval 42"/>
          <p:cNvSpPr>
            <a:spLocks noChangeArrowheads="1"/>
          </p:cNvSpPr>
          <p:nvPr/>
        </p:nvSpPr>
        <p:spPr bwMode="auto">
          <a:xfrm>
            <a:off x="7305675" y="4267200"/>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27" name="Oval 43"/>
          <p:cNvSpPr>
            <a:spLocks noChangeArrowheads="1"/>
          </p:cNvSpPr>
          <p:nvPr/>
        </p:nvSpPr>
        <p:spPr bwMode="auto">
          <a:xfrm>
            <a:off x="7723188" y="4892675"/>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28" name="Oval 44"/>
          <p:cNvSpPr>
            <a:spLocks noChangeArrowheads="1"/>
          </p:cNvSpPr>
          <p:nvPr/>
        </p:nvSpPr>
        <p:spPr bwMode="auto">
          <a:xfrm>
            <a:off x="7277100" y="4697413"/>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29" name="Oval 45"/>
          <p:cNvSpPr>
            <a:spLocks noChangeArrowheads="1"/>
          </p:cNvSpPr>
          <p:nvPr/>
        </p:nvSpPr>
        <p:spPr bwMode="auto">
          <a:xfrm>
            <a:off x="7407275" y="5021263"/>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30" name="Oval 46"/>
          <p:cNvSpPr>
            <a:spLocks noChangeArrowheads="1"/>
          </p:cNvSpPr>
          <p:nvPr/>
        </p:nvSpPr>
        <p:spPr bwMode="auto">
          <a:xfrm>
            <a:off x="7040563" y="5172075"/>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31" name="Oval 47"/>
          <p:cNvSpPr>
            <a:spLocks noChangeArrowheads="1"/>
          </p:cNvSpPr>
          <p:nvPr/>
        </p:nvSpPr>
        <p:spPr bwMode="auto">
          <a:xfrm>
            <a:off x="6989763" y="4948238"/>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32" name="Oval 48"/>
          <p:cNvSpPr>
            <a:spLocks noChangeArrowheads="1"/>
          </p:cNvSpPr>
          <p:nvPr/>
        </p:nvSpPr>
        <p:spPr bwMode="auto">
          <a:xfrm>
            <a:off x="7040563" y="4883150"/>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33" name="Oval 49"/>
          <p:cNvSpPr>
            <a:spLocks noChangeArrowheads="1"/>
          </p:cNvSpPr>
          <p:nvPr/>
        </p:nvSpPr>
        <p:spPr bwMode="auto">
          <a:xfrm>
            <a:off x="7197725" y="4826000"/>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34" name="Oval 50"/>
          <p:cNvSpPr>
            <a:spLocks noChangeArrowheads="1"/>
          </p:cNvSpPr>
          <p:nvPr/>
        </p:nvSpPr>
        <p:spPr bwMode="auto">
          <a:xfrm>
            <a:off x="6283325" y="4329113"/>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35" name="Oval 51"/>
          <p:cNvSpPr>
            <a:spLocks noChangeArrowheads="1"/>
          </p:cNvSpPr>
          <p:nvPr/>
        </p:nvSpPr>
        <p:spPr bwMode="auto">
          <a:xfrm>
            <a:off x="6405563" y="4306888"/>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36" name="Oval 52"/>
          <p:cNvSpPr>
            <a:spLocks noChangeArrowheads="1"/>
          </p:cNvSpPr>
          <p:nvPr/>
        </p:nvSpPr>
        <p:spPr bwMode="auto">
          <a:xfrm>
            <a:off x="6427788" y="4479925"/>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37" name="Oval 53"/>
          <p:cNvSpPr>
            <a:spLocks noChangeArrowheads="1"/>
          </p:cNvSpPr>
          <p:nvPr/>
        </p:nvSpPr>
        <p:spPr bwMode="auto">
          <a:xfrm>
            <a:off x="6600825" y="4487863"/>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38" name="Oval 54"/>
          <p:cNvSpPr>
            <a:spLocks noChangeArrowheads="1"/>
          </p:cNvSpPr>
          <p:nvPr/>
        </p:nvSpPr>
        <p:spPr bwMode="auto">
          <a:xfrm>
            <a:off x="6867525" y="4198938"/>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39" name="Oval 55"/>
          <p:cNvSpPr>
            <a:spLocks noChangeArrowheads="1"/>
          </p:cNvSpPr>
          <p:nvPr/>
        </p:nvSpPr>
        <p:spPr bwMode="auto">
          <a:xfrm>
            <a:off x="6880225" y="4151313"/>
            <a:ext cx="107950" cy="107950"/>
          </a:xfrm>
          <a:prstGeom prst="ellipse">
            <a:avLst/>
          </a:prstGeom>
          <a:solidFill>
            <a:schemeClr val="accent1"/>
          </a:solidFill>
          <a:ln w="9525">
            <a:solidFill>
              <a:schemeClr val="bg1"/>
            </a:solidFill>
            <a:round/>
            <a:headEnd/>
            <a:tailEnd/>
          </a:ln>
          <a:effectLst/>
        </p:spPr>
        <p:txBody>
          <a:bodyPr wrap="none" anchor="ctr"/>
          <a:lstStyle/>
          <a:p>
            <a:endParaRPr lang="ar-SY"/>
          </a:p>
        </p:txBody>
      </p:sp>
      <p:sp>
        <p:nvSpPr>
          <p:cNvPr id="502840" name="Oval 56"/>
          <p:cNvSpPr>
            <a:spLocks noChangeArrowheads="1"/>
          </p:cNvSpPr>
          <p:nvPr/>
        </p:nvSpPr>
        <p:spPr bwMode="auto">
          <a:xfrm>
            <a:off x="6651625" y="4824413"/>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41" name="Oval 57"/>
          <p:cNvSpPr>
            <a:spLocks noChangeArrowheads="1"/>
          </p:cNvSpPr>
          <p:nvPr/>
        </p:nvSpPr>
        <p:spPr bwMode="auto">
          <a:xfrm>
            <a:off x="6443663" y="4840288"/>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42" name="Oval 58"/>
          <p:cNvSpPr>
            <a:spLocks noChangeArrowheads="1"/>
          </p:cNvSpPr>
          <p:nvPr/>
        </p:nvSpPr>
        <p:spPr bwMode="auto">
          <a:xfrm>
            <a:off x="6451600" y="5141913"/>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43" name="Oval 59"/>
          <p:cNvSpPr>
            <a:spLocks noChangeArrowheads="1"/>
          </p:cNvSpPr>
          <p:nvPr/>
        </p:nvSpPr>
        <p:spPr bwMode="auto">
          <a:xfrm>
            <a:off x="6530975" y="5335588"/>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44" name="Oval 60"/>
          <p:cNvSpPr>
            <a:spLocks noChangeArrowheads="1"/>
          </p:cNvSpPr>
          <p:nvPr/>
        </p:nvSpPr>
        <p:spPr bwMode="auto">
          <a:xfrm>
            <a:off x="6380163" y="5321300"/>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45" name="Oval 61"/>
          <p:cNvSpPr>
            <a:spLocks noChangeArrowheads="1"/>
          </p:cNvSpPr>
          <p:nvPr/>
        </p:nvSpPr>
        <p:spPr bwMode="auto">
          <a:xfrm>
            <a:off x="6315075" y="5443538"/>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46" name="Oval 62"/>
          <p:cNvSpPr>
            <a:spLocks noChangeArrowheads="1"/>
          </p:cNvSpPr>
          <p:nvPr/>
        </p:nvSpPr>
        <p:spPr bwMode="auto">
          <a:xfrm>
            <a:off x="6019800" y="5565775"/>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47" name="Oval 63"/>
          <p:cNvSpPr>
            <a:spLocks noChangeArrowheads="1"/>
          </p:cNvSpPr>
          <p:nvPr/>
        </p:nvSpPr>
        <p:spPr bwMode="auto">
          <a:xfrm>
            <a:off x="6127750" y="5313363"/>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48" name="Oval 64"/>
          <p:cNvSpPr>
            <a:spLocks noChangeArrowheads="1"/>
          </p:cNvSpPr>
          <p:nvPr/>
        </p:nvSpPr>
        <p:spPr bwMode="auto">
          <a:xfrm>
            <a:off x="6034088" y="5327650"/>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49" name="Oval 65"/>
          <p:cNvSpPr>
            <a:spLocks noChangeArrowheads="1"/>
          </p:cNvSpPr>
          <p:nvPr/>
        </p:nvSpPr>
        <p:spPr bwMode="auto">
          <a:xfrm>
            <a:off x="6119813" y="5197475"/>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50" name="Oval 66"/>
          <p:cNvSpPr>
            <a:spLocks noChangeArrowheads="1"/>
          </p:cNvSpPr>
          <p:nvPr/>
        </p:nvSpPr>
        <p:spPr bwMode="auto">
          <a:xfrm>
            <a:off x="6154738" y="5140325"/>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51" name="Oval 67"/>
          <p:cNvSpPr>
            <a:spLocks noChangeArrowheads="1"/>
          </p:cNvSpPr>
          <p:nvPr/>
        </p:nvSpPr>
        <p:spPr bwMode="auto">
          <a:xfrm>
            <a:off x="6262688" y="5170488"/>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52" name="Oval 68"/>
          <p:cNvSpPr>
            <a:spLocks noChangeArrowheads="1"/>
          </p:cNvSpPr>
          <p:nvPr/>
        </p:nvSpPr>
        <p:spPr bwMode="auto">
          <a:xfrm>
            <a:off x="6197600" y="4968875"/>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53" name="Oval 69"/>
          <p:cNvSpPr>
            <a:spLocks noChangeArrowheads="1"/>
          </p:cNvSpPr>
          <p:nvPr/>
        </p:nvSpPr>
        <p:spPr bwMode="auto">
          <a:xfrm>
            <a:off x="6069013" y="4889500"/>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54" name="Oval 70"/>
          <p:cNvSpPr>
            <a:spLocks noChangeArrowheads="1"/>
          </p:cNvSpPr>
          <p:nvPr/>
        </p:nvSpPr>
        <p:spPr bwMode="auto">
          <a:xfrm>
            <a:off x="6084888" y="4979988"/>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55" name="Oval 71"/>
          <p:cNvSpPr>
            <a:spLocks noChangeArrowheads="1"/>
          </p:cNvSpPr>
          <p:nvPr/>
        </p:nvSpPr>
        <p:spPr bwMode="auto">
          <a:xfrm>
            <a:off x="6042025" y="5037138"/>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56" name="Oval 72"/>
          <p:cNvSpPr>
            <a:spLocks noChangeArrowheads="1"/>
          </p:cNvSpPr>
          <p:nvPr/>
        </p:nvSpPr>
        <p:spPr bwMode="auto">
          <a:xfrm>
            <a:off x="5934075" y="5014913"/>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57" name="Oval 73"/>
          <p:cNvSpPr>
            <a:spLocks noChangeArrowheads="1"/>
          </p:cNvSpPr>
          <p:nvPr/>
        </p:nvSpPr>
        <p:spPr bwMode="auto">
          <a:xfrm>
            <a:off x="5681663" y="5086350"/>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58" name="Oval 74"/>
          <p:cNvSpPr>
            <a:spLocks noChangeArrowheads="1"/>
          </p:cNvSpPr>
          <p:nvPr/>
        </p:nvSpPr>
        <p:spPr bwMode="auto">
          <a:xfrm>
            <a:off x="5580063" y="5322888"/>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59" name="Oval 75"/>
          <p:cNvSpPr>
            <a:spLocks noChangeArrowheads="1"/>
          </p:cNvSpPr>
          <p:nvPr/>
        </p:nvSpPr>
        <p:spPr bwMode="auto">
          <a:xfrm>
            <a:off x="5730875" y="5518150"/>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60" name="Oval 76"/>
          <p:cNvSpPr>
            <a:spLocks noChangeArrowheads="1"/>
          </p:cNvSpPr>
          <p:nvPr/>
        </p:nvSpPr>
        <p:spPr bwMode="auto">
          <a:xfrm>
            <a:off x="5788025" y="5467350"/>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61" name="Oval 77"/>
          <p:cNvSpPr>
            <a:spLocks noChangeArrowheads="1"/>
          </p:cNvSpPr>
          <p:nvPr/>
        </p:nvSpPr>
        <p:spPr bwMode="auto">
          <a:xfrm>
            <a:off x="5722938" y="5402263"/>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62" name="Oval 78"/>
          <p:cNvSpPr>
            <a:spLocks noChangeArrowheads="1"/>
          </p:cNvSpPr>
          <p:nvPr/>
        </p:nvSpPr>
        <p:spPr bwMode="auto">
          <a:xfrm>
            <a:off x="5607050" y="5416550"/>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63" name="Oval 79"/>
          <p:cNvSpPr>
            <a:spLocks noChangeArrowheads="1"/>
          </p:cNvSpPr>
          <p:nvPr/>
        </p:nvSpPr>
        <p:spPr bwMode="auto">
          <a:xfrm>
            <a:off x="5621338" y="5489575"/>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64" name="Oval 80"/>
          <p:cNvSpPr>
            <a:spLocks noChangeArrowheads="1"/>
          </p:cNvSpPr>
          <p:nvPr/>
        </p:nvSpPr>
        <p:spPr bwMode="auto">
          <a:xfrm>
            <a:off x="5680075" y="5308600"/>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65" name="Oval 81"/>
          <p:cNvSpPr>
            <a:spLocks noChangeArrowheads="1"/>
          </p:cNvSpPr>
          <p:nvPr/>
        </p:nvSpPr>
        <p:spPr bwMode="auto">
          <a:xfrm>
            <a:off x="5983288" y="5135563"/>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66" name="Oval 82"/>
          <p:cNvSpPr>
            <a:spLocks noChangeArrowheads="1"/>
          </p:cNvSpPr>
          <p:nvPr/>
        </p:nvSpPr>
        <p:spPr bwMode="auto">
          <a:xfrm>
            <a:off x="5940425" y="5172075"/>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67" name="Oval 83"/>
          <p:cNvSpPr>
            <a:spLocks noChangeArrowheads="1"/>
          </p:cNvSpPr>
          <p:nvPr/>
        </p:nvSpPr>
        <p:spPr bwMode="auto">
          <a:xfrm>
            <a:off x="5838825" y="5143500"/>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68" name="Oval 84"/>
          <p:cNvSpPr>
            <a:spLocks noChangeArrowheads="1"/>
          </p:cNvSpPr>
          <p:nvPr/>
        </p:nvSpPr>
        <p:spPr bwMode="auto">
          <a:xfrm>
            <a:off x="5938838" y="5489575"/>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69" name="Oval 85"/>
          <p:cNvSpPr>
            <a:spLocks noChangeArrowheads="1"/>
          </p:cNvSpPr>
          <p:nvPr/>
        </p:nvSpPr>
        <p:spPr bwMode="auto">
          <a:xfrm>
            <a:off x="5967413" y="5267325"/>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70" name="Oval 86"/>
          <p:cNvSpPr>
            <a:spLocks noChangeArrowheads="1"/>
          </p:cNvSpPr>
          <p:nvPr/>
        </p:nvSpPr>
        <p:spPr bwMode="auto">
          <a:xfrm>
            <a:off x="5853113" y="5238750"/>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71" name="Oval 87"/>
          <p:cNvSpPr>
            <a:spLocks noChangeArrowheads="1"/>
          </p:cNvSpPr>
          <p:nvPr/>
        </p:nvSpPr>
        <p:spPr bwMode="auto">
          <a:xfrm>
            <a:off x="5881688" y="5354638"/>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72" name="Oval 88"/>
          <p:cNvSpPr>
            <a:spLocks noChangeArrowheads="1"/>
          </p:cNvSpPr>
          <p:nvPr/>
        </p:nvSpPr>
        <p:spPr bwMode="auto">
          <a:xfrm>
            <a:off x="5824538" y="5397500"/>
            <a:ext cx="107950" cy="107950"/>
          </a:xfrm>
          <a:prstGeom prst="ellipse">
            <a:avLst/>
          </a:prstGeom>
          <a:solidFill>
            <a:schemeClr val="tx1"/>
          </a:solidFill>
          <a:ln w="9525">
            <a:solidFill>
              <a:schemeClr val="bg1"/>
            </a:solidFill>
            <a:round/>
            <a:headEnd/>
            <a:tailEnd/>
          </a:ln>
          <a:effectLst/>
        </p:spPr>
        <p:txBody>
          <a:bodyPr wrap="none" anchor="ctr"/>
          <a:lstStyle/>
          <a:p>
            <a:endParaRPr lang="ar-SY"/>
          </a:p>
        </p:txBody>
      </p:sp>
      <p:sp>
        <p:nvSpPr>
          <p:cNvPr id="502873" name="Line 89"/>
          <p:cNvSpPr>
            <a:spLocks noChangeShapeType="1"/>
          </p:cNvSpPr>
          <p:nvPr/>
        </p:nvSpPr>
        <p:spPr bwMode="auto">
          <a:xfrm flipV="1">
            <a:off x="5507038" y="2989263"/>
            <a:ext cx="3189287" cy="2476500"/>
          </a:xfrm>
          <a:prstGeom prst="line">
            <a:avLst/>
          </a:prstGeom>
          <a:noFill/>
          <a:ln w="28575">
            <a:solidFill>
              <a:schemeClr val="hlink"/>
            </a:solidFill>
            <a:round/>
            <a:headEnd/>
            <a:tailEnd/>
          </a:ln>
          <a:effectLst/>
        </p:spPr>
        <p:txBody>
          <a:bodyPr/>
          <a:lstStyle/>
          <a:p>
            <a:endParaRPr lang="ar-SY"/>
          </a:p>
        </p:txBody>
      </p:sp>
      <p:sp>
        <p:nvSpPr>
          <p:cNvPr id="502874" name="Line 90"/>
          <p:cNvSpPr>
            <a:spLocks noChangeShapeType="1"/>
          </p:cNvSpPr>
          <p:nvPr/>
        </p:nvSpPr>
        <p:spPr bwMode="auto">
          <a:xfrm flipH="1">
            <a:off x="5557838" y="3184525"/>
            <a:ext cx="3138487" cy="2454275"/>
          </a:xfrm>
          <a:prstGeom prst="line">
            <a:avLst/>
          </a:prstGeom>
          <a:noFill/>
          <a:ln w="28575">
            <a:solidFill>
              <a:schemeClr val="hlink"/>
            </a:solidFill>
            <a:prstDash val="dash"/>
            <a:round/>
            <a:headEnd/>
            <a:tailEnd/>
          </a:ln>
          <a:effectLst/>
        </p:spPr>
        <p:txBody>
          <a:bodyPr/>
          <a:lstStyle/>
          <a:p>
            <a:endParaRPr lang="ar-SY"/>
          </a:p>
        </p:txBody>
      </p:sp>
      <p:sp>
        <p:nvSpPr>
          <p:cNvPr id="502875" name="Text Box 91"/>
          <p:cNvSpPr txBox="1">
            <a:spLocks noChangeArrowheads="1"/>
          </p:cNvSpPr>
          <p:nvPr/>
        </p:nvSpPr>
        <p:spPr bwMode="auto">
          <a:xfrm>
            <a:off x="5367338" y="5697538"/>
            <a:ext cx="296862" cy="336550"/>
          </a:xfrm>
          <a:prstGeom prst="rect">
            <a:avLst/>
          </a:prstGeom>
          <a:noFill/>
          <a:ln w="9525">
            <a:noFill/>
            <a:miter lim="800000"/>
            <a:headEnd/>
            <a:tailEnd/>
          </a:ln>
          <a:effectLst/>
        </p:spPr>
        <p:txBody>
          <a:bodyPr wrap="none">
            <a:spAutoFit/>
          </a:bodyPr>
          <a:lstStyle/>
          <a:p>
            <a:pPr algn="ctr"/>
            <a:r>
              <a:rPr lang="en-US" sz="1600"/>
              <a:t>0</a:t>
            </a:r>
          </a:p>
        </p:txBody>
      </p:sp>
      <p:sp>
        <p:nvSpPr>
          <p:cNvPr id="502876" name="Text Box 92"/>
          <p:cNvSpPr txBox="1">
            <a:spLocks noChangeArrowheads="1"/>
          </p:cNvSpPr>
          <p:nvPr/>
        </p:nvSpPr>
        <p:spPr bwMode="auto">
          <a:xfrm>
            <a:off x="6011863" y="5697538"/>
            <a:ext cx="635000" cy="336550"/>
          </a:xfrm>
          <a:prstGeom prst="rect">
            <a:avLst/>
          </a:prstGeom>
          <a:noFill/>
          <a:ln w="9525">
            <a:noFill/>
            <a:miter lim="800000"/>
            <a:headEnd/>
            <a:tailEnd/>
          </a:ln>
          <a:effectLst/>
        </p:spPr>
        <p:txBody>
          <a:bodyPr wrap="none">
            <a:spAutoFit/>
          </a:bodyPr>
          <a:lstStyle/>
          <a:p>
            <a:pPr algn="ctr"/>
            <a:r>
              <a:rPr lang="en-US" sz="1600"/>
              <a:t>4000</a:t>
            </a:r>
          </a:p>
        </p:txBody>
      </p:sp>
      <p:sp>
        <p:nvSpPr>
          <p:cNvPr id="502877" name="Text Box 93"/>
          <p:cNvSpPr txBox="1">
            <a:spLocks noChangeArrowheads="1"/>
          </p:cNvSpPr>
          <p:nvPr/>
        </p:nvSpPr>
        <p:spPr bwMode="auto">
          <a:xfrm>
            <a:off x="6802438" y="5697538"/>
            <a:ext cx="635000" cy="336550"/>
          </a:xfrm>
          <a:prstGeom prst="rect">
            <a:avLst/>
          </a:prstGeom>
          <a:noFill/>
          <a:ln w="9525">
            <a:noFill/>
            <a:miter lim="800000"/>
            <a:headEnd/>
            <a:tailEnd/>
          </a:ln>
          <a:effectLst/>
        </p:spPr>
        <p:txBody>
          <a:bodyPr wrap="none">
            <a:spAutoFit/>
          </a:bodyPr>
          <a:lstStyle/>
          <a:p>
            <a:pPr algn="ctr"/>
            <a:r>
              <a:rPr lang="en-US" sz="1600"/>
              <a:t>8000</a:t>
            </a:r>
          </a:p>
        </p:txBody>
      </p:sp>
      <p:sp>
        <p:nvSpPr>
          <p:cNvPr id="502878" name="Text Box 94"/>
          <p:cNvSpPr txBox="1">
            <a:spLocks noChangeArrowheads="1"/>
          </p:cNvSpPr>
          <p:nvPr/>
        </p:nvSpPr>
        <p:spPr bwMode="auto">
          <a:xfrm>
            <a:off x="7553325" y="5711825"/>
            <a:ext cx="747713" cy="336550"/>
          </a:xfrm>
          <a:prstGeom prst="rect">
            <a:avLst/>
          </a:prstGeom>
          <a:noFill/>
          <a:ln w="9525">
            <a:noFill/>
            <a:miter lim="800000"/>
            <a:headEnd/>
            <a:tailEnd/>
          </a:ln>
          <a:effectLst/>
        </p:spPr>
        <p:txBody>
          <a:bodyPr wrap="none">
            <a:spAutoFit/>
          </a:bodyPr>
          <a:lstStyle/>
          <a:p>
            <a:pPr algn="ctr"/>
            <a:r>
              <a:rPr lang="en-US" sz="1600"/>
              <a:t>12000</a:t>
            </a:r>
          </a:p>
        </p:txBody>
      </p:sp>
      <p:sp>
        <p:nvSpPr>
          <p:cNvPr id="502880" name="Text Box 96"/>
          <p:cNvSpPr txBox="1">
            <a:spLocks noChangeArrowheads="1"/>
          </p:cNvSpPr>
          <p:nvPr/>
        </p:nvSpPr>
        <p:spPr bwMode="auto">
          <a:xfrm>
            <a:off x="4597400" y="1906588"/>
            <a:ext cx="804863" cy="336550"/>
          </a:xfrm>
          <a:prstGeom prst="rect">
            <a:avLst/>
          </a:prstGeom>
          <a:noFill/>
          <a:ln w="9525">
            <a:noFill/>
            <a:miter lim="800000"/>
            <a:headEnd/>
            <a:tailEnd/>
          </a:ln>
          <a:effectLst/>
        </p:spPr>
        <p:txBody>
          <a:bodyPr wrap="none">
            <a:spAutoFit/>
          </a:bodyPr>
          <a:lstStyle/>
          <a:p>
            <a:pPr algn="r"/>
            <a:r>
              <a:rPr lang="en-US" sz="1600"/>
              <a:t>24,000</a:t>
            </a:r>
          </a:p>
        </p:txBody>
      </p:sp>
      <p:sp>
        <p:nvSpPr>
          <p:cNvPr id="502881" name="Text Box 97"/>
          <p:cNvSpPr txBox="1">
            <a:spLocks noChangeArrowheads="1"/>
          </p:cNvSpPr>
          <p:nvPr/>
        </p:nvSpPr>
        <p:spPr bwMode="auto">
          <a:xfrm>
            <a:off x="4597400" y="2794000"/>
            <a:ext cx="804863" cy="336550"/>
          </a:xfrm>
          <a:prstGeom prst="rect">
            <a:avLst/>
          </a:prstGeom>
          <a:noFill/>
          <a:ln w="9525">
            <a:noFill/>
            <a:miter lim="800000"/>
            <a:headEnd/>
            <a:tailEnd/>
          </a:ln>
          <a:effectLst/>
        </p:spPr>
        <p:txBody>
          <a:bodyPr wrap="none">
            <a:spAutoFit/>
          </a:bodyPr>
          <a:lstStyle/>
          <a:p>
            <a:pPr algn="r"/>
            <a:r>
              <a:rPr lang="en-US" sz="1600"/>
              <a:t>12,000</a:t>
            </a:r>
          </a:p>
        </p:txBody>
      </p:sp>
      <p:sp>
        <p:nvSpPr>
          <p:cNvPr id="502882" name="Text Box 98"/>
          <p:cNvSpPr txBox="1">
            <a:spLocks noChangeArrowheads="1"/>
          </p:cNvSpPr>
          <p:nvPr/>
        </p:nvSpPr>
        <p:spPr bwMode="auto">
          <a:xfrm>
            <a:off x="4765675" y="3673475"/>
            <a:ext cx="635000" cy="336550"/>
          </a:xfrm>
          <a:prstGeom prst="rect">
            <a:avLst/>
          </a:prstGeom>
          <a:noFill/>
          <a:ln w="9525">
            <a:noFill/>
            <a:miter lim="800000"/>
            <a:headEnd/>
            <a:tailEnd/>
          </a:ln>
          <a:effectLst/>
        </p:spPr>
        <p:txBody>
          <a:bodyPr wrap="none">
            <a:spAutoFit/>
          </a:bodyPr>
          <a:lstStyle/>
          <a:p>
            <a:pPr algn="r"/>
            <a:r>
              <a:rPr lang="en-US" sz="1600"/>
              <a:t>8000</a:t>
            </a:r>
          </a:p>
        </p:txBody>
      </p:sp>
      <p:sp>
        <p:nvSpPr>
          <p:cNvPr id="502883" name="Text Box 99"/>
          <p:cNvSpPr txBox="1">
            <a:spLocks noChangeArrowheads="1"/>
          </p:cNvSpPr>
          <p:nvPr/>
        </p:nvSpPr>
        <p:spPr bwMode="auto">
          <a:xfrm>
            <a:off x="4765675" y="4549775"/>
            <a:ext cx="635000" cy="336550"/>
          </a:xfrm>
          <a:prstGeom prst="rect">
            <a:avLst/>
          </a:prstGeom>
          <a:noFill/>
          <a:ln w="9525">
            <a:noFill/>
            <a:miter lim="800000"/>
            <a:headEnd/>
            <a:tailEnd/>
          </a:ln>
          <a:effectLst/>
        </p:spPr>
        <p:txBody>
          <a:bodyPr wrap="none">
            <a:spAutoFit/>
          </a:bodyPr>
          <a:lstStyle/>
          <a:p>
            <a:pPr algn="r"/>
            <a:r>
              <a:rPr lang="en-US" sz="1600"/>
              <a:t>4000</a:t>
            </a:r>
          </a:p>
        </p:txBody>
      </p:sp>
      <p:sp>
        <p:nvSpPr>
          <p:cNvPr id="502884" name="Text Box 100"/>
          <p:cNvSpPr txBox="1">
            <a:spLocks noChangeArrowheads="1"/>
          </p:cNvSpPr>
          <p:nvPr/>
        </p:nvSpPr>
        <p:spPr bwMode="auto">
          <a:xfrm>
            <a:off x="5105400" y="5421313"/>
            <a:ext cx="296863" cy="336550"/>
          </a:xfrm>
          <a:prstGeom prst="rect">
            <a:avLst/>
          </a:prstGeom>
          <a:noFill/>
          <a:ln w="9525">
            <a:noFill/>
            <a:miter lim="800000"/>
            <a:headEnd/>
            <a:tailEnd/>
          </a:ln>
          <a:effectLst/>
        </p:spPr>
        <p:txBody>
          <a:bodyPr wrap="none">
            <a:spAutoFit/>
          </a:bodyPr>
          <a:lstStyle/>
          <a:p>
            <a:pPr algn="r"/>
            <a:r>
              <a:rPr lang="en-US" sz="1600"/>
              <a:t>0</a:t>
            </a:r>
          </a:p>
        </p:txBody>
      </p:sp>
      <p:sp>
        <p:nvSpPr>
          <p:cNvPr id="502885" name="Text Box 101"/>
          <p:cNvSpPr txBox="1">
            <a:spLocks noChangeArrowheads="1"/>
          </p:cNvSpPr>
          <p:nvPr/>
        </p:nvSpPr>
        <p:spPr bwMode="auto">
          <a:xfrm>
            <a:off x="5568950" y="6005513"/>
            <a:ext cx="3122613" cy="366712"/>
          </a:xfrm>
          <a:prstGeom prst="rect">
            <a:avLst/>
          </a:prstGeom>
          <a:noFill/>
          <a:ln w="9525">
            <a:noFill/>
            <a:miter lim="800000"/>
            <a:headEnd/>
            <a:tailEnd/>
          </a:ln>
          <a:effectLst/>
        </p:spPr>
        <p:txBody>
          <a:bodyPr wrap="none">
            <a:spAutoFit/>
          </a:bodyPr>
          <a:lstStyle/>
          <a:p>
            <a:pPr algn="ctr"/>
            <a:r>
              <a:rPr lang="en-US" sz="1800"/>
              <a:t>Hepatic iron, </a:t>
            </a:r>
            <a:r>
              <a:rPr lang="en-US" sz="1800">
                <a:cs typeface="Arial" pitchFamily="34" charset="0"/>
              </a:rPr>
              <a:t>µ</a:t>
            </a:r>
            <a:r>
              <a:rPr lang="en-US" sz="1800"/>
              <a:t>g Fe/g liver *</a:t>
            </a:r>
          </a:p>
        </p:txBody>
      </p:sp>
      <p:sp>
        <p:nvSpPr>
          <p:cNvPr id="502886" name="Text Box 102"/>
          <p:cNvSpPr txBox="1">
            <a:spLocks noChangeArrowheads="1"/>
          </p:cNvSpPr>
          <p:nvPr/>
        </p:nvSpPr>
        <p:spPr bwMode="auto">
          <a:xfrm rot="-5400000">
            <a:off x="3324225" y="3575050"/>
            <a:ext cx="2373313" cy="366713"/>
          </a:xfrm>
          <a:prstGeom prst="rect">
            <a:avLst/>
          </a:prstGeom>
          <a:noFill/>
          <a:ln w="9525">
            <a:noFill/>
            <a:miter lim="800000"/>
            <a:headEnd/>
            <a:tailEnd/>
          </a:ln>
          <a:effectLst/>
        </p:spPr>
        <p:txBody>
          <a:bodyPr wrap="none">
            <a:spAutoFit/>
          </a:bodyPr>
          <a:lstStyle/>
          <a:p>
            <a:pPr algn="ctr"/>
            <a:r>
              <a:rPr lang="en-US" sz="1800"/>
              <a:t>Plasma ferritin, </a:t>
            </a:r>
            <a:r>
              <a:rPr lang="en-US" sz="1800">
                <a:cs typeface="Arial" pitchFamily="34" charset="0"/>
              </a:rPr>
              <a:t>µ</a:t>
            </a:r>
            <a:r>
              <a:rPr lang="en-US" sz="1800"/>
              <a:t>g/L</a:t>
            </a:r>
          </a:p>
        </p:txBody>
      </p:sp>
      <p:sp>
        <p:nvSpPr>
          <p:cNvPr id="502888" name="Line 104"/>
          <p:cNvSpPr>
            <a:spLocks noChangeShapeType="1"/>
          </p:cNvSpPr>
          <p:nvPr/>
        </p:nvSpPr>
        <p:spPr bwMode="auto">
          <a:xfrm>
            <a:off x="5384800" y="2097088"/>
            <a:ext cx="122238" cy="0"/>
          </a:xfrm>
          <a:prstGeom prst="line">
            <a:avLst/>
          </a:prstGeom>
          <a:noFill/>
          <a:ln w="19050">
            <a:solidFill>
              <a:schemeClr val="tx1"/>
            </a:solidFill>
            <a:round/>
            <a:headEnd/>
            <a:tailEnd/>
          </a:ln>
          <a:effectLst/>
        </p:spPr>
        <p:txBody>
          <a:bodyPr/>
          <a:lstStyle/>
          <a:p>
            <a:endParaRPr lang="ar-SY"/>
          </a:p>
        </p:txBody>
      </p:sp>
      <p:sp>
        <p:nvSpPr>
          <p:cNvPr id="502889" name="Line 105"/>
          <p:cNvSpPr>
            <a:spLocks noChangeShapeType="1"/>
          </p:cNvSpPr>
          <p:nvPr/>
        </p:nvSpPr>
        <p:spPr bwMode="auto">
          <a:xfrm>
            <a:off x="5384800" y="2978150"/>
            <a:ext cx="122238" cy="0"/>
          </a:xfrm>
          <a:prstGeom prst="line">
            <a:avLst/>
          </a:prstGeom>
          <a:noFill/>
          <a:ln w="19050">
            <a:solidFill>
              <a:schemeClr val="tx1"/>
            </a:solidFill>
            <a:round/>
            <a:headEnd/>
            <a:tailEnd/>
          </a:ln>
          <a:effectLst/>
        </p:spPr>
        <p:txBody>
          <a:bodyPr/>
          <a:lstStyle/>
          <a:p>
            <a:endParaRPr lang="ar-SY"/>
          </a:p>
        </p:txBody>
      </p:sp>
      <p:sp>
        <p:nvSpPr>
          <p:cNvPr id="502890" name="Line 106"/>
          <p:cNvSpPr>
            <a:spLocks noChangeShapeType="1"/>
          </p:cNvSpPr>
          <p:nvPr/>
        </p:nvSpPr>
        <p:spPr bwMode="auto">
          <a:xfrm>
            <a:off x="5384800" y="3859213"/>
            <a:ext cx="122238" cy="0"/>
          </a:xfrm>
          <a:prstGeom prst="line">
            <a:avLst/>
          </a:prstGeom>
          <a:noFill/>
          <a:ln w="19050">
            <a:solidFill>
              <a:schemeClr val="tx1"/>
            </a:solidFill>
            <a:round/>
            <a:headEnd/>
            <a:tailEnd/>
          </a:ln>
          <a:effectLst/>
        </p:spPr>
        <p:txBody>
          <a:bodyPr/>
          <a:lstStyle/>
          <a:p>
            <a:endParaRPr lang="ar-SY"/>
          </a:p>
        </p:txBody>
      </p:sp>
      <p:sp>
        <p:nvSpPr>
          <p:cNvPr id="502891" name="Line 107"/>
          <p:cNvSpPr>
            <a:spLocks noChangeShapeType="1"/>
          </p:cNvSpPr>
          <p:nvPr/>
        </p:nvSpPr>
        <p:spPr bwMode="auto">
          <a:xfrm>
            <a:off x="5384800" y="4740275"/>
            <a:ext cx="122238" cy="0"/>
          </a:xfrm>
          <a:prstGeom prst="line">
            <a:avLst/>
          </a:prstGeom>
          <a:noFill/>
          <a:ln w="19050">
            <a:solidFill>
              <a:schemeClr val="tx1"/>
            </a:solidFill>
            <a:round/>
            <a:headEnd/>
            <a:tailEnd/>
          </a:ln>
          <a:effectLst/>
        </p:spPr>
        <p:txBody>
          <a:bodyPr/>
          <a:lstStyle/>
          <a:p>
            <a:endParaRPr lang="ar-SY"/>
          </a:p>
        </p:txBody>
      </p:sp>
      <p:sp>
        <p:nvSpPr>
          <p:cNvPr id="502892" name="Line 108"/>
          <p:cNvSpPr>
            <a:spLocks noChangeShapeType="1"/>
          </p:cNvSpPr>
          <p:nvPr/>
        </p:nvSpPr>
        <p:spPr bwMode="auto">
          <a:xfrm>
            <a:off x="5384800" y="5622925"/>
            <a:ext cx="122238" cy="0"/>
          </a:xfrm>
          <a:prstGeom prst="line">
            <a:avLst/>
          </a:prstGeom>
          <a:noFill/>
          <a:ln w="19050">
            <a:solidFill>
              <a:schemeClr val="tx1"/>
            </a:solidFill>
            <a:round/>
            <a:headEnd/>
            <a:tailEnd/>
          </a:ln>
          <a:effectLst/>
        </p:spPr>
        <p:txBody>
          <a:bodyPr/>
          <a:lstStyle/>
          <a:p>
            <a:endParaRPr lang="ar-SY"/>
          </a:p>
        </p:txBody>
      </p:sp>
      <p:sp>
        <p:nvSpPr>
          <p:cNvPr id="502893" name="Line 109"/>
          <p:cNvSpPr>
            <a:spLocks noChangeShapeType="1"/>
          </p:cNvSpPr>
          <p:nvPr/>
        </p:nvSpPr>
        <p:spPr bwMode="auto">
          <a:xfrm rot="5400000">
            <a:off x="5445125" y="5665788"/>
            <a:ext cx="101600" cy="0"/>
          </a:xfrm>
          <a:prstGeom prst="line">
            <a:avLst/>
          </a:prstGeom>
          <a:noFill/>
          <a:ln w="19050">
            <a:solidFill>
              <a:schemeClr val="tx1"/>
            </a:solidFill>
            <a:round/>
            <a:headEnd/>
            <a:tailEnd/>
          </a:ln>
          <a:effectLst/>
        </p:spPr>
        <p:txBody>
          <a:bodyPr/>
          <a:lstStyle/>
          <a:p>
            <a:endParaRPr lang="ar-SY"/>
          </a:p>
        </p:txBody>
      </p:sp>
      <p:sp>
        <p:nvSpPr>
          <p:cNvPr id="502894" name="Line 110"/>
          <p:cNvSpPr>
            <a:spLocks noChangeShapeType="1"/>
          </p:cNvSpPr>
          <p:nvPr/>
        </p:nvSpPr>
        <p:spPr bwMode="auto">
          <a:xfrm rot="5400000">
            <a:off x="6323013" y="5665788"/>
            <a:ext cx="101600" cy="0"/>
          </a:xfrm>
          <a:prstGeom prst="line">
            <a:avLst/>
          </a:prstGeom>
          <a:noFill/>
          <a:ln w="19050">
            <a:solidFill>
              <a:schemeClr val="tx1"/>
            </a:solidFill>
            <a:round/>
            <a:headEnd/>
            <a:tailEnd/>
          </a:ln>
          <a:effectLst/>
        </p:spPr>
        <p:txBody>
          <a:bodyPr/>
          <a:lstStyle/>
          <a:p>
            <a:endParaRPr lang="ar-SY"/>
          </a:p>
        </p:txBody>
      </p:sp>
      <p:sp>
        <p:nvSpPr>
          <p:cNvPr id="502895" name="Line 111"/>
          <p:cNvSpPr>
            <a:spLocks noChangeShapeType="1"/>
          </p:cNvSpPr>
          <p:nvPr/>
        </p:nvSpPr>
        <p:spPr bwMode="auto">
          <a:xfrm rot="5400000">
            <a:off x="7086600" y="5665788"/>
            <a:ext cx="101600" cy="0"/>
          </a:xfrm>
          <a:prstGeom prst="line">
            <a:avLst/>
          </a:prstGeom>
          <a:noFill/>
          <a:ln w="19050">
            <a:solidFill>
              <a:schemeClr val="tx1"/>
            </a:solidFill>
            <a:round/>
            <a:headEnd/>
            <a:tailEnd/>
          </a:ln>
          <a:effectLst/>
        </p:spPr>
        <p:txBody>
          <a:bodyPr/>
          <a:lstStyle/>
          <a:p>
            <a:endParaRPr lang="ar-SY"/>
          </a:p>
        </p:txBody>
      </p:sp>
      <p:sp>
        <p:nvSpPr>
          <p:cNvPr id="502896" name="Line 112"/>
          <p:cNvSpPr>
            <a:spLocks noChangeShapeType="1"/>
          </p:cNvSpPr>
          <p:nvPr/>
        </p:nvSpPr>
        <p:spPr bwMode="auto">
          <a:xfrm rot="5400000">
            <a:off x="7856538" y="5665788"/>
            <a:ext cx="101600" cy="0"/>
          </a:xfrm>
          <a:prstGeom prst="line">
            <a:avLst/>
          </a:prstGeom>
          <a:noFill/>
          <a:ln w="19050">
            <a:solidFill>
              <a:schemeClr val="tx1"/>
            </a:solidFill>
            <a:round/>
            <a:headEnd/>
            <a:tailEnd/>
          </a:ln>
          <a:effectLst/>
        </p:spPr>
        <p:txBody>
          <a:bodyPr/>
          <a:lstStyle/>
          <a:p>
            <a:endParaRPr lang="ar-SY"/>
          </a:p>
        </p:txBody>
      </p:sp>
      <p:sp>
        <p:nvSpPr>
          <p:cNvPr id="502897" name="Line 113"/>
          <p:cNvSpPr>
            <a:spLocks noChangeShapeType="1"/>
          </p:cNvSpPr>
          <p:nvPr/>
        </p:nvSpPr>
        <p:spPr bwMode="auto">
          <a:xfrm rot="5400000">
            <a:off x="8656638" y="5665788"/>
            <a:ext cx="101600" cy="0"/>
          </a:xfrm>
          <a:prstGeom prst="line">
            <a:avLst/>
          </a:prstGeom>
          <a:noFill/>
          <a:ln w="19050">
            <a:solidFill>
              <a:schemeClr val="tx1"/>
            </a:solidFill>
            <a:round/>
            <a:headEnd/>
            <a:tailEnd/>
          </a:ln>
          <a:effectLst/>
        </p:spPr>
        <p:txBody>
          <a:bodyPr/>
          <a:lstStyle/>
          <a:p>
            <a:endParaRPr lang="ar-SY"/>
          </a:p>
        </p:txBody>
      </p:sp>
      <p:grpSp>
        <p:nvGrpSpPr>
          <p:cNvPr id="2" name="Group 114"/>
          <p:cNvGrpSpPr>
            <a:grpSpLocks/>
          </p:cNvGrpSpPr>
          <p:nvPr/>
        </p:nvGrpSpPr>
        <p:grpSpPr bwMode="auto">
          <a:xfrm rot="20069168" flipV="1">
            <a:off x="5297488" y="2487613"/>
            <a:ext cx="381000" cy="76200"/>
            <a:chOff x="864" y="3120"/>
            <a:chExt cx="432" cy="144"/>
          </a:xfrm>
        </p:grpSpPr>
        <p:sp>
          <p:nvSpPr>
            <p:cNvPr id="502899" name="Rectangle 115"/>
            <p:cNvSpPr>
              <a:spLocks noChangeArrowheads="1"/>
            </p:cNvSpPr>
            <p:nvPr/>
          </p:nvSpPr>
          <p:spPr bwMode="invGray">
            <a:xfrm>
              <a:off x="864" y="3120"/>
              <a:ext cx="432" cy="144"/>
            </a:xfrm>
            <a:prstGeom prst="rect">
              <a:avLst/>
            </a:prstGeom>
            <a:solidFill>
              <a:schemeClr val="bg1"/>
            </a:solidFill>
            <a:ln w="9525">
              <a:noFill/>
              <a:miter lim="800000"/>
              <a:headEnd/>
              <a:tailEnd/>
            </a:ln>
            <a:effectLst/>
          </p:spPr>
          <p:txBody>
            <a:bodyPr wrap="none" anchor="ctr"/>
            <a:lstStyle/>
            <a:p>
              <a:endParaRPr lang="ar-SY"/>
            </a:p>
          </p:txBody>
        </p:sp>
        <p:sp>
          <p:nvSpPr>
            <p:cNvPr id="502900" name="Line 116"/>
            <p:cNvSpPr>
              <a:spLocks noChangeShapeType="1"/>
            </p:cNvSpPr>
            <p:nvPr/>
          </p:nvSpPr>
          <p:spPr bwMode="invGray">
            <a:xfrm>
              <a:off x="864" y="3120"/>
              <a:ext cx="432" cy="0"/>
            </a:xfrm>
            <a:prstGeom prst="line">
              <a:avLst/>
            </a:prstGeom>
            <a:noFill/>
            <a:ln w="19050">
              <a:solidFill>
                <a:schemeClr val="tx1"/>
              </a:solidFill>
              <a:round/>
              <a:headEnd/>
              <a:tailEnd/>
            </a:ln>
            <a:effectLst/>
          </p:spPr>
          <p:txBody>
            <a:bodyPr/>
            <a:lstStyle/>
            <a:p>
              <a:endParaRPr lang="ar-SY"/>
            </a:p>
          </p:txBody>
        </p:sp>
        <p:sp>
          <p:nvSpPr>
            <p:cNvPr id="502901" name="Line 117"/>
            <p:cNvSpPr>
              <a:spLocks noChangeShapeType="1"/>
            </p:cNvSpPr>
            <p:nvPr/>
          </p:nvSpPr>
          <p:spPr bwMode="invGray">
            <a:xfrm>
              <a:off x="864" y="3264"/>
              <a:ext cx="432" cy="0"/>
            </a:xfrm>
            <a:prstGeom prst="line">
              <a:avLst/>
            </a:prstGeom>
            <a:noFill/>
            <a:ln w="19050">
              <a:solidFill>
                <a:schemeClr val="tx1"/>
              </a:solidFill>
              <a:round/>
              <a:headEnd/>
              <a:tailEnd/>
            </a:ln>
            <a:effectLst/>
          </p:spPr>
          <p:txBody>
            <a:bodyPr/>
            <a:lstStyle/>
            <a:p>
              <a:endParaRPr lang="ar-SY"/>
            </a:p>
          </p:txBody>
        </p:sp>
      </p:grpSp>
      <p:sp>
        <p:nvSpPr>
          <p:cNvPr id="502902" name="Text Box 118"/>
          <p:cNvSpPr txBox="1">
            <a:spLocks noChangeArrowheads="1"/>
          </p:cNvSpPr>
          <p:nvPr/>
        </p:nvSpPr>
        <p:spPr bwMode="auto">
          <a:xfrm>
            <a:off x="0" y="6397625"/>
            <a:ext cx="4584700" cy="473075"/>
          </a:xfrm>
          <a:prstGeom prst="rect">
            <a:avLst/>
          </a:prstGeom>
          <a:noFill/>
          <a:ln w="9525">
            <a:noFill/>
            <a:miter lim="800000"/>
            <a:headEnd/>
            <a:tailEnd/>
          </a:ln>
          <a:effectLst/>
        </p:spPr>
        <p:txBody>
          <a:bodyPr wrap="none" lIns="274320" bIns="182880" anchor="b">
            <a:spAutoFit/>
          </a:bodyPr>
          <a:lstStyle/>
          <a:p>
            <a:pPr marL="228600" indent="-228600"/>
            <a:r>
              <a:rPr lang="en-US" sz="1600"/>
              <a:t>Brittenham et al. </a:t>
            </a:r>
            <a:r>
              <a:rPr lang="en-US" sz="1600" i="1"/>
              <a:t>Am J Hematol</a:t>
            </a:r>
            <a:r>
              <a:rPr lang="en-US" sz="1600"/>
              <a:t>. 1993;42:81.</a:t>
            </a:r>
          </a:p>
        </p:txBody>
      </p:sp>
      <p:sp>
        <p:nvSpPr>
          <p:cNvPr id="502905" name="Oval 121"/>
          <p:cNvSpPr>
            <a:spLocks noChangeArrowheads="1"/>
          </p:cNvSpPr>
          <p:nvPr/>
        </p:nvSpPr>
        <p:spPr bwMode="auto">
          <a:xfrm>
            <a:off x="5903913" y="2138363"/>
            <a:ext cx="107950" cy="107950"/>
          </a:xfrm>
          <a:prstGeom prst="ellipse">
            <a:avLst/>
          </a:prstGeom>
          <a:solidFill>
            <a:schemeClr val="accent1"/>
          </a:solidFill>
          <a:ln w="9525">
            <a:solidFill>
              <a:schemeClr val="tx1"/>
            </a:solidFill>
            <a:round/>
            <a:headEnd/>
            <a:tailEnd/>
          </a:ln>
          <a:effectLst/>
        </p:spPr>
        <p:txBody>
          <a:bodyPr wrap="none" anchor="ctr"/>
          <a:lstStyle/>
          <a:p>
            <a:endParaRPr lang="ar-SY"/>
          </a:p>
        </p:txBody>
      </p:sp>
      <p:sp>
        <p:nvSpPr>
          <p:cNvPr id="502906" name="Text Box 122"/>
          <p:cNvSpPr txBox="1">
            <a:spLocks noChangeArrowheads="1"/>
          </p:cNvSpPr>
          <p:nvPr/>
        </p:nvSpPr>
        <p:spPr bwMode="auto">
          <a:xfrm>
            <a:off x="6073775" y="2068513"/>
            <a:ext cx="2190750" cy="212725"/>
          </a:xfrm>
          <a:prstGeom prst="rect">
            <a:avLst/>
          </a:prstGeom>
          <a:noFill/>
          <a:ln w="9525">
            <a:noFill/>
            <a:miter lim="800000"/>
            <a:headEnd/>
            <a:tailEnd/>
          </a:ln>
          <a:effectLst/>
        </p:spPr>
        <p:txBody>
          <a:bodyPr wrap="none" lIns="0" tIns="0" rIns="0" bIns="0" anchor="ctr">
            <a:spAutoFit/>
          </a:bodyPr>
          <a:lstStyle/>
          <a:p>
            <a:r>
              <a:rPr lang="en-US" sz="1400"/>
              <a:t>Sickle cell anemia (n = 37)</a:t>
            </a:r>
          </a:p>
        </p:txBody>
      </p:sp>
      <p:sp>
        <p:nvSpPr>
          <p:cNvPr id="502908" name="Oval 124"/>
          <p:cNvSpPr>
            <a:spLocks noChangeArrowheads="1"/>
          </p:cNvSpPr>
          <p:nvPr/>
        </p:nvSpPr>
        <p:spPr bwMode="auto">
          <a:xfrm>
            <a:off x="5903913" y="2387600"/>
            <a:ext cx="107950" cy="107950"/>
          </a:xfrm>
          <a:prstGeom prst="ellipse">
            <a:avLst/>
          </a:prstGeom>
          <a:solidFill>
            <a:schemeClr val="tx1"/>
          </a:solidFill>
          <a:ln w="9525">
            <a:solidFill>
              <a:schemeClr val="tx1"/>
            </a:solidFill>
            <a:round/>
            <a:headEnd/>
            <a:tailEnd/>
          </a:ln>
          <a:effectLst/>
        </p:spPr>
        <p:txBody>
          <a:bodyPr wrap="none" anchor="ctr"/>
          <a:lstStyle/>
          <a:p>
            <a:endParaRPr lang="ar-SY"/>
          </a:p>
        </p:txBody>
      </p:sp>
      <p:sp>
        <p:nvSpPr>
          <p:cNvPr id="502909" name="Text Box 125"/>
          <p:cNvSpPr txBox="1">
            <a:spLocks noChangeArrowheads="1"/>
          </p:cNvSpPr>
          <p:nvPr/>
        </p:nvSpPr>
        <p:spPr bwMode="auto">
          <a:xfrm>
            <a:off x="6076950" y="2346325"/>
            <a:ext cx="2270125" cy="212725"/>
          </a:xfrm>
          <a:prstGeom prst="rect">
            <a:avLst/>
          </a:prstGeom>
          <a:noFill/>
          <a:ln w="9525">
            <a:noFill/>
            <a:miter lim="800000"/>
            <a:headEnd/>
            <a:tailEnd/>
          </a:ln>
          <a:effectLst/>
        </p:spPr>
        <p:txBody>
          <a:bodyPr wrap="none" lIns="0" tIns="0" rIns="0" bIns="0" anchor="ctr">
            <a:spAutoFit/>
          </a:bodyPr>
          <a:lstStyle/>
          <a:p>
            <a:r>
              <a:rPr lang="en-US" sz="1400"/>
              <a:t>Thalassemia major (n = 74)</a:t>
            </a:r>
          </a:p>
        </p:txBody>
      </p:sp>
      <p:sp>
        <p:nvSpPr>
          <p:cNvPr id="502910" name="Rectangle 126"/>
          <p:cNvSpPr>
            <a:spLocks noChangeArrowheads="1"/>
          </p:cNvSpPr>
          <p:nvPr/>
        </p:nvSpPr>
        <p:spPr bwMode="auto">
          <a:xfrm>
            <a:off x="5822950" y="2047875"/>
            <a:ext cx="2590800" cy="542925"/>
          </a:xfrm>
          <a:prstGeom prst="rect">
            <a:avLst/>
          </a:prstGeom>
          <a:noFill/>
          <a:ln w="19050">
            <a:solidFill>
              <a:schemeClr val="tx1"/>
            </a:solidFill>
            <a:miter lim="800000"/>
            <a:headEnd/>
            <a:tailEnd/>
          </a:ln>
          <a:effectLst/>
        </p:spPr>
        <p:txBody>
          <a:bodyPr anchor="ctr">
            <a:spAutoFit/>
          </a:bodyPr>
          <a:lstStyle/>
          <a:p>
            <a:endParaRPr lang="ar-SY"/>
          </a:p>
        </p:txBody>
      </p:sp>
      <p:sp>
        <p:nvSpPr>
          <p:cNvPr id="502915" name="Line 131"/>
          <p:cNvSpPr>
            <a:spLocks noChangeShapeType="1"/>
          </p:cNvSpPr>
          <p:nvPr/>
        </p:nvSpPr>
        <p:spPr bwMode="auto">
          <a:xfrm flipH="1">
            <a:off x="5356225" y="5172075"/>
            <a:ext cx="146050" cy="3175"/>
          </a:xfrm>
          <a:prstGeom prst="line">
            <a:avLst/>
          </a:prstGeom>
          <a:noFill/>
          <a:ln w="12700">
            <a:solidFill>
              <a:schemeClr val="tx1"/>
            </a:solidFill>
            <a:round/>
            <a:headEnd/>
            <a:tailEnd/>
          </a:ln>
          <a:effectLst/>
        </p:spPr>
        <p:txBody>
          <a:bodyPr anchor="ctr">
            <a:spAutoFit/>
          </a:bodyPr>
          <a:lstStyle/>
          <a:p>
            <a:endParaRPr lang="ar-SY"/>
          </a:p>
        </p:txBody>
      </p:sp>
      <p:sp>
        <p:nvSpPr>
          <p:cNvPr id="502917" name="Rectangle 133"/>
          <p:cNvSpPr>
            <a:spLocks noChangeArrowheads="1"/>
          </p:cNvSpPr>
          <p:nvPr/>
        </p:nvSpPr>
        <p:spPr bwMode="auto">
          <a:xfrm>
            <a:off x="5732463" y="668338"/>
            <a:ext cx="184150" cy="336550"/>
          </a:xfrm>
          <a:prstGeom prst="rect">
            <a:avLst/>
          </a:prstGeom>
          <a:noFill/>
          <a:ln w="12700">
            <a:noFill/>
            <a:miter lim="800000"/>
            <a:headEnd/>
            <a:tailEnd/>
          </a:ln>
          <a:effectLst/>
        </p:spPr>
        <p:txBody>
          <a:bodyPr wrap="none">
            <a:spAutoFit/>
          </a:bodyPr>
          <a:lstStyle/>
          <a:p>
            <a:endParaRPr lang="ar-SY" sz="1600" b="0">
              <a:solidFill>
                <a:srgbClr val="000000"/>
              </a:solidFill>
              <a:latin typeface="Times New Roman" pitchFamily="18" charset="0"/>
            </a:endParaRPr>
          </a:p>
        </p:txBody>
      </p:sp>
      <p:sp>
        <p:nvSpPr>
          <p:cNvPr id="502918" name="Rectangle 134"/>
          <p:cNvSpPr>
            <a:spLocks noChangeArrowheads="1"/>
          </p:cNvSpPr>
          <p:nvPr/>
        </p:nvSpPr>
        <p:spPr bwMode="auto">
          <a:xfrm>
            <a:off x="5711825" y="255588"/>
            <a:ext cx="184150" cy="396875"/>
          </a:xfrm>
          <a:prstGeom prst="rect">
            <a:avLst/>
          </a:prstGeom>
          <a:noFill/>
          <a:ln w="12700">
            <a:noFill/>
            <a:miter lim="800000"/>
            <a:headEnd/>
            <a:tailEnd/>
          </a:ln>
          <a:effectLst/>
        </p:spPr>
        <p:txBody>
          <a:bodyPr wrap="none">
            <a:spAutoFit/>
          </a:bodyPr>
          <a:lstStyle/>
          <a:p>
            <a:endParaRPr lang="ar-SY" b="0">
              <a:solidFill>
                <a:srgbClr val="000000"/>
              </a:solidFill>
              <a:effectLst>
                <a:outerShdw blurRad="38100" dist="38100" dir="2700000" algn="tl">
                  <a:srgbClr val="FFFFFF"/>
                </a:outerShdw>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6600" dirty="0" smtClean="0">
                <a:solidFill>
                  <a:srgbClr val="FF0000"/>
                </a:solidFill>
              </a:rPr>
              <a:t>قصور </a:t>
            </a:r>
            <a:r>
              <a:rPr lang="ar-SY" sz="6600" dirty="0" err="1" smtClean="0">
                <a:solidFill>
                  <a:srgbClr val="FF0000"/>
                </a:solidFill>
              </a:rPr>
              <a:t>الكظر</a:t>
            </a:r>
            <a:endParaRPr lang="ar-SY" sz="6600" dirty="0">
              <a:solidFill>
                <a:srgbClr val="FF0000"/>
              </a:solidFill>
            </a:endParaRPr>
          </a:p>
        </p:txBody>
      </p:sp>
      <p:sp>
        <p:nvSpPr>
          <p:cNvPr id="3" name="عنصر نائب للمحتوى 2"/>
          <p:cNvSpPr>
            <a:spLocks noGrp="1"/>
          </p:cNvSpPr>
          <p:nvPr>
            <p:ph idx="1"/>
          </p:nvPr>
        </p:nvSpPr>
        <p:spPr/>
        <p:txBody>
          <a:bodyPr/>
          <a:lstStyle/>
          <a:p>
            <a:r>
              <a:rPr lang="ar-SY" dirty="0" smtClean="0"/>
              <a:t>يمكن أن يسبب عدم تشخيص قصور </a:t>
            </a:r>
            <a:r>
              <a:rPr lang="ar-SY" dirty="0" err="1" smtClean="0"/>
              <a:t>الكظر</a:t>
            </a:r>
            <a:r>
              <a:rPr lang="ar-SY" dirty="0" smtClean="0"/>
              <a:t> لدى المرضى الوفاة في حال </a:t>
            </a:r>
            <a:r>
              <a:rPr lang="ar-SY" dirty="0" err="1" smtClean="0"/>
              <a:t>الاصابة</a:t>
            </a:r>
            <a:r>
              <a:rPr lang="ar-SY" dirty="0" smtClean="0"/>
              <a:t> بحالات مرضية حادة .</a:t>
            </a:r>
          </a:p>
          <a:p>
            <a:r>
              <a:rPr lang="ar-SY" dirty="0" smtClean="0"/>
              <a:t>تتنوع نسبة انتشار قصور </a:t>
            </a:r>
            <a:r>
              <a:rPr lang="ar-SY" dirty="0" err="1" smtClean="0"/>
              <a:t>الكظر</a:t>
            </a:r>
            <a:r>
              <a:rPr lang="ar-SY" dirty="0" smtClean="0"/>
              <a:t> بين 0 – 45 % بسبب اختلاف الفحوص التشخيصية المستخدمة .</a:t>
            </a:r>
          </a:p>
          <a:p>
            <a:r>
              <a:rPr lang="ar-SY" dirty="0" smtClean="0"/>
              <a:t>متوسط عمر المرضى عند التشخيص 13,5 سنة .</a:t>
            </a:r>
          </a:p>
          <a:p>
            <a:r>
              <a:rPr lang="ar-SY" dirty="0" smtClean="0"/>
              <a:t>لا بد من تقييم مستوى </a:t>
            </a:r>
            <a:r>
              <a:rPr lang="ar-SY" dirty="0" err="1" smtClean="0"/>
              <a:t>الكورتيزول</a:t>
            </a:r>
            <a:r>
              <a:rPr lang="ar-SY" dirty="0" smtClean="0"/>
              <a:t> عند مرضى </a:t>
            </a:r>
            <a:r>
              <a:rPr lang="ar-SY" dirty="0" err="1" smtClean="0"/>
              <a:t>التلاسيميا</a:t>
            </a:r>
            <a:r>
              <a:rPr lang="ar-SY" dirty="0" smtClean="0"/>
              <a:t> بعد عمر عشر سنوات .</a:t>
            </a:r>
          </a:p>
          <a:p>
            <a:endParaRPr lang="ar-SY"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81200" y="152400"/>
            <a:ext cx="5105400" cy="914400"/>
          </a:xfrm>
        </p:spPr>
        <p:txBody>
          <a:bodyPr/>
          <a:lstStyle/>
          <a:p>
            <a:pPr eaLnBrk="1" hangingPunct="1"/>
            <a:r>
              <a:rPr lang="en-US" altLang="en-US" smtClean="0"/>
              <a:t>Adrenal insufficiency</a:t>
            </a:r>
          </a:p>
        </p:txBody>
      </p:sp>
      <p:sp>
        <p:nvSpPr>
          <p:cNvPr id="8" name="TextBox 7"/>
          <p:cNvSpPr txBox="1">
            <a:spLocks noChangeArrowheads="1"/>
          </p:cNvSpPr>
          <p:nvPr/>
        </p:nvSpPr>
        <p:spPr bwMode="auto">
          <a:xfrm>
            <a:off x="381000" y="6096000"/>
            <a:ext cx="8305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2400" b="1" smtClean="0">
                <a:solidFill>
                  <a:prstClr val="black"/>
                </a:solidFill>
                <a:latin typeface="Calibri" pitchFamily="34" charset="0"/>
              </a:rPr>
              <a:t>Symptoms may be missed  or attributed to anemia or missed!</a:t>
            </a:r>
          </a:p>
        </p:txBody>
      </p:sp>
      <p:sp>
        <p:nvSpPr>
          <p:cNvPr id="23556" name="TextBox 8"/>
          <p:cNvSpPr txBox="1">
            <a:spLocks noChangeArrowheads="1"/>
          </p:cNvSpPr>
          <p:nvPr/>
        </p:nvSpPr>
        <p:spPr bwMode="auto">
          <a:xfrm>
            <a:off x="3505200" y="1905000"/>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endParaRPr lang="en-US" altLang="en-US" smtClean="0">
              <a:solidFill>
                <a:prstClr val="black"/>
              </a:solidFill>
              <a:latin typeface="Calibri" pitchFamily="34" charset="0"/>
            </a:endParaRPr>
          </a:p>
        </p:txBody>
      </p:sp>
      <p:pic>
        <p:nvPicPr>
          <p:cNvPr id="23557" name="Picture 4"/>
          <p:cNvPicPr>
            <a:picLocks noChangeAspect="1" noChangeArrowheads="1"/>
          </p:cNvPicPr>
          <p:nvPr/>
        </p:nvPicPr>
        <p:blipFill>
          <a:blip r:embed="rId3">
            <a:extLst>
              <a:ext uri="{28A0092B-C50C-407E-A947-70E740481C1C}">
                <a14:useLocalDpi xmlns:a14="http://schemas.microsoft.com/office/drawing/2010/main" xmlns="" val="0"/>
              </a:ext>
            </a:extLst>
          </a:blip>
          <a:srcRect l="-38960" r="2599"/>
          <a:stretch>
            <a:fillRect/>
          </a:stretch>
        </p:blipFill>
        <p:spPr bwMode="auto">
          <a:xfrm>
            <a:off x="381000" y="990600"/>
            <a:ext cx="8001000" cy="525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Straight Connector 11"/>
          <p:cNvCxnSpPr/>
          <p:nvPr/>
        </p:nvCxnSpPr>
        <p:spPr>
          <a:xfrm>
            <a:off x="5029200" y="2362200"/>
            <a:ext cx="53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559" name="TextBox 12"/>
          <p:cNvSpPr txBox="1">
            <a:spLocks noChangeArrowheads="1"/>
          </p:cNvSpPr>
          <p:nvPr/>
        </p:nvSpPr>
        <p:spPr bwMode="auto">
          <a:xfrm>
            <a:off x="5715000" y="1219200"/>
            <a:ext cx="2286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1600" smtClean="0">
                <a:solidFill>
                  <a:prstClr val="black"/>
                </a:solidFill>
                <a:latin typeface="Comic Sans MS" pitchFamily="66" charset="0"/>
              </a:rPr>
              <a:t>Dark color of non-sun- exposed areas</a:t>
            </a:r>
          </a:p>
        </p:txBody>
      </p:sp>
      <p:sp>
        <p:nvSpPr>
          <p:cNvPr id="23560" name="TextBox 13"/>
          <p:cNvSpPr txBox="1">
            <a:spLocks noChangeArrowheads="1"/>
          </p:cNvSpPr>
          <p:nvPr/>
        </p:nvSpPr>
        <p:spPr bwMode="auto">
          <a:xfrm>
            <a:off x="6019800" y="1828800"/>
            <a:ext cx="2286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1600" smtClean="0">
                <a:solidFill>
                  <a:prstClr val="black"/>
                </a:solidFill>
                <a:latin typeface="Comic Sans MS" pitchFamily="66" charset="0"/>
              </a:rPr>
              <a:t>Low BP and dizziness</a:t>
            </a:r>
          </a:p>
        </p:txBody>
      </p:sp>
      <p:sp>
        <p:nvSpPr>
          <p:cNvPr id="23561" name="TextBox 14"/>
          <p:cNvSpPr txBox="1">
            <a:spLocks noChangeArrowheads="1"/>
          </p:cNvSpPr>
          <p:nvPr/>
        </p:nvSpPr>
        <p:spPr bwMode="auto">
          <a:xfrm>
            <a:off x="2286000" y="2209800"/>
            <a:ext cx="19812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1600" smtClean="0">
                <a:solidFill>
                  <a:prstClr val="black"/>
                </a:solidFill>
                <a:latin typeface="Comic Sans MS" pitchFamily="66" charset="0"/>
              </a:rPr>
              <a:t>Extreme tiredness</a:t>
            </a:r>
          </a:p>
        </p:txBody>
      </p:sp>
      <p:sp>
        <p:nvSpPr>
          <p:cNvPr id="23562" name="TextBox 15"/>
          <p:cNvSpPr txBox="1">
            <a:spLocks noChangeArrowheads="1"/>
          </p:cNvSpPr>
          <p:nvPr/>
        </p:nvSpPr>
        <p:spPr bwMode="auto">
          <a:xfrm>
            <a:off x="1981200" y="2590800"/>
            <a:ext cx="2514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1600" smtClean="0">
                <a:solidFill>
                  <a:prstClr val="black"/>
                </a:solidFill>
                <a:latin typeface="Comic Sans MS" pitchFamily="66" charset="0"/>
              </a:rPr>
              <a:t>Nausea, vomiting, abdominal pain, diarrhea, constipation</a:t>
            </a:r>
          </a:p>
        </p:txBody>
      </p:sp>
      <p:cxnSp>
        <p:nvCxnSpPr>
          <p:cNvPr id="18" name="Straight Connector 17"/>
          <p:cNvCxnSpPr/>
          <p:nvPr/>
        </p:nvCxnSpPr>
        <p:spPr>
          <a:xfrm>
            <a:off x="4419600" y="35814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564" name="TextBox 22"/>
          <p:cNvSpPr txBox="1">
            <a:spLocks noChangeArrowheads="1"/>
          </p:cNvSpPr>
          <p:nvPr/>
        </p:nvSpPr>
        <p:spPr bwMode="auto">
          <a:xfrm>
            <a:off x="2133600" y="3505200"/>
            <a:ext cx="10668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fontAlgn="base" hangingPunct="1">
              <a:spcBef>
                <a:spcPct val="0"/>
              </a:spcBef>
              <a:spcAft>
                <a:spcPct val="0"/>
              </a:spcAft>
            </a:pPr>
            <a:r>
              <a:rPr lang="en-US" altLang="en-US" sz="1600" smtClean="0">
                <a:solidFill>
                  <a:prstClr val="black"/>
                </a:solidFill>
                <a:latin typeface="Comic Sans MS" pitchFamily="66" charset="0"/>
              </a:rPr>
              <a:t>Muscle weakness</a:t>
            </a:r>
          </a:p>
        </p:txBody>
      </p:sp>
    </p:spTree>
    <p:extLst>
      <p:ext uri="{BB962C8B-B14F-4D97-AF65-F5344CB8AC3E}">
        <p14:creationId xmlns:p14="http://schemas.microsoft.com/office/powerpoint/2010/main" xmlns="" val="1962286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r>
              <a:rPr lang="en-US" dirty="0" smtClean="0"/>
              <a:t>Early recognition and prevention of the endocrine complications, by early and regular </a:t>
            </a:r>
            <a:r>
              <a:rPr lang="en-US" dirty="0" err="1" smtClean="0"/>
              <a:t>chelation</a:t>
            </a:r>
            <a:r>
              <a:rPr lang="en-US" dirty="0" smtClean="0"/>
              <a:t> therapy, is mandatory for the improvement of the quality of life and psychological outcome of these patients.</a:t>
            </a:r>
            <a:endParaRPr lang="ar-SY"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Y" sz="8000" dirty="0" smtClean="0">
                <a:solidFill>
                  <a:srgbClr val="FF0000"/>
                </a:solidFill>
              </a:rPr>
              <a:t>التوصيات</a:t>
            </a:r>
            <a:endParaRPr lang="ar-SY" sz="8000" dirty="0">
              <a:solidFill>
                <a:srgbClr val="FF0000"/>
              </a:solidFill>
            </a:endParaRPr>
          </a:p>
        </p:txBody>
      </p:sp>
      <p:sp>
        <p:nvSpPr>
          <p:cNvPr id="3" name="عنصر نائب للمحتوى 2"/>
          <p:cNvSpPr>
            <a:spLocks noGrp="1"/>
          </p:cNvSpPr>
          <p:nvPr>
            <p:ph idx="1"/>
          </p:nvPr>
        </p:nvSpPr>
        <p:spPr/>
        <p:txBody>
          <a:bodyPr/>
          <a:lstStyle/>
          <a:p>
            <a:r>
              <a:rPr lang="ar-SY" dirty="0" smtClean="0"/>
              <a:t>يجب معالجة مرضى </a:t>
            </a:r>
            <a:r>
              <a:rPr lang="ar-SY" dirty="0" err="1" smtClean="0"/>
              <a:t>التلاسيميا</a:t>
            </a:r>
            <a:r>
              <a:rPr lang="ar-SY" dirty="0" smtClean="0"/>
              <a:t> الذين يعانون من تأخر البلوغ </a:t>
            </a:r>
            <a:r>
              <a:rPr lang="ar-SY" dirty="0" err="1" smtClean="0"/>
              <a:t>بالاستراديول</a:t>
            </a:r>
            <a:r>
              <a:rPr lang="ar-SY" dirty="0" smtClean="0"/>
              <a:t> أو أحد مشتقات </a:t>
            </a:r>
            <a:r>
              <a:rPr lang="ar-SY" dirty="0" err="1" smtClean="0"/>
              <a:t>الاستروجين</a:t>
            </a:r>
            <a:r>
              <a:rPr lang="ar-SY" dirty="0" smtClean="0"/>
              <a:t> عند </a:t>
            </a:r>
            <a:r>
              <a:rPr lang="ar-SY" dirty="0" err="1" smtClean="0"/>
              <a:t>الاناث</a:t>
            </a:r>
            <a:r>
              <a:rPr lang="ar-SY" dirty="0" smtClean="0"/>
              <a:t> و حقن </a:t>
            </a:r>
            <a:r>
              <a:rPr lang="ar-SY" dirty="0" err="1" smtClean="0"/>
              <a:t>التستستيرون</a:t>
            </a:r>
            <a:r>
              <a:rPr lang="ar-SY" dirty="0" smtClean="0"/>
              <a:t> عند الذكور من أجل تحريض عملية البلوغ .</a:t>
            </a:r>
          </a:p>
          <a:p>
            <a:r>
              <a:rPr lang="ar-SY" dirty="0" smtClean="0"/>
              <a:t>يجب مراقبة قصور الغدة الدرقية سنويا عند مرضى </a:t>
            </a:r>
            <a:r>
              <a:rPr lang="ar-SY" dirty="0" err="1" smtClean="0"/>
              <a:t>التلاسيميا</a:t>
            </a:r>
            <a:r>
              <a:rPr lang="ar-SY" dirty="0" smtClean="0"/>
              <a:t> الذين تجاوزوا عمر عشر سنوات ،و يعالج قصور </a:t>
            </a:r>
            <a:r>
              <a:rPr lang="ar-SY" dirty="0" err="1" smtClean="0"/>
              <a:t>الدرق</a:t>
            </a:r>
            <a:r>
              <a:rPr lang="ar-SY" dirty="0" smtClean="0"/>
              <a:t> </a:t>
            </a:r>
            <a:r>
              <a:rPr lang="ar-SY" dirty="0" err="1" smtClean="0"/>
              <a:t>بالتيروكسين</a:t>
            </a:r>
            <a:r>
              <a:rPr lang="ar-SY" dirty="0" smtClean="0"/>
              <a:t> .</a:t>
            </a:r>
            <a:endParaRPr lang="ar-SY"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Y" sz="8000" dirty="0" smtClean="0">
                <a:solidFill>
                  <a:srgbClr val="FF0000"/>
                </a:solidFill>
              </a:rPr>
              <a:t>التوصيات</a:t>
            </a:r>
            <a:endParaRPr lang="ar-SY" sz="8000" dirty="0">
              <a:solidFill>
                <a:srgbClr val="FF0000"/>
              </a:solidFill>
            </a:endParaRPr>
          </a:p>
        </p:txBody>
      </p:sp>
      <p:sp>
        <p:nvSpPr>
          <p:cNvPr id="3" name="عنصر نائب للمحتوى 2"/>
          <p:cNvSpPr>
            <a:spLocks noGrp="1"/>
          </p:cNvSpPr>
          <p:nvPr>
            <p:ph idx="1"/>
          </p:nvPr>
        </p:nvSpPr>
        <p:spPr/>
        <p:txBody>
          <a:bodyPr/>
          <a:lstStyle/>
          <a:p>
            <a:r>
              <a:rPr lang="ar-SY" dirty="0" smtClean="0"/>
              <a:t>يجب أن يجرى فحص تحمل الغلوكوز الفموي سنويا عند مرضى </a:t>
            </a:r>
            <a:r>
              <a:rPr lang="ar-SY" dirty="0" err="1" smtClean="0"/>
              <a:t>التلاسيميا</a:t>
            </a:r>
            <a:r>
              <a:rPr lang="ar-SY" dirty="0" smtClean="0"/>
              <a:t> اعتبارا من عمر عشر سنوات فما فوق .</a:t>
            </a:r>
          </a:p>
          <a:p>
            <a:r>
              <a:rPr lang="ar-SY" dirty="0" smtClean="0"/>
              <a:t>يجب أن يعالج مرضى </a:t>
            </a:r>
            <a:r>
              <a:rPr lang="ar-SY" dirty="0" err="1" smtClean="0"/>
              <a:t>التلاسيميا</a:t>
            </a:r>
            <a:r>
              <a:rPr lang="ar-SY" dirty="0" smtClean="0"/>
              <a:t> المصابين بعدم تحمل الغلوكوز بواسطة الحمية </a:t>
            </a:r>
            <a:r>
              <a:rPr lang="ar-SY" dirty="0" err="1" smtClean="0"/>
              <a:t>و</a:t>
            </a:r>
            <a:r>
              <a:rPr lang="ar-SY" dirty="0" smtClean="0"/>
              <a:t> تخفيف الوزن في حال زيادته </a:t>
            </a:r>
            <a:r>
              <a:rPr lang="ar-SY" dirty="0" err="1" smtClean="0"/>
              <a:t>و</a:t>
            </a:r>
            <a:r>
              <a:rPr lang="ar-SY" dirty="0" smtClean="0"/>
              <a:t> المعالجة المكثفة في خلب الحديد .</a:t>
            </a:r>
          </a:p>
          <a:p>
            <a:r>
              <a:rPr lang="ar-SY" dirty="0" smtClean="0"/>
              <a:t>يجب أن يعالج مرضى </a:t>
            </a:r>
            <a:r>
              <a:rPr lang="ar-SY" dirty="0" err="1" smtClean="0"/>
              <a:t>التلاسيميا</a:t>
            </a:r>
            <a:r>
              <a:rPr lang="ar-SY" dirty="0" smtClean="0"/>
              <a:t> المصابين بالسكري بواسطة </a:t>
            </a:r>
            <a:r>
              <a:rPr lang="ar-SY" dirty="0" err="1" smtClean="0"/>
              <a:t>الانسولين</a:t>
            </a:r>
            <a:r>
              <a:rPr lang="ar-SY" dirty="0" smtClean="0"/>
              <a:t> .</a:t>
            </a:r>
            <a:endParaRPr lang="ar-SY"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Y" sz="8000" dirty="0" smtClean="0">
                <a:solidFill>
                  <a:srgbClr val="FF0000"/>
                </a:solidFill>
              </a:rPr>
              <a:t>التوصيات </a:t>
            </a:r>
            <a:endParaRPr lang="ar-SY" sz="8000" dirty="0">
              <a:solidFill>
                <a:srgbClr val="FF0000"/>
              </a:solidFill>
            </a:endParaRPr>
          </a:p>
        </p:txBody>
      </p:sp>
      <p:sp>
        <p:nvSpPr>
          <p:cNvPr id="3" name="عنصر نائب للمحتوى 2"/>
          <p:cNvSpPr>
            <a:spLocks noGrp="1"/>
          </p:cNvSpPr>
          <p:nvPr>
            <p:ph idx="1"/>
          </p:nvPr>
        </p:nvSpPr>
        <p:spPr/>
        <p:txBody>
          <a:bodyPr/>
          <a:lstStyle/>
          <a:p>
            <a:r>
              <a:rPr lang="ar-SY" dirty="0" smtClean="0"/>
              <a:t>يجب ضمان تناول الكمية الكافية من الكالسيوم </a:t>
            </a:r>
            <a:r>
              <a:rPr lang="ar-SY" dirty="0" err="1" smtClean="0"/>
              <a:t>و</a:t>
            </a:r>
            <a:r>
              <a:rPr lang="ar-SY" dirty="0" smtClean="0"/>
              <a:t> فيتامين </a:t>
            </a:r>
            <a:r>
              <a:rPr lang="en-US" dirty="0" smtClean="0"/>
              <a:t>D</a:t>
            </a:r>
            <a:r>
              <a:rPr lang="ar-SY" dirty="0" smtClean="0"/>
              <a:t> لجميع مرضى </a:t>
            </a:r>
            <a:r>
              <a:rPr lang="ar-SY" dirty="0" err="1" smtClean="0"/>
              <a:t>التلاسيميا</a:t>
            </a:r>
            <a:r>
              <a:rPr lang="ar-SY" dirty="0" smtClean="0"/>
              <a:t> و تشجيعهم على الرياضة </a:t>
            </a:r>
            <a:r>
              <a:rPr lang="ar-SY" dirty="0" err="1" smtClean="0"/>
              <a:t>و</a:t>
            </a:r>
            <a:r>
              <a:rPr lang="ar-SY" dirty="0" smtClean="0"/>
              <a:t> الامتناع عن التدخين .</a:t>
            </a:r>
          </a:p>
          <a:p>
            <a:r>
              <a:rPr lang="ar-SY" dirty="0" smtClean="0"/>
              <a:t>يجب تقييم مستويات الكالسيوم </a:t>
            </a:r>
            <a:r>
              <a:rPr lang="ar-SY" dirty="0" err="1" smtClean="0"/>
              <a:t>و</a:t>
            </a:r>
            <a:r>
              <a:rPr lang="ar-SY" dirty="0" smtClean="0"/>
              <a:t> فيتامين </a:t>
            </a:r>
            <a:r>
              <a:rPr lang="en-US" dirty="0" smtClean="0"/>
              <a:t>D</a:t>
            </a:r>
            <a:r>
              <a:rPr lang="ar-SY" dirty="0" smtClean="0"/>
              <a:t> و الزنك عند مرضى </a:t>
            </a:r>
            <a:r>
              <a:rPr lang="ar-SY" dirty="0" err="1" smtClean="0"/>
              <a:t>التلاسيميا</a:t>
            </a:r>
            <a:r>
              <a:rPr lang="ar-SY" dirty="0" smtClean="0"/>
              <a:t> سنويا ابتداء من سن العاشرة .</a:t>
            </a:r>
          </a:p>
          <a:p>
            <a:r>
              <a:rPr lang="ar-SY" dirty="0" smtClean="0"/>
              <a:t>يجب دراسة كثافة العظم مرة سنويا اعتبارا من عمر العاشرة.</a:t>
            </a:r>
            <a:endParaRPr lang="ar-SY"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Y" sz="8000" dirty="0" smtClean="0">
                <a:solidFill>
                  <a:srgbClr val="FF0000"/>
                </a:solidFill>
              </a:rPr>
              <a:t>التوصيات</a:t>
            </a:r>
            <a:endParaRPr lang="ar-SY" sz="8000" dirty="0">
              <a:solidFill>
                <a:srgbClr val="FF0000"/>
              </a:solidFill>
            </a:endParaRPr>
          </a:p>
        </p:txBody>
      </p:sp>
      <p:sp>
        <p:nvSpPr>
          <p:cNvPr id="3" name="عنصر نائب للمحتوى 2"/>
          <p:cNvSpPr>
            <a:spLocks noGrp="1"/>
          </p:cNvSpPr>
          <p:nvPr>
            <p:ph idx="1"/>
          </p:nvPr>
        </p:nvSpPr>
        <p:spPr/>
        <p:txBody>
          <a:bodyPr/>
          <a:lstStyle/>
          <a:p>
            <a:r>
              <a:rPr lang="ar-SY" dirty="0" smtClean="0"/>
              <a:t>يجب استقصاء قصور جارات </a:t>
            </a:r>
            <a:r>
              <a:rPr lang="ar-SY" dirty="0" err="1" smtClean="0"/>
              <a:t>الدرق</a:t>
            </a:r>
            <a:r>
              <a:rPr lang="ar-SY" dirty="0" smtClean="0"/>
              <a:t> فوق سن العاشرة .</a:t>
            </a:r>
          </a:p>
          <a:p>
            <a:r>
              <a:rPr lang="ar-SY" dirty="0" smtClean="0"/>
              <a:t>يعالج قصور جارات </a:t>
            </a:r>
            <a:r>
              <a:rPr lang="ar-SY" dirty="0" err="1" smtClean="0"/>
              <a:t>الدرق</a:t>
            </a:r>
            <a:r>
              <a:rPr lang="ar-SY" dirty="0" smtClean="0"/>
              <a:t> بدواء </a:t>
            </a:r>
            <a:r>
              <a:rPr lang="ar-SY" dirty="0" err="1" smtClean="0"/>
              <a:t>الكالستيريول</a:t>
            </a:r>
            <a:r>
              <a:rPr lang="ar-SY" dirty="0" smtClean="0"/>
              <a:t> مع أو بدون الكالسيوم .</a:t>
            </a:r>
          </a:p>
          <a:p>
            <a:r>
              <a:rPr lang="ar-SY" dirty="0" smtClean="0"/>
              <a:t>يجب مراقبة قصور </a:t>
            </a:r>
            <a:r>
              <a:rPr lang="ar-SY" dirty="0" err="1" smtClean="0"/>
              <a:t>الكظر</a:t>
            </a:r>
            <a:r>
              <a:rPr lang="ar-SY" dirty="0" smtClean="0"/>
              <a:t> سنويا عند مرضى </a:t>
            </a:r>
            <a:r>
              <a:rPr lang="ar-SY" dirty="0" err="1" smtClean="0"/>
              <a:t>التلاسيميا</a:t>
            </a:r>
            <a:r>
              <a:rPr lang="ar-SY" dirty="0" smtClean="0"/>
              <a:t> فوق عمر عشر سنوات </a:t>
            </a:r>
            <a:r>
              <a:rPr lang="ar-SY" dirty="0" err="1" smtClean="0"/>
              <a:t>و</a:t>
            </a:r>
            <a:r>
              <a:rPr lang="ar-SY" dirty="0" smtClean="0"/>
              <a:t> خاصة المرضى الذين يعانون من الهزال .</a:t>
            </a:r>
            <a:endParaRPr lang="ar-SY"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2"/>
          <p:cNvSpPr>
            <a:spLocks noChangeArrowheads="1"/>
          </p:cNvSpPr>
          <p:nvPr/>
        </p:nvSpPr>
        <p:spPr bwMode="auto">
          <a:xfrm>
            <a:off x="1465263" y="2298700"/>
            <a:ext cx="6199187" cy="2286000"/>
          </a:xfrm>
          <a:prstGeom prst="ellipse">
            <a:avLst/>
          </a:prstGeom>
          <a:noFill/>
          <a:ln w="76200">
            <a:solidFill>
              <a:srgbClr val="FFFF66"/>
            </a:solidFill>
            <a:round/>
            <a:headEnd/>
            <a:tailEnd/>
          </a:ln>
          <a:effectLst/>
        </p:spPr>
        <p:txBody>
          <a:bodyPr wrap="none" anchor="ctr"/>
          <a:lstStyle/>
          <a:p>
            <a:pPr>
              <a:spcBef>
                <a:spcPct val="20000"/>
              </a:spcBef>
              <a:defRPr/>
            </a:pPr>
            <a:r>
              <a:rPr lang="en-US" sz="8000" b="1" i="1">
                <a:solidFill>
                  <a:srgbClr val="FF0000"/>
                </a:solidFill>
                <a:effectLst>
                  <a:outerShdw blurRad="38100" dist="38100" dir="2700000" algn="tl">
                    <a:srgbClr val="000000"/>
                  </a:outerShdw>
                </a:effectLst>
                <a:latin typeface="Calibri" pitchFamily="34" charset="0"/>
              </a:rPr>
              <a:t>Thank you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623" name="Freeform 2215"/>
          <p:cNvSpPr>
            <a:spLocks/>
          </p:cNvSpPr>
          <p:nvPr/>
        </p:nvSpPr>
        <p:spPr bwMode="auto">
          <a:xfrm>
            <a:off x="228600" y="1704975"/>
            <a:ext cx="2393950" cy="4908550"/>
          </a:xfrm>
          <a:custGeom>
            <a:avLst/>
            <a:gdLst/>
            <a:ahLst/>
            <a:cxnLst>
              <a:cxn ang="0">
                <a:pos x="1787" y="245"/>
              </a:cxn>
              <a:cxn ang="0">
                <a:pos x="1817" y="498"/>
              </a:cxn>
              <a:cxn ang="0">
                <a:pos x="1696" y="755"/>
              </a:cxn>
              <a:cxn ang="0">
                <a:pos x="1966" y="1056"/>
              </a:cxn>
              <a:cxn ang="0">
                <a:pos x="2187" y="1175"/>
              </a:cxn>
              <a:cxn ang="0">
                <a:pos x="2389" y="1725"/>
              </a:cxn>
              <a:cxn ang="0">
                <a:pos x="2592" y="2451"/>
              </a:cxn>
              <a:cxn ang="0">
                <a:pos x="2781" y="3088"/>
              </a:cxn>
              <a:cxn ang="0">
                <a:pos x="2879" y="3174"/>
              </a:cxn>
              <a:cxn ang="0">
                <a:pos x="3016" y="3324"/>
              </a:cxn>
              <a:cxn ang="0">
                <a:pos x="2847" y="3284"/>
              </a:cxn>
              <a:cxn ang="0">
                <a:pos x="2897" y="3629"/>
              </a:cxn>
              <a:cxn ang="0">
                <a:pos x="2800" y="3655"/>
              </a:cxn>
              <a:cxn ang="0">
                <a:pos x="2700" y="3552"/>
              </a:cxn>
              <a:cxn ang="0">
                <a:pos x="2594" y="3466"/>
              </a:cxn>
              <a:cxn ang="0">
                <a:pos x="2519" y="3445"/>
              </a:cxn>
              <a:cxn ang="0">
                <a:pos x="2425" y="2955"/>
              </a:cxn>
              <a:cxn ang="0">
                <a:pos x="2173" y="2374"/>
              </a:cxn>
              <a:cxn ang="0">
                <a:pos x="2061" y="1909"/>
              </a:cxn>
              <a:cxn ang="0">
                <a:pos x="2078" y="2818"/>
              </a:cxn>
              <a:cxn ang="0">
                <a:pos x="2011" y="4198"/>
              </a:cxn>
              <a:cxn ang="0">
                <a:pos x="1978" y="5319"/>
              </a:cxn>
              <a:cxn ang="0">
                <a:pos x="2104" y="6051"/>
              </a:cxn>
              <a:cxn ang="0">
                <a:pos x="2023" y="6126"/>
              </a:cxn>
              <a:cxn ang="0">
                <a:pos x="1897" y="6177"/>
              </a:cxn>
              <a:cxn ang="0">
                <a:pos x="1747" y="6066"/>
              </a:cxn>
              <a:cxn ang="0">
                <a:pos x="1680" y="5868"/>
              </a:cxn>
              <a:cxn ang="0">
                <a:pos x="1628" y="5189"/>
              </a:cxn>
              <a:cxn ang="0">
                <a:pos x="1596" y="4546"/>
              </a:cxn>
              <a:cxn ang="0">
                <a:pos x="1533" y="3881"/>
              </a:cxn>
              <a:cxn ang="0">
                <a:pos x="1472" y="4146"/>
              </a:cxn>
              <a:cxn ang="0">
                <a:pos x="1416" y="4718"/>
              </a:cxn>
              <a:cxn ang="0">
                <a:pos x="1334" y="5541"/>
              </a:cxn>
              <a:cxn ang="0">
                <a:pos x="1309" y="5913"/>
              </a:cxn>
              <a:cxn ang="0">
                <a:pos x="1218" y="6174"/>
              </a:cxn>
              <a:cxn ang="0">
                <a:pos x="1060" y="6163"/>
              </a:cxn>
              <a:cxn ang="0">
                <a:pos x="948" y="6105"/>
              </a:cxn>
              <a:cxn ang="0">
                <a:pos x="1022" y="5784"/>
              </a:cxn>
              <a:cxn ang="0">
                <a:pos x="1006" y="4704"/>
              </a:cxn>
              <a:cxn ang="0">
                <a:pos x="934" y="3687"/>
              </a:cxn>
              <a:cxn ang="0">
                <a:pos x="993" y="2262"/>
              </a:cxn>
              <a:cxn ang="0">
                <a:pos x="872" y="2162"/>
              </a:cxn>
              <a:cxn ang="0">
                <a:pos x="726" y="2694"/>
              </a:cxn>
              <a:cxn ang="0">
                <a:pos x="534" y="3135"/>
              </a:cxn>
              <a:cxn ang="0">
                <a:pos x="469" y="3629"/>
              </a:cxn>
              <a:cxn ang="0">
                <a:pos x="396" y="3558"/>
              </a:cxn>
              <a:cxn ang="0">
                <a:pos x="319" y="3472"/>
              </a:cxn>
              <a:cxn ang="0">
                <a:pos x="247" y="3415"/>
              </a:cxn>
              <a:cxn ang="0">
                <a:pos x="149" y="3429"/>
              </a:cxn>
              <a:cxn ang="0">
                <a:pos x="90" y="3346"/>
              </a:cxn>
              <a:cxn ang="0">
                <a:pos x="75" y="3247"/>
              </a:cxn>
              <a:cxn ang="0">
                <a:pos x="178" y="3136"/>
              </a:cxn>
              <a:cxn ang="0">
                <a:pos x="333" y="2943"/>
              </a:cxn>
              <a:cxn ang="0">
                <a:pos x="541" y="2119"/>
              </a:cxn>
              <a:cxn ang="0">
                <a:pos x="669" y="1376"/>
              </a:cxn>
              <a:cxn ang="0">
                <a:pos x="966" y="1093"/>
              </a:cxn>
              <a:cxn ang="0">
                <a:pos x="1188" y="973"/>
              </a:cxn>
              <a:cxn ang="0">
                <a:pos x="1280" y="648"/>
              </a:cxn>
              <a:cxn ang="0">
                <a:pos x="1203" y="371"/>
              </a:cxn>
              <a:cxn ang="0">
                <a:pos x="1309" y="72"/>
              </a:cxn>
            </a:cxnLst>
            <a:rect l="0" t="0" r="r" b="b"/>
            <a:pathLst>
              <a:path w="3016" h="6182">
                <a:moveTo>
                  <a:pt x="1508" y="0"/>
                </a:moveTo>
                <a:lnTo>
                  <a:pt x="1588" y="7"/>
                </a:lnTo>
                <a:lnTo>
                  <a:pt x="1653" y="34"/>
                </a:lnTo>
                <a:lnTo>
                  <a:pt x="1707" y="72"/>
                </a:lnTo>
                <a:lnTo>
                  <a:pt x="1747" y="123"/>
                </a:lnTo>
                <a:lnTo>
                  <a:pt x="1771" y="182"/>
                </a:lnTo>
                <a:lnTo>
                  <a:pt x="1787" y="245"/>
                </a:lnTo>
                <a:lnTo>
                  <a:pt x="1792" y="314"/>
                </a:lnTo>
                <a:lnTo>
                  <a:pt x="1785" y="386"/>
                </a:lnTo>
                <a:lnTo>
                  <a:pt x="1798" y="361"/>
                </a:lnTo>
                <a:lnTo>
                  <a:pt x="1816" y="371"/>
                </a:lnTo>
                <a:lnTo>
                  <a:pt x="1827" y="404"/>
                </a:lnTo>
                <a:lnTo>
                  <a:pt x="1827" y="445"/>
                </a:lnTo>
                <a:lnTo>
                  <a:pt x="1817" y="498"/>
                </a:lnTo>
                <a:lnTo>
                  <a:pt x="1800" y="565"/>
                </a:lnTo>
                <a:lnTo>
                  <a:pt x="1774" y="616"/>
                </a:lnTo>
                <a:lnTo>
                  <a:pt x="1740" y="635"/>
                </a:lnTo>
                <a:lnTo>
                  <a:pt x="1737" y="648"/>
                </a:lnTo>
                <a:lnTo>
                  <a:pt x="1730" y="681"/>
                </a:lnTo>
                <a:lnTo>
                  <a:pt x="1716" y="722"/>
                </a:lnTo>
                <a:lnTo>
                  <a:pt x="1696" y="755"/>
                </a:lnTo>
                <a:lnTo>
                  <a:pt x="1696" y="919"/>
                </a:lnTo>
                <a:lnTo>
                  <a:pt x="1734" y="929"/>
                </a:lnTo>
                <a:lnTo>
                  <a:pt x="1778" y="950"/>
                </a:lnTo>
                <a:lnTo>
                  <a:pt x="1828" y="973"/>
                </a:lnTo>
                <a:lnTo>
                  <a:pt x="1879" y="1001"/>
                </a:lnTo>
                <a:lnTo>
                  <a:pt x="1927" y="1030"/>
                </a:lnTo>
                <a:lnTo>
                  <a:pt x="1966" y="1056"/>
                </a:lnTo>
                <a:lnTo>
                  <a:pt x="1995" y="1075"/>
                </a:lnTo>
                <a:lnTo>
                  <a:pt x="2007" y="1086"/>
                </a:lnTo>
                <a:lnTo>
                  <a:pt x="2020" y="1088"/>
                </a:lnTo>
                <a:lnTo>
                  <a:pt x="2053" y="1093"/>
                </a:lnTo>
                <a:lnTo>
                  <a:pt x="2097" y="1117"/>
                </a:lnTo>
                <a:lnTo>
                  <a:pt x="2152" y="1165"/>
                </a:lnTo>
                <a:lnTo>
                  <a:pt x="2187" y="1175"/>
                </a:lnTo>
                <a:lnTo>
                  <a:pt x="2225" y="1199"/>
                </a:lnTo>
                <a:lnTo>
                  <a:pt x="2268" y="1241"/>
                </a:lnTo>
                <a:lnTo>
                  <a:pt x="2309" y="1300"/>
                </a:lnTo>
                <a:lnTo>
                  <a:pt x="2348" y="1376"/>
                </a:lnTo>
                <a:lnTo>
                  <a:pt x="2374" y="1472"/>
                </a:lnTo>
                <a:lnTo>
                  <a:pt x="2391" y="1587"/>
                </a:lnTo>
                <a:lnTo>
                  <a:pt x="2389" y="1725"/>
                </a:lnTo>
                <a:lnTo>
                  <a:pt x="2420" y="1800"/>
                </a:lnTo>
                <a:lnTo>
                  <a:pt x="2450" y="1916"/>
                </a:lnTo>
                <a:lnTo>
                  <a:pt x="2468" y="2035"/>
                </a:lnTo>
                <a:lnTo>
                  <a:pt x="2475" y="2119"/>
                </a:lnTo>
                <a:lnTo>
                  <a:pt x="2522" y="2192"/>
                </a:lnTo>
                <a:lnTo>
                  <a:pt x="2560" y="2315"/>
                </a:lnTo>
                <a:lnTo>
                  <a:pt x="2592" y="2451"/>
                </a:lnTo>
                <a:lnTo>
                  <a:pt x="2610" y="2566"/>
                </a:lnTo>
                <a:lnTo>
                  <a:pt x="2624" y="2672"/>
                </a:lnTo>
                <a:lnTo>
                  <a:pt x="2647" y="2806"/>
                </a:lnTo>
                <a:lnTo>
                  <a:pt x="2683" y="2943"/>
                </a:lnTo>
                <a:lnTo>
                  <a:pt x="2731" y="3068"/>
                </a:lnTo>
                <a:lnTo>
                  <a:pt x="2760" y="3072"/>
                </a:lnTo>
                <a:lnTo>
                  <a:pt x="2781" y="3088"/>
                </a:lnTo>
                <a:lnTo>
                  <a:pt x="2799" y="3106"/>
                </a:lnTo>
                <a:lnTo>
                  <a:pt x="2812" y="3121"/>
                </a:lnTo>
                <a:lnTo>
                  <a:pt x="2827" y="3130"/>
                </a:lnTo>
                <a:lnTo>
                  <a:pt x="2838" y="3136"/>
                </a:lnTo>
                <a:lnTo>
                  <a:pt x="2853" y="3143"/>
                </a:lnTo>
                <a:lnTo>
                  <a:pt x="2868" y="3159"/>
                </a:lnTo>
                <a:lnTo>
                  <a:pt x="2879" y="3174"/>
                </a:lnTo>
                <a:lnTo>
                  <a:pt x="2885" y="3188"/>
                </a:lnTo>
                <a:lnTo>
                  <a:pt x="2893" y="3201"/>
                </a:lnTo>
                <a:lnTo>
                  <a:pt x="2911" y="3221"/>
                </a:lnTo>
                <a:lnTo>
                  <a:pt x="2940" y="3247"/>
                </a:lnTo>
                <a:lnTo>
                  <a:pt x="2976" y="3281"/>
                </a:lnTo>
                <a:lnTo>
                  <a:pt x="3006" y="3309"/>
                </a:lnTo>
                <a:lnTo>
                  <a:pt x="3016" y="3324"/>
                </a:lnTo>
                <a:lnTo>
                  <a:pt x="3016" y="3339"/>
                </a:lnTo>
                <a:lnTo>
                  <a:pt x="3000" y="3358"/>
                </a:lnTo>
                <a:lnTo>
                  <a:pt x="2969" y="3363"/>
                </a:lnTo>
                <a:lnTo>
                  <a:pt x="2927" y="3346"/>
                </a:lnTo>
                <a:lnTo>
                  <a:pt x="2890" y="3318"/>
                </a:lnTo>
                <a:lnTo>
                  <a:pt x="2863" y="3295"/>
                </a:lnTo>
                <a:lnTo>
                  <a:pt x="2847" y="3284"/>
                </a:lnTo>
                <a:lnTo>
                  <a:pt x="2838" y="3284"/>
                </a:lnTo>
                <a:lnTo>
                  <a:pt x="2834" y="3327"/>
                </a:lnTo>
                <a:lnTo>
                  <a:pt x="2847" y="3383"/>
                </a:lnTo>
                <a:lnTo>
                  <a:pt x="2868" y="3429"/>
                </a:lnTo>
                <a:lnTo>
                  <a:pt x="2894" y="3509"/>
                </a:lnTo>
                <a:lnTo>
                  <a:pt x="2911" y="3586"/>
                </a:lnTo>
                <a:lnTo>
                  <a:pt x="2897" y="3629"/>
                </a:lnTo>
                <a:lnTo>
                  <a:pt x="2860" y="3603"/>
                </a:lnTo>
                <a:lnTo>
                  <a:pt x="2823" y="3527"/>
                </a:lnTo>
                <a:lnTo>
                  <a:pt x="2791" y="3449"/>
                </a:lnTo>
                <a:lnTo>
                  <a:pt x="2769" y="3415"/>
                </a:lnTo>
                <a:lnTo>
                  <a:pt x="2772" y="3461"/>
                </a:lnTo>
                <a:lnTo>
                  <a:pt x="2791" y="3558"/>
                </a:lnTo>
                <a:lnTo>
                  <a:pt x="2800" y="3655"/>
                </a:lnTo>
                <a:lnTo>
                  <a:pt x="2778" y="3706"/>
                </a:lnTo>
                <a:lnTo>
                  <a:pt x="2743" y="3667"/>
                </a:lnTo>
                <a:lnTo>
                  <a:pt x="2718" y="3569"/>
                </a:lnTo>
                <a:lnTo>
                  <a:pt x="2697" y="3472"/>
                </a:lnTo>
                <a:lnTo>
                  <a:pt x="2678" y="3429"/>
                </a:lnTo>
                <a:lnTo>
                  <a:pt x="2682" y="3466"/>
                </a:lnTo>
                <a:lnTo>
                  <a:pt x="2700" y="3552"/>
                </a:lnTo>
                <a:lnTo>
                  <a:pt x="2707" y="3640"/>
                </a:lnTo>
                <a:lnTo>
                  <a:pt x="2678" y="3684"/>
                </a:lnTo>
                <a:lnTo>
                  <a:pt x="2647" y="3647"/>
                </a:lnTo>
                <a:lnTo>
                  <a:pt x="2623" y="3558"/>
                </a:lnTo>
                <a:lnTo>
                  <a:pt x="2603" y="3472"/>
                </a:lnTo>
                <a:lnTo>
                  <a:pt x="2595" y="3430"/>
                </a:lnTo>
                <a:lnTo>
                  <a:pt x="2594" y="3466"/>
                </a:lnTo>
                <a:lnTo>
                  <a:pt x="2600" y="3545"/>
                </a:lnTo>
                <a:lnTo>
                  <a:pt x="2603" y="3622"/>
                </a:lnTo>
                <a:lnTo>
                  <a:pt x="2580" y="3662"/>
                </a:lnTo>
                <a:lnTo>
                  <a:pt x="2548" y="3629"/>
                </a:lnTo>
                <a:lnTo>
                  <a:pt x="2530" y="3556"/>
                </a:lnTo>
                <a:lnTo>
                  <a:pt x="2522" y="3480"/>
                </a:lnTo>
                <a:lnTo>
                  <a:pt x="2519" y="3445"/>
                </a:lnTo>
                <a:lnTo>
                  <a:pt x="2497" y="3383"/>
                </a:lnTo>
                <a:lnTo>
                  <a:pt x="2478" y="3281"/>
                </a:lnTo>
                <a:lnTo>
                  <a:pt x="2468" y="3186"/>
                </a:lnTo>
                <a:lnTo>
                  <a:pt x="2482" y="3135"/>
                </a:lnTo>
                <a:lnTo>
                  <a:pt x="2468" y="3074"/>
                </a:lnTo>
                <a:lnTo>
                  <a:pt x="2450" y="3014"/>
                </a:lnTo>
                <a:lnTo>
                  <a:pt x="2425" y="2955"/>
                </a:lnTo>
                <a:lnTo>
                  <a:pt x="2394" y="2894"/>
                </a:lnTo>
                <a:lnTo>
                  <a:pt x="2363" y="2830"/>
                </a:lnTo>
                <a:lnTo>
                  <a:pt x="2326" y="2763"/>
                </a:lnTo>
                <a:lnTo>
                  <a:pt x="2291" y="2694"/>
                </a:lnTo>
                <a:lnTo>
                  <a:pt x="2257" y="2618"/>
                </a:lnTo>
                <a:lnTo>
                  <a:pt x="2200" y="2476"/>
                </a:lnTo>
                <a:lnTo>
                  <a:pt x="2173" y="2374"/>
                </a:lnTo>
                <a:lnTo>
                  <a:pt x="2165" y="2304"/>
                </a:lnTo>
                <a:lnTo>
                  <a:pt x="2165" y="2254"/>
                </a:lnTo>
                <a:lnTo>
                  <a:pt x="2155" y="2187"/>
                </a:lnTo>
                <a:lnTo>
                  <a:pt x="2145" y="2162"/>
                </a:lnTo>
                <a:lnTo>
                  <a:pt x="2112" y="2093"/>
                </a:lnTo>
                <a:lnTo>
                  <a:pt x="2085" y="2009"/>
                </a:lnTo>
                <a:lnTo>
                  <a:pt x="2061" y="1909"/>
                </a:lnTo>
                <a:lnTo>
                  <a:pt x="2047" y="1789"/>
                </a:lnTo>
                <a:lnTo>
                  <a:pt x="2040" y="1857"/>
                </a:lnTo>
                <a:lnTo>
                  <a:pt x="2029" y="2029"/>
                </a:lnTo>
                <a:lnTo>
                  <a:pt x="2023" y="2262"/>
                </a:lnTo>
                <a:lnTo>
                  <a:pt x="2027" y="2515"/>
                </a:lnTo>
                <a:lnTo>
                  <a:pt x="2047" y="2699"/>
                </a:lnTo>
                <a:lnTo>
                  <a:pt x="2078" y="2818"/>
                </a:lnTo>
                <a:lnTo>
                  <a:pt x="2103" y="2943"/>
                </a:lnTo>
                <a:lnTo>
                  <a:pt x="2112" y="3149"/>
                </a:lnTo>
                <a:lnTo>
                  <a:pt x="2104" y="3423"/>
                </a:lnTo>
                <a:lnTo>
                  <a:pt x="2083" y="3687"/>
                </a:lnTo>
                <a:lnTo>
                  <a:pt x="2054" y="3904"/>
                </a:lnTo>
                <a:lnTo>
                  <a:pt x="2027" y="4037"/>
                </a:lnTo>
                <a:lnTo>
                  <a:pt x="2011" y="4198"/>
                </a:lnTo>
                <a:lnTo>
                  <a:pt x="2023" y="4346"/>
                </a:lnTo>
                <a:lnTo>
                  <a:pt x="2007" y="4473"/>
                </a:lnTo>
                <a:lnTo>
                  <a:pt x="1995" y="4599"/>
                </a:lnTo>
                <a:lnTo>
                  <a:pt x="2011" y="4704"/>
                </a:lnTo>
                <a:lnTo>
                  <a:pt x="2027" y="4861"/>
                </a:lnTo>
                <a:lnTo>
                  <a:pt x="2011" y="5123"/>
                </a:lnTo>
                <a:lnTo>
                  <a:pt x="1978" y="5319"/>
                </a:lnTo>
                <a:lnTo>
                  <a:pt x="1944" y="5469"/>
                </a:lnTo>
                <a:lnTo>
                  <a:pt x="1929" y="5588"/>
                </a:lnTo>
                <a:lnTo>
                  <a:pt x="1947" y="5689"/>
                </a:lnTo>
                <a:lnTo>
                  <a:pt x="1994" y="5784"/>
                </a:lnTo>
                <a:lnTo>
                  <a:pt x="2043" y="5877"/>
                </a:lnTo>
                <a:lnTo>
                  <a:pt x="2086" y="5973"/>
                </a:lnTo>
                <a:lnTo>
                  <a:pt x="2104" y="6051"/>
                </a:lnTo>
                <a:lnTo>
                  <a:pt x="2103" y="6084"/>
                </a:lnTo>
                <a:lnTo>
                  <a:pt x="2090" y="6088"/>
                </a:lnTo>
                <a:lnTo>
                  <a:pt x="2075" y="6076"/>
                </a:lnTo>
                <a:lnTo>
                  <a:pt x="2069" y="6105"/>
                </a:lnTo>
                <a:lnTo>
                  <a:pt x="2057" y="6121"/>
                </a:lnTo>
                <a:lnTo>
                  <a:pt x="2038" y="6128"/>
                </a:lnTo>
                <a:lnTo>
                  <a:pt x="2023" y="6126"/>
                </a:lnTo>
                <a:lnTo>
                  <a:pt x="2017" y="6142"/>
                </a:lnTo>
                <a:lnTo>
                  <a:pt x="2005" y="6161"/>
                </a:lnTo>
                <a:lnTo>
                  <a:pt x="1987" y="6168"/>
                </a:lnTo>
                <a:lnTo>
                  <a:pt x="1959" y="6163"/>
                </a:lnTo>
                <a:lnTo>
                  <a:pt x="1945" y="6179"/>
                </a:lnTo>
                <a:lnTo>
                  <a:pt x="1923" y="6182"/>
                </a:lnTo>
                <a:lnTo>
                  <a:pt x="1897" y="6177"/>
                </a:lnTo>
                <a:lnTo>
                  <a:pt x="1879" y="6160"/>
                </a:lnTo>
                <a:lnTo>
                  <a:pt x="1865" y="6178"/>
                </a:lnTo>
                <a:lnTo>
                  <a:pt x="1834" y="6182"/>
                </a:lnTo>
                <a:lnTo>
                  <a:pt x="1800" y="6174"/>
                </a:lnTo>
                <a:lnTo>
                  <a:pt x="1778" y="6160"/>
                </a:lnTo>
                <a:lnTo>
                  <a:pt x="1758" y="6113"/>
                </a:lnTo>
                <a:lnTo>
                  <a:pt x="1747" y="6066"/>
                </a:lnTo>
                <a:lnTo>
                  <a:pt x="1731" y="6046"/>
                </a:lnTo>
                <a:lnTo>
                  <a:pt x="1719" y="6002"/>
                </a:lnTo>
                <a:lnTo>
                  <a:pt x="1711" y="5951"/>
                </a:lnTo>
                <a:lnTo>
                  <a:pt x="1707" y="5913"/>
                </a:lnTo>
                <a:lnTo>
                  <a:pt x="1704" y="5895"/>
                </a:lnTo>
                <a:lnTo>
                  <a:pt x="1691" y="5883"/>
                </a:lnTo>
                <a:lnTo>
                  <a:pt x="1680" y="5868"/>
                </a:lnTo>
                <a:lnTo>
                  <a:pt x="1668" y="5846"/>
                </a:lnTo>
                <a:lnTo>
                  <a:pt x="1668" y="5763"/>
                </a:lnTo>
                <a:lnTo>
                  <a:pt x="1680" y="5628"/>
                </a:lnTo>
                <a:lnTo>
                  <a:pt x="1683" y="5541"/>
                </a:lnTo>
                <a:lnTo>
                  <a:pt x="1685" y="5435"/>
                </a:lnTo>
                <a:lnTo>
                  <a:pt x="1669" y="5318"/>
                </a:lnTo>
                <a:lnTo>
                  <a:pt x="1628" y="5189"/>
                </a:lnTo>
                <a:lnTo>
                  <a:pt x="1589" y="5057"/>
                </a:lnTo>
                <a:lnTo>
                  <a:pt x="1578" y="4929"/>
                </a:lnTo>
                <a:lnTo>
                  <a:pt x="1588" y="4816"/>
                </a:lnTo>
                <a:lnTo>
                  <a:pt x="1602" y="4718"/>
                </a:lnTo>
                <a:lnTo>
                  <a:pt x="1610" y="4641"/>
                </a:lnTo>
                <a:lnTo>
                  <a:pt x="1606" y="4586"/>
                </a:lnTo>
                <a:lnTo>
                  <a:pt x="1596" y="4546"/>
                </a:lnTo>
                <a:lnTo>
                  <a:pt x="1582" y="4511"/>
                </a:lnTo>
                <a:lnTo>
                  <a:pt x="1567" y="4435"/>
                </a:lnTo>
                <a:lnTo>
                  <a:pt x="1552" y="4293"/>
                </a:lnTo>
                <a:lnTo>
                  <a:pt x="1547" y="4146"/>
                </a:lnTo>
                <a:lnTo>
                  <a:pt x="1552" y="4037"/>
                </a:lnTo>
                <a:lnTo>
                  <a:pt x="1547" y="3995"/>
                </a:lnTo>
                <a:lnTo>
                  <a:pt x="1533" y="3881"/>
                </a:lnTo>
                <a:lnTo>
                  <a:pt x="1516" y="3711"/>
                </a:lnTo>
                <a:lnTo>
                  <a:pt x="1508" y="3496"/>
                </a:lnTo>
                <a:lnTo>
                  <a:pt x="1501" y="3711"/>
                </a:lnTo>
                <a:lnTo>
                  <a:pt x="1486" y="3881"/>
                </a:lnTo>
                <a:lnTo>
                  <a:pt x="1469" y="3995"/>
                </a:lnTo>
                <a:lnTo>
                  <a:pt x="1465" y="4037"/>
                </a:lnTo>
                <a:lnTo>
                  <a:pt x="1472" y="4146"/>
                </a:lnTo>
                <a:lnTo>
                  <a:pt x="1465" y="4293"/>
                </a:lnTo>
                <a:lnTo>
                  <a:pt x="1449" y="4435"/>
                </a:lnTo>
                <a:lnTo>
                  <a:pt x="1434" y="4511"/>
                </a:lnTo>
                <a:lnTo>
                  <a:pt x="1422" y="4546"/>
                </a:lnTo>
                <a:lnTo>
                  <a:pt x="1413" y="4586"/>
                </a:lnTo>
                <a:lnTo>
                  <a:pt x="1407" y="4641"/>
                </a:lnTo>
                <a:lnTo>
                  <a:pt x="1416" y="4718"/>
                </a:lnTo>
                <a:lnTo>
                  <a:pt x="1431" y="4816"/>
                </a:lnTo>
                <a:lnTo>
                  <a:pt x="1439" y="4929"/>
                </a:lnTo>
                <a:lnTo>
                  <a:pt x="1428" y="5057"/>
                </a:lnTo>
                <a:lnTo>
                  <a:pt x="1389" y="5189"/>
                </a:lnTo>
                <a:lnTo>
                  <a:pt x="1348" y="5318"/>
                </a:lnTo>
                <a:lnTo>
                  <a:pt x="1334" y="5435"/>
                </a:lnTo>
                <a:lnTo>
                  <a:pt x="1334" y="5541"/>
                </a:lnTo>
                <a:lnTo>
                  <a:pt x="1337" y="5628"/>
                </a:lnTo>
                <a:lnTo>
                  <a:pt x="1348" y="5763"/>
                </a:lnTo>
                <a:lnTo>
                  <a:pt x="1349" y="5846"/>
                </a:lnTo>
                <a:lnTo>
                  <a:pt x="1338" y="5868"/>
                </a:lnTo>
                <a:lnTo>
                  <a:pt x="1325" y="5883"/>
                </a:lnTo>
                <a:lnTo>
                  <a:pt x="1314" y="5895"/>
                </a:lnTo>
                <a:lnTo>
                  <a:pt x="1309" y="5913"/>
                </a:lnTo>
                <a:lnTo>
                  <a:pt x="1307" y="5951"/>
                </a:lnTo>
                <a:lnTo>
                  <a:pt x="1298" y="6002"/>
                </a:lnTo>
                <a:lnTo>
                  <a:pt x="1287" y="6046"/>
                </a:lnTo>
                <a:lnTo>
                  <a:pt x="1271" y="6066"/>
                </a:lnTo>
                <a:lnTo>
                  <a:pt x="1260" y="6113"/>
                </a:lnTo>
                <a:lnTo>
                  <a:pt x="1239" y="6160"/>
                </a:lnTo>
                <a:lnTo>
                  <a:pt x="1218" y="6174"/>
                </a:lnTo>
                <a:lnTo>
                  <a:pt x="1184" y="6182"/>
                </a:lnTo>
                <a:lnTo>
                  <a:pt x="1154" y="6178"/>
                </a:lnTo>
                <a:lnTo>
                  <a:pt x="1137" y="6160"/>
                </a:lnTo>
                <a:lnTo>
                  <a:pt x="1119" y="6177"/>
                </a:lnTo>
                <a:lnTo>
                  <a:pt x="1094" y="6182"/>
                </a:lnTo>
                <a:lnTo>
                  <a:pt x="1071" y="6179"/>
                </a:lnTo>
                <a:lnTo>
                  <a:pt x="1060" y="6163"/>
                </a:lnTo>
                <a:lnTo>
                  <a:pt x="1031" y="6168"/>
                </a:lnTo>
                <a:lnTo>
                  <a:pt x="1011" y="6161"/>
                </a:lnTo>
                <a:lnTo>
                  <a:pt x="1000" y="6142"/>
                </a:lnTo>
                <a:lnTo>
                  <a:pt x="996" y="6126"/>
                </a:lnTo>
                <a:lnTo>
                  <a:pt x="980" y="6128"/>
                </a:lnTo>
                <a:lnTo>
                  <a:pt x="962" y="6121"/>
                </a:lnTo>
                <a:lnTo>
                  <a:pt x="948" y="6105"/>
                </a:lnTo>
                <a:lnTo>
                  <a:pt x="944" y="6076"/>
                </a:lnTo>
                <a:lnTo>
                  <a:pt x="927" y="6088"/>
                </a:lnTo>
                <a:lnTo>
                  <a:pt x="913" y="6084"/>
                </a:lnTo>
                <a:lnTo>
                  <a:pt x="912" y="6051"/>
                </a:lnTo>
                <a:lnTo>
                  <a:pt x="931" y="5973"/>
                </a:lnTo>
                <a:lnTo>
                  <a:pt x="971" y="5877"/>
                </a:lnTo>
                <a:lnTo>
                  <a:pt x="1022" y="5784"/>
                </a:lnTo>
                <a:lnTo>
                  <a:pt x="1069" y="5689"/>
                </a:lnTo>
                <a:lnTo>
                  <a:pt x="1087" y="5588"/>
                </a:lnTo>
                <a:lnTo>
                  <a:pt x="1072" y="5469"/>
                </a:lnTo>
                <a:lnTo>
                  <a:pt x="1039" y="5319"/>
                </a:lnTo>
                <a:lnTo>
                  <a:pt x="1005" y="5123"/>
                </a:lnTo>
                <a:lnTo>
                  <a:pt x="989" y="4861"/>
                </a:lnTo>
                <a:lnTo>
                  <a:pt x="1006" y="4704"/>
                </a:lnTo>
                <a:lnTo>
                  <a:pt x="1022" y="4599"/>
                </a:lnTo>
                <a:lnTo>
                  <a:pt x="1010" y="4473"/>
                </a:lnTo>
                <a:lnTo>
                  <a:pt x="996" y="4346"/>
                </a:lnTo>
                <a:lnTo>
                  <a:pt x="1005" y="4198"/>
                </a:lnTo>
                <a:lnTo>
                  <a:pt x="989" y="4037"/>
                </a:lnTo>
                <a:lnTo>
                  <a:pt x="962" y="3904"/>
                </a:lnTo>
                <a:lnTo>
                  <a:pt x="934" y="3687"/>
                </a:lnTo>
                <a:lnTo>
                  <a:pt x="912" y="3423"/>
                </a:lnTo>
                <a:lnTo>
                  <a:pt x="904" y="3149"/>
                </a:lnTo>
                <a:lnTo>
                  <a:pt x="913" y="2943"/>
                </a:lnTo>
                <a:lnTo>
                  <a:pt x="938" y="2818"/>
                </a:lnTo>
                <a:lnTo>
                  <a:pt x="969" y="2699"/>
                </a:lnTo>
                <a:lnTo>
                  <a:pt x="989" y="2515"/>
                </a:lnTo>
                <a:lnTo>
                  <a:pt x="993" y="2262"/>
                </a:lnTo>
                <a:lnTo>
                  <a:pt x="987" y="2029"/>
                </a:lnTo>
                <a:lnTo>
                  <a:pt x="976" y="1857"/>
                </a:lnTo>
                <a:lnTo>
                  <a:pt x="970" y="1789"/>
                </a:lnTo>
                <a:lnTo>
                  <a:pt x="958" y="1909"/>
                </a:lnTo>
                <a:lnTo>
                  <a:pt x="934" y="2009"/>
                </a:lnTo>
                <a:lnTo>
                  <a:pt x="907" y="2093"/>
                </a:lnTo>
                <a:lnTo>
                  <a:pt x="872" y="2162"/>
                </a:lnTo>
                <a:lnTo>
                  <a:pt x="862" y="2187"/>
                </a:lnTo>
                <a:lnTo>
                  <a:pt x="853" y="2254"/>
                </a:lnTo>
                <a:lnTo>
                  <a:pt x="853" y="2304"/>
                </a:lnTo>
                <a:lnTo>
                  <a:pt x="845" y="2374"/>
                </a:lnTo>
                <a:lnTo>
                  <a:pt x="817" y="2476"/>
                </a:lnTo>
                <a:lnTo>
                  <a:pt x="760" y="2618"/>
                </a:lnTo>
                <a:lnTo>
                  <a:pt x="726" y="2694"/>
                </a:lnTo>
                <a:lnTo>
                  <a:pt x="690" y="2763"/>
                </a:lnTo>
                <a:lnTo>
                  <a:pt x="656" y="2830"/>
                </a:lnTo>
                <a:lnTo>
                  <a:pt x="622" y="2894"/>
                </a:lnTo>
                <a:lnTo>
                  <a:pt x="592" y="2955"/>
                </a:lnTo>
                <a:lnTo>
                  <a:pt x="566" y="3014"/>
                </a:lnTo>
                <a:lnTo>
                  <a:pt x="547" y="3074"/>
                </a:lnTo>
                <a:lnTo>
                  <a:pt x="534" y="3135"/>
                </a:lnTo>
                <a:lnTo>
                  <a:pt x="549" y="3186"/>
                </a:lnTo>
                <a:lnTo>
                  <a:pt x="540" y="3281"/>
                </a:lnTo>
                <a:lnTo>
                  <a:pt x="519" y="3383"/>
                </a:lnTo>
                <a:lnTo>
                  <a:pt x="497" y="3445"/>
                </a:lnTo>
                <a:lnTo>
                  <a:pt x="497" y="3480"/>
                </a:lnTo>
                <a:lnTo>
                  <a:pt x="486" y="3556"/>
                </a:lnTo>
                <a:lnTo>
                  <a:pt x="469" y="3629"/>
                </a:lnTo>
                <a:lnTo>
                  <a:pt x="438" y="3662"/>
                </a:lnTo>
                <a:lnTo>
                  <a:pt x="416" y="3622"/>
                </a:lnTo>
                <a:lnTo>
                  <a:pt x="417" y="3545"/>
                </a:lnTo>
                <a:lnTo>
                  <a:pt x="424" y="3466"/>
                </a:lnTo>
                <a:lnTo>
                  <a:pt x="421" y="3430"/>
                </a:lnTo>
                <a:lnTo>
                  <a:pt x="414" y="3472"/>
                </a:lnTo>
                <a:lnTo>
                  <a:pt x="396" y="3558"/>
                </a:lnTo>
                <a:lnTo>
                  <a:pt x="371" y="3647"/>
                </a:lnTo>
                <a:lnTo>
                  <a:pt x="338" y="3684"/>
                </a:lnTo>
                <a:lnTo>
                  <a:pt x="309" y="3640"/>
                </a:lnTo>
                <a:lnTo>
                  <a:pt x="319" y="3552"/>
                </a:lnTo>
                <a:lnTo>
                  <a:pt x="336" y="3466"/>
                </a:lnTo>
                <a:lnTo>
                  <a:pt x="338" y="3429"/>
                </a:lnTo>
                <a:lnTo>
                  <a:pt x="319" y="3472"/>
                </a:lnTo>
                <a:lnTo>
                  <a:pt x="298" y="3569"/>
                </a:lnTo>
                <a:lnTo>
                  <a:pt x="273" y="3667"/>
                </a:lnTo>
                <a:lnTo>
                  <a:pt x="238" y="3706"/>
                </a:lnTo>
                <a:lnTo>
                  <a:pt x="216" y="3655"/>
                </a:lnTo>
                <a:lnTo>
                  <a:pt x="225" y="3558"/>
                </a:lnTo>
                <a:lnTo>
                  <a:pt x="243" y="3461"/>
                </a:lnTo>
                <a:lnTo>
                  <a:pt x="247" y="3415"/>
                </a:lnTo>
                <a:lnTo>
                  <a:pt x="228" y="3449"/>
                </a:lnTo>
                <a:lnTo>
                  <a:pt x="195" y="3527"/>
                </a:lnTo>
                <a:lnTo>
                  <a:pt x="156" y="3603"/>
                </a:lnTo>
                <a:lnTo>
                  <a:pt x="119" y="3629"/>
                </a:lnTo>
                <a:lnTo>
                  <a:pt x="107" y="3586"/>
                </a:lnTo>
                <a:lnTo>
                  <a:pt x="122" y="3509"/>
                </a:lnTo>
                <a:lnTo>
                  <a:pt x="149" y="3429"/>
                </a:lnTo>
                <a:lnTo>
                  <a:pt x="169" y="3383"/>
                </a:lnTo>
                <a:lnTo>
                  <a:pt x="184" y="3327"/>
                </a:lnTo>
                <a:lnTo>
                  <a:pt x="178" y="3284"/>
                </a:lnTo>
                <a:lnTo>
                  <a:pt x="169" y="3284"/>
                </a:lnTo>
                <a:lnTo>
                  <a:pt x="153" y="3295"/>
                </a:lnTo>
                <a:lnTo>
                  <a:pt x="129" y="3318"/>
                </a:lnTo>
                <a:lnTo>
                  <a:pt x="90" y="3346"/>
                </a:lnTo>
                <a:lnTo>
                  <a:pt x="47" y="3363"/>
                </a:lnTo>
                <a:lnTo>
                  <a:pt x="18" y="3358"/>
                </a:lnTo>
                <a:lnTo>
                  <a:pt x="0" y="3339"/>
                </a:lnTo>
                <a:lnTo>
                  <a:pt x="0" y="3324"/>
                </a:lnTo>
                <a:lnTo>
                  <a:pt x="13" y="3309"/>
                </a:lnTo>
                <a:lnTo>
                  <a:pt x="43" y="3281"/>
                </a:lnTo>
                <a:lnTo>
                  <a:pt x="75" y="3247"/>
                </a:lnTo>
                <a:lnTo>
                  <a:pt x="107" y="3221"/>
                </a:lnTo>
                <a:lnTo>
                  <a:pt x="124" y="3201"/>
                </a:lnTo>
                <a:lnTo>
                  <a:pt x="131" y="3188"/>
                </a:lnTo>
                <a:lnTo>
                  <a:pt x="138" y="3174"/>
                </a:lnTo>
                <a:lnTo>
                  <a:pt x="149" y="3159"/>
                </a:lnTo>
                <a:lnTo>
                  <a:pt x="164" y="3143"/>
                </a:lnTo>
                <a:lnTo>
                  <a:pt x="178" y="3136"/>
                </a:lnTo>
                <a:lnTo>
                  <a:pt x="191" y="3130"/>
                </a:lnTo>
                <a:lnTo>
                  <a:pt x="204" y="3121"/>
                </a:lnTo>
                <a:lnTo>
                  <a:pt x="220" y="3106"/>
                </a:lnTo>
                <a:lnTo>
                  <a:pt x="235" y="3088"/>
                </a:lnTo>
                <a:lnTo>
                  <a:pt x="257" y="3072"/>
                </a:lnTo>
                <a:lnTo>
                  <a:pt x="287" y="3068"/>
                </a:lnTo>
                <a:lnTo>
                  <a:pt x="333" y="2943"/>
                </a:lnTo>
                <a:lnTo>
                  <a:pt x="370" y="2806"/>
                </a:lnTo>
                <a:lnTo>
                  <a:pt x="392" y="2672"/>
                </a:lnTo>
                <a:lnTo>
                  <a:pt x="407" y="2566"/>
                </a:lnTo>
                <a:lnTo>
                  <a:pt x="425" y="2451"/>
                </a:lnTo>
                <a:lnTo>
                  <a:pt x="456" y="2315"/>
                </a:lnTo>
                <a:lnTo>
                  <a:pt x="497" y="2192"/>
                </a:lnTo>
                <a:lnTo>
                  <a:pt x="541" y="2119"/>
                </a:lnTo>
                <a:lnTo>
                  <a:pt x="547" y="2035"/>
                </a:lnTo>
                <a:lnTo>
                  <a:pt x="567" y="1916"/>
                </a:lnTo>
                <a:lnTo>
                  <a:pt x="596" y="1800"/>
                </a:lnTo>
                <a:lnTo>
                  <a:pt x="627" y="1725"/>
                </a:lnTo>
                <a:lnTo>
                  <a:pt x="625" y="1587"/>
                </a:lnTo>
                <a:lnTo>
                  <a:pt x="642" y="1472"/>
                </a:lnTo>
                <a:lnTo>
                  <a:pt x="669" y="1376"/>
                </a:lnTo>
                <a:lnTo>
                  <a:pt x="707" y="1300"/>
                </a:lnTo>
                <a:lnTo>
                  <a:pt x="748" y="1241"/>
                </a:lnTo>
                <a:lnTo>
                  <a:pt x="791" y="1199"/>
                </a:lnTo>
                <a:lnTo>
                  <a:pt x="829" y="1175"/>
                </a:lnTo>
                <a:lnTo>
                  <a:pt x="864" y="1165"/>
                </a:lnTo>
                <a:lnTo>
                  <a:pt x="919" y="1117"/>
                </a:lnTo>
                <a:lnTo>
                  <a:pt x="966" y="1093"/>
                </a:lnTo>
                <a:lnTo>
                  <a:pt x="996" y="1088"/>
                </a:lnTo>
                <a:lnTo>
                  <a:pt x="1010" y="1086"/>
                </a:lnTo>
                <a:lnTo>
                  <a:pt x="1022" y="1075"/>
                </a:lnTo>
                <a:lnTo>
                  <a:pt x="1051" y="1056"/>
                </a:lnTo>
                <a:lnTo>
                  <a:pt x="1093" y="1030"/>
                </a:lnTo>
                <a:lnTo>
                  <a:pt x="1138" y="1001"/>
                </a:lnTo>
                <a:lnTo>
                  <a:pt x="1188" y="973"/>
                </a:lnTo>
                <a:lnTo>
                  <a:pt x="1238" y="950"/>
                </a:lnTo>
                <a:lnTo>
                  <a:pt x="1282" y="929"/>
                </a:lnTo>
                <a:lnTo>
                  <a:pt x="1319" y="919"/>
                </a:lnTo>
                <a:lnTo>
                  <a:pt x="1319" y="755"/>
                </a:lnTo>
                <a:lnTo>
                  <a:pt x="1302" y="722"/>
                </a:lnTo>
                <a:lnTo>
                  <a:pt x="1287" y="681"/>
                </a:lnTo>
                <a:lnTo>
                  <a:pt x="1280" y="648"/>
                </a:lnTo>
                <a:lnTo>
                  <a:pt x="1278" y="635"/>
                </a:lnTo>
                <a:lnTo>
                  <a:pt x="1243" y="616"/>
                </a:lnTo>
                <a:lnTo>
                  <a:pt x="1218" y="565"/>
                </a:lnTo>
                <a:lnTo>
                  <a:pt x="1200" y="498"/>
                </a:lnTo>
                <a:lnTo>
                  <a:pt x="1189" y="445"/>
                </a:lnTo>
                <a:lnTo>
                  <a:pt x="1189" y="404"/>
                </a:lnTo>
                <a:lnTo>
                  <a:pt x="1203" y="371"/>
                </a:lnTo>
                <a:lnTo>
                  <a:pt x="1221" y="361"/>
                </a:lnTo>
                <a:lnTo>
                  <a:pt x="1232" y="386"/>
                </a:lnTo>
                <a:lnTo>
                  <a:pt x="1225" y="314"/>
                </a:lnTo>
                <a:lnTo>
                  <a:pt x="1229" y="245"/>
                </a:lnTo>
                <a:lnTo>
                  <a:pt x="1245" y="182"/>
                </a:lnTo>
                <a:lnTo>
                  <a:pt x="1271" y="123"/>
                </a:lnTo>
                <a:lnTo>
                  <a:pt x="1309" y="72"/>
                </a:lnTo>
                <a:lnTo>
                  <a:pt x="1360" y="34"/>
                </a:lnTo>
                <a:lnTo>
                  <a:pt x="1428" y="7"/>
                </a:lnTo>
                <a:lnTo>
                  <a:pt x="1508" y="0"/>
                </a:lnTo>
                <a:close/>
              </a:path>
            </a:pathLst>
          </a:custGeom>
          <a:solidFill>
            <a:srgbClr val="0099FF"/>
          </a:solidFill>
          <a:ln w="19050" cmpd="sng">
            <a:solidFill>
              <a:schemeClr val="accent1"/>
            </a:solidFill>
            <a:prstDash val="solid"/>
            <a:round/>
            <a:headEnd/>
            <a:tailEnd/>
          </a:ln>
        </p:spPr>
        <p:txBody>
          <a:bodyPr/>
          <a:lstStyle/>
          <a:p>
            <a:endParaRPr lang="ar-SY"/>
          </a:p>
        </p:txBody>
      </p:sp>
      <p:sp>
        <p:nvSpPr>
          <p:cNvPr id="403459" name="Rectangle 2051"/>
          <p:cNvSpPr>
            <a:spLocks noGrp="1" noChangeArrowheads="1"/>
          </p:cNvSpPr>
          <p:nvPr>
            <p:ph type="title"/>
          </p:nvPr>
        </p:nvSpPr>
        <p:spPr/>
        <p:txBody>
          <a:bodyPr>
            <a:normAutofit fontScale="90000"/>
          </a:bodyPr>
          <a:lstStyle/>
          <a:p>
            <a:pPr defTabSz="914400"/>
            <a:r>
              <a:rPr lang="en-US"/>
              <a:t>Organ Systems Affected by</a:t>
            </a:r>
            <a:br>
              <a:rPr lang="en-US"/>
            </a:br>
            <a:r>
              <a:rPr lang="en-US"/>
              <a:t>Iron Overload</a:t>
            </a:r>
          </a:p>
        </p:txBody>
      </p:sp>
      <p:sp>
        <p:nvSpPr>
          <p:cNvPr id="403607" name="Rectangle 2199"/>
          <p:cNvSpPr>
            <a:spLocks noGrp="1" noChangeArrowheads="1"/>
          </p:cNvSpPr>
          <p:nvPr>
            <p:ph type="body" idx="1"/>
          </p:nvPr>
        </p:nvSpPr>
        <p:spPr>
          <a:xfrm>
            <a:off x="3006725" y="1679575"/>
            <a:ext cx="2730500" cy="2854325"/>
          </a:xfrm>
        </p:spPr>
        <p:txBody>
          <a:bodyPr>
            <a:normAutofit lnSpcReduction="10000"/>
          </a:bodyPr>
          <a:lstStyle/>
          <a:p>
            <a:pPr>
              <a:buFont typeface="Wingdings 3" pitchFamily="18" charset="2"/>
              <a:buNone/>
            </a:pPr>
            <a:r>
              <a:rPr lang="en-US">
                <a:solidFill>
                  <a:schemeClr val="hlink"/>
                </a:solidFill>
              </a:rPr>
              <a:t>Pituitary gland</a:t>
            </a:r>
          </a:p>
          <a:p>
            <a:pPr>
              <a:buFont typeface="Wingdings 3" pitchFamily="18" charset="2"/>
              <a:buNone/>
            </a:pPr>
            <a:r>
              <a:rPr lang="en-US">
                <a:solidFill>
                  <a:schemeClr val="hlink"/>
                </a:solidFill>
              </a:rPr>
              <a:t>Heart</a:t>
            </a:r>
          </a:p>
          <a:p>
            <a:pPr>
              <a:buFont typeface="Wingdings 3" pitchFamily="18" charset="2"/>
              <a:buNone/>
            </a:pPr>
            <a:r>
              <a:rPr lang="en-US">
                <a:solidFill>
                  <a:schemeClr val="hlink"/>
                </a:solidFill>
              </a:rPr>
              <a:t>Liver</a:t>
            </a:r>
          </a:p>
          <a:p>
            <a:pPr>
              <a:buFont typeface="Wingdings 3" pitchFamily="18" charset="2"/>
              <a:buNone/>
            </a:pPr>
            <a:r>
              <a:rPr lang="en-US">
                <a:solidFill>
                  <a:schemeClr val="hlink"/>
                </a:solidFill>
              </a:rPr>
              <a:t>Pancreas</a:t>
            </a:r>
          </a:p>
          <a:p>
            <a:pPr>
              <a:buFont typeface="Wingdings 3" pitchFamily="18" charset="2"/>
              <a:buNone/>
            </a:pPr>
            <a:r>
              <a:rPr lang="en-US">
                <a:solidFill>
                  <a:schemeClr val="hlink"/>
                </a:solidFill>
              </a:rPr>
              <a:t>Gonadal</a:t>
            </a:r>
          </a:p>
        </p:txBody>
      </p:sp>
      <p:sp>
        <p:nvSpPr>
          <p:cNvPr id="403610" name="Line 2202"/>
          <p:cNvSpPr>
            <a:spLocks noChangeShapeType="1"/>
          </p:cNvSpPr>
          <p:nvPr/>
        </p:nvSpPr>
        <p:spPr bwMode="auto">
          <a:xfrm flipH="1">
            <a:off x="1443038" y="1936750"/>
            <a:ext cx="1512887" cy="0"/>
          </a:xfrm>
          <a:prstGeom prst="line">
            <a:avLst/>
          </a:prstGeom>
          <a:noFill/>
          <a:ln w="38100">
            <a:solidFill>
              <a:schemeClr val="hlink"/>
            </a:solidFill>
            <a:round/>
            <a:headEnd/>
            <a:tailEnd/>
          </a:ln>
          <a:effectLst/>
        </p:spPr>
        <p:txBody>
          <a:bodyPr>
            <a:spAutoFit/>
          </a:bodyPr>
          <a:lstStyle/>
          <a:p>
            <a:endParaRPr lang="ar-SY"/>
          </a:p>
        </p:txBody>
      </p:sp>
      <p:sp>
        <p:nvSpPr>
          <p:cNvPr id="403616" name="Line 2208"/>
          <p:cNvSpPr>
            <a:spLocks noChangeShapeType="1"/>
          </p:cNvSpPr>
          <p:nvPr/>
        </p:nvSpPr>
        <p:spPr bwMode="auto">
          <a:xfrm flipH="1">
            <a:off x="1462088" y="2497138"/>
            <a:ext cx="1493837" cy="579437"/>
          </a:xfrm>
          <a:prstGeom prst="line">
            <a:avLst/>
          </a:prstGeom>
          <a:noFill/>
          <a:ln w="38100">
            <a:solidFill>
              <a:schemeClr val="hlink"/>
            </a:solidFill>
            <a:round/>
            <a:headEnd/>
            <a:tailEnd/>
          </a:ln>
          <a:effectLst/>
        </p:spPr>
        <p:txBody>
          <a:bodyPr>
            <a:spAutoFit/>
          </a:bodyPr>
          <a:lstStyle/>
          <a:p>
            <a:endParaRPr lang="ar-SY"/>
          </a:p>
        </p:txBody>
      </p:sp>
      <p:sp>
        <p:nvSpPr>
          <p:cNvPr id="403617" name="Line 2209"/>
          <p:cNvSpPr>
            <a:spLocks noChangeShapeType="1"/>
          </p:cNvSpPr>
          <p:nvPr/>
        </p:nvSpPr>
        <p:spPr bwMode="auto">
          <a:xfrm flipH="1">
            <a:off x="1443038" y="3078163"/>
            <a:ext cx="1512887" cy="352425"/>
          </a:xfrm>
          <a:prstGeom prst="line">
            <a:avLst/>
          </a:prstGeom>
          <a:noFill/>
          <a:ln w="38100">
            <a:solidFill>
              <a:schemeClr val="hlink"/>
            </a:solidFill>
            <a:round/>
            <a:headEnd/>
            <a:tailEnd/>
          </a:ln>
          <a:effectLst/>
        </p:spPr>
        <p:txBody>
          <a:bodyPr>
            <a:spAutoFit/>
          </a:bodyPr>
          <a:lstStyle/>
          <a:p>
            <a:endParaRPr lang="ar-SY"/>
          </a:p>
        </p:txBody>
      </p:sp>
      <p:sp>
        <p:nvSpPr>
          <p:cNvPr id="403618" name="Line 2210"/>
          <p:cNvSpPr>
            <a:spLocks noChangeShapeType="1"/>
          </p:cNvSpPr>
          <p:nvPr/>
        </p:nvSpPr>
        <p:spPr bwMode="auto">
          <a:xfrm flipH="1" flipV="1">
            <a:off x="1533525" y="3575050"/>
            <a:ext cx="1422400" cy="46038"/>
          </a:xfrm>
          <a:prstGeom prst="line">
            <a:avLst/>
          </a:prstGeom>
          <a:noFill/>
          <a:ln w="38100">
            <a:solidFill>
              <a:schemeClr val="hlink"/>
            </a:solidFill>
            <a:round/>
            <a:headEnd/>
            <a:tailEnd/>
          </a:ln>
          <a:effectLst/>
        </p:spPr>
        <p:txBody>
          <a:bodyPr>
            <a:spAutoFit/>
          </a:bodyPr>
          <a:lstStyle/>
          <a:p>
            <a:endParaRPr lang="ar-SY"/>
          </a:p>
        </p:txBody>
      </p:sp>
      <p:sp>
        <p:nvSpPr>
          <p:cNvPr id="403620" name="Line 2212"/>
          <p:cNvSpPr>
            <a:spLocks noChangeShapeType="1"/>
          </p:cNvSpPr>
          <p:nvPr/>
        </p:nvSpPr>
        <p:spPr bwMode="auto">
          <a:xfrm flipH="1">
            <a:off x="1462088" y="4173538"/>
            <a:ext cx="1493837" cy="242887"/>
          </a:xfrm>
          <a:prstGeom prst="line">
            <a:avLst/>
          </a:prstGeom>
          <a:noFill/>
          <a:ln w="38100">
            <a:solidFill>
              <a:schemeClr val="hlink"/>
            </a:solidFill>
            <a:round/>
            <a:headEnd/>
            <a:tailEnd/>
          </a:ln>
          <a:effectLst/>
        </p:spPr>
        <p:txBody>
          <a:bodyPr>
            <a:spAutoFit/>
          </a:bodyPr>
          <a:lstStyle/>
          <a:p>
            <a:endParaRPr lang="ar-SY"/>
          </a:p>
        </p:txBody>
      </p:sp>
      <p:sp>
        <p:nvSpPr>
          <p:cNvPr id="403611" name="Oval 2203"/>
          <p:cNvSpPr>
            <a:spLocks noChangeArrowheads="1"/>
          </p:cNvSpPr>
          <p:nvPr/>
        </p:nvSpPr>
        <p:spPr bwMode="auto">
          <a:xfrm>
            <a:off x="1363663" y="1857375"/>
            <a:ext cx="142875" cy="142875"/>
          </a:xfrm>
          <a:prstGeom prst="ellipse">
            <a:avLst/>
          </a:prstGeom>
          <a:solidFill>
            <a:schemeClr val="hlink"/>
          </a:solidFill>
          <a:ln w="19050">
            <a:solidFill>
              <a:schemeClr val="tx1"/>
            </a:solidFill>
            <a:round/>
            <a:headEnd/>
            <a:tailEnd/>
          </a:ln>
          <a:effectLst/>
        </p:spPr>
        <p:txBody>
          <a:bodyPr anchor="ctr">
            <a:spAutoFit/>
          </a:bodyPr>
          <a:lstStyle/>
          <a:p>
            <a:endParaRPr lang="ar-SY"/>
          </a:p>
        </p:txBody>
      </p:sp>
      <p:sp>
        <p:nvSpPr>
          <p:cNvPr id="403612" name="Oval 2204"/>
          <p:cNvSpPr>
            <a:spLocks noChangeArrowheads="1"/>
          </p:cNvSpPr>
          <p:nvPr/>
        </p:nvSpPr>
        <p:spPr bwMode="auto">
          <a:xfrm>
            <a:off x="1382713" y="3006725"/>
            <a:ext cx="142875" cy="142875"/>
          </a:xfrm>
          <a:prstGeom prst="ellipse">
            <a:avLst/>
          </a:prstGeom>
          <a:solidFill>
            <a:schemeClr val="hlink"/>
          </a:solidFill>
          <a:ln w="19050">
            <a:solidFill>
              <a:schemeClr val="tx1"/>
            </a:solidFill>
            <a:round/>
            <a:headEnd/>
            <a:tailEnd/>
          </a:ln>
          <a:effectLst/>
        </p:spPr>
        <p:txBody>
          <a:bodyPr anchor="ctr">
            <a:spAutoFit/>
          </a:bodyPr>
          <a:lstStyle/>
          <a:p>
            <a:endParaRPr lang="ar-SY"/>
          </a:p>
        </p:txBody>
      </p:sp>
      <p:sp>
        <p:nvSpPr>
          <p:cNvPr id="403613" name="Oval 2205"/>
          <p:cNvSpPr>
            <a:spLocks noChangeArrowheads="1"/>
          </p:cNvSpPr>
          <p:nvPr/>
        </p:nvSpPr>
        <p:spPr bwMode="auto">
          <a:xfrm>
            <a:off x="1382713" y="3341688"/>
            <a:ext cx="142875" cy="142875"/>
          </a:xfrm>
          <a:prstGeom prst="ellipse">
            <a:avLst/>
          </a:prstGeom>
          <a:solidFill>
            <a:schemeClr val="hlink"/>
          </a:solidFill>
          <a:ln w="19050">
            <a:solidFill>
              <a:schemeClr val="tx1"/>
            </a:solidFill>
            <a:round/>
            <a:headEnd/>
            <a:tailEnd/>
          </a:ln>
          <a:effectLst/>
        </p:spPr>
        <p:txBody>
          <a:bodyPr anchor="ctr">
            <a:spAutoFit/>
          </a:bodyPr>
          <a:lstStyle/>
          <a:p>
            <a:endParaRPr lang="ar-SY"/>
          </a:p>
        </p:txBody>
      </p:sp>
      <p:sp>
        <p:nvSpPr>
          <p:cNvPr id="403614" name="Oval 2206"/>
          <p:cNvSpPr>
            <a:spLocks noChangeArrowheads="1"/>
          </p:cNvSpPr>
          <p:nvPr/>
        </p:nvSpPr>
        <p:spPr bwMode="auto">
          <a:xfrm>
            <a:off x="1436688" y="3505200"/>
            <a:ext cx="142875" cy="142875"/>
          </a:xfrm>
          <a:prstGeom prst="ellipse">
            <a:avLst/>
          </a:prstGeom>
          <a:solidFill>
            <a:schemeClr val="hlink"/>
          </a:solidFill>
          <a:ln w="19050">
            <a:solidFill>
              <a:schemeClr val="tx1"/>
            </a:solidFill>
            <a:round/>
            <a:headEnd/>
            <a:tailEnd/>
          </a:ln>
          <a:effectLst/>
        </p:spPr>
        <p:txBody>
          <a:bodyPr anchor="ctr">
            <a:spAutoFit/>
          </a:bodyPr>
          <a:lstStyle/>
          <a:p>
            <a:endParaRPr lang="ar-SY"/>
          </a:p>
        </p:txBody>
      </p:sp>
      <p:sp>
        <p:nvSpPr>
          <p:cNvPr id="403615" name="Oval 2207"/>
          <p:cNvSpPr>
            <a:spLocks noChangeArrowheads="1"/>
          </p:cNvSpPr>
          <p:nvPr/>
        </p:nvSpPr>
        <p:spPr bwMode="auto">
          <a:xfrm>
            <a:off x="1365250" y="4346575"/>
            <a:ext cx="142875" cy="142875"/>
          </a:xfrm>
          <a:prstGeom prst="ellipse">
            <a:avLst/>
          </a:prstGeom>
          <a:solidFill>
            <a:schemeClr val="hlink"/>
          </a:solidFill>
          <a:ln w="19050">
            <a:solidFill>
              <a:schemeClr val="tx1"/>
            </a:solidFill>
            <a:round/>
            <a:headEnd/>
            <a:tailEnd/>
          </a:ln>
          <a:effectLst/>
        </p:spPr>
        <p:txBody>
          <a:bodyPr anchor="ctr">
            <a:spAutoFit/>
          </a:bodyPr>
          <a:lstStyle/>
          <a:p>
            <a:endParaRPr lang="ar-SY"/>
          </a:p>
        </p:txBody>
      </p:sp>
      <p:sp>
        <p:nvSpPr>
          <p:cNvPr id="403624" name="Rectangle 2216"/>
          <p:cNvSpPr>
            <a:spLocks noChangeArrowheads="1"/>
          </p:cNvSpPr>
          <p:nvPr/>
        </p:nvSpPr>
        <p:spPr bwMode="auto">
          <a:xfrm>
            <a:off x="4968875" y="2473325"/>
            <a:ext cx="3708400" cy="2498725"/>
          </a:xfrm>
          <a:prstGeom prst="rect">
            <a:avLst/>
          </a:prstGeom>
          <a:noFill/>
          <a:ln w="28575">
            <a:noFill/>
            <a:miter lim="800000"/>
            <a:headEnd/>
            <a:tailEnd/>
          </a:ln>
          <a:effectLst/>
        </p:spPr>
        <p:txBody>
          <a:bodyPr lIns="90488" tIns="44450" rIns="90488" bIns="44450">
            <a:spAutoFit/>
          </a:bodyPr>
          <a:lstStyle/>
          <a:p>
            <a:pPr marL="350838" indent="-350838" eaLnBrk="0" hangingPunct="0">
              <a:spcAft>
                <a:spcPct val="30000"/>
              </a:spcAft>
              <a:buClr>
                <a:schemeClr val="hlink"/>
              </a:buClr>
              <a:buSzPct val="90000"/>
              <a:buFont typeface="Times" pitchFamily="18" charset="0"/>
              <a:buChar char="•"/>
            </a:pPr>
            <a:r>
              <a:rPr lang="en-US"/>
              <a:t>Iron overload results in n</a:t>
            </a:r>
            <a:r>
              <a:rPr lang="en-GB"/>
              <a:t>on</a:t>
            </a:r>
            <a:r>
              <a:rPr lang="en-US"/>
              <a:t>–</a:t>
            </a:r>
            <a:r>
              <a:rPr lang="en-GB"/>
              <a:t>transferrin</a:t>
            </a:r>
            <a:r>
              <a:rPr lang="en-US"/>
              <a:t>-b</a:t>
            </a:r>
            <a:r>
              <a:rPr lang="en-GB"/>
              <a:t>ound</a:t>
            </a:r>
            <a:br>
              <a:rPr lang="en-GB"/>
            </a:br>
            <a:r>
              <a:rPr lang="en-GB"/>
              <a:t>iron in the plasma</a:t>
            </a:r>
          </a:p>
          <a:p>
            <a:pPr marL="350838" indent="-350838" eaLnBrk="0" hangingPunct="0">
              <a:spcAft>
                <a:spcPct val="30000"/>
              </a:spcAft>
              <a:buClr>
                <a:schemeClr val="hlink"/>
              </a:buClr>
              <a:buSzPct val="90000"/>
              <a:buFont typeface="Times" pitchFamily="18" charset="0"/>
              <a:buChar char="•"/>
            </a:pPr>
            <a:r>
              <a:rPr lang="en-GB"/>
              <a:t>Increased iron uptake into selective organs</a:t>
            </a:r>
          </a:p>
          <a:p>
            <a:pPr marL="350838" indent="-350838" eaLnBrk="0" hangingPunct="0">
              <a:spcAft>
                <a:spcPct val="30000"/>
              </a:spcAft>
              <a:buClr>
                <a:schemeClr val="hlink"/>
              </a:buClr>
              <a:buSzPct val="90000"/>
              <a:buFont typeface="Times" pitchFamily="18" charset="0"/>
              <a:buChar char="•"/>
            </a:pPr>
            <a:r>
              <a:rPr lang="en-GB"/>
              <a:t>Generation of free hydroxyl radicals</a:t>
            </a:r>
            <a:endParaRPr lang="en-US"/>
          </a:p>
        </p:txBody>
      </p:sp>
      <p:sp>
        <p:nvSpPr>
          <p:cNvPr id="403626" name="AutoShape 2218"/>
          <p:cNvSpPr>
            <a:spLocks noChangeArrowheads="1"/>
          </p:cNvSpPr>
          <p:nvPr/>
        </p:nvSpPr>
        <p:spPr bwMode="auto">
          <a:xfrm rot="5400000">
            <a:off x="6519069" y="4863306"/>
            <a:ext cx="414338" cy="708025"/>
          </a:xfrm>
          <a:prstGeom prst="rightArrow">
            <a:avLst>
              <a:gd name="adj1" fmla="val 47537"/>
              <a:gd name="adj2" fmla="val 43324"/>
            </a:avLst>
          </a:prstGeom>
          <a:solidFill>
            <a:schemeClr val="hlink"/>
          </a:solidFill>
          <a:ln w="12700">
            <a:solidFill>
              <a:schemeClr val="tx1"/>
            </a:solidFill>
            <a:miter lim="800000"/>
            <a:headEnd/>
            <a:tailEnd/>
          </a:ln>
          <a:effectLst/>
        </p:spPr>
        <p:txBody>
          <a:bodyPr anchor="ctr">
            <a:spAutoFit/>
          </a:bodyPr>
          <a:lstStyle/>
          <a:p>
            <a:endParaRPr lang="ar-SY"/>
          </a:p>
        </p:txBody>
      </p:sp>
      <p:sp>
        <p:nvSpPr>
          <p:cNvPr id="403627" name="Rectangle 2219"/>
          <p:cNvSpPr>
            <a:spLocks noChangeArrowheads="1"/>
          </p:cNvSpPr>
          <p:nvPr/>
        </p:nvSpPr>
        <p:spPr bwMode="auto">
          <a:xfrm>
            <a:off x="5041900" y="5534025"/>
            <a:ext cx="3468688" cy="566738"/>
          </a:xfrm>
          <a:prstGeom prst="rect">
            <a:avLst/>
          </a:prstGeom>
          <a:noFill/>
          <a:ln w="12700">
            <a:noFill/>
            <a:miter lim="800000"/>
            <a:headEnd/>
            <a:tailEnd/>
          </a:ln>
          <a:effectLst/>
        </p:spPr>
        <p:txBody>
          <a:bodyPr>
            <a:spAutoFit/>
          </a:bodyPr>
          <a:lstStyle/>
          <a:p>
            <a:pPr algn="ctr" eaLnBrk="0" hangingPunct="0">
              <a:spcAft>
                <a:spcPct val="30000"/>
              </a:spcAft>
              <a:buClr>
                <a:schemeClr val="hlink"/>
              </a:buClr>
              <a:buSzPct val="90000"/>
              <a:buFont typeface="Wingdings 3" pitchFamily="18" charset="2"/>
              <a:buNone/>
            </a:pPr>
            <a:r>
              <a:rPr lang="en-US" sz="2400"/>
              <a:t>Tissue damage</a:t>
            </a:r>
            <a:endParaRPr lang="en-GB" sz="2400"/>
          </a:p>
        </p:txBody>
      </p:sp>
      <p:sp>
        <p:nvSpPr>
          <p:cNvPr id="403628" name="Rectangle 2220"/>
          <p:cNvSpPr>
            <a:spLocks noChangeArrowheads="1"/>
          </p:cNvSpPr>
          <p:nvPr/>
        </p:nvSpPr>
        <p:spPr bwMode="auto">
          <a:xfrm>
            <a:off x="4900613" y="2357438"/>
            <a:ext cx="3878262" cy="3860800"/>
          </a:xfrm>
          <a:prstGeom prst="rect">
            <a:avLst/>
          </a:prstGeom>
          <a:noFill/>
          <a:ln w="12700">
            <a:solidFill>
              <a:schemeClr val="tx1"/>
            </a:solidFill>
            <a:miter lim="800000"/>
            <a:headEnd/>
            <a:tailEnd/>
          </a:ln>
          <a:effectLst/>
        </p:spPr>
        <p:txBody>
          <a:bodyPr anchor="ctr">
            <a:spAutoFit/>
          </a:bodyPr>
          <a:lstStyle/>
          <a:p>
            <a:endParaRPr lang="ar-SY"/>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2012books.lardbucket.org/books/introduction-to-psychology/section_07/68db635fb346f9667c1696de65307587.jpg"/>
          <p:cNvPicPr>
            <a:picLocks noChangeAspect="1" noChangeArrowheads="1"/>
          </p:cNvPicPr>
          <p:nvPr/>
        </p:nvPicPr>
        <p:blipFill>
          <a:blip r:embed="rId2">
            <a:extLst>
              <a:ext uri="{28A0092B-C50C-407E-A947-70E740481C1C}">
                <a14:useLocalDpi xmlns:a14="http://schemas.microsoft.com/office/drawing/2010/main" xmlns="" val="0"/>
              </a:ext>
            </a:extLst>
          </a:blip>
          <a:srcRect l="8823" t="8693" r="11765" b="11624"/>
          <a:stretch>
            <a:fillRect/>
          </a:stretch>
        </p:blipFill>
        <p:spPr bwMode="auto">
          <a:xfrm>
            <a:off x="1600200" y="685800"/>
            <a:ext cx="5761038"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extBox 2"/>
          <p:cNvSpPr txBox="1">
            <a:spLocks noChangeArrowheads="1"/>
          </p:cNvSpPr>
          <p:nvPr/>
        </p:nvSpPr>
        <p:spPr bwMode="auto">
          <a:xfrm>
            <a:off x="457200" y="228600"/>
            <a:ext cx="8077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latin typeface="Calibri" pitchFamily="34" charset="0"/>
              </a:rPr>
              <a:t>Where do hormones come from and what do they do?</a:t>
            </a:r>
          </a:p>
        </p:txBody>
      </p:sp>
    </p:spTree>
    <p:extLst>
      <p:ext uri="{BB962C8B-B14F-4D97-AF65-F5344CB8AC3E}">
        <p14:creationId xmlns:p14="http://schemas.microsoft.com/office/powerpoint/2010/main" xmlns="" val="1161730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8">
      <a:dk1>
        <a:sysClr val="windowText" lastClr="000000"/>
      </a:dk1>
      <a:lt1>
        <a:sysClr val="window" lastClr="FFFFFF"/>
      </a:lt1>
      <a:dk2>
        <a:srgbClr val="1F497D"/>
      </a:dk2>
      <a:lt2>
        <a:srgbClr val="EEECE1"/>
      </a:lt2>
      <a:accent1>
        <a:srgbClr val="346C63"/>
      </a:accent1>
      <a:accent2>
        <a:srgbClr val="462362"/>
      </a:accent2>
      <a:accent3>
        <a:srgbClr val="DF6421"/>
      </a:accent3>
      <a:accent4>
        <a:srgbClr val="23717D"/>
      </a:accent4>
      <a:accent5>
        <a:srgbClr val="84C7B9"/>
      </a:accent5>
      <a:accent6>
        <a:srgbClr val="003C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Custom 18">
      <a:dk1>
        <a:sysClr val="windowText" lastClr="000000"/>
      </a:dk1>
      <a:lt1>
        <a:sysClr val="window" lastClr="FFFFFF"/>
      </a:lt1>
      <a:dk2>
        <a:srgbClr val="1F497D"/>
      </a:dk2>
      <a:lt2>
        <a:srgbClr val="EEECE1"/>
      </a:lt2>
      <a:accent1>
        <a:srgbClr val="346C63"/>
      </a:accent1>
      <a:accent2>
        <a:srgbClr val="462362"/>
      </a:accent2>
      <a:accent3>
        <a:srgbClr val="DF6421"/>
      </a:accent3>
      <a:accent4>
        <a:srgbClr val="23717D"/>
      </a:accent4>
      <a:accent5>
        <a:srgbClr val="84C7B9"/>
      </a:accent5>
      <a:accent6>
        <a:srgbClr val="003C8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2739</Words>
  <Application>Microsoft Office PowerPoint</Application>
  <PresentationFormat>عرض على الشاشة (3:4)‏</PresentationFormat>
  <Paragraphs>464</Paragraphs>
  <Slides>77</Slides>
  <Notes>18</Notes>
  <HiddenSlides>0</HiddenSlides>
  <MMClips>0</MMClips>
  <ScaleCrop>false</ScaleCrop>
  <HeadingPairs>
    <vt:vector size="6" baseType="variant">
      <vt:variant>
        <vt:lpstr>سمة</vt:lpstr>
      </vt:variant>
      <vt:variant>
        <vt:i4>6</vt:i4>
      </vt:variant>
      <vt:variant>
        <vt:lpstr>خوادم OLE مضمنة</vt:lpstr>
      </vt:variant>
      <vt:variant>
        <vt:i4>2</vt:i4>
      </vt:variant>
      <vt:variant>
        <vt:lpstr>عناوين الشرائح</vt:lpstr>
      </vt:variant>
      <vt:variant>
        <vt:i4>77</vt:i4>
      </vt:variant>
    </vt:vector>
  </HeadingPairs>
  <TitlesOfParts>
    <vt:vector size="85" baseType="lpstr">
      <vt:lpstr>سمة Office</vt:lpstr>
      <vt:lpstr>Office Theme</vt:lpstr>
      <vt:lpstr>1_Office Theme</vt:lpstr>
      <vt:lpstr>2_Office Theme</vt:lpstr>
      <vt:lpstr>3_Office Theme</vt:lpstr>
      <vt:lpstr>4_Office Theme</vt:lpstr>
      <vt:lpstr>Acrobat Document</vt:lpstr>
      <vt:lpstr>Photo Editor Photo</vt:lpstr>
      <vt:lpstr>الشريحة 1</vt:lpstr>
      <vt:lpstr>Epidemiology</vt:lpstr>
      <vt:lpstr>Thalassaemia—Global Distribution</vt:lpstr>
      <vt:lpstr> Iron Distribution &amp; Turnover In Humans</vt:lpstr>
      <vt:lpstr>Iron Loading From Blood Transfusions</vt:lpstr>
      <vt:lpstr>Iron Overload </vt:lpstr>
      <vt:lpstr>Plasma Ferritin as a  Monitor of Iron Loading</vt:lpstr>
      <vt:lpstr>Organ Systems Affected by Iron Overload</vt:lpstr>
      <vt:lpstr>الشريحة 9</vt:lpstr>
      <vt:lpstr>Clinical Manifestations</vt:lpstr>
      <vt:lpstr>Endocrine complications in patients with Thalassaemia Major.  Toumba M1, Sergis A, Kanaris C, Skordis N</vt:lpstr>
      <vt:lpstr>الشريحة 12</vt:lpstr>
      <vt:lpstr>الشريحة 13</vt:lpstr>
      <vt:lpstr>الشريحة 14</vt:lpstr>
      <vt:lpstr>Prevalence of Common Complications in TI vs TM in Italy and Lebanon</vt:lpstr>
      <vt:lpstr>Short Stature</vt:lpstr>
      <vt:lpstr>الشريحة 17</vt:lpstr>
      <vt:lpstr>Growth problems</vt:lpstr>
      <vt:lpstr>الشريحة 19</vt:lpstr>
      <vt:lpstr>Delayed Puberty</vt:lpstr>
      <vt:lpstr>الشريحة 21</vt:lpstr>
      <vt:lpstr>What's Happening to my Body? </vt:lpstr>
      <vt:lpstr>الشريحة 23</vt:lpstr>
      <vt:lpstr>Puberty</vt:lpstr>
      <vt:lpstr>Physical Changes</vt:lpstr>
      <vt:lpstr>Puberty: Girls</vt:lpstr>
      <vt:lpstr>Pubertal Stages (Tanner) Female</vt:lpstr>
      <vt:lpstr>Menarche</vt:lpstr>
      <vt:lpstr>Puberty: Boys</vt:lpstr>
      <vt:lpstr>Pubertal Growth Spurt: Boys</vt:lpstr>
      <vt:lpstr>Pubertal Stages (Tanner) Male</vt:lpstr>
      <vt:lpstr>Secondary sexual development</vt:lpstr>
      <vt:lpstr>Final height</vt:lpstr>
      <vt:lpstr>What is abnormal?</vt:lpstr>
      <vt:lpstr>Hypogonadism</vt:lpstr>
      <vt:lpstr>الشريحة 36</vt:lpstr>
      <vt:lpstr>الشريحة 37</vt:lpstr>
      <vt:lpstr>الشريحة 38</vt:lpstr>
      <vt:lpstr>Diabetes Mellitus</vt:lpstr>
      <vt:lpstr>الشريحة 40</vt:lpstr>
      <vt:lpstr>الشريحة 41</vt:lpstr>
      <vt:lpstr>Diabetes mellitus</vt:lpstr>
      <vt:lpstr>الشريحة 43</vt:lpstr>
      <vt:lpstr>الشريحة 44</vt:lpstr>
      <vt:lpstr>الشريحة 45</vt:lpstr>
      <vt:lpstr>Diabetes mellitus</vt:lpstr>
      <vt:lpstr>الشريحة 47</vt:lpstr>
      <vt:lpstr>الشريحة 48</vt:lpstr>
      <vt:lpstr>الشريحة 49</vt:lpstr>
      <vt:lpstr>الشريحة 50</vt:lpstr>
      <vt:lpstr>الشريحة 51</vt:lpstr>
      <vt:lpstr>الشريحة 52</vt:lpstr>
      <vt:lpstr>Hypothyroidism</vt:lpstr>
      <vt:lpstr>Hypothyroidism</vt:lpstr>
      <vt:lpstr>الشريحة 55</vt:lpstr>
      <vt:lpstr>قصور الدرق البدئي</vt:lpstr>
      <vt:lpstr>Hypothyroidism</vt:lpstr>
      <vt:lpstr>قصور الدرق البدئي</vt:lpstr>
      <vt:lpstr>قصور الدرق البدئي</vt:lpstr>
      <vt:lpstr>Osteoporosis</vt:lpstr>
      <vt:lpstr>Bone disorders</vt:lpstr>
      <vt:lpstr>الشريحة 62</vt:lpstr>
      <vt:lpstr>الشريحة 63</vt:lpstr>
      <vt:lpstr>World Health Organization (WHO) Osteoporosis Guidelines</vt:lpstr>
      <vt:lpstr>Bone disorders</vt:lpstr>
      <vt:lpstr>Hypoparathyroidism</vt:lpstr>
      <vt:lpstr>الشريحة 67</vt:lpstr>
      <vt:lpstr>قصور جارات الدرق</vt:lpstr>
      <vt:lpstr>Adrenal insufficiency</vt:lpstr>
      <vt:lpstr>قصور الكظر</vt:lpstr>
      <vt:lpstr>Adrenal insufficiency</vt:lpstr>
      <vt:lpstr>الشريحة 72</vt:lpstr>
      <vt:lpstr>التوصيات</vt:lpstr>
      <vt:lpstr>التوصيات</vt:lpstr>
      <vt:lpstr>التوصيات </vt:lpstr>
      <vt:lpstr>التوصيات</vt:lpstr>
      <vt:lpstr>الشريحة 77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and metabolic abnormalities</dc:title>
  <dc:creator>Rajha</dc:creator>
  <cp:lastModifiedBy>razank</cp:lastModifiedBy>
  <cp:revision>79</cp:revision>
  <dcterms:created xsi:type="dcterms:W3CDTF">2014-02-28T16:21:55Z</dcterms:created>
  <dcterms:modified xsi:type="dcterms:W3CDTF">2016-04-14T10:53:13Z</dcterms:modified>
</cp:coreProperties>
</file>