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Layouts/slideLayout15.xml" ContentType="application/vnd.openxmlformats-officedocument.presentationml.slideLayout+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1"/>
    <p:sldMasterId id="2147483744" r:id="rId2"/>
  </p:sldMasterIdLst>
  <p:notesMasterIdLst>
    <p:notesMasterId r:id="rId280"/>
  </p:notesMasterIdLst>
  <p:sldIdLst>
    <p:sldId id="256" r:id="rId3"/>
    <p:sldId id="402" r:id="rId4"/>
    <p:sldId id="616" r:id="rId5"/>
    <p:sldId id="615" r:id="rId6"/>
    <p:sldId id="519" r:id="rId7"/>
    <p:sldId id="907" r:id="rId8"/>
    <p:sldId id="912" r:id="rId9"/>
    <p:sldId id="914" r:id="rId10"/>
    <p:sldId id="908" r:id="rId11"/>
    <p:sldId id="913" r:id="rId12"/>
    <p:sldId id="909" r:id="rId13"/>
    <p:sldId id="910" r:id="rId14"/>
    <p:sldId id="791" r:id="rId15"/>
    <p:sldId id="792" r:id="rId16"/>
    <p:sldId id="422" r:id="rId17"/>
    <p:sldId id="427" r:id="rId18"/>
    <p:sldId id="429" r:id="rId19"/>
    <p:sldId id="430" r:id="rId20"/>
    <p:sldId id="428" r:id="rId21"/>
    <p:sldId id="431" r:id="rId22"/>
    <p:sldId id="453" r:id="rId23"/>
    <p:sldId id="434" r:id="rId24"/>
    <p:sldId id="444" r:id="rId25"/>
    <p:sldId id="649" r:id="rId26"/>
    <p:sldId id="670" r:id="rId27"/>
    <p:sldId id="673" r:id="rId28"/>
    <p:sldId id="671" r:id="rId29"/>
    <p:sldId id="672" r:id="rId30"/>
    <p:sldId id="445" r:id="rId31"/>
    <p:sldId id="674" r:id="rId32"/>
    <p:sldId id="676" r:id="rId33"/>
    <p:sldId id="449" r:id="rId34"/>
    <p:sldId id="677" r:id="rId35"/>
    <p:sldId id="681" r:id="rId36"/>
    <p:sldId id="682" r:id="rId37"/>
    <p:sldId id="678" r:id="rId38"/>
    <p:sldId id="679" r:id="rId39"/>
    <p:sldId id="448" r:id="rId40"/>
    <p:sldId id="683" r:id="rId41"/>
    <p:sldId id="685" r:id="rId42"/>
    <p:sldId id="687" r:id="rId43"/>
    <p:sldId id="686" r:id="rId44"/>
    <p:sldId id="684" r:id="rId45"/>
    <p:sldId id="447" r:id="rId46"/>
    <p:sldId id="688" r:id="rId47"/>
    <p:sldId id="691" r:id="rId48"/>
    <p:sldId id="690" r:id="rId49"/>
    <p:sldId id="689" r:id="rId50"/>
    <p:sldId id="446" r:id="rId51"/>
    <p:sldId id="692" r:id="rId52"/>
    <p:sldId id="693" r:id="rId53"/>
    <p:sldId id="694" r:id="rId54"/>
    <p:sldId id="450" r:id="rId55"/>
    <p:sldId id="695" r:id="rId56"/>
    <p:sldId id="699" r:id="rId57"/>
    <p:sldId id="698" r:id="rId58"/>
    <p:sldId id="697" r:id="rId59"/>
    <p:sldId id="696" r:id="rId60"/>
    <p:sldId id="451" r:id="rId61"/>
    <p:sldId id="700" r:id="rId62"/>
    <p:sldId id="703" r:id="rId63"/>
    <p:sldId id="702" r:id="rId64"/>
    <p:sldId id="701" r:id="rId65"/>
    <p:sldId id="704" r:id="rId66"/>
    <p:sldId id="452" r:id="rId67"/>
    <p:sldId id="705" r:id="rId68"/>
    <p:sldId id="708" r:id="rId69"/>
    <p:sldId id="707" r:id="rId70"/>
    <p:sldId id="706" r:id="rId71"/>
    <p:sldId id="435" r:id="rId72"/>
    <p:sldId id="455" r:id="rId73"/>
    <p:sldId id="660" r:id="rId74"/>
    <p:sldId id="661" r:id="rId75"/>
    <p:sldId id="662" r:id="rId76"/>
    <p:sldId id="663" r:id="rId77"/>
    <p:sldId id="664" r:id="rId78"/>
    <p:sldId id="717" r:id="rId79"/>
    <p:sldId id="725" r:id="rId80"/>
    <p:sldId id="724" r:id="rId81"/>
    <p:sldId id="726" r:id="rId82"/>
    <p:sldId id="723" r:id="rId83"/>
    <p:sldId id="456" r:id="rId84"/>
    <p:sldId id="709" r:id="rId85"/>
    <p:sldId id="457" r:id="rId86"/>
    <p:sldId id="436" r:id="rId87"/>
    <p:sldId id="458" r:id="rId88"/>
    <p:sldId id="727" r:id="rId89"/>
    <p:sldId id="732" r:id="rId90"/>
    <p:sldId id="735" r:id="rId91"/>
    <p:sldId id="459" r:id="rId92"/>
    <p:sldId id="736" r:id="rId93"/>
    <p:sldId id="652" r:id="rId94"/>
    <p:sldId id="737" r:id="rId95"/>
    <p:sldId id="463" r:id="rId96"/>
    <p:sldId id="460" r:id="rId97"/>
    <p:sldId id="739" r:id="rId98"/>
    <p:sldId id="742" r:id="rId99"/>
    <p:sldId id="743" r:id="rId100"/>
    <p:sldId id="748" r:id="rId101"/>
    <p:sldId id="744" r:id="rId102"/>
    <p:sldId id="745" r:id="rId103"/>
    <p:sldId id="746" r:id="rId104"/>
    <p:sldId id="747" r:id="rId105"/>
    <p:sldId id="461" r:id="rId106"/>
    <p:sldId id="749" r:id="rId107"/>
    <p:sldId id="754" r:id="rId108"/>
    <p:sldId id="755" r:id="rId109"/>
    <p:sldId id="750" r:id="rId110"/>
    <p:sldId id="751" r:id="rId111"/>
    <p:sldId id="438" r:id="rId112"/>
    <p:sldId id="464" r:id="rId113"/>
    <p:sldId id="469" r:id="rId114"/>
    <p:sldId id="618" r:id="rId115"/>
    <p:sldId id="465" r:id="rId116"/>
    <p:sldId id="466" r:id="rId117"/>
    <p:sldId id="468" r:id="rId118"/>
    <p:sldId id="473" r:id="rId119"/>
    <p:sldId id="470" r:id="rId120"/>
    <p:sldId id="467" r:id="rId121"/>
    <p:sldId id="659" r:id="rId122"/>
    <p:sldId id="753" r:id="rId123"/>
    <p:sldId id="757" r:id="rId124"/>
    <p:sldId id="758" r:id="rId125"/>
    <p:sldId id="759" r:id="rId126"/>
    <p:sldId id="443" r:id="rId127"/>
    <p:sldId id="471" r:id="rId128"/>
    <p:sldId id="760" r:id="rId129"/>
    <p:sldId id="762" r:id="rId130"/>
    <p:sldId id="761" r:id="rId131"/>
    <p:sldId id="763" r:id="rId132"/>
    <p:sldId id="767" r:id="rId133"/>
    <p:sldId id="766" r:id="rId134"/>
    <p:sldId id="765" r:id="rId135"/>
    <p:sldId id="764" r:id="rId136"/>
    <p:sldId id="442" r:id="rId137"/>
    <p:sldId id="915" r:id="rId138"/>
    <p:sldId id="768" r:id="rId139"/>
    <p:sldId id="864" r:id="rId140"/>
    <p:sldId id="887" r:id="rId141"/>
    <p:sldId id="865" r:id="rId142"/>
    <p:sldId id="868" r:id="rId143"/>
    <p:sldId id="888" r:id="rId144"/>
    <p:sldId id="890" r:id="rId145"/>
    <p:sldId id="889" r:id="rId146"/>
    <p:sldId id="866" r:id="rId147"/>
    <p:sldId id="867" r:id="rId148"/>
    <p:sldId id="506" r:id="rId149"/>
    <p:sldId id="525" r:id="rId150"/>
    <p:sldId id="523" r:id="rId151"/>
    <p:sldId id="524" r:id="rId152"/>
    <p:sldId id="507" r:id="rId153"/>
    <p:sldId id="509" r:id="rId154"/>
    <p:sldId id="769" r:id="rId155"/>
    <p:sldId id="774" r:id="rId156"/>
    <p:sldId id="775" r:id="rId157"/>
    <p:sldId id="773" r:id="rId158"/>
    <p:sldId id="772" r:id="rId159"/>
    <p:sldId id="771" r:id="rId160"/>
    <p:sldId id="770" r:id="rId161"/>
    <p:sldId id="776" r:id="rId162"/>
    <p:sldId id="911" r:id="rId163"/>
    <p:sldId id="510" r:id="rId164"/>
    <p:sldId id="526" r:id="rId165"/>
    <p:sldId id="527" r:id="rId166"/>
    <p:sldId id="786" r:id="rId167"/>
    <p:sldId id="787" r:id="rId168"/>
    <p:sldId id="788" r:id="rId169"/>
    <p:sldId id="789" r:id="rId170"/>
    <p:sldId id="777" r:id="rId171"/>
    <p:sldId id="784" r:id="rId172"/>
    <p:sldId id="529" r:id="rId173"/>
    <p:sldId id="532" r:id="rId174"/>
    <p:sldId id="533" r:id="rId175"/>
    <p:sldId id="796" r:id="rId176"/>
    <p:sldId id="797" r:id="rId177"/>
    <p:sldId id="799" r:id="rId178"/>
    <p:sldId id="800" r:id="rId179"/>
    <p:sldId id="802" r:id="rId180"/>
    <p:sldId id="803" r:id="rId181"/>
    <p:sldId id="806" r:id="rId182"/>
    <p:sldId id="810" r:id="rId183"/>
    <p:sldId id="808" r:id="rId184"/>
    <p:sldId id="809" r:id="rId185"/>
    <p:sldId id="881" r:id="rId186"/>
    <p:sldId id="882" r:id="rId187"/>
    <p:sldId id="876" r:id="rId188"/>
    <p:sldId id="583" r:id="rId189"/>
    <p:sldId id="584" r:id="rId190"/>
    <p:sldId id="585" r:id="rId191"/>
    <p:sldId id="891" r:id="rId192"/>
    <p:sldId id="816" r:id="rId193"/>
    <p:sldId id="892" r:id="rId194"/>
    <p:sldId id="893" r:id="rId195"/>
    <p:sldId id="586" r:id="rId196"/>
    <p:sldId id="894" r:id="rId197"/>
    <p:sldId id="587" r:id="rId198"/>
    <p:sldId id="895" r:id="rId199"/>
    <p:sldId id="589" r:id="rId200"/>
    <p:sldId id="590" r:id="rId201"/>
    <p:sldId id="608" r:id="rId202"/>
    <p:sldId id="591" r:id="rId203"/>
    <p:sldId id="896" r:id="rId204"/>
    <p:sldId id="897" r:id="rId205"/>
    <p:sldId id="898" r:id="rId206"/>
    <p:sldId id="592" r:id="rId207"/>
    <p:sldId id="899" r:id="rId208"/>
    <p:sldId id="823" r:id="rId209"/>
    <p:sldId id="593" r:id="rId210"/>
    <p:sldId id="900" r:id="rId211"/>
    <p:sldId id="594" r:id="rId212"/>
    <p:sldId id="901" r:id="rId213"/>
    <p:sldId id="595" r:id="rId214"/>
    <p:sldId id="902" r:id="rId215"/>
    <p:sldId id="877" r:id="rId216"/>
    <p:sldId id="883" r:id="rId217"/>
    <p:sldId id="879" r:id="rId218"/>
    <p:sldId id="884" r:id="rId219"/>
    <p:sldId id="878" r:id="rId220"/>
    <p:sldId id="885" r:id="rId221"/>
    <p:sldId id="880" r:id="rId222"/>
    <p:sldId id="886" r:id="rId223"/>
    <p:sldId id="596" r:id="rId224"/>
    <p:sldId id="597" r:id="rId225"/>
    <p:sldId id="598" r:id="rId226"/>
    <p:sldId id="599" r:id="rId227"/>
    <p:sldId id="600" r:id="rId228"/>
    <p:sldId id="829" r:id="rId229"/>
    <p:sldId id="601" r:id="rId230"/>
    <p:sldId id="830" r:id="rId231"/>
    <p:sldId id="602" r:id="rId232"/>
    <p:sldId id="603" r:id="rId233"/>
    <p:sldId id="831" r:id="rId234"/>
    <p:sldId id="604" r:id="rId235"/>
    <p:sldId id="606" r:id="rId236"/>
    <p:sldId id="607" r:id="rId237"/>
    <p:sldId id="832" r:id="rId238"/>
    <p:sldId id="837" r:id="rId239"/>
    <p:sldId id="610" r:id="rId240"/>
    <p:sldId id="903" r:id="rId241"/>
    <p:sldId id="853" r:id="rId242"/>
    <p:sldId id="845" r:id="rId243"/>
    <p:sldId id="838" r:id="rId244"/>
    <p:sldId id="854" r:id="rId245"/>
    <p:sldId id="856" r:id="rId246"/>
    <p:sldId id="857" r:id="rId247"/>
    <p:sldId id="855" r:id="rId248"/>
    <p:sldId id="839" r:id="rId249"/>
    <p:sldId id="842" r:id="rId250"/>
    <p:sldId id="863" r:id="rId251"/>
    <p:sldId id="862" r:id="rId252"/>
    <p:sldId id="612" r:id="rId253"/>
    <p:sldId id="613" r:id="rId254"/>
    <p:sldId id="614" r:id="rId255"/>
    <p:sldId id="617" r:id="rId256"/>
    <p:sldId id="531" r:id="rId257"/>
    <p:sldId id="534" r:id="rId258"/>
    <p:sldId id="535" r:id="rId259"/>
    <p:sldId id="539" r:id="rId260"/>
    <p:sldId id="538" r:id="rId261"/>
    <p:sldId id="537" r:id="rId262"/>
    <p:sldId id="536" r:id="rId263"/>
    <p:sldId id="834" r:id="rId264"/>
    <p:sldId id="530" r:id="rId265"/>
    <p:sldId id="835" r:id="rId266"/>
    <p:sldId id="544" r:id="rId267"/>
    <p:sldId id="565" r:id="rId268"/>
    <p:sldId id="543" r:id="rId269"/>
    <p:sldId id="542" r:id="rId270"/>
    <p:sldId id="372" r:id="rId271"/>
    <p:sldId id="622" r:id="rId272"/>
    <p:sldId id="624" r:id="rId273"/>
    <p:sldId id="623" r:id="rId274"/>
    <p:sldId id="390" r:id="rId275"/>
    <p:sldId id="621" r:id="rId276"/>
    <p:sldId id="625" r:id="rId277"/>
    <p:sldId id="626" r:id="rId278"/>
    <p:sldId id="278" r:id="rId279"/>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9428" autoAdjust="0"/>
    <p:restoredTop sz="94627" autoAdjust="0"/>
  </p:normalViewPr>
  <p:slideViewPr>
    <p:cSldViewPr>
      <p:cViewPr>
        <p:scale>
          <a:sx n="70" d="100"/>
          <a:sy n="70" d="100"/>
        </p:scale>
        <p:origin x="-1314" y="-13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31014"/>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notesMaster" Target="notesMasters/notesMaster1.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260" Type="http://schemas.openxmlformats.org/officeDocument/2006/relationships/slide" Target="slides/slide258.xml"/><Relationship Id="rId265" Type="http://schemas.openxmlformats.org/officeDocument/2006/relationships/slide" Target="slides/slide263.xml"/><Relationship Id="rId281"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71" Type="http://schemas.openxmlformats.org/officeDocument/2006/relationships/slide" Target="slides/slide269.xml"/><Relationship Id="rId276" Type="http://schemas.openxmlformats.org/officeDocument/2006/relationships/slide" Target="slides/slide274.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282"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slide" Target="slides/slide275.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tableStyles" Target="tableStyle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Y"/>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CE6B63C-E077-4ECE-B8E3-9DDFC08E9A50}" type="datetimeFigureOut">
              <a:rPr lang="ar-SY" smtClean="0"/>
              <a:pPr/>
              <a:t>11/06/1437</a:t>
            </a:fld>
            <a:endParaRPr lang="ar-SY"/>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Y"/>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Y"/>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3DD82108-619D-4CCA-AD16-360CF83AA91D}" type="slidenum">
              <a:rPr lang="ar-SY" smtClean="0"/>
              <a:pPr/>
              <a:t>‹#›</a:t>
            </a:fld>
            <a:endParaRPr lang="ar-SY"/>
          </a:p>
        </p:txBody>
      </p:sp>
    </p:spTree>
    <p:extLst>
      <p:ext uri="{BB962C8B-B14F-4D97-AF65-F5344CB8AC3E}">
        <p14:creationId xmlns="" xmlns:p14="http://schemas.microsoft.com/office/powerpoint/2010/main" val="276864118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E5C00782-50E0-4D97-8694-F0D9346AF8DF}" type="datetime10">
              <a:rPr lang="ar-SA" smtClean="0"/>
              <a:pPr/>
              <a:t>الأحد، 20 آذار، 2016</a:t>
            </a:fld>
            <a:endParaRPr lang="ar-SA"/>
          </a:p>
        </p:txBody>
      </p:sp>
      <p:sp>
        <p:nvSpPr>
          <p:cNvPr id="5" name="عنصر نائب للتذييل 4"/>
          <p:cNvSpPr>
            <a:spLocks noGrp="1"/>
          </p:cNvSpPr>
          <p:nvPr>
            <p:ph type="ftr" sz="quarter" idx="11"/>
          </p:nvPr>
        </p:nvSpPr>
        <p:spPr/>
        <p:txBody>
          <a:bodyPr/>
          <a:lstStyle/>
          <a:p>
            <a:r>
              <a:rPr lang="ar-SA" dirty="0" smtClean="0"/>
              <a:t>الدكتور بسام أبو الذهب-دائرة السلامة والصحة المِهَنية-وزارة الصحة</a:t>
            </a:r>
            <a:endParaRPr lang="ar-SA" dirty="0"/>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C7B4B4B2-5228-46BF-A03D-6558607C223E}" type="datetime10">
              <a:rPr lang="ar-SA" smtClean="0"/>
              <a:pPr/>
              <a:t>الأحد، 20 آذار، 2016</a:t>
            </a:fld>
            <a:endParaRPr lang="ar-SA"/>
          </a:p>
        </p:txBody>
      </p:sp>
      <p:sp>
        <p:nvSpPr>
          <p:cNvPr id="5" name="عنصر نائب للتذييل 4"/>
          <p:cNvSpPr>
            <a:spLocks noGrp="1"/>
          </p:cNvSpPr>
          <p:nvPr>
            <p:ph type="ftr" sz="quarter" idx="11"/>
          </p:nvPr>
        </p:nvSpPr>
        <p:spPr/>
        <p:txBody>
          <a:bodyPr/>
          <a:lstStyle/>
          <a:p>
            <a:r>
              <a:rPr lang="ar-SA" dirty="0" smtClean="0"/>
              <a:t>الدكتور بسام أبو الذهب-دائرة السلامة والصحة المِهَنية-وزارة الصحة</a:t>
            </a:r>
            <a:endParaRPr lang="ar-SA" dirty="0"/>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AC70A3F7-1DFD-4ECD-8B12-1447DD7921AA}" type="datetime10">
              <a:rPr lang="ar-SA" smtClean="0"/>
              <a:pPr/>
              <a:t>الأحد، 20 آذار، 2016</a:t>
            </a:fld>
            <a:endParaRPr lang="ar-SA"/>
          </a:p>
        </p:txBody>
      </p:sp>
      <p:sp>
        <p:nvSpPr>
          <p:cNvPr id="5" name="عنصر نائب للتذييل 4"/>
          <p:cNvSpPr>
            <a:spLocks noGrp="1"/>
          </p:cNvSpPr>
          <p:nvPr>
            <p:ph type="ftr" sz="quarter" idx="11"/>
          </p:nvPr>
        </p:nvSpPr>
        <p:spPr/>
        <p:txBody>
          <a:bodyPr/>
          <a:lstStyle/>
          <a:p>
            <a:r>
              <a:rPr lang="ar-SA" dirty="0" smtClean="0"/>
              <a:t>الدكتور بسام أبو الذهب-دائرة السلامة والصحة المِهَنية-وزارة الصحة</a:t>
            </a:r>
            <a:endParaRPr lang="ar-SA" dirty="0"/>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E5C00782-50E0-4D97-8694-F0D9346AF8DF}" type="datetime10">
              <a:rPr lang="ar-SA" smtClean="0">
                <a:solidFill>
                  <a:prstClr val="black">
                    <a:tint val="75000"/>
                  </a:prstClr>
                </a:solidFill>
              </a:rPr>
              <a:pPr/>
              <a:t>الأحد، 20 آذار، 2016</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r>
              <a:rPr lang="ar-SA" dirty="0" smtClean="0">
                <a:solidFill>
                  <a:prstClr val="black">
                    <a:tint val="75000"/>
                  </a:prstClr>
                </a:solidFill>
              </a:rPr>
              <a:t>الدكتور بسام أبو الذهب-دائرة السلامة والصحة المِهَنية-وزارة الصحة</a:t>
            </a:r>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 xmlns:p14="http://schemas.microsoft.com/office/powerpoint/2010/main" val="2656286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8C745B75-3791-4395-8DFD-49C1FD6EE83E}" type="datetime10">
              <a:rPr lang="ar-SA" smtClean="0">
                <a:solidFill>
                  <a:prstClr val="black">
                    <a:tint val="75000"/>
                  </a:prstClr>
                </a:solidFill>
              </a:rPr>
              <a:pPr/>
              <a:t>الأحد، 20 آذار، 2016</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r>
              <a:rPr lang="ar-SA" dirty="0" smtClean="0">
                <a:solidFill>
                  <a:prstClr val="black">
                    <a:tint val="75000"/>
                  </a:prstClr>
                </a:solidFill>
              </a:rPr>
              <a:t>الدكتور بسام أبو الذهب-دائرة السلامة والصحة المِهَنية-وزارة الصحة</a:t>
            </a:r>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 xmlns:p14="http://schemas.microsoft.com/office/powerpoint/2010/main" val="4033659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74DBD236-230A-4D56-A534-D6971896A68E}" type="datetime10">
              <a:rPr lang="ar-SA" smtClean="0">
                <a:solidFill>
                  <a:prstClr val="black">
                    <a:tint val="75000"/>
                  </a:prstClr>
                </a:solidFill>
              </a:rPr>
              <a:pPr/>
              <a:t>الأحد، 20 آذار، 2016</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r>
              <a:rPr lang="ar-SA" dirty="0" smtClean="0">
                <a:solidFill>
                  <a:prstClr val="black">
                    <a:tint val="75000"/>
                  </a:prstClr>
                </a:solidFill>
              </a:rPr>
              <a:t>الدكتور بسام أبو الذهب-دائرة السلامة والصحة المِهَنية-وزارة الصحة</a:t>
            </a:r>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 xmlns:p14="http://schemas.microsoft.com/office/powerpoint/2010/main" val="3733028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B3876D54-FC02-468D-BE7A-3B1B22CBE748}" type="datetime10">
              <a:rPr lang="ar-SA" smtClean="0">
                <a:solidFill>
                  <a:prstClr val="black">
                    <a:tint val="75000"/>
                  </a:prstClr>
                </a:solidFill>
              </a:rPr>
              <a:pPr/>
              <a:t>الأحد، 20 آذار، 2016</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r>
              <a:rPr lang="ar-SA" dirty="0" smtClean="0">
                <a:solidFill>
                  <a:prstClr val="black">
                    <a:tint val="75000"/>
                  </a:prstClr>
                </a:solidFill>
              </a:rPr>
              <a:t>الدكتور بسام أبو الذهب-دائرة السلامة والصحة المِهَنية-وزارة الصحة</a:t>
            </a:r>
            <a:endParaRPr lang="ar-SA" dirty="0">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 xmlns:p14="http://schemas.microsoft.com/office/powerpoint/2010/main" val="4204110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977656FB-70AF-4B95-BA3D-0A99E0785624}" type="datetime10">
              <a:rPr lang="ar-SA" smtClean="0">
                <a:solidFill>
                  <a:prstClr val="black">
                    <a:tint val="75000"/>
                  </a:prstClr>
                </a:solidFill>
              </a:rPr>
              <a:pPr/>
              <a:t>الأحد، 20 آذار، 2016</a:t>
            </a:fld>
            <a:endParaRPr lang="ar-SA">
              <a:solidFill>
                <a:prstClr val="black">
                  <a:tint val="75000"/>
                </a:prstClr>
              </a:solidFill>
            </a:endParaRPr>
          </a:p>
        </p:txBody>
      </p:sp>
      <p:sp>
        <p:nvSpPr>
          <p:cNvPr id="8" name="عنصر نائب للتذييل 7"/>
          <p:cNvSpPr>
            <a:spLocks noGrp="1"/>
          </p:cNvSpPr>
          <p:nvPr>
            <p:ph type="ftr" sz="quarter" idx="11"/>
          </p:nvPr>
        </p:nvSpPr>
        <p:spPr/>
        <p:txBody>
          <a:bodyPr/>
          <a:lstStyle/>
          <a:p>
            <a:r>
              <a:rPr lang="ar-SA" dirty="0" smtClean="0">
                <a:solidFill>
                  <a:prstClr val="black">
                    <a:tint val="75000"/>
                  </a:prstClr>
                </a:solidFill>
              </a:rPr>
              <a:t>الدكتور بسام أبو الذهب-دائرة السلامة والصحة المِهَنية-وزارة الصحة</a:t>
            </a:r>
            <a:endParaRPr lang="ar-SA" dirty="0">
              <a:solidFill>
                <a:prstClr val="black">
                  <a:tint val="75000"/>
                </a:prstClr>
              </a:solidFill>
            </a:endParaRPr>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 xmlns:p14="http://schemas.microsoft.com/office/powerpoint/2010/main" val="3183999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6479E98D-942D-43E4-958C-8E5E5FDD6DA8}" type="datetime10">
              <a:rPr lang="ar-SA" smtClean="0">
                <a:solidFill>
                  <a:prstClr val="black">
                    <a:tint val="75000"/>
                  </a:prstClr>
                </a:solidFill>
              </a:rPr>
              <a:pPr/>
              <a:t>الأحد، 20 آذار، 2016</a:t>
            </a:fld>
            <a:endParaRPr lang="ar-SA">
              <a:solidFill>
                <a:prstClr val="black">
                  <a:tint val="75000"/>
                </a:prstClr>
              </a:solidFill>
            </a:endParaRPr>
          </a:p>
        </p:txBody>
      </p:sp>
      <p:sp>
        <p:nvSpPr>
          <p:cNvPr id="4" name="عنصر نائب للتذييل 3"/>
          <p:cNvSpPr>
            <a:spLocks noGrp="1"/>
          </p:cNvSpPr>
          <p:nvPr>
            <p:ph type="ftr" sz="quarter" idx="11"/>
          </p:nvPr>
        </p:nvSpPr>
        <p:spPr/>
        <p:txBody>
          <a:bodyPr/>
          <a:lstStyle/>
          <a:p>
            <a:r>
              <a:rPr lang="ar-SA" dirty="0" smtClean="0">
                <a:solidFill>
                  <a:prstClr val="black">
                    <a:tint val="75000"/>
                  </a:prstClr>
                </a:solidFill>
              </a:rPr>
              <a:t>الدكتور بسام أبو الذهب-دائرة السلامة والصحة المِهَنية-وزارة الصحة</a:t>
            </a:r>
            <a:endParaRPr lang="ar-SA" dirty="0">
              <a:solidFill>
                <a:prstClr val="black">
                  <a:tint val="75000"/>
                </a:prstClr>
              </a:solidFill>
            </a:endParaRPr>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 xmlns:p14="http://schemas.microsoft.com/office/powerpoint/2010/main" val="2094575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486AFC3-8E81-4E5D-B068-55AE6FD5EEAB}" type="datetime10">
              <a:rPr lang="ar-SA" smtClean="0">
                <a:solidFill>
                  <a:prstClr val="black">
                    <a:tint val="75000"/>
                  </a:prstClr>
                </a:solidFill>
              </a:rPr>
              <a:pPr/>
              <a:t>الأحد، 20 آذار، 2016</a:t>
            </a:fld>
            <a:endParaRPr lang="ar-SA">
              <a:solidFill>
                <a:prstClr val="black">
                  <a:tint val="75000"/>
                </a:prstClr>
              </a:solidFill>
            </a:endParaRPr>
          </a:p>
        </p:txBody>
      </p:sp>
      <p:sp>
        <p:nvSpPr>
          <p:cNvPr id="3" name="عنصر نائب للتذييل 2"/>
          <p:cNvSpPr>
            <a:spLocks noGrp="1"/>
          </p:cNvSpPr>
          <p:nvPr>
            <p:ph type="ftr" sz="quarter" idx="11"/>
          </p:nvPr>
        </p:nvSpPr>
        <p:spPr/>
        <p:txBody>
          <a:bodyPr/>
          <a:lstStyle/>
          <a:p>
            <a:r>
              <a:rPr lang="ar-SA" dirty="0" smtClean="0">
                <a:solidFill>
                  <a:prstClr val="black">
                    <a:tint val="75000"/>
                  </a:prstClr>
                </a:solidFill>
              </a:rPr>
              <a:t>الدكتور بسام أبو الذهب-دائرة السلامة والصحة المِهَنية-وزارة الصحة</a:t>
            </a:r>
            <a:endParaRPr lang="ar-SA" dirty="0">
              <a:solidFill>
                <a:prstClr val="black">
                  <a:tint val="75000"/>
                </a:prstClr>
              </a:solidFill>
            </a:endParaRPr>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 xmlns:p14="http://schemas.microsoft.com/office/powerpoint/2010/main" val="958204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6BC1BC4C-D4B2-4196-BC5A-AD38A5A29984}" type="datetime10">
              <a:rPr lang="ar-SA" smtClean="0">
                <a:solidFill>
                  <a:prstClr val="black">
                    <a:tint val="75000"/>
                  </a:prstClr>
                </a:solidFill>
              </a:rPr>
              <a:pPr/>
              <a:t>الأحد، 20 آذار، 2016</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r>
              <a:rPr lang="ar-SA" dirty="0" smtClean="0">
                <a:solidFill>
                  <a:prstClr val="black">
                    <a:tint val="75000"/>
                  </a:prstClr>
                </a:solidFill>
              </a:rPr>
              <a:t>الدكتور بسام أبو الذهب-دائرة السلامة والصحة المِهَنية-وزارة الصحة</a:t>
            </a:r>
            <a:endParaRPr lang="ar-SA" dirty="0">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 xmlns:p14="http://schemas.microsoft.com/office/powerpoint/2010/main" val="387445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8C745B75-3791-4395-8DFD-49C1FD6EE83E}" type="datetime10">
              <a:rPr lang="ar-SA" smtClean="0"/>
              <a:pPr/>
              <a:t>الأحد، 20 آذار، 2016</a:t>
            </a:fld>
            <a:endParaRPr lang="ar-SA"/>
          </a:p>
        </p:txBody>
      </p:sp>
      <p:sp>
        <p:nvSpPr>
          <p:cNvPr id="5" name="عنصر نائب للتذييل 4"/>
          <p:cNvSpPr>
            <a:spLocks noGrp="1"/>
          </p:cNvSpPr>
          <p:nvPr>
            <p:ph type="ftr" sz="quarter" idx="11"/>
          </p:nvPr>
        </p:nvSpPr>
        <p:spPr/>
        <p:txBody>
          <a:bodyPr/>
          <a:lstStyle/>
          <a:p>
            <a:r>
              <a:rPr lang="ar-SA" dirty="0" smtClean="0"/>
              <a:t>الدكتور بسام أبو الذهب-دائرة السلامة والصحة المِهَنية-وزارة الصحة</a:t>
            </a:r>
            <a:endParaRPr lang="ar-SA" dirty="0"/>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22BF7283-BF74-4CB4-9E1A-422FC5EB1A29}" type="datetime10">
              <a:rPr lang="ar-SA" smtClean="0">
                <a:solidFill>
                  <a:prstClr val="black">
                    <a:tint val="75000"/>
                  </a:prstClr>
                </a:solidFill>
              </a:rPr>
              <a:pPr/>
              <a:t>الأحد، 20 آذار، 2016</a:t>
            </a:fld>
            <a:endParaRPr lang="ar-SA">
              <a:solidFill>
                <a:prstClr val="black">
                  <a:tint val="75000"/>
                </a:prstClr>
              </a:solidFill>
            </a:endParaRPr>
          </a:p>
        </p:txBody>
      </p:sp>
      <p:sp>
        <p:nvSpPr>
          <p:cNvPr id="6" name="عنصر نائب للتذييل 5"/>
          <p:cNvSpPr>
            <a:spLocks noGrp="1"/>
          </p:cNvSpPr>
          <p:nvPr>
            <p:ph type="ftr" sz="quarter" idx="11"/>
          </p:nvPr>
        </p:nvSpPr>
        <p:spPr/>
        <p:txBody>
          <a:bodyPr/>
          <a:lstStyle/>
          <a:p>
            <a:r>
              <a:rPr lang="ar-SA" dirty="0" smtClean="0">
                <a:solidFill>
                  <a:prstClr val="black">
                    <a:tint val="75000"/>
                  </a:prstClr>
                </a:solidFill>
              </a:rPr>
              <a:t>الدكتور بسام أبو الذهب-دائرة السلامة والصحة المِهَنية-وزارة الصحة</a:t>
            </a:r>
            <a:endParaRPr lang="ar-SA" dirty="0">
              <a:solidFill>
                <a:prstClr val="black">
                  <a:tint val="75000"/>
                </a:prstClr>
              </a:solidFill>
            </a:endParaRPr>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 xmlns:p14="http://schemas.microsoft.com/office/powerpoint/2010/main" val="3649889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C7B4B4B2-5228-46BF-A03D-6558607C223E}" type="datetime10">
              <a:rPr lang="ar-SA" smtClean="0">
                <a:solidFill>
                  <a:prstClr val="black">
                    <a:tint val="75000"/>
                  </a:prstClr>
                </a:solidFill>
              </a:rPr>
              <a:pPr/>
              <a:t>الأحد، 20 آذار، 2016</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r>
              <a:rPr lang="ar-SA" dirty="0" smtClean="0">
                <a:solidFill>
                  <a:prstClr val="black">
                    <a:tint val="75000"/>
                  </a:prstClr>
                </a:solidFill>
              </a:rPr>
              <a:t>الدكتور بسام أبو الذهب-دائرة السلامة والصحة المِهَنية-وزارة الصحة</a:t>
            </a:r>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 xmlns:p14="http://schemas.microsoft.com/office/powerpoint/2010/main" val="3263704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AC70A3F7-1DFD-4ECD-8B12-1447DD7921AA}" type="datetime10">
              <a:rPr lang="ar-SA" smtClean="0">
                <a:solidFill>
                  <a:prstClr val="black">
                    <a:tint val="75000"/>
                  </a:prstClr>
                </a:solidFill>
              </a:rPr>
              <a:pPr/>
              <a:t>الأحد، 20 آذار، 2016</a:t>
            </a:fld>
            <a:endParaRPr lang="ar-SA">
              <a:solidFill>
                <a:prstClr val="black">
                  <a:tint val="75000"/>
                </a:prstClr>
              </a:solidFill>
            </a:endParaRPr>
          </a:p>
        </p:txBody>
      </p:sp>
      <p:sp>
        <p:nvSpPr>
          <p:cNvPr id="5" name="عنصر نائب للتذييل 4"/>
          <p:cNvSpPr>
            <a:spLocks noGrp="1"/>
          </p:cNvSpPr>
          <p:nvPr>
            <p:ph type="ftr" sz="quarter" idx="11"/>
          </p:nvPr>
        </p:nvSpPr>
        <p:spPr/>
        <p:txBody>
          <a:bodyPr/>
          <a:lstStyle/>
          <a:p>
            <a:r>
              <a:rPr lang="ar-SA" dirty="0" smtClean="0">
                <a:solidFill>
                  <a:prstClr val="black">
                    <a:tint val="75000"/>
                  </a:prstClr>
                </a:solidFill>
              </a:rPr>
              <a:t>الدكتور بسام أبو الذهب-دائرة السلامة والصحة المِهَنية-وزارة الصحة</a:t>
            </a:r>
            <a:endParaRPr lang="ar-SA" dirty="0">
              <a:solidFill>
                <a:prstClr val="black">
                  <a:tint val="75000"/>
                </a:prstClr>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 xmlns:p14="http://schemas.microsoft.com/office/powerpoint/2010/main" val="2945614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74DBD236-230A-4D56-A534-D6971896A68E}" type="datetime10">
              <a:rPr lang="ar-SA" smtClean="0"/>
              <a:pPr/>
              <a:t>الأحد، 20 آذار، 2016</a:t>
            </a:fld>
            <a:endParaRPr lang="ar-SA"/>
          </a:p>
        </p:txBody>
      </p:sp>
      <p:sp>
        <p:nvSpPr>
          <p:cNvPr id="5" name="عنصر نائب للتذييل 4"/>
          <p:cNvSpPr>
            <a:spLocks noGrp="1"/>
          </p:cNvSpPr>
          <p:nvPr>
            <p:ph type="ftr" sz="quarter" idx="11"/>
          </p:nvPr>
        </p:nvSpPr>
        <p:spPr/>
        <p:txBody>
          <a:bodyPr/>
          <a:lstStyle/>
          <a:p>
            <a:r>
              <a:rPr lang="ar-SA" dirty="0" smtClean="0"/>
              <a:t>الدكتور بسام أبو الذهب-دائرة السلامة والصحة المِهَنية-وزارة الصحة</a:t>
            </a:r>
            <a:endParaRPr lang="ar-SA" dirty="0"/>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B3876D54-FC02-468D-BE7A-3B1B22CBE748}" type="datetime10">
              <a:rPr lang="ar-SA" smtClean="0"/>
              <a:pPr/>
              <a:t>الأحد، 20 آذار، 2016</a:t>
            </a:fld>
            <a:endParaRPr lang="ar-SA"/>
          </a:p>
        </p:txBody>
      </p:sp>
      <p:sp>
        <p:nvSpPr>
          <p:cNvPr id="6" name="عنصر نائب للتذييل 5"/>
          <p:cNvSpPr>
            <a:spLocks noGrp="1"/>
          </p:cNvSpPr>
          <p:nvPr>
            <p:ph type="ftr" sz="quarter" idx="11"/>
          </p:nvPr>
        </p:nvSpPr>
        <p:spPr/>
        <p:txBody>
          <a:bodyPr/>
          <a:lstStyle/>
          <a:p>
            <a:r>
              <a:rPr lang="ar-SA" dirty="0" smtClean="0"/>
              <a:t>الدكتور بسام أبو الذهب-دائرة السلامة والصحة المِهَنية-وزارة الصحة</a:t>
            </a:r>
            <a:endParaRPr lang="ar-SA" dirty="0"/>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977656FB-70AF-4B95-BA3D-0A99E0785624}" type="datetime10">
              <a:rPr lang="ar-SA" smtClean="0"/>
              <a:pPr/>
              <a:t>الأحد، 20 آذار، 2016</a:t>
            </a:fld>
            <a:endParaRPr lang="ar-SA"/>
          </a:p>
        </p:txBody>
      </p:sp>
      <p:sp>
        <p:nvSpPr>
          <p:cNvPr id="8" name="عنصر نائب للتذييل 7"/>
          <p:cNvSpPr>
            <a:spLocks noGrp="1"/>
          </p:cNvSpPr>
          <p:nvPr>
            <p:ph type="ftr" sz="quarter" idx="11"/>
          </p:nvPr>
        </p:nvSpPr>
        <p:spPr/>
        <p:txBody>
          <a:bodyPr/>
          <a:lstStyle/>
          <a:p>
            <a:r>
              <a:rPr lang="ar-SA" dirty="0" smtClean="0"/>
              <a:t>الدكتور بسام أبو الذهب-دائرة السلامة والصحة المِهَنية-وزارة الصحة</a:t>
            </a:r>
            <a:endParaRPr lang="ar-SA" dirty="0"/>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6479E98D-942D-43E4-958C-8E5E5FDD6DA8}" type="datetime10">
              <a:rPr lang="ar-SA" smtClean="0"/>
              <a:pPr/>
              <a:t>الأحد، 20 آذار، 2016</a:t>
            </a:fld>
            <a:endParaRPr lang="ar-SA"/>
          </a:p>
        </p:txBody>
      </p:sp>
      <p:sp>
        <p:nvSpPr>
          <p:cNvPr id="4" name="عنصر نائب للتذييل 3"/>
          <p:cNvSpPr>
            <a:spLocks noGrp="1"/>
          </p:cNvSpPr>
          <p:nvPr>
            <p:ph type="ftr" sz="quarter" idx="11"/>
          </p:nvPr>
        </p:nvSpPr>
        <p:spPr/>
        <p:txBody>
          <a:bodyPr/>
          <a:lstStyle/>
          <a:p>
            <a:r>
              <a:rPr lang="ar-SA" dirty="0" smtClean="0"/>
              <a:t>الدكتور بسام أبو الذهب-دائرة السلامة والصحة المِهَنية-وزارة الصحة</a:t>
            </a:r>
            <a:endParaRPr lang="ar-SA" dirty="0"/>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486AFC3-8E81-4E5D-B068-55AE6FD5EEAB}" type="datetime10">
              <a:rPr lang="ar-SA" smtClean="0"/>
              <a:pPr/>
              <a:t>الأحد، 20 آذار، 2016</a:t>
            </a:fld>
            <a:endParaRPr lang="ar-SA"/>
          </a:p>
        </p:txBody>
      </p:sp>
      <p:sp>
        <p:nvSpPr>
          <p:cNvPr id="3" name="عنصر نائب للتذييل 2"/>
          <p:cNvSpPr>
            <a:spLocks noGrp="1"/>
          </p:cNvSpPr>
          <p:nvPr>
            <p:ph type="ftr" sz="quarter" idx="11"/>
          </p:nvPr>
        </p:nvSpPr>
        <p:spPr/>
        <p:txBody>
          <a:bodyPr/>
          <a:lstStyle/>
          <a:p>
            <a:r>
              <a:rPr lang="ar-SA" dirty="0" smtClean="0"/>
              <a:t>الدكتور بسام أبو الذهب-دائرة السلامة والصحة المِهَنية-وزارة الصحة</a:t>
            </a:r>
            <a:endParaRPr lang="ar-SA" dirty="0"/>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6BC1BC4C-D4B2-4196-BC5A-AD38A5A29984}" type="datetime10">
              <a:rPr lang="ar-SA" smtClean="0"/>
              <a:pPr/>
              <a:t>الأحد، 20 آذار، 2016</a:t>
            </a:fld>
            <a:endParaRPr lang="ar-SA"/>
          </a:p>
        </p:txBody>
      </p:sp>
      <p:sp>
        <p:nvSpPr>
          <p:cNvPr id="6" name="عنصر نائب للتذييل 5"/>
          <p:cNvSpPr>
            <a:spLocks noGrp="1"/>
          </p:cNvSpPr>
          <p:nvPr>
            <p:ph type="ftr" sz="quarter" idx="11"/>
          </p:nvPr>
        </p:nvSpPr>
        <p:spPr/>
        <p:txBody>
          <a:bodyPr/>
          <a:lstStyle/>
          <a:p>
            <a:r>
              <a:rPr lang="ar-SA" dirty="0" smtClean="0"/>
              <a:t>الدكتور بسام أبو الذهب-دائرة السلامة والصحة المِهَنية-وزارة الصحة</a:t>
            </a:r>
            <a:endParaRPr lang="ar-SA" dirty="0"/>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22BF7283-BF74-4CB4-9E1A-422FC5EB1A29}" type="datetime10">
              <a:rPr lang="ar-SA" smtClean="0"/>
              <a:pPr/>
              <a:t>الأحد، 20 آذار، 2016</a:t>
            </a:fld>
            <a:endParaRPr lang="ar-SA"/>
          </a:p>
        </p:txBody>
      </p:sp>
      <p:sp>
        <p:nvSpPr>
          <p:cNvPr id="6" name="عنصر نائب للتذييل 5"/>
          <p:cNvSpPr>
            <a:spLocks noGrp="1"/>
          </p:cNvSpPr>
          <p:nvPr>
            <p:ph type="ftr" sz="quarter" idx="11"/>
          </p:nvPr>
        </p:nvSpPr>
        <p:spPr/>
        <p:txBody>
          <a:bodyPr/>
          <a:lstStyle/>
          <a:p>
            <a:r>
              <a:rPr lang="ar-SA" dirty="0" smtClean="0"/>
              <a:t>الدكتور بسام أبو الذهب-دائرة السلامة والصحة المِهَنية-وزارة الصحة</a:t>
            </a:r>
            <a:endParaRPr lang="ar-SA" dirty="0"/>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EF6BA93-F7D0-472B-8176-296F5510EA0E}" type="datetime10">
              <a:rPr lang="ar-SA" smtClean="0"/>
              <a:pPr/>
              <a:t>الأحد، 20 آذار، 2016</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ar-SA" dirty="0" smtClean="0"/>
              <a:t>الدكتور بسام أبو الذهب-دائرة السلامة والصحة المِهَنية-وزارة الصحة</a:t>
            </a:r>
            <a:endParaRPr lang="ar-SA" dirty="0"/>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EF6BA93-F7D0-472B-8176-296F5510EA0E}" type="datetime10">
              <a:rPr lang="ar-SA" smtClean="0">
                <a:solidFill>
                  <a:prstClr val="black">
                    <a:tint val="75000"/>
                  </a:prstClr>
                </a:solidFill>
              </a:rPr>
              <a:pPr/>
              <a:t>الأحد، 20 آذار، 2016</a:t>
            </a:fld>
            <a:endParaRPr lang="ar-SA">
              <a:solidFill>
                <a:prstClr val="black">
                  <a:tint val="75000"/>
                </a:prstClr>
              </a:solidFill>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ar-SA" dirty="0" smtClean="0">
                <a:solidFill>
                  <a:prstClr val="black">
                    <a:tint val="75000"/>
                  </a:prstClr>
                </a:solidFill>
              </a:rPr>
              <a:t>الدكتور بسام أبو الذهب-دائرة السلامة والصحة المِهَنية-وزارة الصحة</a:t>
            </a:r>
            <a:endParaRPr lang="ar-SA" dirty="0">
              <a:solidFill>
                <a:prstClr val="black">
                  <a:tint val="75000"/>
                </a:prstClr>
              </a:solidFill>
            </a:endParaRPr>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solidFill>
                  <a:prstClr val="black">
                    <a:tint val="75000"/>
                  </a:prstClr>
                </a:solidFill>
              </a:rPr>
              <a:pPr/>
              <a:t>‹#›</a:t>
            </a:fld>
            <a:endParaRPr lang="ar-SA">
              <a:solidFill>
                <a:prstClr val="black">
                  <a:tint val="75000"/>
                </a:prstClr>
              </a:solidFill>
            </a:endParaRPr>
          </a:p>
        </p:txBody>
      </p:sp>
    </p:spTree>
    <p:extLst>
      <p:ext uri="{BB962C8B-B14F-4D97-AF65-F5344CB8AC3E}">
        <p14:creationId xmlns="" xmlns:p14="http://schemas.microsoft.com/office/powerpoint/2010/main" val="174258310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17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7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18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4" Type="http://schemas.openxmlformats.org/officeDocument/2006/relationships/image" Target="../media/image186.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عنوان 1"/>
          <p:cNvSpPr>
            <a:spLocks noGrp="1"/>
          </p:cNvSpPr>
          <p:nvPr>
            <p:ph type="ctrTitle"/>
          </p:nvPr>
        </p:nvSpPr>
        <p:spPr>
          <a:xfrm>
            <a:off x="285720" y="209941"/>
            <a:ext cx="8643998" cy="1470025"/>
          </a:xfrm>
          <a:solidFill>
            <a:srgbClr val="C00000"/>
          </a:solidFill>
        </p:spPr>
        <p:txBody>
          <a:bodyPr>
            <a:normAutofit/>
          </a:bodyPr>
          <a:lstStyle/>
          <a:p>
            <a:r>
              <a:rPr lang="ar-SY" sz="3000" b="1" dirty="0" smtClean="0">
                <a:solidFill>
                  <a:srgbClr val="00B0F0"/>
                </a:solidFill>
                <a:latin typeface="Monotype Koufi" pitchFamily="2" charset="-78"/>
                <a:ea typeface="Monotype Koufi" pitchFamily="2" charset="-78"/>
                <a:cs typeface="Monotype Koufi" pitchFamily="2" charset="-78"/>
              </a:rPr>
              <a:t>تصنيف الوكالة الدولية لبحوث السرطان (</a:t>
            </a:r>
            <a:r>
              <a:rPr lang="en-US" sz="3000" b="1" dirty="0" smtClean="0">
                <a:solidFill>
                  <a:srgbClr val="00B0F0"/>
                </a:solidFill>
                <a:latin typeface="Monotype Koufi" pitchFamily="2" charset="-78"/>
                <a:ea typeface="Monotype Koufi" pitchFamily="2" charset="-78"/>
                <a:cs typeface="Monotype Koufi" pitchFamily="2" charset="-78"/>
              </a:rPr>
              <a:t>IARC</a:t>
            </a:r>
            <a:r>
              <a:rPr lang="ar-SY" sz="3000" b="1" dirty="0" smtClean="0">
                <a:solidFill>
                  <a:srgbClr val="00B0F0"/>
                </a:solidFill>
                <a:latin typeface="Monotype Koufi" pitchFamily="2" charset="-78"/>
                <a:ea typeface="Monotype Koufi" pitchFamily="2" charset="-78"/>
                <a:cs typeface="Monotype Koufi" pitchFamily="2" charset="-78"/>
              </a:rPr>
              <a:t>) </a:t>
            </a:r>
            <a:r>
              <a:rPr lang="ar-SY" sz="3000" b="1" dirty="0" err="1" smtClean="0">
                <a:solidFill>
                  <a:srgbClr val="00B0F0"/>
                </a:solidFill>
                <a:latin typeface="Monotype Koufi" pitchFamily="2" charset="-78"/>
                <a:ea typeface="Monotype Koufi" pitchFamily="2" charset="-78"/>
                <a:cs typeface="Monotype Koufi" pitchFamily="2" charset="-78"/>
              </a:rPr>
              <a:t>للمسرطنات</a:t>
            </a:r>
            <a:r>
              <a:rPr lang="ar-SY" sz="3000" b="1" dirty="0" smtClean="0">
                <a:solidFill>
                  <a:srgbClr val="00B0F0"/>
                </a:solidFill>
                <a:latin typeface="Monotype Koufi" pitchFamily="2" charset="-78"/>
                <a:ea typeface="Monotype Koufi" pitchFamily="2" charset="-78"/>
                <a:cs typeface="Monotype Koufi" pitchFamily="2" charset="-78"/>
              </a:rPr>
              <a:t/>
            </a:r>
            <a:br>
              <a:rPr lang="ar-SY" sz="3000" b="1" dirty="0" smtClean="0">
                <a:solidFill>
                  <a:srgbClr val="00B0F0"/>
                </a:solidFill>
                <a:latin typeface="Monotype Koufi" pitchFamily="2" charset="-78"/>
                <a:ea typeface="Monotype Koufi" pitchFamily="2" charset="-78"/>
                <a:cs typeface="Monotype Koufi" pitchFamily="2" charset="-78"/>
              </a:rPr>
            </a:br>
            <a:r>
              <a:rPr lang="ar-SY" sz="3000" b="1" dirty="0" err="1" smtClean="0">
                <a:solidFill>
                  <a:srgbClr val="00B0F0"/>
                </a:solidFill>
                <a:latin typeface="Monotype Koufi" pitchFamily="2" charset="-78"/>
                <a:ea typeface="Monotype Koufi" pitchFamily="2" charset="-78"/>
                <a:cs typeface="Monotype Koufi" pitchFamily="2" charset="-78"/>
              </a:rPr>
              <a:t>والمسرطنات</a:t>
            </a:r>
            <a:r>
              <a:rPr lang="ar-SY" sz="3000" b="1" smtClean="0">
                <a:solidFill>
                  <a:srgbClr val="00B0F0"/>
                </a:solidFill>
                <a:latin typeface="Monotype Koufi" pitchFamily="2" charset="-78"/>
                <a:ea typeface="Monotype Koufi" pitchFamily="2" charset="-78"/>
                <a:cs typeface="Monotype Koufi" pitchFamily="2" charset="-78"/>
              </a:rPr>
              <a:t> المؤكدة (المجموعة 1) ومعلومات عامة عن السرطان</a:t>
            </a:r>
            <a:endParaRPr lang="ar-SY" sz="3800" b="1" dirty="0">
              <a:solidFill>
                <a:srgbClr val="00B0F0"/>
              </a:solidFill>
              <a:latin typeface="Monotype Koufi" pitchFamily="2" charset="-78"/>
              <a:ea typeface="Monotype Koufi" pitchFamily="2" charset="-78"/>
              <a:cs typeface="Monotype Koufi" pitchFamily="2" charset="-78"/>
            </a:endParaRPr>
          </a:p>
        </p:txBody>
      </p:sp>
      <p:sp>
        <p:nvSpPr>
          <p:cNvPr id="3" name="عنوان فرعي 2"/>
          <p:cNvSpPr>
            <a:spLocks noGrp="1"/>
          </p:cNvSpPr>
          <p:nvPr>
            <p:ph type="subTitle" idx="1"/>
          </p:nvPr>
        </p:nvSpPr>
        <p:spPr>
          <a:xfrm>
            <a:off x="1377326" y="4975616"/>
            <a:ext cx="6400800" cy="1752600"/>
          </a:xfrm>
          <a:solidFill>
            <a:srgbClr val="002060"/>
          </a:solidFill>
        </p:spPr>
        <p:txBody>
          <a:bodyPr>
            <a:normAutofit fontScale="55000" lnSpcReduction="20000"/>
          </a:bodyPr>
          <a:lstStyle/>
          <a:p>
            <a:r>
              <a:rPr lang="ar-SY" b="1" dirty="0" smtClean="0">
                <a:solidFill>
                  <a:srgbClr val="00B050"/>
                </a:solidFill>
                <a:latin typeface="Arial Unicode MS" pitchFamily="34" charset="-128"/>
                <a:ea typeface="Arial Unicode MS" pitchFamily="34" charset="-128"/>
                <a:cs typeface="Arial Unicode MS" pitchFamily="34" charset="-128"/>
              </a:rPr>
              <a:t>إعداد</a:t>
            </a:r>
          </a:p>
          <a:p>
            <a:r>
              <a:rPr lang="ar-SY" b="1" dirty="0" smtClean="0">
                <a:solidFill>
                  <a:srgbClr val="00B050"/>
                </a:solidFill>
                <a:latin typeface="Arial Unicode MS" pitchFamily="34" charset="-128"/>
                <a:ea typeface="Arial Unicode MS" pitchFamily="34" charset="-128"/>
                <a:cs typeface="Arial Unicode MS" pitchFamily="34" charset="-128"/>
              </a:rPr>
              <a:t>الدكتور بسام أبو الذهب</a:t>
            </a:r>
          </a:p>
          <a:p>
            <a:r>
              <a:rPr lang="ar-SY" b="1" dirty="0" smtClean="0">
                <a:solidFill>
                  <a:srgbClr val="00B050"/>
                </a:solidFill>
                <a:latin typeface="Arial Unicode MS" pitchFamily="34" charset="-128"/>
                <a:ea typeface="Arial Unicode MS" pitchFamily="34" charset="-128"/>
                <a:cs typeface="Arial Unicode MS" pitchFamily="34" charset="-128"/>
              </a:rPr>
              <a:t>رئيس دائرة السلامة والصحة المِهَنية</a:t>
            </a:r>
          </a:p>
          <a:p>
            <a:r>
              <a:rPr lang="ar-SY" b="1" dirty="0" smtClean="0">
                <a:solidFill>
                  <a:srgbClr val="00B050"/>
                </a:solidFill>
                <a:latin typeface="Arial Unicode MS" pitchFamily="34" charset="-128"/>
                <a:ea typeface="Arial Unicode MS" pitchFamily="34" charset="-128"/>
                <a:cs typeface="Arial Unicode MS" pitchFamily="34" charset="-128"/>
              </a:rPr>
              <a:t>مديرية الأمراض السارية والمزمنة</a:t>
            </a:r>
          </a:p>
          <a:p>
            <a:r>
              <a:rPr lang="ar-SY" b="1" dirty="0" smtClean="0">
                <a:solidFill>
                  <a:srgbClr val="00B050"/>
                </a:solidFill>
                <a:latin typeface="Arial Unicode MS" pitchFamily="34" charset="-128"/>
                <a:ea typeface="Arial Unicode MS" pitchFamily="34" charset="-128"/>
                <a:cs typeface="Arial Unicode MS" pitchFamily="34" charset="-128"/>
              </a:rPr>
              <a:t>وزارة الصحة</a:t>
            </a:r>
          </a:p>
          <a:p>
            <a:r>
              <a:rPr lang="ar-SY" b="1" dirty="0" smtClean="0">
                <a:solidFill>
                  <a:srgbClr val="00B050"/>
                </a:solidFill>
                <a:latin typeface="Arial Unicode MS" pitchFamily="34" charset="-128"/>
                <a:ea typeface="Arial Unicode MS" pitchFamily="34" charset="-128"/>
                <a:cs typeface="Arial Unicode MS" pitchFamily="34" charset="-128"/>
              </a:rPr>
              <a:t>دمشق-الجمهورية العربية السورية</a:t>
            </a:r>
            <a:endParaRPr lang="ar-SY" b="1" dirty="0">
              <a:solidFill>
                <a:srgbClr val="00B050"/>
              </a:solidFill>
              <a:latin typeface="Arial Unicode MS" pitchFamily="34" charset="-128"/>
              <a:ea typeface="Arial Unicode MS" pitchFamily="34" charset="-128"/>
              <a:cs typeface="Arial Unicode MS" pitchFamily="34" charset="-128"/>
            </a:endParaRPr>
          </a:p>
        </p:txBody>
      </p:sp>
      <p:pic>
        <p:nvPicPr>
          <p:cNvPr id="6" name="Picture 2" descr="C:\Users\TOSHIBA\Documents\محاضرات السرطان\تصنيف المسرطنات\لون رمز السرطان-الخزامى أو اللاوند\لون الخزامى-اللاوند1.jpg"/>
          <p:cNvPicPr>
            <a:picLocks noChangeAspect="1" noChangeArrowheads="1"/>
          </p:cNvPicPr>
          <p:nvPr/>
        </p:nvPicPr>
        <p:blipFill>
          <a:blip r:embed="rId2"/>
          <a:srcRect/>
          <a:stretch>
            <a:fillRect/>
          </a:stretch>
        </p:blipFill>
        <p:spPr bwMode="auto">
          <a:xfrm>
            <a:off x="6572264" y="1928802"/>
            <a:ext cx="2214578" cy="283871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7" name="Picture 3" descr="C:\Users\TOSHIBA\Documents\محاضرات السرطان\السرطان عموماً\الصور\رموز السرطان\رموز ألوان السرطان بالعربي.gif"/>
          <p:cNvPicPr>
            <a:picLocks noChangeAspect="1" noChangeArrowheads="1"/>
          </p:cNvPicPr>
          <p:nvPr/>
        </p:nvPicPr>
        <p:blipFill>
          <a:blip r:embed="rId3"/>
          <a:srcRect t="11662" b="5301"/>
          <a:stretch>
            <a:fillRect/>
          </a:stretch>
        </p:blipFill>
        <p:spPr bwMode="auto">
          <a:xfrm>
            <a:off x="214282" y="2001188"/>
            <a:ext cx="2857520" cy="281960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028" name="Picture 4" descr="C:\Users\TOSHIBA\Documents\محاضرات السرطان\السرطان عموماً\الصور\الوقاية\شارات ورموز الخطر\رمز السرطان1.jpg"/>
          <p:cNvPicPr>
            <a:picLocks noChangeAspect="1" noChangeArrowheads="1"/>
          </p:cNvPicPr>
          <p:nvPr/>
        </p:nvPicPr>
        <p:blipFill>
          <a:blip r:embed="rId4"/>
          <a:srcRect/>
          <a:stretch>
            <a:fillRect/>
          </a:stretch>
        </p:blipFill>
        <p:spPr bwMode="auto">
          <a:xfrm>
            <a:off x="3643307" y="1762339"/>
            <a:ext cx="2396616" cy="1380909"/>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pic>
        <p:nvPicPr>
          <p:cNvPr id="1029" name="Picture 5" descr="C:\Users\TOSHIBA\Documents\محاضرات السرطان\السرطان عموماً\الصور\الوقاية\شارات ورموز الخطر\رمز السرطان.jpg"/>
          <p:cNvPicPr>
            <a:picLocks noChangeAspect="1" noChangeArrowheads="1"/>
          </p:cNvPicPr>
          <p:nvPr/>
        </p:nvPicPr>
        <p:blipFill>
          <a:blip r:embed="rId5"/>
          <a:srcRect/>
          <a:stretch>
            <a:fillRect/>
          </a:stretch>
        </p:blipFill>
        <p:spPr bwMode="auto">
          <a:xfrm>
            <a:off x="4000496" y="3286124"/>
            <a:ext cx="1585915" cy="1585915"/>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8341838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700" b="1" dirty="0" smtClean="0">
                <a:solidFill>
                  <a:srgbClr val="0070C0"/>
                </a:solidFill>
                <a:latin typeface="Monotype Koufi" pitchFamily="2" charset="-78"/>
                <a:ea typeface="Monotype Koufi" pitchFamily="2" charset="-78"/>
                <a:cs typeface="PT Bold Heading" pitchFamily="2" charset="-78"/>
              </a:rPr>
              <a:t>حقائق عامة عن السرطان</a:t>
            </a:r>
            <a:br>
              <a:rPr lang="ar-SY" sz="3700" b="1" dirty="0" smtClean="0">
                <a:solidFill>
                  <a:srgbClr val="0070C0"/>
                </a:solidFill>
                <a:latin typeface="Monotype Koufi" pitchFamily="2" charset="-78"/>
                <a:ea typeface="Monotype Koufi" pitchFamily="2" charset="-78"/>
                <a:cs typeface="PT Bold Heading" pitchFamily="2" charset="-78"/>
              </a:rPr>
            </a:br>
            <a:r>
              <a:rPr lang="ar-SY" sz="3700" b="1" dirty="0" smtClean="0">
                <a:solidFill>
                  <a:srgbClr val="0070C0"/>
                </a:solidFill>
                <a:latin typeface="Monotype Koufi" pitchFamily="2" charset="-78"/>
                <a:ea typeface="Monotype Koufi" pitchFamily="2" charset="-78"/>
                <a:cs typeface="PT Bold Heading" pitchFamily="2" charset="-78"/>
              </a:rPr>
              <a:t> </a:t>
            </a:r>
            <a:r>
              <a:rPr lang="ar-SY" sz="3700" b="1" dirty="0" smtClean="0">
                <a:solidFill>
                  <a:srgbClr val="C00000"/>
                </a:solidFill>
                <a:latin typeface="Monotype Koufi" pitchFamily="2" charset="-78"/>
                <a:ea typeface="Monotype Koufi" pitchFamily="2" charset="-78"/>
                <a:cs typeface="PT Bold Heading" pitchFamily="2" charset="-78"/>
              </a:rPr>
              <a:t>الوفيات بسبب السرطان في عام 2012 </a:t>
            </a:r>
            <a:r>
              <a:rPr lang="ar-SY" sz="3700" b="1" baseline="30000" dirty="0" smtClean="0">
                <a:solidFill>
                  <a:srgbClr val="00B050"/>
                </a:solidFill>
                <a:latin typeface="Monotype Koufi" pitchFamily="2" charset="-78"/>
                <a:ea typeface="Monotype Koufi" pitchFamily="2" charset="-78"/>
                <a:cs typeface="PT Bold Heading" pitchFamily="2" charset="-78"/>
              </a:rPr>
              <a:t>10، 11، 12</a:t>
            </a:r>
            <a:endParaRPr lang="ar-SY" b="1" baseline="30000" dirty="0">
              <a:solidFill>
                <a:srgbClr val="00B05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62500" lnSpcReduction="20000"/>
          </a:bodyPr>
          <a:lstStyle/>
          <a:p>
            <a:pPr algn="ctr">
              <a:buNone/>
            </a:pPr>
            <a:r>
              <a:rPr lang="ar-SA" sz="4000" b="1" dirty="0" smtClean="0">
                <a:solidFill>
                  <a:schemeClr val="accent3">
                    <a:lumMod val="40000"/>
                    <a:lumOff val="60000"/>
                  </a:schemeClr>
                </a:solidFill>
                <a:latin typeface="Arial Unicode MS" pitchFamily="34" charset="-128"/>
                <a:ea typeface="Arial Unicode MS" pitchFamily="34" charset="-128"/>
                <a:cs typeface="+mj-cs"/>
              </a:rPr>
              <a:t>التوزيع النسبي للوفيات</a:t>
            </a:r>
            <a:endParaRPr lang="ar-SA" sz="3900"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r>
              <a:rPr lang="ar-SA" sz="3900" b="1" dirty="0" smtClean="0">
                <a:solidFill>
                  <a:schemeClr val="bg1"/>
                </a:solidFill>
                <a:latin typeface="Arial Unicode MS" pitchFamily="34" charset="-128"/>
                <a:ea typeface="Arial Unicode MS" pitchFamily="34" charset="-128"/>
              </a:rPr>
              <a:t>قدر </a:t>
            </a:r>
            <a:r>
              <a:rPr lang="ar-SA" sz="3900" b="1" dirty="0" err="1" smtClean="0">
                <a:solidFill>
                  <a:schemeClr val="bg1"/>
                </a:solidFill>
                <a:latin typeface="Arial Unicode MS" pitchFamily="34" charset="-128"/>
                <a:ea typeface="Arial Unicode MS" pitchFamily="34" charset="-128"/>
              </a:rPr>
              <a:t>التوزع</a:t>
            </a:r>
            <a:r>
              <a:rPr lang="ar-SA" sz="3900" b="1" dirty="0" smtClean="0">
                <a:solidFill>
                  <a:schemeClr val="bg1"/>
                </a:solidFill>
                <a:latin typeface="Arial Unicode MS" pitchFamily="34" charset="-128"/>
                <a:ea typeface="Arial Unicode MS" pitchFamily="34" charset="-128"/>
              </a:rPr>
              <a:t> النسبي لوفيات السرطان لدى الذكور بحسب العضو المصاب كما يلي:</a:t>
            </a:r>
          </a:p>
          <a:p>
            <a:pPr>
              <a:buFont typeface="Wingdings" pitchFamily="2" charset="2"/>
              <a:buChar char="§"/>
            </a:pPr>
            <a:r>
              <a:rPr lang="ar-SA" sz="3900" b="1" dirty="0" smtClean="0">
                <a:solidFill>
                  <a:srgbClr val="FFFF00"/>
                </a:solidFill>
                <a:latin typeface="Arial Unicode MS" pitchFamily="34" charset="-128"/>
                <a:ea typeface="Arial Unicode MS" pitchFamily="34" charset="-128"/>
              </a:rPr>
              <a:t>الرئة (23,6</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ثم الكبد (11,2</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ثم المعدة (10,1</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ثم القولون-المستقيم (8</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ثم البروستاتة (6,6</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a:t>
            </a:r>
          </a:p>
          <a:p>
            <a:pPr>
              <a:buFont typeface="Wingdings" pitchFamily="2" charset="2"/>
              <a:buChar char="Ø"/>
            </a:pPr>
            <a:r>
              <a:rPr lang="ar-SA" sz="3900" b="1" dirty="0" smtClean="0">
                <a:solidFill>
                  <a:schemeClr val="bg1"/>
                </a:solidFill>
                <a:latin typeface="Arial Unicode MS" pitchFamily="34" charset="-128"/>
                <a:ea typeface="Arial Unicode MS" pitchFamily="34" charset="-128"/>
              </a:rPr>
              <a:t>قدر </a:t>
            </a:r>
            <a:r>
              <a:rPr lang="ar-SA" sz="3900" b="1" dirty="0" err="1" smtClean="0">
                <a:solidFill>
                  <a:schemeClr val="bg1"/>
                </a:solidFill>
                <a:latin typeface="Arial Unicode MS" pitchFamily="34" charset="-128"/>
                <a:ea typeface="Arial Unicode MS" pitchFamily="34" charset="-128"/>
              </a:rPr>
              <a:t>التوزع</a:t>
            </a:r>
            <a:r>
              <a:rPr lang="ar-SA" sz="3900" b="1" dirty="0" smtClean="0">
                <a:solidFill>
                  <a:schemeClr val="bg1"/>
                </a:solidFill>
                <a:latin typeface="Arial Unicode MS" pitchFamily="34" charset="-128"/>
                <a:ea typeface="Arial Unicode MS" pitchFamily="34" charset="-128"/>
              </a:rPr>
              <a:t> النسبي لوفيات السرطان لدى الإناث بحسب العضو المصاب كما يلي:</a:t>
            </a:r>
          </a:p>
          <a:p>
            <a:pPr>
              <a:buFont typeface="Wingdings" pitchFamily="2" charset="2"/>
              <a:buChar char="§"/>
            </a:pPr>
            <a:r>
              <a:rPr lang="ar-SA" sz="3900" b="1" dirty="0" smtClean="0">
                <a:solidFill>
                  <a:srgbClr val="FFFF00"/>
                </a:solidFill>
                <a:latin typeface="Arial Unicode MS" pitchFamily="34" charset="-128"/>
                <a:ea typeface="Arial Unicode MS" pitchFamily="34" charset="-128"/>
              </a:rPr>
              <a:t> الثدي (14,7</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ثم الرئة (13,8</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ثم القولون-المستقيم (9</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ثم عنق الرحم (7,5</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ثم المعدة (7,2</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a:t>
            </a:r>
          </a:p>
          <a:p>
            <a:pPr>
              <a:buFont typeface="Wingdings" pitchFamily="2" charset="2"/>
              <a:buChar char="Ø"/>
            </a:pPr>
            <a:r>
              <a:rPr lang="ar-SA" sz="3900" b="1" dirty="0" smtClean="0">
                <a:solidFill>
                  <a:schemeClr val="bg1"/>
                </a:solidFill>
                <a:latin typeface="Arial Unicode MS" pitchFamily="34" charset="-128"/>
                <a:ea typeface="Arial Unicode MS" pitchFamily="34" charset="-128"/>
              </a:rPr>
              <a:t>قدر </a:t>
            </a:r>
            <a:r>
              <a:rPr lang="ar-SA" sz="3900" b="1" dirty="0" err="1" smtClean="0">
                <a:solidFill>
                  <a:schemeClr val="bg1"/>
                </a:solidFill>
                <a:latin typeface="Arial Unicode MS" pitchFamily="34" charset="-128"/>
                <a:ea typeface="Arial Unicode MS" pitchFamily="34" charset="-128"/>
              </a:rPr>
              <a:t>التوزع</a:t>
            </a:r>
            <a:r>
              <a:rPr lang="ar-SA" sz="3900" b="1" dirty="0" smtClean="0">
                <a:solidFill>
                  <a:schemeClr val="bg1"/>
                </a:solidFill>
                <a:latin typeface="Arial Unicode MS" pitchFamily="34" charset="-128"/>
                <a:ea typeface="Arial Unicode MS" pitchFamily="34" charset="-128"/>
              </a:rPr>
              <a:t> النسبي لوفيات السرطان لدى الجنسين بحسب العضو المصاب كما يلي:</a:t>
            </a:r>
          </a:p>
          <a:p>
            <a:pPr>
              <a:buFont typeface="Wingdings" pitchFamily="2" charset="2"/>
              <a:buChar char="§"/>
            </a:pPr>
            <a:r>
              <a:rPr lang="ar-SA" sz="3900" b="1" dirty="0" smtClean="0">
                <a:solidFill>
                  <a:srgbClr val="FFFF00"/>
                </a:solidFill>
                <a:latin typeface="Arial Unicode MS" pitchFamily="34" charset="-128"/>
                <a:ea typeface="Arial Unicode MS" pitchFamily="34" charset="-128"/>
              </a:rPr>
              <a:t>الرئة (19,4</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ثم الكبد (9,1</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ثم المعدة (8,8</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ثم القولون-المستقيم (8,5</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ثم الثدي (6,4</a:t>
            </a:r>
            <a:r>
              <a:rPr lang="ar-SA" sz="3900" b="1" dirty="0" smtClean="0">
                <a:solidFill>
                  <a:srgbClr val="FFFF00"/>
                </a:solidFill>
                <a:latin typeface="Simplified Arabic"/>
                <a:ea typeface="Arial Unicode MS" pitchFamily="34" charset="-128"/>
                <a:cs typeface="Simplified Arabic"/>
              </a:rPr>
              <a:t>٪</a:t>
            </a:r>
            <a:r>
              <a:rPr lang="ar-SA" sz="3900" b="1" dirty="0" smtClean="0">
                <a:solidFill>
                  <a:srgbClr val="FFFF00"/>
                </a:solidFill>
                <a:latin typeface="Arial Unicode MS" pitchFamily="34" charset="-128"/>
                <a:ea typeface="Arial Unicode MS" pitchFamily="34" charset="-128"/>
              </a:rPr>
              <a:t>) </a:t>
            </a:r>
          </a:p>
          <a:p>
            <a:pPr>
              <a:buNone/>
            </a:pPr>
            <a:endParaRPr lang="en-US" sz="3400" b="1" dirty="0" smtClean="0">
              <a:solidFill>
                <a:schemeClr val="bg1"/>
              </a:solidFill>
              <a:cs typeface="+mj-cs"/>
            </a:endParaRPr>
          </a:p>
          <a:p>
            <a:pPr>
              <a:buNone/>
            </a:pP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10</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300" b="1" dirty="0" err="1" smtClean="0">
                <a:solidFill>
                  <a:srgbClr val="0070C0"/>
                </a:solidFill>
                <a:latin typeface="Monotype Koufi" pitchFamily="2" charset="-78"/>
                <a:ea typeface="Monotype Koufi" pitchFamily="2" charset="-78"/>
                <a:cs typeface="PT Bold Heading" pitchFamily="2" charset="-78"/>
              </a:rPr>
              <a:t>المسرطنات</a:t>
            </a:r>
            <a:r>
              <a:rPr lang="ar-SY" sz="33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br>
              <a:rPr lang="ar-SY" sz="3300" b="1" dirty="0" smtClean="0">
                <a:solidFill>
                  <a:srgbClr val="0070C0"/>
                </a:solidFill>
                <a:latin typeface="Monotype Koufi" pitchFamily="2" charset="-78"/>
                <a:ea typeface="Monotype Koufi" pitchFamily="2" charset="-78"/>
                <a:cs typeface="PT Bold Heading" pitchFamily="2" charset="-78"/>
              </a:rPr>
            </a:br>
            <a:r>
              <a:rPr lang="ar-SY" sz="3300" b="1" dirty="0" smtClean="0">
                <a:solidFill>
                  <a:srgbClr val="C00000"/>
                </a:solidFill>
                <a:latin typeface="Monotype Koufi" pitchFamily="2" charset="-78"/>
                <a:ea typeface="Monotype Koufi" pitchFamily="2" charset="-78"/>
                <a:cs typeface="PT Bold Heading" pitchFamily="2" charset="-78"/>
              </a:rPr>
              <a:t>الفيروسية</a:t>
            </a:r>
            <a:r>
              <a:rPr lang="ar-SY" sz="3300" b="1" baseline="30000" dirty="0" smtClean="0">
                <a:solidFill>
                  <a:srgbClr val="00B050"/>
                </a:solidFill>
                <a:latin typeface="Monotype Koufi" pitchFamily="2" charset="-78"/>
                <a:ea typeface="Monotype Koufi" pitchFamily="2" charset="-78"/>
                <a:cs typeface="PT Bold Heading" pitchFamily="2" charset="-78"/>
              </a:rPr>
              <a:t> 1، 3،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100</a:t>
            </a:fld>
            <a:endParaRPr lang="ar-SA" dirty="0">
              <a:solidFill>
                <a:srgbClr val="002060"/>
              </a:solidFill>
            </a:endParaRPr>
          </a:p>
        </p:txBody>
      </p:sp>
      <p:sp>
        <p:nvSpPr>
          <p:cNvPr id="7" name="عنصر نائب للمحتوى 6"/>
          <p:cNvSpPr>
            <a:spLocks noGrp="1"/>
          </p:cNvSpPr>
          <p:nvPr>
            <p:ph idx="1"/>
          </p:nvPr>
        </p:nvSpPr>
        <p:spPr/>
        <p:txBody>
          <a:bodyPr>
            <a:normAutofit fontScale="925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رَسْم تَخْطيطِي لفَيْرُوس </a:t>
            </a:r>
            <a:r>
              <a:rPr lang="ar-SA" sz="2200" b="1" dirty="0" err="1" smtClean="0">
                <a:solidFill>
                  <a:srgbClr val="002060"/>
                </a:solidFill>
                <a:latin typeface="Monotype Koufi" pitchFamily="2" charset="-78"/>
                <a:ea typeface="Monotype Koufi" pitchFamily="2" charset="-78"/>
                <a:cs typeface="Monotype Koufi" pitchFamily="2" charset="-78"/>
              </a:rPr>
              <a:t>الهِربس</a:t>
            </a: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الحَلأ</a:t>
            </a: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لسارْكومَة</a:t>
            </a: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كابُوزي</a:t>
            </a:r>
            <a:r>
              <a:rPr lang="ar-SA" sz="2200" b="1" dirty="0" smtClean="0">
                <a:solidFill>
                  <a:srgbClr val="002060"/>
                </a:solidFill>
                <a:latin typeface="Monotype Koufi" pitchFamily="2" charset="-78"/>
                <a:ea typeface="Monotype Koufi" pitchFamily="2" charset="-78"/>
                <a:cs typeface="Monotype Koufi" pitchFamily="2" charset="-78"/>
              </a:rPr>
              <a:t>     </a:t>
            </a:r>
            <a:r>
              <a:rPr lang="ar-SA" sz="1900" b="1" dirty="0" smtClean="0">
                <a:solidFill>
                  <a:srgbClr val="002060"/>
                </a:solidFill>
                <a:latin typeface="Monotype Koufi" pitchFamily="2" charset="-78"/>
                <a:ea typeface="Monotype Koufi" pitchFamily="2" charset="-78"/>
                <a:cs typeface="Monotype Koufi" pitchFamily="2" charset="-78"/>
              </a:rPr>
              <a:t>فَيْرُوس </a:t>
            </a:r>
            <a:r>
              <a:rPr lang="ar-SA" sz="2000" b="1" dirty="0" err="1" smtClean="0">
                <a:solidFill>
                  <a:srgbClr val="002060"/>
                </a:solidFill>
                <a:latin typeface="Monotype Koufi" pitchFamily="2" charset="-78"/>
                <a:ea typeface="Monotype Koufi" pitchFamily="2" charset="-78"/>
                <a:cs typeface="Monotype Koufi" pitchFamily="2" charset="-78"/>
              </a:rPr>
              <a:t>الهِربس</a:t>
            </a:r>
            <a:r>
              <a:rPr lang="ar-SA" sz="2000" b="1" dirty="0" smtClean="0">
                <a:solidFill>
                  <a:srgbClr val="002060"/>
                </a:solidFill>
                <a:latin typeface="Monotype Koufi" pitchFamily="2" charset="-78"/>
                <a:ea typeface="Monotype Koufi" pitchFamily="2" charset="-78"/>
                <a:cs typeface="Monotype Koufi" pitchFamily="2" charset="-78"/>
              </a:rPr>
              <a:t> (</a:t>
            </a:r>
            <a:r>
              <a:rPr lang="ar-SA" sz="2000" b="1" dirty="0" err="1" smtClean="0">
                <a:solidFill>
                  <a:srgbClr val="002060"/>
                </a:solidFill>
                <a:latin typeface="Monotype Koufi" pitchFamily="2" charset="-78"/>
                <a:ea typeface="Monotype Koufi" pitchFamily="2" charset="-78"/>
                <a:cs typeface="Monotype Koufi" pitchFamily="2" charset="-78"/>
              </a:rPr>
              <a:t>الحَلأ</a:t>
            </a:r>
            <a:r>
              <a:rPr lang="ar-SA" sz="2000" b="1" dirty="0" smtClean="0">
                <a:solidFill>
                  <a:srgbClr val="002060"/>
                </a:solidFill>
                <a:latin typeface="Monotype Koufi" pitchFamily="2" charset="-78"/>
                <a:ea typeface="Monotype Koufi" pitchFamily="2" charset="-78"/>
                <a:cs typeface="Monotype Koufi" pitchFamily="2" charset="-78"/>
              </a:rPr>
              <a:t>) </a:t>
            </a:r>
            <a:r>
              <a:rPr lang="ar-SA" sz="2000" b="1" dirty="0" err="1" smtClean="0">
                <a:solidFill>
                  <a:srgbClr val="002060"/>
                </a:solidFill>
                <a:latin typeface="Monotype Koufi" pitchFamily="2" charset="-78"/>
                <a:ea typeface="Monotype Koufi" pitchFamily="2" charset="-78"/>
                <a:cs typeface="Monotype Koufi" pitchFamily="2" charset="-78"/>
              </a:rPr>
              <a:t>لسارْكومَة</a:t>
            </a:r>
            <a:endParaRPr lang="ar-SA" sz="2000" b="1" dirty="0" smtClean="0">
              <a:solidFill>
                <a:srgbClr val="002060"/>
              </a:solidFill>
              <a:latin typeface="Monotype Koufi" pitchFamily="2" charset="-78"/>
              <a:ea typeface="Monotype Koufi" pitchFamily="2" charset="-78"/>
              <a:cs typeface="Monotype Koufi" pitchFamily="2" charset="-78"/>
            </a:endParaRPr>
          </a:p>
          <a:p>
            <a:pPr>
              <a:buNone/>
            </a:pPr>
            <a:r>
              <a:rPr lang="ar-SA" sz="2000" b="1" dirty="0" smtClean="0">
                <a:solidFill>
                  <a:srgbClr val="002060"/>
                </a:solidFill>
                <a:latin typeface="Monotype Koufi" pitchFamily="2" charset="-78"/>
                <a:ea typeface="Monotype Koufi" pitchFamily="2" charset="-78"/>
                <a:cs typeface="Monotype Koufi" pitchFamily="2" charset="-78"/>
              </a:rPr>
              <a:t>                                                                                                                                             </a:t>
            </a:r>
            <a:r>
              <a:rPr lang="ar-SA" sz="2400" b="1" dirty="0" err="1" smtClean="0">
                <a:solidFill>
                  <a:srgbClr val="002060"/>
                </a:solidFill>
                <a:latin typeface="Monotype Koufi" pitchFamily="2" charset="-78"/>
                <a:ea typeface="Monotype Koufi" pitchFamily="2" charset="-78"/>
                <a:cs typeface="Monotype Koufi" pitchFamily="2" charset="-78"/>
              </a:rPr>
              <a:t>كابُوزي</a:t>
            </a:r>
            <a:r>
              <a:rPr lang="ar-SA" sz="2000" b="1" dirty="0" err="1" smtClean="0">
                <a:solidFill>
                  <a:srgbClr val="002060"/>
                </a:solidFill>
                <a:latin typeface="Monotype Koufi" pitchFamily="2" charset="-78"/>
                <a:ea typeface="Monotype Koufi" pitchFamily="2" charset="-78"/>
                <a:cs typeface="Monotype Koufi" pitchFamily="2" charset="-78"/>
              </a:rPr>
              <a:t>ضمن</a:t>
            </a:r>
            <a:r>
              <a:rPr lang="ar-SA" sz="2000" b="1" dirty="0" smtClean="0">
                <a:solidFill>
                  <a:srgbClr val="002060"/>
                </a:solidFill>
                <a:latin typeface="Monotype Koufi" pitchFamily="2" charset="-78"/>
                <a:ea typeface="Monotype Koufi" pitchFamily="2" charset="-78"/>
                <a:cs typeface="Monotype Koufi" pitchFamily="2" charset="-78"/>
              </a:rPr>
              <a:t> الأَنْسِجَة</a:t>
            </a:r>
            <a:endParaRPr lang="ar-SY" sz="19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نسخة د. بسام 1\الصور\2-5-1-4-فيروس ساركومة كابوزي.jpg"/>
          <p:cNvPicPr/>
          <p:nvPr/>
        </p:nvPicPr>
        <p:blipFill>
          <a:blip r:embed="rId2" cstate="print"/>
          <a:srcRect t="19265" b="23393"/>
          <a:stretch>
            <a:fillRect/>
          </a:stretch>
        </p:blipFill>
        <p:spPr bwMode="auto">
          <a:xfrm>
            <a:off x="4500562" y="2857496"/>
            <a:ext cx="3626170" cy="213169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0" name="صورة 9" descr="C:\Users\TOSHIBA\Documents\‫المهنة والسرطان-نسخة د. بسام 1\الصور\كابوسي.jpg"/>
          <p:cNvPicPr/>
          <p:nvPr/>
        </p:nvPicPr>
        <p:blipFill>
          <a:blip r:embed="rId3" cstate="print"/>
          <a:srcRect t="19134"/>
          <a:stretch>
            <a:fillRect/>
          </a:stretch>
        </p:blipFill>
        <p:spPr bwMode="auto">
          <a:xfrm>
            <a:off x="571472" y="3071810"/>
            <a:ext cx="2786082" cy="197894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300" b="1" dirty="0" err="1" smtClean="0">
                <a:solidFill>
                  <a:srgbClr val="0070C0"/>
                </a:solidFill>
                <a:latin typeface="Monotype Koufi" pitchFamily="2" charset="-78"/>
                <a:ea typeface="Monotype Koufi" pitchFamily="2" charset="-78"/>
                <a:cs typeface="PT Bold Heading" pitchFamily="2" charset="-78"/>
              </a:rPr>
              <a:t>المسرطنات</a:t>
            </a:r>
            <a:r>
              <a:rPr lang="ar-SY" sz="33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br>
              <a:rPr lang="ar-SY" sz="3300" b="1" dirty="0" smtClean="0">
                <a:solidFill>
                  <a:srgbClr val="0070C0"/>
                </a:solidFill>
                <a:latin typeface="Monotype Koufi" pitchFamily="2" charset="-78"/>
                <a:ea typeface="Monotype Koufi" pitchFamily="2" charset="-78"/>
                <a:cs typeface="PT Bold Heading" pitchFamily="2" charset="-78"/>
              </a:rPr>
            </a:br>
            <a:r>
              <a:rPr lang="ar-SY" sz="3300" b="1" dirty="0" smtClean="0">
                <a:solidFill>
                  <a:srgbClr val="C00000"/>
                </a:solidFill>
                <a:latin typeface="Monotype Koufi" pitchFamily="2" charset="-78"/>
                <a:ea typeface="Monotype Koufi" pitchFamily="2" charset="-78"/>
                <a:cs typeface="PT Bold Heading" pitchFamily="2" charset="-78"/>
              </a:rPr>
              <a:t>الفيروسية</a:t>
            </a:r>
            <a:r>
              <a:rPr lang="ar-SY" sz="3300" b="1" baseline="30000" dirty="0" smtClean="0">
                <a:solidFill>
                  <a:srgbClr val="00B050"/>
                </a:solidFill>
                <a:latin typeface="Monotype Koufi" pitchFamily="2" charset="-78"/>
                <a:ea typeface="Monotype Koufi" pitchFamily="2" charset="-78"/>
                <a:cs typeface="PT Bold Heading" pitchFamily="2" charset="-78"/>
              </a:rPr>
              <a:t> 1، 3، 28</a:t>
            </a:r>
            <a:endParaRPr lang="ar-SY" sz="33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101</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r>
              <a:rPr lang="ar-SA" sz="2900" b="1" dirty="0" smtClean="0">
                <a:solidFill>
                  <a:srgbClr val="002060"/>
                </a:solidFill>
                <a:latin typeface="Monotype Koufi" pitchFamily="2" charset="-78"/>
                <a:ea typeface="Monotype Koufi" pitchFamily="2" charset="-78"/>
                <a:cs typeface="Monotype Koufi" pitchFamily="2" charset="-78"/>
              </a:rPr>
              <a:t>رَسْم تَخْطيطِي لفَيْرُوس العَوَز المَناعي البَشَري</a:t>
            </a:r>
          </a:p>
          <a:p>
            <a:pPr>
              <a:buNone/>
            </a:pPr>
            <a:r>
              <a:rPr lang="ar-SA" sz="2900" b="1" dirty="0" smtClean="0">
                <a:solidFill>
                  <a:srgbClr val="002060"/>
                </a:solidFill>
                <a:latin typeface="Monotype Koufi" pitchFamily="2" charset="-78"/>
                <a:ea typeface="Monotype Koufi" pitchFamily="2" charset="-78"/>
                <a:cs typeface="Monotype Koufi" pitchFamily="2" charset="-78"/>
              </a:rPr>
              <a:t>                 من النمط 1 (فيروس الإيدز)</a:t>
            </a:r>
          </a:p>
          <a:p>
            <a:pPr>
              <a:buNone/>
            </a:pPr>
            <a:endParaRPr lang="ar-SY" dirty="0" smtClean="0"/>
          </a:p>
          <a:p>
            <a:pPr>
              <a:buNone/>
            </a:pPr>
            <a:endParaRPr lang="ar-SY" dirty="0" smtClean="0"/>
          </a:p>
          <a:p>
            <a:pPr>
              <a:buNone/>
            </a:pPr>
            <a:endParaRPr lang="ar-SA" sz="1800" b="1" dirty="0" smtClean="0"/>
          </a:p>
          <a:p>
            <a:pPr>
              <a:buNone/>
            </a:pPr>
            <a:endParaRPr lang="ar-SA" sz="1800" b="1" dirty="0" smtClean="0"/>
          </a:p>
          <a:p>
            <a:pPr>
              <a:buNone/>
            </a:pPr>
            <a:endParaRPr lang="ar-SA" sz="1800" b="1" dirty="0" smtClean="0"/>
          </a:p>
          <a:p>
            <a:pPr>
              <a:buNone/>
            </a:pPr>
            <a:endParaRPr lang="ar-SA" sz="1800" b="1" dirty="0" smtClean="0"/>
          </a:p>
          <a:p>
            <a:pPr>
              <a:buNone/>
            </a:pPr>
            <a:endParaRPr lang="ar-SA" sz="1800" b="1" dirty="0" smtClean="0"/>
          </a:p>
          <a:p>
            <a:pPr>
              <a:buNone/>
            </a:pPr>
            <a:r>
              <a:rPr lang="ar-SA" sz="2800" b="1" dirty="0" smtClean="0">
                <a:solidFill>
                  <a:srgbClr val="002060"/>
                </a:solidFill>
                <a:latin typeface="Monotype Koufi" pitchFamily="2" charset="-78"/>
                <a:ea typeface="Monotype Koufi" pitchFamily="2" charset="-78"/>
                <a:cs typeface="Monotype Koufi" pitchFamily="2" charset="-78"/>
              </a:rPr>
              <a:t>                                                                                                          </a:t>
            </a:r>
          </a:p>
          <a:p>
            <a:pPr>
              <a:buNone/>
            </a:pPr>
            <a:r>
              <a:rPr lang="ar-SA" sz="2800" b="1" dirty="0" smtClean="0">
                <a:solidFill>
                  <a:srgbClr val="002060"/>
                </a:solidFill>
                <a:latin typeface="Monotype Koufi" pitchFamily="2" charset="-78"/>
                <a:ea typeface="Monotype Koufi" pitchFamily="2" charset="-78"/>
                <a:cs typeface="Monotype Koufi" pitchFamily="2" charset="-78"/>
              </a:rPr>
              <a:t>                                                                                                       فَيْرُوس العَوَز المَناعي البَشَري من النَّمَط</a:t>
            </a:r>
          </a:p>
          <a:p>
            <a:pPr>
              <a:buNone/>
            </a:pPr>
            <a:r>
              <a:rPr lang="ar-SA" sz="2800" b="1" dirty="0" smtClean="0"/>
              <a:t>                                                                   </a:t>
            </a:r>
            <a:r>
              <a:rPr lang="ar-SA" sz="2800" b="1" dirty="0" smtClean="0">
                <a:solidFill>
                  <a:srgbClr val="002060"/>
                </a:solidFill>
                <a:latin typeface="Monotype Koufi" pitchFamily="2" charset="-78"/>
                <a:ea typeface="Monotype Koufi" pitchFamily="2" charset="-78"/>
                <a:cs typeface="Monotype Koufi" pitchFamily="2" charset="-78"/>
              </a:rPr>
              <a:t>1(فَيْرُوس الإيدز) ضمن الأَنْسِجَة</a:t>
            </a:r>
            <a:endParaRPr lang="ar-SA" sz="2800" b="1" dirty="0" smtClean="0"/>
          </a:p>
          <a:p>
            <a:pPr>
              <a:buNone/>
            </a:pPr>
            <a:r>
              <a:rPr lang="ar-SA" sz="2800" b="1" dirty="0" smtClean="0">
                <a:solidFill>
                  <a:srgbClr val="002060"/>
                </a:solidFill>
                <a:latin typeface="Monotype Koufi" pitchFamily="2" charset="-78"/>
                <a:ea typeface="Monotype Koufi" pitchFamily="2" charset="-78"/>
                <a:cs typeface="Monotype Koufi" pitchFamily="2" charset="-78"/>
              </a:rPr>
              <a:t> </a:t>
            </a:r>
            <a:endParaRPr lang="ar-SA" sz="1800" b="1" dirty="0" smtClean="0"/>
          </a:p>
          <a:p>
            <a:pPr>
              <a:buNone/>
            </a:pPr>
            <a:endParaRPr lang="ar-SA" sz="1800" b="1" dirty="0" smtClean="0"/>
          </a:p>
          <a:p>
            <a:pPr>
              <a:buNone/>
            </a:pPr>
            <a:endParaRPr lang="ar-SA" sz="1800" b="1" dirty="0" smtClean="0"/>
          </a:p>
          <a:p>
            <a:pPr>
              <a:buNone/>
            </a:pPr>
            <a:r>
              <a:rPr lang="ar-SA" sz="1800" b="1" dirty="0" smtClean="0">
                <a:solidFill>
                  <a:srgbClr val="002060"/>
                </a:solidFill>
                <a:latin typeface="Monotype Koufi" pitchFamily="2" charset="-78"/>
                <a:ea typeface="Monotype Koufi" pitchFamily="2" charset="-78"/>
                <a:cs typeface="Monotype Koufi" pitchFamily="2" charset="-78"/>
              </a:rPr>
              <a:t>                                                                                                               </a:t>
            </a:r>
            <a:endParaRPr lang="ar-SY" sz="1800" dirty="0" smtClean="0">
              <a:solidFill>
                <a:srgbClr val="002060"/>
              </a:solidFill>
              <a:latin typeface="Monotype Koufi" pitchFamily="2" charset="-78"/>
              <a:ea typeface="Monotype Koufi" pitchFamily="2" charset="-78"/>
              <a:cs typeface="Monotype Koufi" pitchFamily="2" charset="-78"/>
            </a:endParaRPr>
          </a:p>
          <a:p>
            <a:pPr>
              <a:buNone/>
            </a:pPr>
            <a:endParaRPr lang="ar-SY" sz="19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نسخة د. بسام 1\الصور\فيروس الإيدز.png"/>
          <p:cNvPicPr/>
          <p:nvPr/>
        </p:nvPicPr>
        <p:blipFill>
          <a:blip r:embed="rId2" cstate="print"/>
          <a:srcRect t="7451" b="5961"/>
          <a:stretch>
            <a:fillRect/>
          </a:stretch>
        </p:blipFill>
        <p:spPr bwMode="auto">
          <a:xfrm>
            <a:off x="1428728" y="1714488"/>
            <a:ext cx="2558485" cy="194532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3" name="صورة 12" descr="C:\Users\TOSHIBA\Documents\‫المهنة والسرطان-نسخة د. بسام 1\الصور\الايدز1.jpg"/>
          <p:cNvPicPr/>
          <p:nvPr/>
        </p:nvPicPr>
        <p:blipFill>
          <a:blip r:embed="rId3" cstate="print"/>
          <a:srcRect t="26244"/>
          <a:stretch>
            <a:fillRect/>
          </a:stretch>
        </p:blipFill>
        <p:spPr bwMode="auto">
          <a:xfrm>
            <a:off x="4357686" y="3571876"/>
            <a:ext cx="3000396" cy="2350361"/>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300" b="1" dirty="0" err="1" smtClean="0">
                <a:solidFill>
                  <a:srgbClr val="0070C0"/>
                </a:solidFill>
                <a:latin typeface="Monotype Koufi" pitchFamily="2" charset="-78"/>
                <a:ea typeface="Monotype Koufi" pitchFamily="2" charset="-78"/>
                <a:cs typeface="PT Bold Heading" pitchFamily="2" charset="-78"/>
              </a:rPr>
              <a:t>المسرطنات</a:t>
            </a:r>
            <a:r>
              <a:rPr lang="ar-SY" sz="33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br>
              <a:rPr lang="ar-SY" sz="3300" b="1" dirty="0" smtClean="0">
                <a:solidFill>
                  <a:srgbClr val="0070C0"/>
                </a:solidFill>
                <a:latin typeface="Monotype Koufi" pitchFamily="2" charset="-78"/>
                <a:ea typeface="Monotype Koufi" pitchFamily="2" charset="-78"/>
                <a:cs typeface="PT Bold Heading" pitchFamily="2" charset="-78"/>
              </a:rPr>
            </a:br>
            <a:r>
              <a:rPr lang="ar-SY" sz="3300" b="1" dirty="0" smtClean="0">
                <a:solidFill>
                  <a:srgbClr val="C00000"/>
                </a:solidFill>
                <a:latin typeface="Monotype Koufi" pitchFamily="2" charset="-78"/>
                <a:ea typeface="Monotype Koufi" pitchFamily="2" charset="-78"/>
                <a:cs typeface="PT Bold Heading" pitchFamily="2" charset="-78"/>
              </a:rPr>
              <a:t>الفيروسية</a:t>
            </a:r>
            <a:r>
              <a:rPr lang="ar-SY" sz="3300" b="1" baseline="30000" dirty="0" smtClean="0">
                <a:solidFill>
                  <a:srgbClr val="00B050"/>
                </a:solidFill>
                <a:latin typeface="Monotype Koufi" pitchFamily="2" charset="-78"/>
                <a:ea typeface="Monotype Koufi" pitchFamily="2" charset="-78"/>
                <a:cs typeface="PT Bold Heading" pitchFamily="2" charset="-78"/>
              </a:rPr>
              <a:t> 1، 3،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102</a:t>
            </a:fld>
            <a:endParaRPr lang="ar-SA" dirty="0">
              <a:solidFill>
                <a:srgbClr val="002060"/>
              </a:solidFill>
            </a:endParaRPr>
          </a:p>
        </p:txBody>
      </p:sp>
      <p:sp>
        <p:nvSpPr>
          <p:cNvPr id="7" name="عنصر نائب للمحتوى 6"/>
          <p:cNvSpPr>
            <a:spLocks noGrp="1"/>
          </p:cNvSpPr>
          <p:nvPr>
            <p:ph idx="1"/>
          </p:nvPr>
        </p:nvSpPr>
        <p:spPr/>
        <p:txBody>
          <a:bodyPr>
            <a:normAutofit lnSpcReduction="1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000" b="1" dirty="0" smtClean="0">
                <a:solidFill>
                  <a:srgbClr val="002060"/>
                </a:solidFill>
                <a:latin typeface="Monotype Koufi" pitchFamily="2" charset="-78"/>
                <a:ea typeface="Monotype Koufi" pitchFamily="2" charset="-78"/>
                <a:cs typeface="Monotype Koufi" pitchFamily="2" charset="-78"/>
              </a:rPr>
              <a:t>رَسْم تَخْطيطِي لفَيْرُوس الوَرَم </a:t>
            </a:r>
            <a:r>
              <a:rPr lang="ar-SA" sz="2000" b="1" dirty="0" err="1" smtClean="0">
                <a:solidFill>
                  <a:srgbClr val="002060"/>
                </a:solidFill>
                <a:latin typeface="Monotype Koufi" pitchFamily="2" charset="-78"/>
                <a:ea typeface="Monotype Koufi" pitchFamily="2" charset="-78"/>
                <a:cs typeface="Monotype Koufi" pitchFamily="2" charset="-78"/>
              </a:rPr>
              <a:t>الحُلَيمِي</a:t>
            </a:r>
            <a:r>
              <a:rPr lang="ar-SA" sz="2000" b="1" dirty="0" smtClean="0">
                <a:solidFill>
                  <a:srgbClr val="002060"/>
                </a:solidFill>
                <a:latin typeface="Monotype Koufi" pitchFamily="2" charset="-78"/>
                <a:ea typeface="Monotype Koufi" pitchFamily="2" charset="-78"/>
                <a:cs typeface="Monotype Koufi" pitchFamily="2" charset="-78"/>
              </a:rPr>
              <a:t> البَشَري     فَيْرُوس لفَيْرُوس الوَرَم </a:t>
            </a:r>
            <a:r>
              <a:rPr lang="ar-SA" sz="2000" b="1" dirty="0" err="1" smtClean="0">
                <a:solidFill>
                  <a:srgbClr val="002060"/>
                </a:solidFill>
                <a:latin typeface="Monotype Koufi" pitchFamily="2" charset="-78"/>
                <a:ea typeface="Monotype Koufi" pitchFamily="2" charset="-78"/>
                <a:cs typeface="Monotype Koufi" pitchFamily="2" charset="-78"/>
              </a:rPr>
              <a:t>الحُلَيمِي</a:t>
            </a:r>
            <a:r>
              <a:rPr lang="ar-SA" sz="2000" b="1" dirty="0" smtClean="0">
                <a:solidFill>
                  <a:srgbClr val="002060"/>
                </a:solidFill>
                <a:latin typeface="Monotype Koufi" pitchFamily="2" charset="-78"/>
                <a:ea typeface="Monotype Koufi" pitchFamily="2" charset="-78"/>
                <a:cs typeface="Monotype Koufi" pitchFamily="2" charset="-78"/>
              </a:rPr>
              <a:t> البَشَري ضمن</a:t>
            </a:r>
          </a:p>
          <a:p>
            <a:pPr>
              <a:buNone/>
            </a:pPr>
            <a:r>
              <a:rPr lang="ar-SA" sz="2000" b="1" dirty="0" smtClean="0">
                <a:solidFill>
                  <a:srgbClr val="002060"/>
                </a:solidFill>
                <a:latin typeface="Monotype Koufi" pitchFamily="2" charset="-78"/>
                <a:ea typeface="Monotype Koufi" pitchFamily="2" charset="-78"/>
                <a:cs typeface="Monotype Koufi" pitchFamily="2" charset="-78"/>
              </a:rPr>
              <a:t>                                                                                                                                 الأَنْسِجَة</a:t>
            </a:r>
            <a:endParaRPr lang="ar-SY" sz="20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نسخة د. بسام 1\الصور\حليمي2.jpg"/>
          <p:cNvPicPr/>
          <p:nvPr/>
        </p:nvPicPr>
        <p:blipFill>
          <a:blip r:embed="rId2" cstate="print"/>
          <a:srcRect l="5848" b="1996"/>
          <a:stretch>
            <a:fillRect/>
          </a:stretch>
        </p:blipFill>
        <p:spPr bwMode="auto">
          <a:xfrm>
            <a:off x="4857752" y="2643182"/>
            <a:ext cx="3032982" cy="224754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0" name="صورة 9" descr="C:\Users\TOSHIBA\Documents\‫المهنة والسرطان-نسخة د. بسام 1\الصور\الحليمي.gif"/>
          <p:cNvPicPr/>
          <p:nvPr/>
        </p:nvPicPr>
        <p:blipFill>
          <a:blip r:embed="rId3" cstate="print"/>
          <a:srcRect/>
          <a:stretch>
            <a:fillRect/>
          </a:stretch>
        </p:blipFill>
        <p:spPr bwMode="auto">
          <a:xfrm>
            <a:off x="1643042" y="2643182"/>
            <a:ext cx="2357454" cy="2246569"/>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300" b="1" dirty="0" err="1" smtClean="0">
                <a:solidFill>
                  <a:srgbClr val="0070C0"/>
                </a:solidFill>
                <a:latin typeface="Monotype Koufi" pitchFamily="2" charset="-78"/>
                <a:ea typeface="Monotype Koufi" pitchFamily="2" charset="-78"/>
                <a:cs typeface="PT Bold Heading" pitchFamily="2" charset="-78"/>
              </a:rPr>
              <a:t>المسرطنات</a:t>
            </a:r>
            <a:r>
              <a:rPr lang="ar-SY" sz="33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br>
              <a:rPr lang="ar-SY" sz="3300" b="1" dirty="0" smtClean="0">
                <a:solidFill>
                  <a:srgbClr val="0070C0"/>
                </a:solidFill>
                <a:latin typeface="Monotype Koufi" pitchFamily="2" charset="-78"/>
                <a:ea typeface="Monotype Koufi" pitchFamily="2" charset="-78"/>
                <a:cs typeface="PT Bold Heading" pitchFamily="2" charset="-78"/>
              </a:rPr>
            </a:br>
            <a:r>
              <a:rPr lang="ar-SY" sz="3300" b="1" dirty="0" smtClean="0">
                <a:solidFill>
                  <a:srgbClr val="C00000"/>
                </a:solidFill>
                <a:latin typeface="Monotype Koufi" pitchFamily="2" charset="-78"/>
                <a:ea typeface="Monotype Koufi" pitchFamily="2" charset="-78"/>
                <a:cs typeface="PT Bold Heading" pitchFamily="2" charset="-78"/>
              </a:rPr>
              <a:t>الفيروسية</a:t>
            </a:r>
            <a:r>
              <a:rPr lang="ar-SY" sz="3300" b="1" baseline="30000" dirty="0" smtClean="0">
                <a:solidFill>
                  <a:srgbClr val="00B050"/>
                </a:solidFill>
                <a:latin typeface="Monotype Koufi" pitchFamily="2" charset="-78"/>
                <a:ea typeface="Monotype Koufi" pitchFamily="2" charset="-78"/>
                <a:cs typeface="PT Bold Heading" pitchFamily="2" charset="-78"/>
              </a:rPr>
              <a:t> 1، 3،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103</a:t>
            </a:fld>
            <a:endParaRPr lang="ar-SA" dirty="0">
              <a:solidFill>
                <a:srgbClr val="002060"/>
              </a:solidFill>
            </a:endParaRPr>
          </a:p>
        </p:txBody>
      </p:sp>
      <p:sp>
        <p:nvSpPr>
          <p:cNvPr id="7" name="عنصر نائب للمحتوى 6"/>
          <p:cNvSpPr>
            <a:spLocks noGrp="1"/>
          </p:cNvSpPr>
          <p:nvPr>
            <p:ph idx="1"/>
          </p:nvPr>
        </p:nvSpPr>
        <p:spPr/>
        <p:txBody>
          <a:bodyPr>
            <a:normAutofit fontScale="92500" lnSpcReduction="20000"/>
          </a:bodyPr>
          <a:lstStyle/>
          <a:p>
            <a:pPr>
              <a:buNone/>
            </a:pPr>
            <a:r>
              <a:rPr lang="ar-SA" sz="2000" b="1" dirty="0" smtClean="0">
                <a:solidFill>
                  <a:srgbClr val="002060"/>
                </a:solidFill>
                <a:latin typeface="Monotype Koufi" pitchFamily="2" charset="-78"/>
                <a:ea typeface="Monotype Koufi" pitchFamily="2" charset="-78"/>
                <a:cs typeface="Monotype Koufi" pitchFamily="2" charset="-78"/>
              </a:rPr>
              <a:t>رَسْم تَخْطيطِي للفَيْرُوس أَليف النَّسيج </a:t>
            </a:r>
            <a:r>
              <a:rPr lang="ar-SA" sz="2000" b="1" dirty="0" err="1" smtClean="0">
                <a:solidFill>
                  <a:srgbClr val="002060"/>
                </a:solidFill>
                <a:latin typeface="Monotype Koufi" pitchFamily="2" charset="-78"/>
                <a:ea typeface="Monotype Koufi" pitchFamily="2" charset="-78"/>
                <a:cs typeface="Monotype Koufi" pitchFamily="2" charset="-78"/>
              </a:rPr>
              <a:t>اللِّمْفاني</a:t>
            </a:r>
            <a:r>
              <a:rPr lang="ar-SA" sz="2000" b="1" dirty="0" smtClean="0">
                <a:solidFill>
                  <a:srgbClr val="002060"/>
                </a:solidFill>
                <a:latin typeface="Monotype Koufi" pitchFamily="2" charset="-78"/>
                <a:ea typeface="Monotype Koufi" pitchFamily="2" charset="-78"/>
                <a:cs typeface="Monotype Koufi" pitchFamily="2" charset="-78"/>
              </a:rPr>
              <a:t> تَائِي الخَلايا البَشَري من النَّمَط   1</a:t>
            </a:r>
            <a:endParaRPr lang="en-US" sz="2000" dirty="0" smtClean="0">
              <a:solidFill>
                <a:srgbClr val="002060"/>
              </a:solidFill>
              <a:ea typeface="Monotype Koufi" pitchFamily="2" charset="-78"/>
              <a:cs typeface="Monotype Koufi" pitchFamily="2" charset="-78"/>
            </a:endParaRPr>
          </a:p>
          <a:p>
            <a:pPr>
              <a:buNone/>
            </a:pPr>
            <a:endParaRPr lang="ar-SA" sz="2000" b="1" dirty="0" smtClean="0">
              <a:solidFill>
                <a:srgbClr val="002060"/>
              </a:solidFill>
              <a:latin typeface="Monotype Koufi" pitchFamily="2" charset="-78"/>
              <a:ea typeface="Monotype Koufi" pitchFamily="2" charset="-78"/>
              <a:cs typeface="Monotype Koufi" pitchFamily="2" charset="-78"/>
            </a:endParaRPr>
          </a:p>
          <a:p>
            <a:pPr>
              <a:buNone/>
            </a:pPr>
            <a:endParaRPr lang="ar-SA" sz="2000" b="1" dirty="0" smtClean="0">
              <a:solidFill>
                <a:srgbClr val="002060"/>
              </a:solidFill>
              <a:latin typeface="Monotype Koufi" pitchFamily="2" charset="-78"/>
              <a:ea typeface="Monotype Koufi" pitchFamily="2" charset="-78"/>
              <a:cs typeface="Monotype Koufi" pitchFamily="2" charset="-78"/>
            </a:endParaRPr>
          </a:p>
          <a:p>
            <a:pPr>
              <a:buNone/>
            </a:pPr>
            <a:endParaRPr lang="ar-SA" sz="2000" b="1" dirty="0" smtClean="0">
              <a:solidFill>
                <a:srgbClr val="002060"/>
              </a:solidFill>
              <a:latin typeface="Monotype Koufi" pitchFamily="2" charset="-78"/>
              <a:ea typeface="Monotype Koufi" pitchFamily="2" charset="-78"/>
              <a:cs typeface="Monotype Koufi" pitchFamily="2" charset="-78"/>
            </a:endParaRPr>
          </a:p>
          <a:p>
            <a:pPr>
              <a:buNone/>
            </a:pPr>
            <a:endParaRPr lang="ar-SA" sz="2000" b="1" dirty="0" smtClean="0">
              <a:solidFill>
                <a:srgbClr val="002060"/>
              </a:solidFill>
              <a:latin typeface="Monotype Koufi" pitchFamily="2" charset="-78"/>
              <a:ea typeface="Monotype Koufi" pitchFamily="2" charset="-78"/>
              <a:cs typeface="Monotype Koufi" pitchFamily="2" charset="-78"/>
            </a:endParaRPr>
          </a:p>
          <a:p>
            <a:pPr>
              <a:buNone/>
            </a:pPr>
            <a:endParaRPr lang="ar-SA" sz="2000" b="1" dirty="0" smtClean="0">
              <a:solidFill>
                <a:srgbClr val="002060"/>
              </a:solidFill>
              <a:latin typeface="Monotype Koufi" pitchFamily="2" charset="-78"/>
              <a:ea typeface="Monotype Koufi" pitchFamily="2" charset="-78"/>
              <a:cs typeface="Monotype Koufi" pitchFamily="2" charset="-78"/>
            </a:endParaRPr>
          </a:p>
          <a:p>
            <a:pPr>
              <a:buNone/>
            </a:pPr>
            <a:endParaRPr lang="ar-SA" sz="2000" b="1" dirty="0" smtClean="0">
              <a:solidFill>
                <a:srgbClr val="002060"/>
              </a:solidFill>
              <a:latin typeface="Monotype Koufi" pitchFamily="2" charset="-78"/>
              <a:ea typeface="Monotype Koufi" pitchFamily="2" charset="-78"/>
              <a:cs typeface="Monotype Koufi" pitchFamily="2" charset="-78"/>
            </a:endParaRPr>
          </a:p>
          <a:p>
            <a:pPr>
              <a:buNone/>
            </a:pPr>
            <a:endParaRPr lang="ar-SA" sz="2000" b="1" dirty="0" smtClean="0">
              <a:solidFill>
                <a:srgbClr val="002060"/>
              </a:solidFill>
              <a:latin typeface="Monotype Koufi" pitchFamily="2" charset="-78"/>
              <a:ea typeface="Monotype Koufi" pitchFamily="2" charset="-78"/>
              <a:cs typeface="Monotype Koufi" pitchFamily="2" charset="-78"/>
            </a:endParaRPr>
          </a:p>
          <a:p>
            <a:pPr>
              <a:buNone/>
            </a:pPr>
            <a:endParaRPr lang="ar-SA" sz="2000" b="1" dirty="0" smtClean="0">
              <a:solidFill>
                <a:srgbClr val="002060"/>
              </a:solidFill>
              <a:latin typeface="Monotype Koufi" pitchFamily="2" charset="-78"/>
              <a:ea typeface="Monotype Koufi" pitchFamily="2" charset="-78"/>
              <a:cs typeface="Monotype Koufi" pitchFamily="2" charset="-78"/>
            </a:endParaRPr>
          </a:p>
          <a:p>
            <a:pPr>
              <a:buNone/>
            </a:pPr>
            <a:endParaRPr lang="ar-SA" sz="2000" b="1" dirty="0" smtClean="0">
              <a:solidFill>
                <a:srgbClr val="002060"/>
              </a:solidFill>
              <a:latin typeface="Monotype Koufi" pitchFamily="2" charset="-78"/>
              <a:ea typeface="Monotype Koufi" pitchFamily="2" charset="-78"/>
              <a:cs typeface="Monotype Koufi" pitchFamily="2" charset="-78"/>
            </a:endParaRPr>
          </a:p>
          <a:p>
            <a:pPr>
              <a:buNone/>
            </a:pPr>
            <a:endParaRPr lang="ar-SA" sz="2000" b="1" dirty="0" smtClean="0">
              <a:solidFill>
                <a:srgbClr val="002060"/>
              </a:solidFill>
              <a:latin typeface="Monotype Koufi" pitchFamily="2" charset="-78"/>
              <a:ea typeface="Monotype Koufi" pitchFamily="2" charset="-78"/>
              <a:cs typeface="Monotype Koufi" pitchFamily="2" charset="-78"/>
            </a:endParaRPr>
          </a:p>
          <a:p>
            <a:pPr>
              <a:buNone/>
            </a:pPr>
            <a:r>
              <a:rPr lang="ar-SA" sz="2000" b="1" dirty="0" smtClean="0">
                <a:solidFill>
                  <a:srgbClr val="002060"/>
                </a:solidFill>
                <a:latin typeface="Monotype Koufi" pitchFamily="2" charset="-78"/>
                <a:ea typeface="Monotype Koufi" pitchFamily="2" charset="-78"/>
                <a:cs typeface="Monotype Koufi" pitchFamily="2" charset="-78"/>
              </a:rPr>
              <a:t>الفَيْرُوس أَليف النَّسيج </a:t>
            </a:r>
            <a:r>
              <a:rPr lang="ar-SA" sz="2000" b="1" dirty="0" err="1" smtClean="0">
                <a:solidFill>
                  <a:srgbClr val="002060"/>
                </a:solidFill>
                <a:latin typeface="Monotype Koufi" pitchFamily="2" charset="-78"/>
                <a:ea typeface="Monotype Koufi" pitchFamily="2" charset="-78"/>
                <a:cs typeface="Monotype Koufi" pitchFamily="2" charset="-78"/>
              </a:rPr>
              <a:t>اللِّمْفاني</a:t>
            </a:r>
            <a:endParaRPr lang="ar-SA" sz="2000" b="1" dirty="0" smtClean="0">
              <a:solidFill>
                <a:srgbClr val="002060"/>
              </a:solidFill>
              <a:latin typeface="Monotype Koufi" pitchFamily="2" charset="-78"/>
              <a:ea typeface="Monotype Koufi" pitchFamily="2" charset="-78"/>
              <a:cs typeface="Monotype Koufi" pitchFamily="2" charset="-78"/>
            </a:endParaRPr>
          </a:p>
          <a:p>
            <a:pPr>
              <a:buNone/>
            </a:pPr>
            <a:r>
              <a:rPr lang="ar-SA" sz="2000" b="1" dirty="0" smtClean="0">
                <a:solidFill>
                  <a:srgbClr val="002060"/>
                </a:solidFill>
                <a:latin typeface="Monotype Koufi" pitchFamily="2" charset="-78"/>
                <a:ea typeface="Monotype Koufi" pitchFamily="2" charset="-78"/>
                <a:cs typeface="Monotype Koufi" pitchFamily="2" charset="-78"/>
              </a:rPr>
              <a:t>تَائِي الخَلايا البَشَري من النَّمَط  1 </a:t>
            </a:r>
          </a:p>
          <a:p>
            <a:pPr>
              <a:buNone/>
            </a:pPr>
            <a:r>
              <a:rPr lang="ar-SA" sz="2000" b="1" dirty="0" smtClean="0">
                <a:solidFill>
                  <a:srgbClr val="002060"/>
                </a:solidFill>
                <a:latin typeface="Monotype Koufi" pitchFamily="2" charset="-78"/>
                <a:ea typeface="Monotype Koufi" pitchFamily="2" charset="-78"/>
                <a:cs typeface="Monotype Koufi" pitchFamily="2" charset="-78"/>
              </a:rPr>
              <a:t>ضمن الأَنْسِجَة</a:t>
            </a:r>
            <a:endParaRPr lang="en-US" sz="2000" dirty="0" smtClean="0">
              <a:solidFill>
                <a:srgbClr val="002060"/>
              </a:solidFill>
              <a:ea typeface="Monotype Koufi" pitchFamily="2" charset="-78"/>
              <a:cs typeface="Monotype Koufi" pitchFamily="2" charset="-78"/>
            </a:endParaRPr>
          </a:p>
          <a:p>
            <a:pPr>
              <a:buNone/>
            </a:pPr>
            <a:r>
              <a:rPr lang="ar-SA" sz="2000" b="1" dirty="0" smtClean="0">
                <a:solidFill>
                  <a:srgbClr val="002060"/>
                </a:solidFill>
                <a:latin typeface="Monotype Koufi" pitchFamily="2" charset="-78"/>
                <a:ea typeface="Monotype Koufi" pitchFamily="2" charset="-78"/>
                <a:cs typeface="Monotype Koufi" pitchFamily="2" charset="-78"/>
              </a:rPr>
              <a:t>                                                                                                                                 </a:t>
            </a:r>
            <a:endParaRPr lang="ar-SY" sz="2000" dirty="0">
              <a:solidFill>
                <a:srgbClr val="002060"/>
              </a:solidFill>
              <a:latin typeface="Monotype Koufi" pitchFamily="2" charset="-78"/>
              <a:ea typeface="Monotype Koufi" pitchFamily="2" charset="-78"/>
              <a:cs typeface="Monotype Koufi" pitchFamily="2" charset="-78"/>
            </a:endParaRPr>
          </a:p>
        </p:txBody>
      </p:sp>
      <p:pic>
        <p:nvPicPr>
          <p:cNvPr id="11" name="صورة 10" descr="C:\Users\TOSHIBA\Documents\‫المهنة والسرطان-نسخة د. بسام 1\الصور\2-5-1-7-الفيروس أليف النسيج اللمفاني تائي الخلايا البشري من النمط 1.jpg"/>
          <p:cNvPicPr/>
          <p:nvPr/>
        </p:nvPicPr>
        <p:blipFill>
          <a:blip r:embed="rId2" cstate="print"/>
          <a:srcRect/>
          <a:stretch>
            <a:fillRect/>
          </a:stretch>
        </p:blipFill>
        <p:spPr bwMode="auto">
          <a:xfrm>
            <a:off x="4500562" y="2000240"/>
            <a:ext cx="4032885" cy="217636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2" name="صورة 11" descr="C:\Users\TOSHIBA\Documents\‫المهنة والسرطان-نسخة د. بسام 1\الصور\فيروس أليف.jpg"/>
          <p:cNvPicPr/>
          <p:nvPr/>
        </p:nvPicPr>
        <p:blipFill>
          <a:blip r:embed="rId3" cstate="print"/>
          <a:srcRect/>
          <a:stretch>
            <a:fillRect/>
          </a:stretch>
        </p:blipFill>
        <p:spPr bwMode="auto">
          <a:xfrm>
            <a:off x="2643174" y="4357694"/>
            <a:ext cx="3162923" cy="197945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000" b="1" dirty="0" err="1" smtClean="0">
                <a:solidFill>
                  <a:srgbClr val="0070C0"/>
                </a:solidFill>
                <a:latin typeface="Monotype Koufi" pitchFamily="2" charset="-78"/>
                <a:ea typeface="Monotype Koufi" pitchFamily="2" charset="-78"/>
                <a:cs typeface="PT Bold Heading" pitchFamily="2" charset="-78"/>
              </a:rPr>
              <a:t>المسرطنات</a:t>
            </a:r>
            <a:r>
              <a:rPr lang="ar-SY" sz="30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r>
              <a:rPr lang="ar-SY" sz="3000" b="1" baseline="30000" dirty="0" smtClean="0">
                <a:solidFill>
                  <a:srgbClr val="00B050"/>
                </a:solidFill>
                <a:latin typeface="Monotype Koufi" pitchFamily="2" charset="-78"/>
                <a:ea typeface="Monotype Koufi" pitchFamily="2" charset="-78"/>
                <a:cs typeface="PT Bold Heading" pitchFamily="2" charset="-78"/>
              </a:rPr>
              <a:t> 1، 3</a:t>
            </a:r>
            <a:endParaRPr lang="ar-SY" sz="32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4">
                    <a:lumMod val="40000"/>
                    <a:lumOff val="60000"/>
                  </a:schemeClr>
                </a:solidFill>
                <a:cs typeface="+mj-cs"/>
              </a:rPr>
              <a:t>الطفيلية</a:t>
            </a:r>
          </a:p>
          <a:p>
            <a:pPr algn="ctr">
              <a:buNone/>
            </a:pPr>
            <a:endParaRPr lang="ar-SA" b="1" dirty="0" smtClean="0">
              <a:solidFill>
                <a:schemeClr val="accent4">
                  <a:lumMod val="40000"/>
                  <a:lumOff val="60000"/>
                </a:schemeClr>
              </a:solidFill>
              <a:cs typeface="+mj-cs"/>
            </a:endParaRPr>
          </a:p>
          <a:p>
            <a:pPr>
              <a:buFont typeface="Wingdings" pitchFamily="2" charset="2"/>
              <a:buChar char="Ø"/>
            </a:pPr>
            <a:r>
              <a:rPr lang="ar-SA" b="1" dirty="0" err="1" smtClean="0">
                <a:solidFill>
                  <a:schemeClr val="bg1"/>
                </a:solidFill>
              </a:rPr>
              <a:t>البِلْهارْسِيَّة</a:t>
            </a:r>
            <a:r>
              <a:rPr lang="ar-SA" b="1" dirty="0" smtClean="0">
                <a:solidFill>
                  <a:schemeClr val="bg1"/>
                </a:solidFill>
              </a:rPr>
              <a:t> الدَّمويِّة</a:t>
            </a:r>
          </a:p>
          <a:p>
            <a:pPr>
              <a:buNone/>
            </a:pPr>
            <a:r>
              <a:rPr lang="en-US" b="1" dirty="0" err="1" smtClean="0">
                <a:solidFill>
                  <a:srgbClr val="002060"/>
                </a:solidFill>
              </a:rPr>
              <a:t>Schistosoma</a:t>
            </a:r>
            <a:r>
              <a:rPr lang="en-US" b="1" dirty="0" smtClean="0">
                <a:solidFill>
                  <a:srgbClr val="002060"/>
                </a:solidFill>
              </a:rPr>
              <a:t> </a:t>
            </a:r>
            <a:r>
              <a:rPr lang="en-US" b="1" dirty="0" err="1" smtClean="0">
                <a:solidFill>
                  <a:srgbClr val="002060"/>
                </a:solidFill>
              </a:rPr>
              <a:t>heamatobium</a:t>
            </a:r>
            <a:r>
              <a:rPr lang="en-US" b="1" dirty="0" smtClean="0">
                <a:solidFill>
                  <a:srgbClr val="002060"/>
                </a:solidFill>
              </a:rPr>
              <a:t>    </a:t>
            </a:r>
            <a:endParaRPr lang="ar-SA" b="1" dirty="0" smtClean="0">
              <a:solidFill>
                <a:srgbClr val="002060"/>
              </a:solidFill>
            </a:endParaRPr>
          </a:p>
          <a:p>
            <a:pPr>
              <a:buFont typeface="Wingdings" pitchFamily="2" charset="2"/>
              <a:buChar char="Ø"/>
            </a:pPr>
            <a:r>
              <a:rPr lang="ar-SY" b="1" dirty="0" smtClean="0">
                <a:solidFill>
                  <a:schemeClr val="bg1"/>
                </a:solidFill>
              </a:rPr>
              <a:t>طُفَيلِيَّا مُتأَخِّر الخُصْيَة ومُتَفَرِّع الخُصْيَة الصِّيني</a:t>
            </a:r>
          </a:p>
          <a:p>
            <a:pPr>
              <a:buNone/>
            </a:pPr>
            <a:r>
              <a:rPr lang="en-US" b="1" dirty="0" err="1" smtClean="0">
                <a:solidFill>
                  <a:srgbClr val="002060"/>
                </a:solidFill>
              </a:rPr>
              <a:t>Opisthorchis</a:t>
            </a:r>
            <a:r>
              <a:rPr lang="en-US" b="1" dirty="0" smtClean="0">
                <a:solidFill>
                  <a:srgbClr val="002060"/>
                </a:solidFill>
              </a:rPr>
              <a:t> </a:t>
            </a:r>
            <a:r>
              <a:rPr lang="en-US" b="1" dirty="0" err="1" smtClean="0">
                <a:solidFill>
                  <a:srgbClr val="002060"/>
                </a:solidFill>
              </a:rPr>
              <a:t>viverrini</a:t>
            </a:r>
            <a:r>
              <a:rPr lang="en-US" b="1" dirty="0" smtClean="0">
                <a:solidFill>
                  <a:srgbClr val="002060"/>
                </a:solidFill>
              </a:rPr>
              <a:t> and </a:t>
            </a:r>
            <a:r>
              <a:rPr lang="en-US" b="1" dirty="0" err="1" smtClean="0">
                <a:solidFill>
                  <a:srgbClr val="002060"/>
                </a:solidFill>
              </a:rPr>
              <a:t>clonorchis</a:t>
            </a:r>
            <a:r>
              <a:rPr lang="en-US" b="1" dirty="0" smtClean="0">
                <a:solidFill>
                  <a:srgbClr val="002060"/>
                </a:solidFill>
              </a:rPr>
              <a:t> </a:t>
            </a:r>
            <a:r>
              <a:rPr lang="en-US" b="1" dirty="0" err="1" smtClean="0">
                <a:solidFill>
                  <a:srgbClr val="002060"/>
                </a:solidFill>
              </a:rPr>
              <a:t>sinesis</a:t>
            </a:r>
            <a:r>
              <a:rPr lang="en-US" b="1" dirty="0" smtClean="0">
                <a:solidFill>
                  <a:srgbClr val="002060"/>
                </a:solidFill>
              </a:rPr>
              <a:t>    </a:t>
            </a:r>
            <a:endParaRPr lang="ar-SY" b="1" dirty="0" smtClean="0">
              <a:solidFill>
                <a:srgbClr val="002060"/>
              </a:solidFill>
            </a:endParaRPr>
          </a:p>
          <a:p>
            <a:pPr>
              <a:buNone/>
            </a:pPr>
            <a:endParaRPr lang="ar-SY" b="1" dirty="0" smtClean="0">
              <a:solidFill>
                <a:schemeClr val="bg1"/>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104</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300" b="1" dirty="0" err="1" smtClean="0">
                <a:solidFill>
                  <a:srgbClr val="0070C0"/>
                </a:solidFill>
                <a:latin typeface="Monotype Koufi" pitchFamily="2" charset="-78"/>
                <a:ea typeface="Monotype Koufi" pitchFamily="2" charset="-78"/>
                <a:cs typeface="PT Bold Heading" pitchFamily="2" charset="-78"/>
              </a:rPr>
              <a:t>المسرطنات</a:t>
            </a:r>
            <a:r>
              <a:rPr lang="ar-SY" sz="33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br>
              <a:rPr lang="ar-SY" sz="3300" b="1" dirty="0" smtClean="0">
                <a:solidFill>
                  <a:srgbClr val="0070C0"/>
                </a:solidFill>
                <a:latin typeface="Monotype Koufi" pitchFamily="2" charset="-78"/>
                <a:ea typeface="Monotype Koufi" pitchFamily="2" charset="-78"/>
                <a:cs typeface="PT Bold Heading" pitchFamily="2" charset="-78"/>
              </a:rPr>
            </a:br>
            <a:r>
              <a:rPr lang="ar-SY" sz="3300" b="1" dirty="0" smtClean="0">
                <a:solidFill>
                  <a:srgbClr val="C00000"/>
                </a:solidFill>
                <a:latin typeface="Monotype Koufi" pitchFamily="2" charset="-78"/>
                <a:ea typeface="Monotype Koufi" pitchFamily="2" charset="-78"/>
                <a:cs typeface="PT Bold Heading" pitchFamily="2" charset="-78"/>
              </a:rPr>
              <a:t>الطفيلية</a:t>
            </a:r>
            <a:r>
              <a:rPr lang="ar-SY" sz="3300" b="1" baseline="30000" dirty="0" smtClean="0">
                <a:solidFill>
                  <a:srgbClr val="00B050"/>
                </a:solidFill>
                <a:latin typeface="Monotype Koufi" pitchFamily="2" charset="-78"/>
                <a:ea typeface="Monotype Koufi" pitchFamily="2" charset="-78"/>
                <a:cs typeface="PT Bold Heading" pitchFamily="2" charset="-78"/>
              </a:rPr>
              <a:t> 1، 3، 28</a:t>
            </a:r>
            <a:endParaRPr lang="ar-SY" sz="33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105</a:t>
            </a:fld>
            <a:endParaRPr lang="ar-SA" dirty="0">
              <a:solidFill>
                <a:srgbClr val="002060"/>
              </a:solidFill>
            </a:endParaRPr>
          </a:p>
        </p:txBody>
      </p:sp>
      <p:sp>
        <p:nvSpPr>
          <p:cNvPr id="7" name="عنصر نائب للمحتوى 6"/>
          <p:cNvSpPr>
            <a:spLocks noGrp="1"/>
          </p:cNvSpPr>
          <p:nvPr>
            <p:ph idx="1"/>
          </p:nvPr>
        </p:nvSpPr>
        <p:spPr/>
        <p:txBody>
          <a:bodyPr>
            <a:normAutofit fontScale="62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r>
              <a:rPr lang="ar-SA" sz="2800" b="1" dirty="0" smtClean="0">
                <a:solidFill>
                  <a:srgbClr val="002060"/>
                </a:solidFill>
                <a:latin typeface="Monotype Koufi" pitchFamily="2" charset="-78"/>
                <a:ea typeface="Monotype Koufi" pitchFamily="2" charset="-78"/>
                <a:cs typeface="Monotype Koufi" pitchFamily="2" charset="-78"/>
              </a:rPr>
              <a:t>رَسْم تَخْطيطِي لدَوْرَة حَياة طُفَيلِي </a:t>
            </a:r>
            <a:r>
              <a:rPr lang="ar-SA" sz="2800" b="1" dirty="0" err="1" smtClean="0">
                <a:solidFill>
                  <a:srgbClr val="002060"/>
                </a:solidFill>
                <a:latin typeface="Monotype Koufi" pitchFamily="2" charset="-78"/>
                <a:ea typeface="Monotype Koufi" pitchFamily="2" charset="-78"/>
                <a:cs typeface="Monotype Koufi" pitchFamily="2" charset="-78"/>
              </a:rPr>
              <a:t>البِلْهارْسِيَّة</a:t>
            </a:r>
            <a:r>
              <a:rPr lang="ar-SA" sz="2800" b="1" dirty="0" smtClean="0">
                <a:solidFill>
                  <a:srgbClr val="002060"/>
                </a:solidFill>
                <a:latin typeface="Monotype Koufi" pitchFamily="2" charset="-78"/>
                <a:ea typeface="Monotype Koufi" pitchFamily="2" charset="-78"/>
                <a:cs typeface="Monotype Koufi" pitchFamily="2" charset="-78"/>
              </a:rPr>
              <a:t> الدَّمويِّة</a:t>
            </a:r>
            <a:r>
              <a:rPr lang="ar-SA" sz="2000" b="1" dirty="0" smtClean="0"/>
              <a:t>                    </a:t>
            </a:r>
            <a:r>
              <a:rPr lang="ar-SA" sz="2900" b="1" dirty="0" err="1" smtClean="0">
                <a:solidFill>
                  <a:srgbClr val="002060"/>
                </a:solidFill>
                <a:latin typeface="Monotype Koufi" pitchFamily="2" charset="-78"/>
                <a:ea typeface="Monotype Koufi" pitchFamily="2" charset="-78"/>
                <a:cs typeface="Monotype Koufi" pitchFamily="2" charset="-78"/>
              </a:rPr>
              <a:t>بُيوض</a:t>
            </a:r>
            <a:r>
              <a:rPr lang="ar-SA" sz="2900" b="1" dirty="0" smtClean="0">
                <a:solidFill>
                  <a:srgbClr val="002060"/>
                </a:solidFill>
                <a:latin typeface="Monotype Koufi" pitchFamily="2" charset="-78"/>
                <a:ea typeface="Monotype Koufi" pitchFamily="2" charset="-78"/>
                <a:cs typeface="Monotype Koufi" pitchFamily="2" charset="-78"/>
              </a:rPr>
              <a:t> طُفَيلِي </a:t>
            </a:r>
            <a:r>
              <a:rPr lang="ar-SA" sz="2900" b="1" dirty="0" err="1" smtClean="0">
                <a:solidFill>
                  <a:srgbClr val="002060"/>
                </a:solidFill>
                <a:latin typeface="Monotype Koufi" pitchFamily="2" charset="-78"/>
                <a:ea typeface="Monotype Koufi" pitchFamily="2" charset="-78"/>
                <a:cs typeface="Monotype Koufi" pitchFamily="2" charset="-78"/>
              </a:rPr>
              <a:t>البِلْهارْسِيَّة</a:t>
            </a:r>
            <a:r>
              <a:rPr lang="ar-SA" sz="2900" b="1" dirty="0" smtClean="0">
                <a:solidFill>
                  <a:srgbClr val="002060"/>
                </a:solidFill>
                <a:latin typeface="Monotype Koufi" pitchFamily="2" charset="-78"/>
                <a:ea typeface="Monotype Koufi" pitchFamily="2" charset="-78"/>
                <a:cs typeface="Monotype Koufi" pitchFamily="2" charset="-78"/>
              </a:rPr>
              <a:t> الدَّمويِّة </a:t>
            </a:r>
          </a:p>
          <a:p>
            <a:pPr>
              <a:buNone/>
            </a:pPr>
            <a:r>
              <a:rPr lang="ar-SA" sz="2900" b="1" dirty="0" smtClean="0"/>
              <a:t>                                                                                    </a:t>
            </a:r>
            <a:r>
              <a:rPr lang="ar-SA" sz="2900" b="1" dirty="0" smtClean="0">
                <a:latin typeface="Monotype Koufi" pitchFamily="2" charset="-78"/>
                <a:ea typeface="Monotype Koufi" pitchFamily="2" charset="-78"/>
                <a:cs typeface="Monotype Koufi" pitchFamily="2" charset="-78"/>
              </a:rPr>
              <a:t>م</a:t>
            </a:r>
            <a:r>
              <a:rPr lang="ar-SA" sz="2900" b="1" dirty="0" smtClean="0">
                <a:solidFill>
                  <a:srgbClr val="002060"/>
                </a:solidFill>
                <a:latin typeface="Monotype Koufi" pitchFamily="2" charset="-78"/>
                <a:ea typeface="Monotype Koufi" pitchFamily="2" charset="-78"/>
                <a:cs typeface="Monotype Koufi" pitchFamily="2" charset="-78"/>
              </a:rPr>
              <a:t>حاطة </a:t>
            </a:r>
            <a:r>
              <a:rPr lang="ar-SA" sz="2900" b="1" dirty="0" err="1" smtClean="0">
                <a:solidFill>
                  <a:srgbClr val="002060"/>
                </a:solidFill>
                <a:latin typeface="Monotype Koufi" pitchFamily="2" charset="-78"/>
                <a:ea typeface="Monotype Koufi" pitchFamily="2" charset="-78"/>
                <a:cs typeface="Monotype Koufi" pitchFamily="2" charset="-78"/>
              </a:rPr>
              <a:t>بالحَمِضات</a:t>
            </a:r>
            <a:r>
              <a:rPr lang="ar-SA" sz="2900" b="1" dirty="0" smtClean="0">
                <a:solidFill>
                  <a:srgbClr val="002060"/>
                </a:solidFill>
                <a:latin typeface="Monotype Koufi" pitchFamily="2" charset="-78"/>
                <a:ea typeface="Monotype Koufi" pitchFamily="2" charset="-78"/>
                <a:cs typeface="Monotype Koufi" pitchFamily="2" charset="-78"/>
              </a:rPr>
              <a:t> في المَثانَة</a:t>
            </a:r>
          </a:p>
          <a:p>
            <a:pPr>
              <a:buNone/>
            </a:pPr>
            <a:r>
              <a:rPr lang="ar-SA" sz="2400" b="1" dirty="0" smtClean="0">
                <a:solidFill>
                  <a:srgbClr val="002060"/>
                </a:solidFill>
                <a:latin typeface="Monotype Koufi" pitchFamily="2" charset="-78"/>
                <a:ea typeface="Monotype Koufi" pitchFamily="2" charset="-78"/>
                <a:cs typeface="Monotype Koufi" pitchFamily="2" charset="-78"/>
              </a:rPr>
              <a:t>                                                                                                                                       </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نسخة د. بسام 1\الصور\البلهارسيا البولية.jpg"/>
          <p:cNvPicPr/>
          <p:nvPr/>
        </p:nvPicPr>
        <p:blipFill>
          <a:blip r:embed="rId2" cstate="print"/>
          <a:srcRect t="8680"/>
          <a:stretch>
            <a:fillRect/>
          </a:stretch>
        </p:blipFill>
        <p:spPr bwMode="auto">
          <a:xfrm>
            <a:off x="4786314" y="2285992"/>
            <a:ext cx="3811327" cy="274976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0" name="صورة 9" descr="C:\Users\TOSHIBA\Documents\‫المهنة والسرطان-نسخة د. بسام 1\الصور\بيوض البلهارسيا البولية محاطة بالحمضات في المثلنة.jpg"/>
          <p:cNvPicPr/>
          <p:nvPr/>
        </p:nvPicPr>
        <p:blipFill>
          <a:blip r:embed="rId3" cstate="print"/>
          <a:srcRect/>
          <a:stretch>
            <a:fillRect/>
          </a:stretch>
        </p:blipFill>
        <p:spPr bwMode="auto">
          <a:xfrm>
            <a:off x="642910" y="2000240"/>
            <a:ext cx="3399917" cy="303816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300" b="1" dirty="0" err="1" smtClean="0">
                <a:solidFill>
                  <a:srgbClr val="0070C0"/>
                </a:solidFill>
                <a:latin typeface="Monotype Koufi" pitchFamily="2" charset="-78"/>
                <a:ea typeface="Monotype Koufi" pitchFamily="2" charset="-78"/>
                <a:cs typeface="PT Bold Heading" pitchFamily="2" charset="-78"/>
              </a:rPr>
              <a:t>المسرطنات</a:t>
            </a:r>
            <a:r>
              <a:rPr lang="ar-SY" sz="33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br>
              <a:rPr lang="ar-SY" sz="3300" b="1" dirty="0" smtClean="0">
                <a:solidFill>
                  <a:srgbClr val="0070C0"/>
                </a:solidFill>
                <a:latin typeface="Monotype Koufi" pitchFamily="2" charset="-78"/>
                <a:ea typeface="Monotype Koufi" pitchFamily="2" charset="-78"/>
                <a:cs typeface="PT Bold Heading" pitchFamily="2" charset="-78"/>
              </a:rPr>
            </a:br>
            <a:r>
              <a:rPr lang="ar-SY" sz="3300" b="1" dirty="0" smtClean="0">
                <a:solidFill>
                  <a:srgbClr val="C00000"/>
                </a:solidFill>
                <a:latin typeface="Monotype Koufi" pitchFamily="2" charset="-78"/>
                <a:ea typeface="Monotype Koufi" pitchFamily="2" charset="-78"/>
                <a:cs typeface="PT Bold Heading" pitchFamily="2" charset="-78"/>
              </a:rPr>
              <a:t>الطفيلية</a:t>
            </a:r>
            <a:r>
              <a:rPr lang="ar-SY" sz="3300" b="1" baseline="30000" dirty="0" smtClean="0">
                <a:solidFill>
                  <a:srgbClr val="00B050"/>
                </a:solidFill>
                <a:latin typeface="Monotype Koufi" pitchFamily="2" charset="-78"/>
                <a:ea typeface="Monotype Koufi" pitchFamily="2" charset="-78"/>
                <a:cs typeface="PT Bold Heading" pitchFamily="2" charset="-78"/>
              </a:rPr>
              <a:t> 1، 3،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106</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دَوْرَة حَياة طُفَيلِيَّي مُتأَخِّر الخُصْيَة ومُتَفَرِّع الخُصْيَة الصِّيني</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3-1-2-2-متفرع الخصية الصيني.png"/>
          <p:cNvPicPr/>
          <p:nvPr/>
        </p:nvPicPr>
        <p:blipFill>
          <a:blip r:embed="rId2" cstate="print"/>
          <a:srcRect/>
          <a:stretch>
            <a:fillRect/>
          </a:stretch>
        </p:blipFill>
        <p:spPr bwMode="auto">
          <a:xfrm>
            <a:off x="1999795" y="1857363"/>
            <a:ext cx="4929659" cy="347366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100" b="1" dirty="0" err="1" smtClean="0">
                <a:solidFill>
                  <a:srgbClr val="0070C0"/>
                </a:solidFill>
                <a:latin typeface="Monotype Koufi" pitchFamily="2" charset="-78"/>
                <a:ea typeface="Monotype Koufi" pitchFamily="2" charset="-78"/>
                <a:cs typeface="PT Bold Heading" pitchFamily="2" charset="-78"/>
              </a:rPr>
              <a:t>المسرطنات</a:t>
            </a:r>
            <a:r>
              <a:rPr lang="ar-SY" sz="31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r>
              <a:rPr lang="ar-SY" sz="3100" b="1" baseline="30000" dirty="0" smtClean="0">
                <a:solidFill>
                  <a:srgbClr val="00B050"/>
                </a:solidFill>
                <a:latin typeface="Monotype Koufi" pitchFamily="2" charset="-78"/>
                <a:ea typeface="Monotype Koufi" pitchFamily="2" charset="-78"/>
                <a:cs typeface="PT Bold Heading" pitchFamily="2" charset="-78"/>
              </a:rPr>
              <a:t> 1، 3</a:t>
            </a:r>
            <a:endParaRPr lang="ar-SY" sz="32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4">
                    <a:lumMod val="40000"/>
                    <a:lumOff val="60000"/>
                  </a:schemeClr>
                </a:solidFill>
                <a:cs typeface="+mj-cs"/>
              </a:rPr>
              <a:t>الجرثومية</a:t>
            </a:r>
          </a:p>
          <a:p>
            <a:pPr algn="ctr">
              <a:buNone/>
            </a:pPr>
            <a:endParaRPr lang="ar-SA" b="1" dirty="0" smtClean="0">
              <a:solidFill>
                <a:schemeClr val="accent4">
                  <a:lumMod val="40000"/>
                  <a:lumOff val="60000"/>
                </a:schemeClr>
              </a:solidFill>
              <a:cs typeface="+mj-cs"/>
            </a:endParaRPr>
          </a:p>
          <a:p>
            <a:pPr>
              <a:buFont typeface="Wingdings" pitchFamily="2" charset="2"/>
              <a:buChar char="Ø"/>
            </a:pPr>
            <a:r>
              <a:rPr lang="ar-SA" b="1" dirty="0" smtClean="0">
                <a:solidFill>
                  <a:schemeClr val="bg1"/>
                </a:solidFill>
              </a:rPr>
              <a:t>جُرْثومَة المَلْوِيَّة </a:t>
            </a:r>
            <a:r>
              <a:rPr lang="ar-SA" b="1" dirty="0" err="1" smtClean="0">
                <a:solidFill>
                  <a:schemeClr val="bg1"/>
                </a:solidFill>
              </a:rPr>
              <a:t>البَوَّابِيَّة</a:t>
            </a:r>
            <a:endParaRPr lang="en-US" b="1" dirty="0" smtClean="0">
              <a:solidFill>
                <a:schemeClr val="bg1"/>
              </a:solidFill>
            </a:endParaRPr>
          </a:p>
          <a:p>
            <a:pPr>
              <a:buNone/>
            </a:pPr>
            <a:r>
              <a:rPr lang="en-US" b="1" dirty="0" smtClean="0">
                <a:solidFill>
                  <a:srgbClr val="002060"/>
                </a:solidFill>
              </a:rPr>
              <a:t>Helicobacter pylori    </a:t>
            </a:r>
            <a:endParaRPr lang="ar-SA" b="1" dirty="0" smtClean="0">
              <a:solidFill>
                <a:srgbClr val="002060"/>
              </a:solidFill>
            </a:endParaRPr>
          </a:p>
          <a:p>
            <a:pPr>
              <a:buNone/>
            </a:pPr>
            <a:endParaRPr lang="ar-SY" b="1" dirty="0" smtClean="0">
              <a:solidFill>
                <a:schemeClr val="bg1"/>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107</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300" b="1" dirty="0" err="1" smtClean="0">
                <a:solidFill>
                  <a:srgbClr val="0070C0"/>
                </a:solidFill>
                <a:latin typeface="Monotype Koufi" pitchFamily="2" charset="-78"/>
                <a:ea typeface="Monotype Koufi" pitchFamily="2" charset="-78"/>
                <a:cs typeface="PT Bold Heading" pitchFamily="2" charset="-78"/>
              </a:rPr>
              <a:t>المسرطنات</a:t>
            </a:r>
            <a:r>
              <a:rPr lang="ar-SY" sz="33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br>
              <a:rPr lang="ar-SY" sz="3300" b="1" dirty="0" smtClean="0">
                <a:solidFill>
                  <a:srgbClr val="0070C0"/>
                </a:solidFill>
                <a:latin typeface="Monotype Koufi" pitchFamily="2" charset="-78"/>
                <a:ea typeface="Monotype Koufi" pitchFamily="2" charset="-78"/>
                <a:cs typeface="PT Bold Heading" pitchFamily="2" charset="-78"/>
              </a:rPr>
            </a:br>
            <a:r>
              <a:rPr lang="ar-SY" sz="3300" b="1" dirty="0" smtClean="0">
                <a:solidFill>
                  <a:srgbClr val="C00000"/>
                </a:solidFill>
                <a:latin typeface="Monotype Koufi" pitchFamily="2" charset="-78"/>
                <a:ea typeface="Monotype Koufi" pitchFamily="2" charset="-78"/>
                <a:cs typeface="PT Bold Heading" pitchFamily="2" charset="-78"/>
              </a:rPr>
              <a:t>الجرثومية</a:t>
            </a:r>
            <a:r>
              <a:rPr lang="ar-SY" sz="3300" b="1" baseline="30000" dirty="0" smtClean="0">
                <a:solidFill>
                  <a:srgbClr val="00B050"/>
                </a:solidFill>
                <a:latin typeface="Monotype Koufi" pitchFamily="2" charset="-78"/>
                <a:ea typeface="Monotype Koufi" pitchFamily="2" charset="-78"/>
                <a:cs typeface="PT Bold Heading" pitchFamily="2" charset="-78"/>
              </a:rPr>
              <a:t> 1، 3، 28</a:t>
            </a:r>
            <a:endParaRPr lang="ar-SY" sz="33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108</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2800" b="1" dirty="0" smtClean="0">
                <a:solidFill>
                  <a:srgbClr val="002060"/>
                </a:solidFill>
                <a:latin typeface="Monotype Koufi" pitchFamily="2" charset="-78"/>
                <a:ea typeface="Monotype Koufi" pitchFamily="2" charset="-78"/>
                <a:cs typeface="Monotype Koufi" pitchFamily="2" charset="-78"/>
              </a:rPr>
              <a:t>رَسْم تَخْطيطِي لجُرْثومَة المَلْوِيَّة </a:t>
            </a:r>
            <a:r>
              <a:rPr lang="ar-SA" sz="2800" b="1" dirty="0" err="1" smtClean="0">
                <a:solidFill>
                  <a:srgbClr val="002060"/>
                </a:solidFill>
                <a:latin typeface="Monotype Koufi" pitchFamily="2" charset="-78"/>
                <a:ea typeface="Monotype Koufi" pitchFamily="2" charset="-78"/>
                <a:cs typeface="Monotype Koufi" pitchFamily="2" charset="-78"/>
              </a:rPr>
              <a:t>البَوَّابِيَّة</a:t>
            </a:r>
            <a:r>
              <a:rPr lang="ar-SA" sz="2800" b="1" dirty="0" smtClean="0">
                <a:solidFill>
                  <a:srgbClr val="002060"/>
                </a:solidFill>
                <a:latin typeface="Monotype Koufi" pitchFamily="2" charset="-78"/>
                <a:ea typeface="Monotype Koufi" pitchFamily="2" charset="-78"/>
                <a:cs typeface="Monotype Koufi" pitchFamily="2" charset="-78"/>
              </a:rPr>
              <a:t>                 جُرْثومَة المَلْوِيَّة </a:t>
            </a:r>
            <a:r>
              <a:rPr lang="ar-SA" sz="2800" b="1" dirty="0" err="1" smtClean="0">
                <a:solidFill>
                  <a:srgbClr val="002060"/>
                </a:solidFill>
                <a:latin typeface="Monotype Koufi" pitchFamily="2" charset="-78"/>
                <a:ea typeface="Monotype Koufi" pitchFamily="2" charset="-78"/>
                <a:cs typeface="Monotype Koufi" pitchFamily="2" charset="-78"/>
              </a:rPr>
              <a:t>البَوَّابِيَّة</a:t>
            </a:r>
            <a:r>
              <a:rPr lang="ar-SA" sz="2800" b="1" dirty="0" smtClean="0">
                <a:solidFill>
                  <a:srgbClr val="002060"/>
                </a:solidFill>
                <a:latin typeface="Monotype Koufi" pitchFamily="2" charset="-78"/>
                <a:ea typeface="Monotype Koufi" pitchFamily="2" charset="-78"/>
                <a:cs typeface="Monotype Koufi" pitchFamily="2" charset="-78"/>
              </a:rPr>
              <a:t> ضمن الأنْسِجَة</a:t>
            </a:r>
            <a:endParaRPr lang="ar-SY" sz="28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نسخة د. بسام 1\الصور\الملوية2.jpg"/>
          <p:cNvPicPr/>
          <p:nvPr/>
        </p:nvPicPr>
        <p:blipFill>
          <a:blip r:embed="rId2" cstate="print"/>
          <a:srcRect b="11339"/>
          <a:stretch>
            <a:fillRect/>
          </a:stretch>
        </p:blipFill>
        <p:spPr bwMode="auto">
          <a:xfrm>
            <a:off x="4929190" y="2571744"/>
            <a:ext cx="3571900" cy="252685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0" name="صورة 9" descr="C:\Users\TOSHIBA\Documents\‫المهنة والسرطان-نسخة د. بسام 1\الصور\1الملوية.jpg"/>
          <p:cNvPicPr/>
          <p:nvPr/>
        </p:nvPicPr>
        <p:blipFill>
          <a:blip r:embed="rId3" cstate="print"/>
          <a:srcRect/>
          <a:stretch>
            <a:fillRect/>
          </a:stretch>
        </p:blipFill>
        <p:spPr bwMode="auto">
          <a:xfrm>
            <a:off x="1071538" y="2714620"/>
            <a:ext cx="2818181" cy="235869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300" b="1" dirty="0" err="1" smtClean="0">
                <a:solidFill>
                  <a:srgbClr val="0070C0"/>
                </a:solidFill>
                <a:latin typeface="Monotype Koufi" pitchFamily="2" charset="-78"/>
                <a:ea typeface="Monotype Koufi" pitchFamily="2" charset="-78"/>
                <a:cs typeface="PT Bold Heading" pitchFamily="2" charset="-78"/>
              </a:rPr>
              <a:t>المسرطنات</a:t>
            </a:r>
            <a:r>
              <a:rPr lang="ar-SY" sz="33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br>
              <a:rPr lang="ar-SY" sz="3300" b="1" dirty="0" smtClean="0">
                <a:solidFill>
                  <a:srgbClr val="0070C0"/>
                </a:solidFill>
                <a:latin typeface="Monotype Koufi" pitchFamily="2" charset="-78"/>
                <a:ea typeface="Monotype Koufi" pitchFamily="2" charset="-78"/>
                <a:cs typeface="PT Bold Heading" pitchFamily="2" charset="-78"/>
              </a:rPr>
            </a:br>
            <a:r>
              <a:rPr lang="ar-SY" sz="3300" b="1" dirty="0" smtClean="0">
                <a:solidFill>
                  <a:srgbClr val="C00000"/>
                </a:solidFill>
                <a:latin typeface="Monotype Koufi" pitchFamily="2" charset="-78"/>
                <a:ea typeface="Monotype Koufi" pitchFamily="2" charset="-78"/>
                <a:cs typeface="PT Bold Heading" pitchFamily="2" charset="-78"/>
              </a:rPr>
              <a:t>الطفيلية</a:t>
            </a:r>
            <a:r>
              <a:rPr lang="ar-SY" sz="3300" b="1" baseline="30000" dirty="0" smtClean="0">
                <a:solidFill>
                  <a:srgbClr val="00B050"/>
                </a:solidFill>
                <a:latin typeface="Monotype Koufi" pitchFamily="2" charset="-78"/>
                <a:ea typeface="Monotype Koufi" pitchFamily="2" charset="-78"/>
                <a:cs typeface="PT Bold Heading" pitchFamily="2" charset="-78"/>
              </a:rPr>
              <a:t> 1، 3،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109</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رَسْم تَخْطيطِي لجُرْثومَة المَلْوِيَّة </a:t>
            </a:r>
            <a:r>
              <a:rPr lang="ar-SA" sz="3100" b="1" dirty="0" err="1" smtClean="0">
                <a:solidFill>
                  <a:srgbClr val="002060"/>
                </a:solidFill>
                <a:latin typeface="Monotype Koufi" pitchFamily="2" charset="-78"/>
                <a:ea typeface="Monotype Koufi" pitchFamily="2" charset="-78"/>
                <a:cs typeface="Monotype Koufi" pitchFamily="2" charset="-78"/>
              </a:rPr>
              <a:t>البَوَّابِيَّة</a:t>
            </a:r>
            <a:r>
              <a:rPr lang="ar-SA" sz="3100" b="1" dirty="0" smtClean="0">
                <a:solidFill>
                  <a:srgbClr val="002060"/>
                </a:solidFill>
                <a:latin typeface="Monotype Koufi" pitchFamily="2" charset="-78"/>
                <a:ea typeface="Monotype Koufi" pitchFamily="2" charset="-78"/>
                <a:cs typeface="Monotype Koufi" pitchFamily="2" charset="-78"/>
              </a:rPr>
              <a:t> ضمن القَرْحَة المَعِدِيَّة</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نسخة د. بسام 1\الصور\2-5-3-1-الملوية البوابية.jpeg"/>
          <p:cNvPicPr/>
          <p:nvPr/>
        </p:nvPicPr>
        <p:blipFill>
          <a:blip r:embed="rId2" cstate="print"/>
          <a:srcRect/>
          <a:stretch>
            <a:fillRect/>
          </a:stretch>
        </p:blipFill>
        <p:spPr bwMode="auto">
          <a:xfrm>
            <a:off x="2285984" y="1928802"/>
            <a:ext cx="4714908" cy="348042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3000" b="1" dirty="0" smtClean="0">
                <a:solidFill>
                  <a:srgbClr val="0070C0"/>
                </a:solidFill>
                <a:latin typeface="Monotype Koufi" pitchFamily="2" charset="-78"/>
                <a:ea typeface="Monotype Koufi" pitchFamily="2" charset="-78"/>
                <a:cs typeface="PT Bold Heading" pitchFamily="2" charset="-78"/>
              </a:rPr>
              <a:t>حقائق عامة عن السرطان</a:t>
            </a:r>
            <a:br>
              <a:rPr lang="ar-SY" sz="3000" b="1" dirty="0" smtClean="0">
                <a:solidFill>
                  <a:srgbClr val="0070C0"/>
                </a:solidFill>
                <a:latin typeface="Monotype Koufi" pitchFamily="2" charset="-78"/>
                <a:ea typeface="Monotype Koufi" pitchFamily="2" charset="-78"/>
                <a:cs typeface="PT Bold Heading" pitchFamily="2" charset="-78"/>
              </a:rPr>
            </a:br>
            <a:r>
              <a:rPr lang="ar-SY" sz="3000" b="1" dirty="0" smtClean="0">
                <a:solidFill>
                  <a:srgbClr val="0070C0"/>
                </a:solidFill>
                <a:latin typeface="Monotype Koufi" pitchFamily="2" charset="-78"/>
                <a:ea typeface="Monotype Koufi" pitchFamily="2" charset="-78"/>
                <a:cs typeface="PT Bold Heading" pitchFamily="2" charset="-78"/>
              </a:rPr>
              <a:t> </a:t>
            </a:r>
            <a:r>
              <a:rPr lang="ar-SY" sz="3000" b="1" dirty="0" smtClean="0">
                <a:solidFill>
                  <a:srgbClr val="C00000"/>
                </a:solidFill>
                <a:latin typeface="Monotype Koufi" pitchFamily="2" charset="-78"/>
                <a:ea typeface="Monotype Koufi" pitchFamily="2" charset="-78"/>
                <a:cs typeface="PT Bold Heading" pitchFamily="2" charset="-78"/>
              </a:rPr>
              <a:t>سرطانات الأطفال (أقل من 15 عاماً) في عام 2012 </a:t>
            </a:r>
            <a:r>
              <a:rPr lang="ar-SY" sz="3000" b="1" baseline="30000" dirty="0" smtClean="0">
                <a:solidFill>
                  <a:srgbClr val="00B050"/>
                </a:solidFill>
                <a:latin typeface="Monotype Koufi" pitchFamily="2" charset="-78"/>
                <a:ea typeface="Monotype Koufi" pitchFamily="2" charset="-78"/>
                <a:cs typeface="PT Bold Heading" pitchFamily="2" charset="-78"/>
              </a:rPr>
              <a:t>10، 11، 12</a:t>
            </a:r>
            <a:endParaRPr lang="ar-SY" sz="3000" b="1" baseline="30000" dirty="0">
              <a:solidFill>
                <a:srgbClr val="00B05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buFont typeface="Wingdings" pitchFamily="2" charset="2"/>
              <a:buChar char="Ø"/>
            </a:pPr>
            <a:r>
              <a:rPr lang="ar-SA" b="1" dirty="0" smtClean="0">
                <a:solidFill>
                  <a:schemeClr val="bg1"/>
                </a:solidFill>
                <a:latin typeface="Simplified Arabic"/>
                <a:ea typeface="Arial Unicode MS" pitchFamily="34" charset="-128"/>
                <a:cs typeface="Simplified Arabic"/>
              </a:rPr>
              <a:t>قدر أن 165ألف طفل (95 ألف ذكوراً و70 ألف إناثاً) شخص لهم السرطان</a:t>
            </a: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r>
              <a:rPr lang="ar-SA" b="1" dirty="0" smtClean="0">
                <a:solidFill>
                  <a:schemeClr val="bg1"/>
                </a:solidFill>
                <a:latin typeface="Arial Unicode MS" pitchFamily="34" charset="-128"/>
                <a:ea typeface="Arial Unicode MS" pitchFamily="34" charset="-128"/>
                <a:cs typeface="+mj-cs"/>
              </a:rPr>
              <a:t>قدر معدل الحدوث السنوي للسرطان </a:t>
            </a:r>
            <a:r>
              <a:rPr lang="ar-SA" b="1" dirty="0" err="1" smtClean="0">
                <a:solidFill>
                  <a:schemeClr val="bg1"/>
                </a:solidFill>
                <a:latin typeface="Arial Unicode MS" pitchFamily="34" charset="-128"/>
                <a:ea typeface="Arial Unicode MS" pitchFamily="34" charset="-128"/>
                <a:cs typeface="+mj-cs"/>
              </a:rPr>
              <a:t>بـ</a:t>
            </a:r>
            <a:r>
              <a:rPr lang="ar-SA" b="1" dirty="0" smtClean="0">
                <a:solidFill>
                  <a:schemeClr val="bg1"/>
                </a:solidFill>
                <a:latin typeface="Arial Unicode MS" pitchFamily="34" charset="-128"/>
                <a:ea typeface="Arial Unicode MS" pitchFamily="34" charset="-128"/>
                <a:cs typeface="+mj-cs"/>
              </a:rPr>
              <a:t> 50-200 لكل مليون طفل90-300 لكل مليون مراهق</a:t>
            </a:r>
          </a:p>
          <a:p>
            <a:pPr>
              <a:buFont typeface="Wingdings" pitchFamily="2" charset="2"/>
              <a:buChar char="Ø"/>
            </a:pPr>
            <a:r>
              <a:rPr lang="ar-SA" b="1" dirty="0" smtClean="0">
                <a:solidFill>
                  <a:schemeClr val="bg1"/>
                </a:solidFill>
                <a:latin typeface="Arial Unicode MS" pitchFamily="34" charset="-128"/>
                <a:ea typeface="Arial Unicode MS" pitchFamily="34" charset="-128"/>
                <a:cs typeface="+mj-cs"/>
              </a:rPr>
              <a:t>نسبة سرطانات الطفولة من سرطانات السكان هي 0,5-4,6</a:t>
            </a:r>
            <a:r>
              <a:rPr lang="ar-SA" b="1" dirty="0" smtClean="0">
                <a:solidFill>
                  <a:schemeClr val="bg1"/>
                </a:solidFill>
                <a:latin typeface="Simplified Arabic"/>
                <a:ea typeface="Arial Unicode MS" pitchFamily="34" charset="-128"/>
                <a:cs typeface="Simplified Arabic"/>
              </a:rPr>
              <a:t>٪</a:t>
            </a: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r>
              <a:rPr lang="ar-SA" b="1" dirty="0" smtClean="0">
                <a:solidFill>
                  <a:schemeClr val="bg1"/>
                </a:solidFill>
                <a:latin typeface="Arial Unicode MS" pitchFamily="34" charset="-128"/>
                <a:ea typeface="Arial Unicode MS" pitchFamily="34" charset="-128"/>
                <a:cs typeface="+mj-cs"/>
              </a:rPr>
              <a:t> معدل الحدوث ونسبة الوفاة إلى الحدوث لا يزالان مرتفعان في البلدان ذات مؤشر التنمية البشرية المنخفض </a:t>
            </a:r>
          </a:p>
          <a:p>
            <a:pPr>
              <a:buFont typeface="Wingdings" pitchFamily="2" charset="2"/>
              <a:buChar char="Ø"/>
            </a:pPr>
            <a:r>
              <a:rPr lang="ar-SA" b="1" dirty="0" smtClean="0">
                <a:solidFill>
                  <a:schemeClr val="bg1"/>
                </a:solidFill>
                <a:latin typeface="Arial Unicode MS" pitchFamily="34" charset="-128"/>
                <a:ea typeface="Arial Unicode MS" pitchFamily="34" charset="-128"/>
                <a:cs typeface="+mj-cs"/>
              </a:rPr>
              <a:t>أكثر السرطانات حدوثاً لدى الأطفال الابيضاض </a:t>
            </a:r>
            <a:r>
              <a:rPr lang="ar-SA" b="1" dirty="0" err="1" smtClean="0">
                <a:solidFill>
                  <a:schemeClr val="bg1"/>
                </a:solidFill>
                <a:latin typeface="Arial Unicode MS" pitchFamily="34" charset="-128"/>
                <a:ea typeface="Arial Unicode MS" pitchFamily="34" charset="-128"/>
                <a:cs typeface="+mj-cs"/>
              </a:rPr>
              <a:t>الأرومي</a:t>
            </a:r>
            <a:r>
              <a:rPr lang="ar-SA" b="1" dirty="0" smtClean="0">
                <a:solidFill>
                  <a:schemeClr val="bg1"/>
                </a:solidFill>
                <a:latin typeface="Arial Unicode MS" pitchFamily="34" charset="-128"/>
                <a:ea typeface="Arial Unicode MS" pitchFamily="34" charset="-128"/>
                <a:cs typeface="+mj-cs"/>
              </a:rPr>
              <a:t> اللمفاوي الحاد (باستثناء بعض مناطق في أفريقيا حيث تنتشر </a:t>
            </a:r>
            <a:r>
              <a:rPr lang="ar-SA" b="1" dirty="0" err="1" smtClean="0">
                <a:solidFill>
                  <a:schemeClr val="bg1"/>
                </a:solidFill>
                <a:latin typeface="Arial Unicode MS" pitchFamily="34" charset="-128"/>
                <a:ea typeface="Arial Unicode MS" pitchFamily="34" charset="-128"/>
                <a:cs typeface="+mj-cs"/>
              </a:rPr>
              <a:t>اللمفومات</a:t>
            </a:r>
            <a:r>
              <a:rPr lang="ar-SA" b="1" dirty="0" smtClean="0">
                <a:solidFill>
                  <a:schemeClr val="bg1"/>
                </a:solidFill>
                <a:latin typeface="Arial Unicode MS" pitchFamily="34" charset="-128"/>
                <a:ea typeface="Arial Unicode MS" pitchFamily="34" charset="-128"/>
                <a:cs typeface="+mj-cs"/>
              </a:rPr>
              <a:t> </a:t>
            </a:r>
            <a:r>
              <a:rPr lang="ar-SA" b="1" dirty="0" err="1" smtClean="0">
                <a:solidFill>
                  <a:schemeClr val="bg1"/>
                </a:solidFill>
                <a:latin typeface="Arial Unicode MS" pitchFamily="34" charset="-128"/>
                <a:ea typeface="Arial Unicode MS" pitchFamily="34" charset="-128"/>
                <a:cs typeface="+mj-cs"/>
              </a:rPr>
              <a:t>اللاهودجكينية</a:t>
            </a:r>
            <a:r>
              <a:rPr lang="ar-SA" b="1" dirty="0" smtClean="0">
                <a:solidFill>
                  <a:schemeClr val="bg1"/>
                </a:solidFill>
                <a:latin typeface="Arial Unicode MS" pitchFamily="34" charset="-128"/>
                <a:ea typeface="Arial Unicode MS" pitchFamily="34" charset="-128"/>
                <a:cs typeface="+mj-cs"/>
              </a:rPr>
              <a:t>، لاسيما </a:t>
            </a:r>
            <a:r>
              <a:rPr lang="ar-SA" b="1" dirty="0" err="1" smtClean="0">
                <a:solidFill>
                  <a:schemeClr val="bg1"/>
                </a:solidFill>
                <a:latin typeface="Arial Unicode MS" pitchFamily="34" charset="-128"/>
                <a:ea typeface="Arial Unicode MS" pitchFamily="34" charset="-128"/>
                <a:cs typeface="+mj-cs"/>
              </a:rPr>
              <a:t>لمفومة</a:t>
            </a:r>
            <a:r>
              <a:rPr lang="ar-SA" b="1" dirty="0" smtClean="0">
                <a:solidFill>
                  <a:schemeClr val="bg1"/>
                </a:solidFill>
                <a:latin typeface="Arial Unicode MS" pitchFamily="34" charset="-128"/>
                <a:ea typeface="Arial Unicode MS" pitchFamily="34" charset="-128"/>
                <a:cs typeface="+mj-cs"/>
              </a:rPr>
              <a:t> </a:t>
            </a:r>
            <a:r>
              <a:rPr lang="ar-SA" b="1" dirty="0" err="1" smtClean="0">
                <a:solidFill>
                  <a:schemeClr val="bg1"/>
                </a:solidFill>
                <a:latin typeface="Arial Unicode MS" pitchFamily="34" charset="-128"/>
                <a:ea typeface="Arial Unicode MS" pitchFamily="34" charset="-128"/>
                <a:cs typeface="+mj-cs"/>
              </a:rPr>
              <a:t>بوركيت</a:t>
            </a:r>
            <a:r>
              <a:rPr lang="ar-SA" b="1" dirty="0" smtClean="0">
                <a:solidFill>
                  <a:schemeClr val="bg1"/>
                </a:solidFill>
                <a:latin typeface="Arial Unicode MS" pitchFamily="34" charset="-128"/>
                <a:ea typeface="Arial Unicode MS" pitchFamily="34" charset="-128"/>
                <a:cs typeface="+mj-cs"/>
              </a:rPr>
              <a:t>؛ </a:t>
            </a:r>
            <a:r>
              <a:rPr lang="ar-SA" b="1" dirty="0" err="1" smtClean="0">
                <a:solidFill>
                  <a:schemeClr val="bg1"/>
                </a:solidFill>
                <a:latin typeface="Arial Unicode MS" pitchFamily="34" charset="-128"/>
                <a:ea typeface="Arial Unicode MS" pitchFamily="34" charset="-128"/>
                <a:cs typeface="+mj-cs"/>
              </a:rPr>
              <a:t>وساركومة</a:t>
            </a:r>
            <a:r>
              <a:rPr lang="ar-SA" b="1" dirty="0" smtClean="0">
                <a:solidFill>
                  <a:schemeClr val="bg1"/>
                </a:solidFill>
                <a:latin typeface="Arial Unicode MS" pitchFamily="34" charset="-128"/>
                <a:ea typeface="Arial Unicode MS" pitchFamily="34" charset="-128"/>
                <a:cs typeface="+mj-cs"/>
              </a:rPr>
              <a:t> </a:t>
            </a:r>
            <a:r>
              <a:rPr lang="ar-SA" b="1" dirty="0" err="1" smtClean="0">
                <a:solidFill>
                  <a:schemeClr val="bg1"/>
                </a:solidFill>
                <a:latin typeface="Arial Unicode MS" pitchFamily="34" charset="-128"/>
                <a:ea typeface="Arial Unicode MS" pitchFamily="34" charset="-128"/>
                <a:cs typeface="+mj-cs"/>
              </a:rPr>
              <a:t>كابوزي</a:t>
            </a:r>
            <a:r>
              <a:rPr lang="ar-SA" b="1" dirty="0" smtClean="0">
                <a:solidFill>
                  <a:schemeClr val="bg1"/>
                </a:solidFill>
                <a:latin typeface="Arial Unicode MS" pitchFamily="34" charset="-128"/>
                <a:ea typeface="Arial Unicode MS" pitchFamily="34" charset="-128"/>
                <a:cs typeface="+mj-cs"/>
              </a:rPr>
              <a:t>) ثم أورام الدماغ</a:t>
            </a:r>
          </a:p>
          <a:p>
            <a:pPr>
              <a:buFont typeface="Wingdings" pitchFamily="2" charset="2"/>
              <a:buChar char="Ø"/>
            </a:pPr>
            <a:r>
              <a:rPr lang="ar-SA" b="1" dirty="0" smtClean="0">
                <a:solidFill>
                  <a:schemeClr val="bg1"/>
                </a:solidFill>
                <a:latin typeface="Arial Unicode MS" pitchFamily="34" charset="-128"/>
                <a:ea typeface="Arial Unicode MS" pitchFamily="34" charset="-128"/>
                <a:cs typeface="+mj-cs"/>
              </a:rPr>
              <a:t>أكبر معدل حدوث هو الابيضاض </a:t>
            </a:r>
            <a:r>
              <a:rPr lang="ar-SA" b="1" dirty="0" err="1" smtClean="0">
                <a:solidFill>
                  <a:schemeClr val="bg1"/>
                </a:solidFill>
                <a:latin typeface="Arial Unicode MS" pitchFamily="34" charset="-128"/>
                <a:ea typeface="Arial Unicode MS" pitchFamily="34" charset="-128"/>
                <a:cs typeface="+mj-cs"/>
              </a:rPr>
              <a:t>اللمفاني</a:t>
            </a:r>
            <a:r>
              <a:rPr lang="ar-SA" b="1" dirty="0" smtClean="0">
                <a:solidFill>
                  <a:schemeClr val="bg1"/>
                </a:solidFill>
                <a:latin typeface="Arial Unicode MS" pitchFamily="34" charset="-128"/>
                <a:ea typeface="Arial Unicode MS" pitchFamily="34" charset="-128"/>
                <a:cs typeface="+mj-cs"/>
              </a:rPr>
              <a:t> (50 لكل مليون طفل)</a:t>
            </a:r>
          </a:p>
          <a:p>
            <a:pPr>
              <a:buFont typeface="Wingdings" pitchFamily="2" charset="2"/>
              <a:buChar char="Ø"/>
            </a:pPr>
            <a:r>
              <a:rPr lang="ar-SA" b="1" dirty="0" err="1" smtClean="0">
                <a:solidFill>
                  <a:schemeClr val="bg1"/>
                </a:solidFill>
                <a:latin typeface="Arial Unicode MS" pitchFamily="34" charset="-128"/>
                <a:ea typeface="Arial Unicode MS" pitchFamily="34" charset="-128"/>
                <a:cs typeface="+mj-cs"/>
              </a:rPr>
              <a:t>الخباثات</a:t>
            </a:r>
            <a:r>
              <a:rPr lang="ar-SA" b="1" dirty="0" smtClean="0">
                <a:solidFill>
                  <a:schemeClr val="bg1"/>
                </a:solidFill>
                <a:latin typeface="Arial Unicode MS" pitchFamily="34" charset="-128"/>
                <a:ea typeface="Arial Unicode MS" pitchFamily="34" charset="-128"/>
                <a:cs typeface="+mj-cs"/>
              </a:rPr>
              <a:t> الدموية تؤلف 40-60</a:t>
            </a:r>
            <a:r>
              <a:rPr lang="ar-SA" b="1" dirty="0" smtClean="0">
                <a:solidFill>
                  <a:schemeClr val="bg1"/>
                </a:solidFill>
                <a:latin typeface="Simplified Arabic"/>
                <a:ea typeface="Arial Unicode MS" pitchFamily="34" charset="-128"/>
                <a:cs typeface="Simplified Arabic"/>
              </a:rPr>
              <a:t>٪ من الأورام لدى الأطفال</a:t>
            </a:r>
          </a:p>
          <a:p>
            <a:pPr>
              <a:buFont typeface="Wingdings" pitchFamily="2" charset="2"/>
              <a:buChar char="Ø"/>
            </a:pPr>
            <a:r>
              <a:rPr lang="ar-SA" b="1" dirty="0" smtClean="0">
                <a:solidFill>
                  <a:schemeClr val="bg1"/>
                </a:solidFill>
                <a:latin typeface="Simplified Arabic"/>
                <a:ea typeface="Arial Unicode MS" pitchFamily="34" charset="-128"/>
                <a:cs typeface="Simplified Arabic"/>
              </a:rPr>
              <a:t>الأورام المضغية (كالورم </a:t>
            </a:r>
            <a:r>
              <a:rPr lang="ar-SA" b="1" dirty="0" err="1" smtClean="0">
                <a:solidFill>
                  <a:schemeClr val="bg1"/>
                </a:solidFill>
                <a:latin typeface="Simplified Arabic"/>
                <a:ea typeface="Arial Unicode MS" pitchFamily="34" charset="-128"/>
                <a:cs typeface="Simplified Arabic"/>
              </a:rPr>
              <a:t>الأرومي</a:t>
            </a:r>
            <a:r>
              <a:rPr lang="ar-SA" b="1" dirty="0" smtClean="0">
                <a:solidFill>
                  <a:schemeClr val="bg1"/>
                </a:solidFill>
                <a:latin typeface="Simplified Arabic"/>
                <a:ea typeface="Arial Unicode MS" pitchFamily="34" charset="-128"/>
                <a:cs typeface="Simplified Arabic"/>
              </a:rPr>
              <a:t> الشبكي، والورم </a:t>
            </a:r>
            <a:r>
              <a:rPr lang="ar-SA" b="1" dirty="0" err="1" smtClean="0">
                <a:solidFill>
                  <a:schemeClr val="bg1"/>
                </a:solidFill>
                <a:latin typeface="Simplified Arabic"/>
                <a:ea typeface="Arial Unicode MS" pitchFamily="34" charset="-128"/>
                <a:cs typeface="Simplified Arabic"/>
              </a:rPr>
              <a:t>الأرومي</a:t>
            </a:r>
            <a:r>
              <a:rPr lang="ar-SA" b="1" dirty="0" smtClean="0">
                <a:solidFill>
                  <a:schemeClr val="bg1"/>
                </a:solidFill>
                <a:latin typeface="Simplified Arabic"/>
                <a:ea typeface="Arial Unicode MS" pitchFamily="34" charset="-128"/>
                <a:cs typeface="Simplified Arabic"/>
              </a:rPr>
              <a:t> العصبي) تؤلف 20٪ من </a:t>
            </a:r>
            <a:r>
              <a:rPr lang="ar-SA" b="1" dirty="0" err="1" smtClean="0">
                <a:solidFill>
                  <a:schemeClr val="bg1"/>
                </a:solidFill>
                <a:latin typeface="Simplified Arabic"/>
                <a:ea typeface="Arial Unicode MS" pitchFamily="34" charset="-128"/>
                <a:cs typeface="Simplified Arabic"/>
              </a:rPr>
              <a:t>خباثات</a:t>
            </a:r>
            <a:r>
              <a:rPr lang="ar-SA" b="1" dirty="0" smtClean="0">
                <a:solidFill>
                  <a:schemeClr val="bg1"/>
                </a:solidFill>
                <a:latin typeface="Simplified Arabic"/>
                <a:ea typeface="Arial Unicode MS" pitchFamily="34" charset="-128"/>
                <a:cs typeface="Simplified Arabic"/>
              </a:rPr>
              <a:t> الطفولة</a:t>
            </a: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r>
              <a:rPr lang="ar-SA" b="1" dirty="0" smtClean="0">
                <a:solidFill>
                  <a:schemeClr val="bg1"/>
                </a:solidFill>
                <a:latin typeface="Arial Unicode MS" pitchFamily="34" charset="-128"/>
                <a:ea typeface="Arial Unicode MS" pitchFamily="34" charset="-128"/>
                <a:cs typeface="+mj-cs"/>
              </a:rPr>
              <a:t>تؤلف حالات </a:t>
            </a:r>
            <a:r>
              <a:rPr lang="ar-SA" b="1" dirty="0" err="1" smtClean="0">
                <a:solidFill>
                  <a:schemeClr val="bg1"/>
                </a:solidFill>
                <a:latin typeface="Arial Unicode MS" pitchFamily="34" charset="-128"/>
                <a:ea typeface="Arial Unicode MS" pitchFamily="34" charset="-128"/>
                <a:cs typeface="+mj-cs"/>
              </a:rPr>
              <a:t>السرطانة</a:t>
            </a:r>
            <a:r>
              <a:rPr lang="ar-SA" b="1" dirty="0" smtClean="0">
                <a:solidFill>
                  <a:schemeClr val="bg1"/>
                </a:solidFill>
                <a:latin typeface="Arial Unicode MS" pitchFamily="34" charset="-128"/>
                <a:ea typeface="Arial Unicode MS" pitchFamily="34" charset="-128"/>
                <a:cs typeface="+mj-cs"/>
              </a:rPr>
              <a:t> (</a:t>
            </a:r>
            <a:r>
              <a:rPr lang="ar-SA" b="1" dirty="0" err="1" smtClean="0">
                <a:solidFill>
                  <a:schemeClr val="bg1"/>
                </a:solidFill>
                <a:latin typeface="Arial Unicode MS" pitchFamily="34" charset="-128"/>
                <a:ea typeface="Arial Unicode MS" pitchFamily="34" charset="-128"/>
                <a:cs typeface="+mj-cs"/>
              </a:rPr>
              <a:t>الكارسينوما</a:t>
            </a:r>
            <a:r>
              <a:rPr lang="ar-SA" b="1" dirty="0" smtClean="0">
                <a:solidFill>
                  <a:schemeClr val="bg1"/>
                </a:solidFill>
                <a:latin typeface="Arial Unicode MS" pitchFamily="34" charset="-128"/>
                <a:ea typeface="Arial Unicode MS" pitchFamily="34" charset="-128"/>
                <a:cs typeface="+mj-cs"/>
              </a:rPr>
              <a:t>) أقل من 5</a:t>
            </a:r>
            <a:r>
              <a:rPr lang="ar-SA" b="1" dirty="0" smtClean="0">
                <a:solidFill>
                  <a:schemeClr val="bg1"/>
                </a:solidFill>
                <a:latin typeface="Simplified Arabic"/>
                <a:ea typeface="Arial Unicode MS" pitchFamily="34" charset="-128"/>
                <a:cs typeface="Simplified Arabic"/>
              </a:rPr>
              <a:t>٪ من </a:t>
            </a:r>
            <a:r>
              <a:rPr lang="ar-SA" b="1" dirty="0" err="1" smtClean="0">
                <a:solidFill>
                  <a:schemeClr val="bg1"/>
                </a:solidFill>
                <a:latin typeface="Simplified Arabic"/>
                <a:ea typeface="Arial Unicode MS" pitchFamily="34" charset="-128"/>
                <a:cs typeface="Simplified Arabic"/>
              </a:rPr>
              <a:t>خباثات</a:t>
            </a:r>
            <a:r>
              <a:rPr lang="ar-SA" b="1" dirty="0" smtClean="0">
                <a:solidFill>
                  <a:schemeClr val="bg1"/>
                </a:solidFill>
                <a:latin typeface="Simplified Arabic"/>
                <a:ea typeface="Arial Unicode MS" pitchFamily="34" charset="-128"/>
                <a:cs typeface="Simplified Arabic"/>
              </a:rPr>
              <a:t> الطفولة</a:t>
            </a: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11</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4000" b="1" dirty="0" err="1" smtClean="0">
                <a:solidFill>
                  <a:srgbClr val="0070C0"/>
                </a:solidFill>
                <a:latin typeface="Monotype Koufi" pitchFamily="2" charset="-78"/>
                <a:ea typeface="Monotype Koufi" pitchFamily="2" charset="-78"/>
                <a:cs typeface="PT Bold Heading" pitchFamily="2" charset="-78"/>
              </a:rPr>
              <a:t>المسرطنات</a:t>
            </a:r>
            <a:r>
              <a:rPr lang="ar-SY" sz="4000" b="1" dirty="0" smtClean="0">
                <a:solidFill>
                  <a:srgbClr val="0070C0"/>
                </a:solidFill>
                <a:latin typeface="Monotype Koufi" pitchFamily="2" charset="-78"/>
                <a:ea typeface="Monotype Koufi" pitchFamily="2" charset="-78"/>
                <a:cs typeface="PT Bold Heading" pitchFamily="2" charset="-78"/>
              </a:rPr>
              <a:t> المؤكدة (المجموعة 1) الدوائية</a:t>
            </a:r>
            <a:r>
              <a:rPr lang="ar-SY" sz="4000" b="1" baseline="30000" dirty="0" smtClean="0">
                <a:solidFill>
                  <a:srgbClr val="00B050"/>
                </a:solidFill>
                <a:latin typeface="Monotype Koufi" pitchFamily="2" charset="-78"/>
                <a:ea typeface="Monotype Koufi" pitchFamily="2" charset="-78"/>
                <a:cs typeface="PT Bold Heading" pitchFamily="2" charset="-78"/>
              </a:rPr>
              <a:t> 1، 2</a:t>
            </a:r>
            <a:endParaRPr lang="ar-SY" sz="40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110</a:t>
            </a:fld>
            <a:endParaRPr lang="ar-SA" dirty="0">
              <a:solidFill>
                <a:srgbClr val="002060"/>
              </a:solidFill>
            </a:endParaRPr>
          </a:p>
        </p:txBody>
      </p:sp>
      <p:graphicFrame>
        <p:nvGraphicFramePr>
          <p:cNvPr id="7" name="جدول 6"/>
          <p:cNvGraphicFramePr>
            <a:graphicFrameLocks noGrp="1"/>
          </p:cNvGraphicFramePr>
          <p:nvPr/>
        </p:nvGraphicFramePr>
        <p:xfrm>
          <a:off x="2000232" y="2000240"/>
          <a:ext cx="5572164" cy="3925824"/>
        </p:xfrm>
        <a:graphic>
          <a:graphicData uri="http://schemas.openxmlformats.org/drawingml/2006/table">
            <a:tbl>
              <a:tblPr rtl="1"/>
              <a:tblGrid>
                <a:gridCol w="2829169"/>
                <a:gridCol w="2742995"/>
              </a:tblGrid>
              <a:tr h="480361">
                <a:tc>
                  <a:txBody>
                    <a:bodyPr/>
                    <a:lstStyle/>
                    <a:p>
                      <a:pPr algn="ctr" rtl="1">
                        <a:lnSpc>
                          <a:spcPct val="115000"/>
                        </a:lnSpc>
                        <a:spcAft>
                          <a:spcPts val="600"/>
                        </a:spcAft>
                      </a:pPr>
                      <a:r>
                        <a:rPr lang="ar-SA" sz="3200" b="1" dirty="0" smtClean="0">
                          <a:solidFill>
                            <a:schemeClr val="bg1"/>
                          </a:solidFill>
                          <a:latin typeface="Calibri"/>
                          <a:ea typeface="Times New Roman"/>
                          <a:cs typeface="+mj-cs"/>
                        </a:rPr>
                        <a:t>النوع</a:t>
                      </a:r>
                      <a:endParaRPr lang="en-US" sz="3200" b="1" dirty="0">
                        <a:solidFill>
                          <a:schemeClr val="bg1"/>
                        </a:solidFill>
                        <a:latin typeface="Calibri"/>
                        <a:ea typeface="Times New Roman"/>
                        <a:cs typeface="+mj-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3200" b="1" dirty="0" smtClean="0">
                          <a:solidFill>
                            <a:schemeClr val="bg1"/>
                          </a:solidFill>
                          <a:latin typeface="Calibri"/>
                          <a:ea typeface="Times New Roman"/>
                          <a:cs typeface="+mj-cs"/>
                        </a:rPr>
                        <a:t>العدد</a:t>
                      </a:r>
                      <a:endParaRPr lang="en-US" sz="3200" b="1" dirty="0">
                        <a:solidFill>
                          <a:schemeClr val="bg1"/>
                        </a:solidFill>
                        <a:latin typeface="Calibri"/>
                        <a:ea typeface="Times New Roman"/>
                        <a:cs typeface="+mj-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503350">
                <a:tc>
                  <a:txBody>
                    <a:bodyPr/>
                    <a:lstStyle/>
                    <a:p>
                      <a:pPr algn="r" rtl="1">
                        <a:lnSpc>
                          <a:spcPct val="115000"/>
                        </a:lnSpc>
                        <a:spcAft>
                          <a:spcPts val="600"/>
                        </a:spcAft>
                      </a:pPr>
                      <a:r>
                        <a:rPr lang="ar-SY" sz="3200" b="1" dirty="0" smtClean="0">
                          <a:solidFill>
                            <a:srgbClr val="FFFF00"/>
                          </a:solidFill>
                          <a:latin typeface="Simplified Arabic" pitchFamily="18" charset="-78"/>
                          <a:ea typeface="Times New Roman"/>
                          <a:cs typeface="Simplified Arabic" pitchFamily="18" charset="-78"/>
                        </a:rPr>
                        <a:t>المضادة </a:t>
                      </a:r>
                      <a:r>
                        <a:rPr lang="ar-SY" sz="3200" b="1" dirty="0" err="1" smtClean="0">
                          <a:solidFill>
                            <a:srgbClr val="FFFF00"/>
                          </a:solidFill>
                          <a:latin typeface="Simplified Arabic" pitchFamily="18" charset="-78"/>
                          <a:ea typeface="Times New Roman"/>
                          <a:cs typeface="Simplified Arabic" pitchFamily="18" charset="-78"/>
                        </a:rPr>
                        <a:t>للتنشؤ</a:t>
                      </a:r>
                      <a:endParaRPr lang="en-US" sz="32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Y" sz="3200" b="1" dirty="0" smtClean="0">
                          <a:solidFill>
                            <a:srgbClr val="FFFF00"/>
                          </a:solidFill>
                          <a:latin typeface="Simplified Arabic" pitchFamily="18" charset="-78"/>
                          <a:ea typeface="Times New Roman"/>
                          <a:cs typeface="Simplified Arabic" pitchFamily="18" charset="-78"/>
                        </a:rPr>
                        <a:t>12</a:t>
                      </a:r>
                      <a:endParaRPr lang="en-US" sz="32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503350">
                <a:tc>
                  <a:txBody>
                    <a:bodyPr/>
                    <a:lstStyle/>
                    <a:p>
                      <a:pPr algn="r" rtl="1">
                        <a:lnSpc>
                          <a:spcPct val="115000"/>
                        </a:lnSpc>
                        <a:spcAft>
                          <a:spcPts val="600"/>
                        </a:spcAft>
                      </a:pPr>
                      <a:r>
                        <a:rPr lang="ar-SY" sz="3200" b="1" dirty="0" smtClean="0">
                          <a:solidFill>
                            <a:srgbClr val="FFFF00"/>
                          </a:solidFill>
                          <a:latin typeface="Simplified Arabic" pitchFamily="18" charset="-78"/>
                          <a:ea typeface="Times New Roman"/>
                          <a:cs typeface="Simplified Arabic" pitchFamily="18" charset="-78"/>
                        </a:rPr>
                        <a:t>المثبطة للمناعة</a:t>
                      </a:r>
                      <a:endParaRPr lang="en-US" sz="32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Y" sz="3200" b="1" dirty="0" smtClean="0">
                          <a:solidFill>
                            <a:srgbClr val="FFFF00"/>
                          </a:solidFill>
                          <a:latin typeface="Simplified Arabic" pitchFamily="18" charset="-78"/>
                          <a:ea typeface="Times New Roman"/>
                          <a:cs typeface="Simplified Arabic" pitchFamily="18" charset="-78"/>
                        </a:rPr>
                        <a:t>2</a:t>
                      </a:r>
                      <a:endParaRPr lang="en-US" sz="32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503350">
                <a:tc>
                  <a:txBody>
                    <a:bodyPr/>
                    <a:lstStyle/>
                    <a:p>
                      <a:pPr algn="r" rtl="1">
                        <a:lnSpc>
                          <a:spcPct val="115000"/>
                        </a:lnSpc>
                        <a:spcAft>
                          <a:spcPts val="600"/>
                        </a:spcAft>
                      </a:pPr>
                      <a:r>
                        <a:rPr lang="ar-SY" sz="3200" b="1" dirty="0" smtClean="0">
                          <a:solidFill>
                            <a:srgbClr val="FFFF00"/>
                          </a:solidFill>
                          <a:latin typeface="Simplified Arabic" pitchFamily="18" charset="-78"/>
                          <a:ea typeface="Times New Roman"/>
                          <a:cs typeface="Simplified Arabic" pitchFamily="18" charset="-78"/>
                        </a:rPr>
                        <a:t>النباتية</a:t>
                      </a:r>
                      <a:endParaRPr lang="en-US" sz="32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Y" sz="3200" b="1" dirty="0" smtClean="0">
                          <a:solidFill>
                            <a:srgbClr val="FFFF00"/>
                          </a:solidFill>
                          <a:latin typeface="Simplified Arabic" pitchFamily="18" charset="-78"/>
                          <a:ea typeface="Times New Roman"/>
                          <a:cs typeface="Simplified Arabic" pitchFamily="18" charset="-78"/>
                        </a:rPr>
                        <a:t>1</a:t>
                      </a:r>
                      <a:endParaRPr lang="en-US" sz="32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503350">
                <a:tc>
                  <a:txBody>
                    <a:bodyPr/>
                    <a:lstStyle/>
                    <a:p>
                      <a:pPr algn="r" rtl="1">
                        <a:lnSpc>
                          <a:spcPct val="115000"/>
                        </a:lnSpc>
                        <a:spcAft>
                          <a:spcPts val="600"/>
                        </a:spcAft>
                      </a:pPr>
                      <a:r>
                        <a:rPr lang="ar-SY" sz="3200" b="1" dirty="0" smtClean="0">
                          <a:solidFill>
                            <a:srgbClr val="FFFF00"/>
                          </a:solidFill>
                          <a:latin typeface="Simplified Arabic" pitchFamily="18" charset="-78"/>
                          <a:ea typeface="Times New Roman"/>
                          <a:cs typeface="Simplified Arabic" pitchFamily="18" charset="-78"/>
                        </a:rPr>
                        <a:t>المسكنة</a:t>
                      </a:r>
                      <a:endParaRPr lang="en-US" sz="32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Y" sz="3200" b="1" dirty="0" smtClean="0">
                          <a:solidFill>
                            <a:srgbClr val="FFFF00"/>
                          </a:solidFill>
                          <a:latin typeface="Simplified Arabic" pitchFamily="18" charset="-78"/>
                          <a:ea typeface="Times New Roman"/>
                          <a:cs typeface="Simplified Arabic" pitchFamily="18" charset="-78"/>
                        </a:rPr>
                        <a:t>1</a:t>
                      </a:r>
                      <a:endParaRPr lang="en-US" sz="32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503350">
                <a:tc>
                  <a:txBody>
                    <a:bodyPr/>
                    <a:lstStyle/>
                    <a:p>
                      <a:pPr algn="r" rtl="1">
                        <a:lnSpc>
                          <a:spcPct val="115000"/>
                        </a:lnSpc>
                        <a:spcAft>
                          <a:spcPts val="600"/>
                        </a:spcAft>
                      </a:pPr>
                      <a:r>
                        <a:rPr lang="ar-SY" sz="3200" b="1" dirty="0" smtClean="0">
                          <a:solidFill>
                            <a:srgbClr val="FFFF00"/>
                          </a:solidFill>
                          <a:latin typeface="Simplified Arabic" pitchFamily="18" charset="-78"/>
                          <a:ea typeface="Times New Roman"/>
                          <a:cs typeface="Simplified Arabic" pitchFamily="18" charset="-78"/>
                        </a:rPr>
                        <a:t>الهرمونية</a:t>
                      </a:r>
                      <a:r>
                        <a:rPr lang="ar-SY" sz="3200" b="1" baseline="0" dirty="0" smtClean="0">
                          <a:solidFill>
                            <a:srgbClr val="FFFF00"/>
                          </a:solidFill>
                          <a:latin typeface="Simplified Arabic" pitchFamily="18" charset="-78"/>
                          <a:ea typeface="Times New Roman"/>
                          <a:cs typeface="Simplified Arabic" pitchFamily="18" charset="-78"/>
                        </a:rPr>
                        <a:t> الأنثوية</a:t>
                      </a:r>
                      <a:endParaRPr lang="en-US" sz="32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Y" sz="3200" b="1" dirty="0" smtClean="0">
                          <a:solidFill>
                            <a:srgbClr val="FFFF00"/>
                          </a:solidFill>
                          <a:latin typeface="Simplified Arabic" pitchFamily="18" charset="-78"/>
                          <a:ea typeface="Times New Roman"/>
                          <a:cs typeface="Simplified Arabic" pitchFamily="18" charset="-78"/>
                        </a:rPr>
                        <a:t>4</a:t>
                      </a:r>
                      <a:endParaRPr lang="en-US" sz="32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503350">
                <a:tc>
                  <a:txBody>
                    <a:bodyPr/>
                    <a:lstStyle/>
                    <a:p>
                      <a:pPr algn="r" rtl="1">
                        <a:lnSpc>
                          <a:spcPct val="115000"/>
                        </a:lnSpc>
                        <a:spcAft>
                          <a:spcPts val="600"/>
                        </a:spcAft>
                      </a:pPr>
                      <a:r>
                        <a:rPr lang="ar-SA" sz="3200" b="1" dirty="0" smtClean="0">
                          <a:solidFill>
                            <a:srgbClr val="002060"/>
                          </a:solidFill>
                          <a:latin typeface="Simplified Arabic" pitchFamily="18" charset="-78"/>
                          <a:ea typeface="Times New Roman"/>
                          <a:cs typeface="Simplified Arabic" pitchFamily="18" charset="-78"/>
                        </a:rPr>
                        <a:t>المجموع</a:t>
                      </a:r>
                      <a:endParaRPr lang="en-US" sz="3200" b="1" dirty="0">
                        <a:solidFill>
                          <a:srgbClr val="00206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200" b="1" dirty="0" smtClean="0">
                          <a:solidFill>
                            <a:srgbClr val="002060"/>
                          </a:solidFill>
                          <a:latin typeface="Simplified Arabic" pitchFamily="18" charset="-78"/>
                          <a:ea typeface="Times New Roman"/>
                          <a:cs typeface="Simplified Arabic" pitchFamily="18" charset="-78"/>
                        </a:rPr>
                        <a:t>20</a:t>
                      </a:r>
                      <a:endParaRPr lang="en-US" sz="3200" b="1" dirty="0">
                        <a:solidFill>
                          <a:srgbClr val="00206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4000" b="1" dirty="0" err="1" smtClean="0">
                <a:solidFill>
                  <a:srgbClr val="0070C0"/>
                </a:solidFill>
                <a:latin typeface="Monotype Koufi" pitchFamily="2" charset="-78"/>
                <a:ea typeface="Monotype Koufi" pitchFamily="2" charset="-78"/>
                <a:cs typeface="PT Bold Heading" pitchFamily="2" charset="-78"/>
              </a:rPr>
              <a:t>المسرطنات</a:t>
            </a:r>
            <a:r>
              <a:rPr lang="ar-SY" sz="4000" b="1" dirty="0" smtClean="0">
                <a:solidFill>
                  <a:srgbClr val="0070C0"/>
                </a:solidFill>
                <a:latin typeface="Monotype Koufi" pitchFamily="2" charset="-78"/>
                <a:ea typeface="Monotype Koufi" pitchFamily="2" charset="-78"/>
                <a:cs typeface="PT Bold Heading" pitchFamily="2" charset="-78"/>
              </a:rPr>
              <a:t> المؤكدة (المجموعة 1) الدوائية</a:t>
            </a:r>
            <a:r>
              <a:rPr lang="ar-SY" sz="4000" b="1" baseline="30000" dirty="0" smtClean="0">
                <a:solidFill>
                  <a:srgbClr val="00B050"/>
                </a:solidFill>
                <a:latin typeface="Monotype Koufi" pitchFamily="2" charset="-78"/>
                <a:ea typeface="Monotype Koufi" pitchFamily="2" charset="-78"/>
                <a:cs typeface="PT Bold Heading" pitchFamily="2" charset="-78"/>
              </a:rPr>
              <a:t> 1، 2</a:t>
            </a:r>
            <a:endParaRPr lang="ar-SY" sz="32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lgn="ctr">
              <a:buNone/>
            </a:pPr>
            <a:r>
              <a:rPr lang="ar-SA" b="1" dirty="0" smtClean="0">
                <a:solidFill>
                  <a:schemeClr val="accent4">
                    <a:lumMod val="40000"/>
                    <a:lumOff val="60000"/>
                  </a:schemeClr>
                </a:solidFill>
                <a:cs typeface="+mj-cs"/>
              </a:rPr>
              <a:t>المُضادَّة </a:t>
            </a:r>
            <a:r>
              <a:rPr lang="ar-SA" b="1" dirty="0" err="1" smtClean="0">
                <a:solidFill>
                  <a:schemeClr val="accent4">
                    <a:lumMod val="40000"/>
                    <a:lumOff val="60000"/>
                  </a:schemeClr>
                </a:solidFill>
                <a:cs typeface="+mj-cs"/>
              </a:rPr>
              <a:t>للتَّنَشُّؤ</a:t>
            </a:r>
            <a:endParaRPr lang="ar-SA" b="1" dirty="0" smtClean="0">
              <a:solidFill>
                <a:schemeClr val="accent4">
                  <a:lumMod val="40000"/>
                  <a:lumOff val="60000"/>
                </a:schemeClr>
              </a:solidFill>
              <a:cs typeface="+mj-cs"/>
            </a:endParaRPr>
          </a:p>
          <a:p>
            <a:pPr algn="ctr">
              <a:buNone/>
            </a:pPr>
            <a:endParaRPr lang="ar-SA" b="1" dirty="0" smtClean="0">
              <a:solidFill>
                <a:schemeClr val="accent4">
                  <a:lumMod val="40000"/>
                  <a:lumOff val="60000"/>
                </a:schemeClr>
              </a:solidFill>
              <a:cs typeface="+mj-cs"/>
            </a:endParaRPr>
          </a:p>
          <a:p>
            <a:pPr>
              <a:buFont typeface="Wingdings" pitchFamily="2" charset="2"/>
              <a:buChar char="Ø"/>
            </a:pPr>
            <a:r>
              <a:rPr lang="ar-SA" sz="3600" b="1" dirty="0" err="1" smtClean="0">
                <a:solidFill>
                  <a:schemeClr val="bg1"/>
                </a:solidFill>
              </a:rPr>
              <a:t>بُوسَلُفان</a:t>
            </a:r>
            <a:endParaRPr lang="ar-SA" sz="3600" b="1" dirty="0" smtClean="0">
              <a:solidFill>
                <a:schemeClr val="bg1"/>
              </a:solidFill>
            </a:endParaRPr>
          </a:p>
          <a:p>
            <a:pPr>
              <a:buNone/>
            </a:pPr>
            <a:r>
              <a:rPr lang="en-US" sz="3600" b="1" dirty="0" err="1" smtClean="0">
                <a:solidFill>
                  <a:srgbClr val="002060"/>
                </a:solidFill>
              </a:rPr>
              <a:t>Busulfan</a:t>
            </a:r>
            <a:r>
              <a:rPr lang="en-US" sz="3600" b="1" dirty="0" smtClean="0">
                <a:solidFill>
                  <a:srgbClr val="002060"/>
                </a:solidFill>
              </a:rPr>
              <a:t>      </a:t>
            </a:r>
          </a:p>
          <a:p>
            <a:pPr>
              <a:buFont typeface="Wingdings" pitchFamily="2" charset="2"/>
              <a:buChar char="Ø"/>
            </a:pPr>
            <a:r>
              <a:rPr lang="ar-SA" sz="3600" b="1" dirty="0" err="1" smtClean="0">
                <a:solidFill>
                  <a:schemeClr val="bg1"/>
                </a:solidFill>
              </a:rPr>
              <a:t>كلُورامْبُوسيل</a:t>
            </a:r>
            <a:endParaRPr lang="ar-SA" sz="3600" b="1" dirty="0" smtClean="0">
              <a:solidFill>
                <a:schemeClr val="bg1"/>
              </a:solidFill>
            </a:endParaRPr>
          </a:p>
          <a:p>
            <a:pPr>
              <a:buNone/>
            </a:pPr>
            <a:r>
              <a:rPr lang="ar-SA" sz="3600" b="1" dirty="0" smtClean="0">
                <a:solidFill>
                  <a:srgbClr val="002060"/>
                </a:solidFill>
              </a:rPr>
              <a:t>     </a:t>
            </a:r>
            <a:r>
              <a:rPr lang="en-US" sz="3600" b="1" dirty="0" err="1" smtClean="0">
                <a:solidFill>
                  <a:srgbClr val="002060"/>
                </a:solidFill>
              </a:rPr>
              <a:t>Chlorambucil</a:t>
            </a:r>
            <a:endParaRPr lang="en-US" sz="3600" b="1" dirty="0" smtClean="0">
              <a:solidFill>
                <a:srgbClr val="002060"/>
              </a:solidFill>
            </a:endParaRPr>
          </a:p>
          <a:p>
            <a:pPr>
              <a:buFont typeface="Wingdings" pitchFamily="2" charset="2"/>
              <a:buChar char="Ø"/>
            </a:pPr>
            <a:r>
              <a:rPr lang="ar-SA" sz="3600" b="1" dirty="0" err="1" smtClean="0">
                <a:solidFill>
                  <a:schemeClr val="bg1"/>
                </a:solidFill>
              </a:rPr>
              <a:t>سيموسْتين</a:t>
            </a:r>
            <a:r>
              <a:rPr lang="ar-SA" sz="3600" b="1" dirty="0" smtClean="0">
                <a:solidFill>
                  <a:schemeClr val="bg1"/>
                </a:solidFill>
              </a:rPr>
              <a:t> [أو </a:t>
            </a:r>
            <a:r>
              <a:rPr lang="ar-SA" sz="3600" b="1" dirty="0" err="1" smtClean="0">
                <a:solidFill>
                  <a:schemeClr val="bg1"/>
                </a:solidFill>
              </a:rPr>
              <a:t>ميثيل</a:t>
            </a:r>
            <a:r>
              <a:rPr lang="ar-SA" sz="3600" b="1" dirty="0" smtClean="0">
                <a:solidFill>
                  <a:schemeClr val="bg1"/>
                </a:solidFill>
              </a:rPr>
              <a:t>-1-(2-</a:t>
            </a:r>
            <a:r>
              <a:rPr lang="ar-SA" sz="3600" b="1" dirty="0" err="1" smtClean="0">
                <a:solidFill>
                  <a:schemeClr val="bg1"/>
                </a:solidFill>
              </a:rPr>
              <a:t>كلُور</a:t>
            </a:r>
            <a:r>
              <a:rPr lang="ar-SA" sz="3600" b="1" dirty="0" smtClean="0">
                <a:solidFill>
                  <a:schemeClr val="bg1"/>
                </a:solidFill>
              </a:rPr>
              <a:t> </a:t>
            </a:r>
            <a:r>
              <a:rPr lang="ar-SA" sz="3600" b="1" dirty="0" err="1" smtClean="0">
                <a:solidFill>
                  <a:schemeClr val="bg1"/>
                </a:solidFill>
              </a:rPr>
              <a:t>إيثيل</a:t>
            </a:r>
            <a:r>
              <a:rPr lang="ar-SA" sz="3600" b="1" dirty="0" smtClean="0">
                <a:solidFill>
                  <a:schemeClr val="bg1"/>
                </a:solidFill>
              </a:rPr>
              <a:t>)-3-(4-</a:t>
            </a:r>
            <a:r>
              <a:rPr lang="ar-SA" sz="3600" b="1" dirty="0" err="1" smtClean="0">
                <a:solidFill>
                  <a:schemeClr val="bg1"/>
                </a:solidFill>
              </a:rPr>
              <a:t>ميثيل</a:t>
            </a:r>
            <a:r>
              <a:rPr lang="ar-SA" sz="3600" b="1" dirty="0" smtClean="0">
                <a:solidFill>
                  <a:schemeClr val="bg1"/>
                </a:solidFill>
              </a:rPr>
              <a:t> </a:t>
            </a:r>
            <a:r>
              <a:rPr lang="ar-SA" sz="3600" b="1" dirty="0" err="1" smtClean="0">
                <a:solidFill>
                  <a:schemeClr val="bg1"/>
                </a:solidFill>
              </a:rPr>
              <a:t>سيكلوهيكسيل</a:t>
            </a:r>
            <a:r>
              <a:rPr lang="ar-SA" sz="3600" b="1" dirty="0" smtClean="0">
                <a:solidFill>
                  <a:schemeClr val="bg1"/>
                </a:solidFill>
              </a:rPr>
              <a:t>)-1-</a:t>
            </a:r>
            <a:r>
              <a:rPr lang="ar-SA" sz="3600" b="1" dirty="0" err="1" smtClean="0">
                <a:solidFill>
                  <a:schemeClr val="bg1"/>
                </a:solidFill>
              </a:rPr>
              <a:t>نِتروزيوريا</a:t>
            </a:r>
            <a:r>
              <a:rPr lang="ar-SA" sz="3600" b="1" dirty="0" smtClean="0">
                <a:solidFill>
                  <a:schemeClr val="bg1"/>
                </a:solidFill>
              </a:rPr>
              <a:t>]</a:t>
            </a:r>
          </a:p>
          <a:p>
            <a:pPr>
              <a:buNone/>
            </a:pPr>
            <a:r>
              <a:rPr lang="en-US" sz="3600" b="1" dirty="0" err="1" smtClean="0">
                <a:solidFill>
                  <a:srgbClr val="002060"/>
                </a:solidFill>
              </a:rPr>
              <a:t>Semustine</a:t>
            </a:r>
            <a:r>
              <a:rPr lang="en-US" sz="3600" b="1" dirty="0" smtClean="0">
                <a:solidFill>
                  <a:srgbClr val="002060"/>
                </a:solidFill>
              </a:rPr>
              <a:t> or methyl-1-(2-chlorethyl)-3-(4-methylcyclohexyl)-1-nitrosurea     </a:t>
            </a:r>
          </a:p>
          <a:p>
            <a:pPr>
              <a:buFont typeface="Wingdings" pitchFamily="2" charset="2"/>
              <a:buChar char="Ø"/>
            </a:pPr>
            <a:r>
              <a:rPr lang="ar-SA" sz="3600" b="1" dirty="0" err="1" smtClean="0">
                <a:solidFill>
                  <a:schemeClr val="bg1"/>
                </a:solidFill>
              </a:rPr>
              <a:t>سِيكْلُوفُسْفاميد</a:t>
            </a:r>
            <a:endParaRPr lang="ar-SA" sz="3600" b="1" dirty="0" smtClean="0">
              <a:solidFill>
                <a:schemeClr val="bg1"/>
              </a:solidFill>
            </a:endParaRPr>
          </a:p>
          <a:p>
            <a:pPr>
              <a:buNone/>
            </a:pPr>
            <a:r>
              <a:rPr lang="en-US" sz="3600" b="1" dirty="0" err="1" smtClean="0">
                <a:solidFill>
                  <a:srgbClr val="002060"/>
                </a:solidFill>
              </a:rPr>
              <a:t>Cyclophosphamide</a:t>
            </a:r>
            <a:r>
              <a:rPr lang="en-US" sz="3600" b="1" dirty="0" smtClean="0">
                <a:solidFill>
                  <a:srgbClr val="002060"/>
                </a:solidFill>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111</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4000" b="1" dirty="0" err="1" smtClean="0">
                <a:solidFill>
                  <a:srgbClr val="0070C0"/>
                </a:solidFill>
                <a:latin typeface="Monotype Koufi" pitchFamily="2" charset="-78"/>
                <a:ea typeface="Monotype Koufi" pitchFamily="2" charset="-78"/>
                <a:cs typeface="PT Bold Heading" pitchFamily="2" charset="-78"/>
              </a:rPr>
              <a:t>المسرطنات</a:t>
            </a:r>
            <a:r>
              <a:rPr lang="ar-SY" sz="4000" b="1" dirty="0" smtClean="0">
                <a:solidFill>
                  <a:srgbClr val="0070C0"/>
                </a:solidFill>
                <a:latin typeface="Monotype Koufi" pitchFamily="2" charset="-78"/>
                <a:ea typeface="Monotype Koufi" pitchFamily="2" charset="-78"/>
                <a:cs typeface="PT Bold Heading" pitchFamily="2" charset="-78"/>
              </a:rPr>
              <a:t> المؤكدة (المجموعة 1) الدوائية</a:t>
            </a:r>
            <a:r>
              <a:rPr lang="ar-SY" sz="4000" b="1" baseline="30000" dirty="0" smtClean="0">
                <a:solidFill>
                  <a:srgbClr val="00B050"/>
                </a:solidFill>
                <a:latin typeface="Monotype Koufi" pitchFamily="2" charset="-78"/>
                <a:ea typeface="Monotype Koufi" pitchFamily="2" charset="-78"/>
                <a:cs typeface="PT Bold Heading" pitchFamily="2" charset="-78"/>
              </a:rPr>
              <a:t> 1، 2</a:t>
            </a:r>
            <a:endParaRPr lang="ar-SY" sz="32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7500" lnSpcReduction="20000"/>
          </a:bodyPr>
          <a:lstStyle/>
          <a:p>
            <a:pPr algn="ctr">
              <a:buNone/>
            </a:pPr>
            <a:r>
              <a:rPr lang="ar-SA" b="1" dirty="0" smtClean="0">
                <a:solidFill>
                  <a:schemeClr val="accent4">
                    <a:lumMod val="40000"/>
                    <a:lumOff val="60000"/>
                  </a:schemeClr>
                </a:solidFill>
                <a:cs typeface="+mj-cs"/>
              </a:rPr>
              <a:t>المُضادَّة </a:t>
            </a:r>
            <a:r>
              <a:rPr lang="ar-SA" b="1" dirty="0" err="1" smtClean="0">
                <a:solidFill>
                  <a:schemeClr val="accent4">
                    <a:lumMod val="40000"/>
                    <a:lumOff val="60000"/>
                  </a:schemeClr>
                </a:solidFill>
                <a:cs typeface="+mj-cs"/>
              </a:rPr>
              <a:t>للتَّنَشُّؤ</a:t>
            </a:r>
            <a:endParaRPr lang="ar-SA" b="1" dirty="0" smtClean="0">
              <a:solidFill>
                <a:schemeClr val="accent4">
                  <a:lumMod val="40000"/>
                  <a:lumOff val="60000"/>
                </a:schemeClr>
              </a:solidFill>
              <a:cs typeface="+mj-cs"/>
            </a:endParaRPr>
          </a:p>
          <a:p>
            <a:pPr algn="ctr">
              <a:buNone/>
            </a:pPr>
            <a:endParaRPr lang="ar-SA" b="1" dirty="0" smtClean="0">
              <a:solidFill>
                <a:schemeClr val="accent4">
                  <a:lumMod val="40000"/>
                  <a:lumOff val="60000"/>
                </a:schemeClr>
              </a:solidFill>
              <a:cs typeface="+mj-cs"/>
            </a:endParaRPr>
          </a:p>
          <a:p>
            <a:pPr>
              <a:buFont typeface="Wingdings" pitchFamily="2" charset="2"/>
              <a:buChar char="Ø"/>
            </a:pPr>
            <a:r>
              <a:rPr lang="ar-SA" b="1" dirty="0" err="1" smtClean="0">
                <a:solidFill>
                  <a:schemeClr val="bg1"/>
                </a:solidFill>
              </a:rPr>
              <a:t>إيتوبوزيد</a:t>
            </a:r>
            <a:r>
              <a:rPr lang="ar-SA" b="1" dirty="0" smtClean="0">
                <a:solidFill>
                  <a:schemeClr val="bg1"/>
                </a:solidFill>
              </a:rPr>
              <a:t> بالاشتراك مع </a:t>
            </a:r>
            <a:r>
              <a:rPr lang="ar-SA" b="1" dirty="0" err="1" smtClean="0">
                <a:solidFill>
                  <a:schemeClr val="bg1"/>
                </a:solidFill>
              </a:rPr>
              <a:t>سِيسْبلاتين</a:t>
            </a:r>
            <a:r>
              <a:rPr lang="ar-SA" b="1" dirty="0" smtClean="0">
                <a:solidFill>
                  <a:schemeClr val="bg1"/>
                </a:solidFill>
              </a:rPr>
              <a:t> </a:t>
            </a:r>
            <a:r>
              <a:rPr lang="ar-SA" b="1" dirty="0" err="1" smtClean="0">
                <a:solidFill>
                  <a:schemeClr val="bg1"/>
                </a:solidFill>
              </a:rPr>
              <a:t>وبِلْيوميسين</a:t>
            </a:r>
            <a:endParaRPr lang="ar-SA" b="1" dirty="0" smtClean="0">
              <a:solidFill>
                <a:schemeClr val="bg1"/>
              </a:solidFill>
            </a:endParaRPr>
          </a:p>
          <a:p>
            <a:pPr>
              <a:buNone/>
            </a:pPr>
            <a:r>
              <a:rPr lang="ar-SA" b="1" dirty="0" smtClean="0">
                <a:solidFill>
                  <a:srgbClr val="002060"/>
                </a:solidFill>
              </a:rPr>
              <a:t>     </a:t>
            </a:r>
            <a:r>
              <a:rPr lang="en-US" b="1" dirty="0" err="1" smtClean="0">
                <a:solidFill>
                  <a:srgbClr val="002060"/>
                </a:solidFill>
              </a:rPr>
              <a:t>Etoposide</a:t>
            </a:r>
            <a:r>
              <a:rPr lang="en-US" b="1" dirty="0" smtClean="0">
                <a:solidFill>
                  <a:srgbClr val="002060"/>
                </a:solidFill>
              </a:rPr>
              <a:t> in combination with </a:t>
            </a:r>
            <a:r>
              <a:rPr lang="en-US" b="1" dirty="0" err="1" smtClean="0">
                <a:solidFill>
                  <a:srgbClr val="002060"/>
                </a:solidFill>
              </a:rPr>
              <a:t>cisplatin</a:t>
            </a:r>
            <a:r>
              <a:rPr lang="en-US" b="1" dirty="0" smtClean="0">
                <a:solidFill>
                  <a:srgbClr val="002060"/>
                </a:solidFill>
              </a:rPr>
              <a:t> and </a:t>
            </a:r>
            <a:r>
              <a:rPr lang="en-US" b="1" dirty="0" err="1" smtClean="0">
                <a:solidFill>
                  <a:srgbClr val="002060"/>
                </a:solidFill>
              </a:rPr>
              <a:t>bleomycine</a:t>
            </a:r>
            <a:endParaRPr lang="en-US" b="1" dirty="0" smtClean="0">
              <a:solidFill>
                <a:srgbClr val="002060"/>
              </a:solidFill>
            </a:endParaRPr>
          </a:p>
          <a:p>
            <a:pPr>
              <a:buFont typeface="Wingdings" pitchFamily="2" charset="2"/>
              <a:buChar char="Ø"/>
            </a:pPr>
            <a:r>
              <a:rPr lang="ar-SA" b="1" dirty="0" err="1" smtClean="0">
                <a:solidFill>
                  <a:schemeClr val="bg1"/>
                </a:solidFill>
              </a:rPr>
              <a:t>مِيلْفالان</a:t>
            </a:r>
            <a:endParaRPr lang="ar-SA" b="1" dirty="0" smtClean="0">
              <a:solidFill>
                <a:schemeClr val="bg1"/>
              </a:solidFill>
            </a:endParaRPr>
          </a:p>
          <a:p>
            <a:pPr>
              <a:buNone/>
            </a:pPr>
            <a:r>
              <a:rPr lang="ar-SA" b="1" dirty="0" smtClean="0">
                <a:solidFill>
                  <a:srgbClr val="002060"/>
                </a:solidFill>
              </a:rPr>
              <a:t>    </a:t>
            </a:r>
            <a:r>
              <a:rPr lang="en-US" b="1" dirty="0" err="1" smtClean="0">
                <a:solidFill>
                  <a:srgbClr val="002060"/>
                </a:solidFill>
              </a:rPr>
              <a:t>Melphalan</a:t>
            </a:r>
            <a:endParaRPr lang="en-US" b="1" dirty="0" smtClean="0">
              <a:solidFill>
                <a:srgbClr val="002060"/>
              </a:solidFill>
            </a:endParaRPr>
          </a:p>
          <a:p>
            <a:pPr>
              <a:buFont typeface="Wingdings" pitchFamily="2" charset="2"/>
              <a:buChar char="Ø"/>
            </a:pPr>
            <a:r>
              <a:rPr lang="ar-SA" b="1" dirty="0" smtClean="0">
                <a:solidFill>
                  <a:schemeClr val="bg1"/>
                </a:solidFill>
              </a:rPr>
              <a:t>مَزيج </a:t>
            </a:r>
            <a:r>
              <a:rPr lang="ar-SA" b="1" dirty="0" err="1" smtClean="0">
                <a:solidFill>
                  <a:schemeClr val="bg1"/>
                </a:solidFill>
              </a:rPr>
              <a:t>فينْكْريستين</a:t>
            </a:r>
            <a:r>
              <a:rPr lang="ar-SA" b="1" dirty="0" smtClean="0">
                <a:solidFill>
                  <a:schemeClr val="bg1"/>
                </a:solidFill>
              </a:rPr>
              <a:t> </a:t>
            </a:r>
            <a:r>
              <a:rPr lang="ar-SA" b="1" dirty="0" err="1" smtClean="0">
                <a:solidFill>
                  <a:schemeClr val="bg1"/>
                </a:solidFill>
              </a:rPr>
              <a:t>وبْريدْنيزون</a:t>
            </a:r>
            <a:r>
              <a:rPr lang="ar-SA" b="1" dirty="0" smtClean="0">
                <a:solidFill>
                  <a:schemeClr val="bg1"/>
                </a:solidFill>
              </a:rPr>
              <a:t> وخَرْدَل النِّتْرُوجين </a:t>
            </a:r>
            <a:r>
              <a:rPr lang="ar-SA" b="1" dirty="0" err="1" smtClean="0">
                <a:solidFill>
                  <a:schemeClr val="bg1"/>
                </a:solidFill>
              </a:rPr>
              <a:t>وبروكارْبازين</a:t>
            </a:r>
            <a:r>
              <a:rPr lang="ar-SA" b="1" dirty="0" smtClean="0">
                <a:solidFill>
                  <a:schemeClr val="bg1"/>
                </a:solidFill>
              </a:rPr>
              <a:t> </a:t>
            </a:r>
            <a:r>
              <a:rPr lang="en-US" b="1" dirty="0" smtClean="0">
                <a:solidFill>
                  <a:schemeClr val="bg1"/>
                </a:solidFill>
              </a:rPr>
              <a:t>(MOPP)</a:t>
            </a:r>
          </a:p>
          <a:p>
            <a:pPr>
              <a:buNone/>
            </a:pPr>
            <a:r>
              <a:rPr lang="ar-SA" b="1" dirty="0" smtClean="0">
                <a:solidFill>
                  <a:srgbClr val="002060"/>
                </a:solidFill>
              </a:rPr>
              <a:t>     </a:t>
            </a:r>
            <a:r>
              <a:rPr lang="en-US" b="1" dirty="0" smtClean="0">
                <a:solidFill>
                  <a:srgbClr val="002060"/>
                </a:solidFill>
              </a:rPr>
              <a:t>Mixture of </a:t>
            </a:r>
            <a:r>
              <a:rPr lang="en-US" b="1" dirty="0" err="1" smtClean="0">
                <a:solidFill>
                  <a:srgbClr val="002060"/>
                </a:solidFill>
              </a:rPr>
              <a:t>vincristine</a:t>
            </a:r>
            <a:r>
              <a:rPr lang="en-US" b="1" dirty="0" smtClean="0">
                <a:solidFill>
                  <a:srgbClr val="002060"/>
                </a:solidFill>
              </a:rPr>
              <a:t>, </a:t>
            </a:r>
            <a:r>
              <a:rPr lang="en-US" b="1" dirty="0" err="1" smtClean="0">
                <a:solidFill>
                  <a:srgbClr val="002060"/>
                </a:solidFill>
              </a:rPr>
              <a:t>prednison</a:t>
            </a:r>
            <a:r>
              <a:rPr lang="en-US" b="1" dirty="0" smtClean="0">
                <a:solidFill>
                  <a:srgbClr val="002060"/>
                </a:solidFill>
              </a:rPr>
              <a:t>, nitrogen mustard and </a:t>
            </a:r>
            <a:r>
              <a:rPr lang="en-US" b="1" dirty="0" err="1" smtClean="0">
                <a:solidFill>
                  <a:srgbClr val="002060"/>
                </a:solidFill>
              </a:rPr>
              <a:t>procarbazine</a:t>
            </a:r>
            <a:r>
              <a:rPr lang="en-US" b="1" dirty="0" smtClean="0">
                <a:solidFill>
                  <a:srgbClr val="002060"/>
                </a:solidFill>
              </a:rPr>
              <a:t> (MOPP)</a:t>
            </a:r>
          </a:p>
          <a:p>
            <a:pPr>
              <a:buFont typeface="Wingdings" pitchFamily="2" charset="2"/>
              <a:buChar char="Ø"/>
            </a:pPr>
            <a:r>
              <a:rPr lang="ar-SA" b="1" dirty="0" err="1" smtClean="0">
                <a:solidFill>
                  <a:schemeClr val="bg1"/>
                </a:solidFill>
              </a:rPr>
              <a:t>تاموكْسيفين</a:t>
            </a:r>
            <a:endParaRPr lang="ar-SA" b="1" dirty="0" smtClean="0">
              <a:solidFill>
                <a:schemeClr val="bg1"/>
              </a:solidFill>
            </a:endParaRPr>
          </a:p>
          <a:p>
            <a:pPr>
              <a:buNone/>
            </a:pPr>
            <a:r>
              <a:rPr lang="en-US" b="1" dirty="0" err="1" smtClean="0">
                <a:solidFill>
                  <a:srgbClr val="002060"/>
                </a:solidFill>
              </a:rPr>
              <a:t>Tamoxifen</a:t>
            </a:r>
            <a:r>
              <a:rPr lang="en-US" b="1" dirty="0" smtClean="0">
                <a:solidFill>
                  <a:srgbClr val="002060"/>
                </a:solidFill>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112</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4000" b="1" dirty="0" err="1" smtClean="0">
                <a:solidFill>
                  <a:srgbClr val="0070C0"/>
                </a:solidFill>
                <a:latin typeface="Monotype Koufi" pitchFamily="2" charset="-78"/>
                <a:ea typeface="Monotype Koufi" pitchFamily="2" charset="-78"/>
                <a:cs typeface="PT Bold Heading" pitchFamily="2" charset="-78"/>
              </a:rPr>
              <a:t>المسرطنات</a:t>
            </a:r>
            <a:r>
              <a:rPr lang="ar-SY" sz="4000" b="1" dirty="0" smtClean="0">
                <a:solidFill>
                  <a:srgbClr val="0070C0"/>
                </a:solidFill>
                <a:latin typeface="Monotype Koufi" pitchFamily="2" charset="-78"/>
                <a:ea typeface="Monotype Koufi" pitchFamily="2" charset="-78"/>
                <a:cs typeface="PT Bold Heading" pitchFamily="2" charset="-78"/>
              </a:rPr>
              <a:t> المؤكدة (المجموعة 1) الدوائية</a:t>
            </a:r>
            <a:r>
              <a:rPr lang="ar-SY" sz="4000" b="1" baseline="30000" dirty="0" smtClean="0">
                <a:solidFill>
                  <a:srgbClr val="00B050"/>
                </a:solidFill>
                <a:latin typeface="Monotype Koufi" pitchFamily="2" charset="-78"/>
                <a:ea typeface="Monotype Koufi" pitchFamily="2" charset="-78"/>
                <a:cs typeface="PT Bold Heading" pitchFamily="2" charset="-78"/>
              </a:rPr>
              <a:t> 1، 2</a:t>
            </a:r>
            <a:endParaRPr lang="ar-SY" sz="32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85000" lnSpcReduction="20000"/>
          </a:bodyPr>
          <a:lstStyle/>
          <a:p>
            <a:pPr algn="ctr">
              <a:buNone/>
            </a:pPr>
            <a:r>
              <a:rPr lang="ar-SA" b="1" dirty="0" smtClean="0">
                <a:solidFill>
                  <a:schemeClr val="accent4">
                    <a:lumMod val="40000"/>
                    <a:lumOff val="60000"/>
                  </a:schemeClr>
                </a:solidFill>
                <a:cs typeface="+mj-cs"/>
              </a:rPr>
              <a:t>المُضادَّة </a:t>
            </a:r>
            <a:r>
              <a:rPr lang="ar-SA" b="1" dirty="0" err="1" smtClean="0">
                <a:solidFill>
                  <a:schemeClr val="accent4">
                    <a:lumMod val="40000"/>
                    <a:lumOff val="60000"/>
                  </a:schemeClr>
                </a:solidFill>
                <a:cs typeface="+mj-cs"/>
              </a:rPr>
              <a:t>للتَّنَشُّؤ</a:t>
            </a:r>
            <a:endParaRPr lang="ar-SA" b="1" dirty="0" smtClean="0">
              <a:solidFill>
                <a:schemeClr val="accent4">
                  <a:lumMod val="40000"/>
                  <a:lumOff val="60000"/>
                </a:schemeClr>
              </a:solidFill>
              <a:cs typeface="+mj-cs"/>
            </a:endParaRPr>
          </a:p>
          <a:p>
            <a:pPr>
              <a:buFont typeface="Wingdings" pitchFamily="2" charset="2"/>
              <a:buChar char="Ø"/>
            </a:pPr>
            <a:endParaRPr lang="en-US" b="1" dirty="0" smtClean="0">
              <a:solidFill>
                <a:schemeClr val="bg1"/>
              </a:solidFill>
            </a:endParaRPr>
          </a:p>
          <a:p>
            <a:pPr>
              <a:buFont typeface="Wingdings" pitchFamily="2" charset="2"/>
              <a:buChar char="Ø"/>
            </a:pPr>
            <a:r>
              <a:rPr lang="ar-SA" b="1" dirty="0" err="1" smtClean="0">
                <a:solidFill>
                  <a:schemeClr val="bg1"/>
                </a:solidFill>
              </a:rPr>
              <a:t>ثَيُوتيبا</a:t>
            </a:r>
            <a:endParaRPr lang="ar-SA" b="1" dirty="0" smtClean="0">
              <a:solidFill>
                <a:schemeClr val="bg1"/>
              </a:solidFill>
            </a:endParaRPr>
          </a:p>
          <a:p>
            <a:pPr>
              <a:buNone/>
            </a:pPr>
            <a:r>
              <a:rPr lang="en-US" b="1" dirty="0" err="1" smtClean="0">
                <a:solidFill>
                  <a:srgbClr val="002060"/>
                </a:solidFill>
              </a:rPr>
              <a:t>Thiotepa</a:t>
            </a:r>
            <a:r>
              <a:rPr lang="en-US" b="1" dirty="0" smtClean="0">
                <a:solidFill>
                  <a:srgbClr val="002060"/>
                </a:solidFill>
              </a:rPr>
              <a:t>     </a:t>
            </a:r>
          </a:p>
          <a:p>
            <a:pPr>
              <a:buFont typeface="Wingdings" pitchFamily="2" charset="2"/>
              <a:buChar char="Ø"/>
            </a:pPr>
            <a:r>
              <a:rPr lang="ar-SA" b="1" dirty="0" err="1" smtClean="0">
                <a:solidFill>
                  <a:schemeClr val="bg1"/>
                </a:solidFill>
              </a:rPr>
              <a:t>ترِيوسَلُفان</a:t>
            </a:r>
            <a:endParaRPr lang="ar-SA" b="1" dirty="0" smtClean="0">
              <a:solidFill>
                <a:schemeClr val="bg1"/>
              </a:solidFill>
            </a:endParaRPr>
          </a:p>
          <a:p>
            <a:pPr>
              <a:buNone/>
            </a:pPr>
            <a:r>
              <a:rPr lang="ar-SA" b="1" dirty="0" smtClean="0">
                <a:solidFill>
                  <a:srgbClr val="002060"/>
                </a:solidFill>
              </a:rPr>
              <a:t>     </a:t>
            </a:r>
            <a:r>
              <a:rPr lang="en-US" b="1" dirty="0" err="1" smtClean="0">
                <a:solidFill>
                  <a:srgbClr val="002060"/>
                </a:solidFill>
              </a:rPr>
              <a:t>Treosulfan</a:t>
            </a:r>
            <a:endParaRPr lang="en-US" b="1" dirty="0" smtClean="0">
              <a:solidFill>
                <a:srgbClr val="002060"/>
              </a:solidFill>
            </a:endParaRPr>
          </a:p>
          <a:p>
            <a:pPr>
              <a:buFont typeface="Wingdings" pitchFamily="2" charset="2"/>
              <a:buChar char="Ø"/>
            </a:pPr>
            <a:r>
              <a:rPr lang="ar-SA" b="1" dirty="0" err="1" smtClean="0">
                <a:solidFill>
                  <a:schemeClr val="bg1"/>
                </a:solidFill>
              </a:rPr>
              <a:t>كلُورنافازين</a:t>
            </a:r>
            <a:endParaRPr lang="ar-SA" b="1" dirty="0" smtClean="0">
              <a:solidFill>
                <a:schemeClr val="bg1"/>
              </a:solidFill>
            </a:endParaRPr>
          </a:p>
          <a:p>
            <a:pPr>
              <a:buNone/>
            </a:pPr>
            <a:r>
              <a:rPr lang="ar-SA" b="1" dirty="0" smtClean="0">
                <a:solidFill>
                  <a:srgbClr val="002060"/>
                </a:solidFill>
              </a:rPr>
              <a:t>     </a:t>
            </a:r>
            <a:r>
              <a:rPr lang="en-US" b="1" dirty="0" err="1" smtClean="0">
                <a:solidFill>
                  <a:srgbClr val="002060"/>
                </a:solidFill>
              </a:rPr>
              <a:t>Chlornaphazine</a:t>
            </a:r>
            <a:endParaRPr lang="en-US" b="1" dirty="0" smtClean="0">
              <a:solidFill>
                <a:srgbClr val="002060"/>
              </a:solidFill>
            </a:endParaRPr>
          </a:p>
          <a:p>
            <a:pPr>
              <a:buFont typeface="Wingdings" pitchFamily="2" charset="2"/>
              <a:buChar char="Ø"/>
            </a:pPr>
            <a:r>
              <a:rPr lang="ar-SA" b="1" dirty="0" err="1" smtClean="0">
                <a:solidFill>
                  <a:schemeClr val="bg1"/>
                </a:solidFill>
              </a:rPr>
              <a:t>ميثوكْسالين</a:t>
            </a:r>
            <a:r>
              <a:rPr lang="ar-SA" b="1" dirty="0" smtClean="0">
                <a:solidFill>
                  <a:schemeClr val="bg1"/>
                </a:solidFill>
              </a:rPr>
              <a:t> مع الإِشْعاع فوق البَنَفْسَجِيَّة</a:t>
            </a:r>
          </a:p>
          <a:p>
            <a:pPr>
              <a:buNone/>
            </a:pPr>
            <a:r>
              <a:rPr lang="en-US" b="1" dirty="0" err="1" smtClean="0">
                <a:solidFill>
                  <a:srgbClr val="002060"/>
                </a:solidFill>
              </a:rPr>
              <a:t>Methoxalen</a:t>
            </a:r>
            <a:r>
              <a:rPr lang="en-US" b="1" dirty="0" smtClean="0">
                <a:solidFill>
                  <a:srgbClr val="002060"/>
                </a:solidFill>
              </a:rPr>
              <a:t> plus UV-A     </a:t>
            </a:r>
            <a:endParaRPr lang="en-US" dirty="0" smtClean="0">
              <a:solidFill>
                <a:srgbClr val="002060"/>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113</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4000" b="1" dirty="0" err="1" smtClean="0">
                <a:solidFill>
                  <a:srgbClr val="0070C0"/>
                </a:solidFill>
                <a:latin typeface="Monotype Koufi" pitchFamily="2" charset="-78"/>
                <a:ea typeface="Monotype Koufi" pitchFamily="2" charset="-78"/>
                <a:cs typeface="PT Bold Heading" pitchFamily="2" charset="-78"/>
              </a:rPr>
              <a:t>المسرطنات</a:t>
            </a:r>
            <a:r>
              <a:rPr lang="ar-SY" sz="4000" b="1" dirty="0" smtClean="0">
                <a:solidFill>
                  <a:srgbClr val="0070C0"/>
                </a:solidFill>
                <a:latin typeface="Monotype Koufi" pitchFamily="2" charset="-78"/>
                <a:ea typeface="Monotype Koufi" pitchFamily="2" charset="-78"/>
                <a:cs typeface="PT Bold Heading" pitchFamily="2" charset="-78"/>
              </a:rPr>
              <a:t> المؤكدة (المجموعة 1) الدوائية</a:t>
            </a:r>
            <a:r>
              <a:rPr lang="ar-SY" sz="4000" b="1" baseline="30000" dirty="0" smtClean="0">
                <a:solidFill>
                  <a:srgbClr val="00B050"/>
                </a:solidFill>
                <a:latin typeface="Monotype Koufi" pitchFamily="2" charset="-78"/>
                <a:ea typeface="Monotype Koufi" pitchFamily="2" charset="-78"/>
                <a:cs typeface="PT Bold Heading" pitchFamily="2" charset="-78"/>
              </a:rPr>
              <a:t> 1، 2</a:t>
            </a:r>
            <a:endParaRPr lang="ar-SY" sz="32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4">
                    <a:lumMod val="40000"/>
                    <a:lumOff val="60000"/>
                  </a:schemeClr>
                </a:solidFill>
                <a:cs typeface="+mj-cs"/>
              </a:rPr>
              <a:t>الكابتة للمناعة</a:t>
            </a:r>
          </a:p>
          <a:p>
            <a:pPr algn="ctr">
              <a:buNone/>
            </a:pPr>
            <a:endParaRPr lang="ar-SA" b="1" dirty="0" smtClean="0">
              <a:solidFill>
                <a:schemeClr val="accent4">
                  <a:lumMod val="40000"/>
                  <a:lumOff val="60000"/>
                </a:schemeClr>
              </a:solidFill>
              <a:cs typeface="+mj-cs"/>
            </a:endParaRPr>
          </a:p>
          <a:p>
            <a:pPr>
              <a:buFont typeface="Wingdings" pitchFamily="2" charset="2"/>
              <a:buChar char="Ø"/>
            </a:pPr>
            <a:r>
              <a:rPr lang="ar-SA" b="1" dirty="0" err="1" smtClean="0">
                <a:solidFill>
                  <a:schemeClr val="bg1"/>
                </a:solidFill>
              </a:rPr>
              <a:t>آزاثْيوبْرين</a:t>
            </a:r>
            <a:endParaRPr lang="ar-SA" b="1" dirty="0" smtClean="0">
              <a:solidFill>
                <a:schemeClr val="bg1"/>
              </a:solidFill>
            </a:endParaRPr>
          </a:p>
          <a:p>
            <a:pPr>
              <a:buNone/>
            </a:pPr>
            <a:r>
              <a:rPr lang="en-US" b="1" dirty="0" err="1" smtClean="0">
                <a:solidFill>
                  <a:srgbClr val="002060"/>
                </a:solidFill>
              </a:rPr>
              <a:t>Azathioprine</a:t>
            </a:r>
            <a:r>
              <a:rPr lang="en-US" b="1" dirty="0" smtClean="0">
                <a:solidFill>
                  <a:srgbClr val="002060"/>
                </a:solidFill>
              </a:rPr>
              <a:t>    </a:t>
            </a:r>
          </a:p>
          <a:p>
            <a:pPr>
              <a:buFont typeface="Wingdings" pitchFamily="2" charset="2"/>
              <a:buChar char="Ø"/>
            </a:pPr>
            <a:r>
              <a:rPr lang="ar-SA" b="1" dirty="0" err="1" smtClean="0">
                <a:solidFill>
                  <a:schemeClr val="bg1"/>
                </a:solidFill>
              </a:rPr>
              <a:t>سيكْلوسْبورين</a:t>
            </a:r>
            <a:endParaRPr lang="ar-SA" b="1" dirty="0" smtClean="0">
              <a:solidFill>
                <a:schemeClr val="bg1"/>
              </a:solidFill>
            </a:endParaRPr>
          </a:p>
          <a:p>
            <a:pPr>
              <a:buNone/>
            </a:pPr>
            <a:r>
              <a:rPr lang="en-US" b="1" dirty="0" smtClean="0">
                <a:solidFill>
                  <a:srgbClr val="002060"/>
                </a:solidFill>
              </a:rPr>
              <a:t>Cyclosporine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114</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4000" b="1" dirty="0" err="1" smtClean="0">
                <a:solidFill>
                  <a:srgbClr val="0070C0"/>
                </a:solidFill>
                <a:latin typeface="Monotype Koufi" pitchFamily="2" charset="-78"/>
                <a:ea typeface="Monotype Koufi" pitchFamily="2" charset="-78"/>
                <a:cs typeface="PT Bold Heading" pitchFamily="2" charset="-78"/>
              </a:rPr>
              <a:t>المسرطنات</a:t>
            </a:r>
            <a:r>
              <a:rPr lang="ar-SY" sz="4000" b="1" dirty="0" smtClean="0">
                <a:solidFill>
                  <a:srgbClr val="0070C0"/>
                </a:solidFill>
                <a:latin typeface="Monotype Koufi" pitchFamily="2" charset="-78"/>
                <a:ea typeface="Monotype Koufi" pitchFamily="2" charset="-78"/>
                <a:cs typeface="PT Bold Heading" pitchFamily="2" charset="-78"/>
              </a:rPr>
              <a:t> المؤكدة (المجموعة 1) الدوائية</a:t>
            </a:r>
            <a:r>
              <a:rPr lang="ar-SY" sz="4000" b="1" baseline="30000" dirty="0" smtClean="0">
                <a:solidFill>
                  <a:srgbClr val="00B050"/>
                </a:solidFill>
                <a:latin typeface="Monotype Koufi" pitchFamily="2" charset="-78"/>
                <a:ea typeface="Monotype Koufi" pitchFamily="2" charset="-78"/>
                <a:cs typeface="PT Bold Heading" pitchFamily="2" charset="-78"/>
              </a:rPr>
              <a:t> 1، 2</a:t>
            </a:r>
            <a:endParaRPr lang="ar-SY" sz="32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4">
                    <a:lumMod val="40000"/>
                    <a:lumOff val="60000"/>
                  </a:schemeClr>
                </a:solidFill>
                <a:cs typeface="+mj-cs"/>
              </a:rPr>
              <a:t>النباتية</a:t>
            </a:r>
          </a:p>
          <a:p>
            <a:pPr algn="ctr">
              <a:buNone/>
            </a:pPr>
            <a:endParaRPr lang="ar-SA" b="1" dirty="0" smtClean="0">
              <a:solidFill>
                <a:schemeClr val="accent4">
                  <a:lumMod val="40000"/>
                  <a:lumOff val="60000"/>
                </a:schemeClr>
              </a:solidFill>
              <a:cs typeface="+mj-cs"/>
            </a:endParaRPr>
          </a:p>
          <a:p>
            <a:pPr>
              <a:buFont typeface="Wingdings" pitchFamily="2" charset="2"/>
              <a:buChar char="Ø"/>
            </a:pPr>
            <a:r>
              <a:rPr lang="ar-SA" b="1" dirty="0" smtClean="0">
                <a:solidFill>
                  <a:schemeClr val="bg1"/>
                </a:solidFill>
              </a:rPr>
              <a:t>النَّباتات المحتوية على حَمْض </a:t>
            </a:r>
            <a:r>
              <a:rPr lang="ar-SA" b="1" dirty="0" err="1" smtClean="0">
                <a:solidFill>
                  <a:schemeClr val="bg1"/>
                </a:solidFill>
              </a:rPr>
              <a:t>أريستولوتْشيك</a:t>
            </a:r>
            <a:r>
              <a:rPr lang="ar-SA" b="1" dirty="0" smtClean="0">
                <a:solidFill>
                  <a:schemeClr val="bg1"/>
                </a:solidFill>
              </a:rPr>
              <a:t> (</a:t>
            </a:r>
            <a:r>
              <a:rPr lang="ar-SA" b="1" dirty="0" err="1" smtClean="0">
                <a:solidFill>
                  <a:schemeClr val="bg1"/>
                </a:solidFill>
              </a:rPr>
              <a:t>الزَّراوانْد</a:t>
            </a:r>
            <a:r>
              <a:rPr lang="ar-SA" b="1" dirty="0" smtClean="0">
                <a:solidFill>
                  <a:schemeClr val="bg1"/>
                </a:solidFill>
              </a:rPr>
              <a:t>)</a:t>
            </a:r>
          </a:p>
          <a:p>
            <a:pPr>
              <a:buNone/>
            </a:pPr>
            <a:r>
              <a:rPr lang="ar-SA" b="1" dirty="0" smtClean="0">
                <a:solidFill>
                  <a:srgbClr val="002060"/>
                </a:solidFill>
              </a:rPr>
              <a:t>   </a:t>
            </a:r>
            <a:r>
              <a:rPr lang="en-US" b="1" dirty="0" smtClean="0">
                <a:solidFill>
                  <a:srgbClr val="002060"/>
                </a:solidFill>
              </a:rPr>
              <a:t>Plants </a:t>
            </a:r>
            <a:r>
              <a:rPr lang="en-US" b="1" dirty="0" err="1" smtClean="0">
                <a:solidFill>
                  <a:srgbClr val="002060"/>
                </a:solidFill>
              </a:rPr>
              <a:t>contining</a:t>
            </a:r>
            <a:r>
              <a:rPr lang="en-US" b="1" dirty="0" smtClean="0">
                <a:solidFill>
                  <a:srgbClr val="002060"/>
                </a:solidFill>
              </a:rPr>
              <a:t> </a:t>
            </a:r>
            <a:r>
              <a:rPr lang="en-US" b="1" dirty="0" err="1" smtClean="0">
                <a:solidFill>
                  <a:srgbClr val="002060"/>
                </a:solidFill>
              </a:rPr>
              <a:t>Aristolotchic</a:t>
            </a:r>
            <a:r>
              <a:rPr lang="en-US" b="1" dirty="0" smtClean="0">
                <a:solidFill>
                  <a:srgbClr val="002060"/>
                </a:solidFill>
              </a:rPr>
              <a:t> Acid</a:t>
            </a:r>
            <a:endParaRPr lang="en-US" dirty="0" smtClean="0">
              <a:solidFill>
                <a:srgbClr val="002060"/>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115</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4000" b="1" dirty="0" err="1" smtClean="0">
                <a:solidFill>
                  <a:srgbClr val="0070C0"/>
                </a:solidFill>
                <a:latin typeface="Monotype Koufi" pitchFamily="2" charset="-78"/>
                <a:ea typeface="Monotype Koufi" pitchFamily="2" charset="-78"/>
                <a:cs typeface="PT Bold Heading" pitchFamily="2" charset="-78"/>
              </a:rPr>
              <a:t>المسرطنات</a:t>
            </a:r>
            <a:r>
              <a:rPr lang="ar-SY" sz="4000" b="1" dirty="0" smtClean="0">
                <a:solidFill>
                  <a:srgbClr val="0070C0"/>
                </a:solidFill>
                <a:latin typeface="Monotype Koufi" pitchFamily="2" charset="-78"/>
                <a:ea typeface="Monotype Koufi" pitchFamily="2" charset="-78"/>
                <a:cs typeface="PT Bold Heading" pitchFamily="2" charset="-78"/>
              </a:rPr>
              <a:t> المؤكدة (المجموعة 1) الدوائية</a:t>
            </a:r>
            <a:r>
              <a:rPr lang="ar-SY" sz="4000" b="1" baseline="30000" dirty="0" smtClean="0">
                <a:solidFill>
                  <a:srgbClr val="00B050"/>
                </a:solidFill>
                <a:latin typeface="Monotype Koufi" pitchFamily="2" charset="-78"/>
                <a:ea typeface="Monotype Koufi" pitchFamily="2" charset="-78"/>
                <a:cs typeface="PT Bold Heading" pitchFamily="2" charset="-78"/>
              </a:rPr>
              <a:t> 1، 2</a:t>
            </a:r>
            <a:endParaRPr lang="ar-SY" sz="32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4">
                    <a:lumMod val="40000"/>
                    <a:lumOff val="60000"/>
                  </a:schemeClr>
                </a:solidFill>
                <a:cs typeface="+mj-cs"/>
              </a:rPr>
              <a:t>المسكنة</a:t>
            </a:r>
          </a:p>
          <a:p>
            <a:pPr>
              <a:buFont typeface="Wingdings" pitchFamily="2" charset="2"/>
              <a:buChar char="Ø"/>
            </a:pPr>
            <a:endParaRPr lang="ar-SA" b="1" dirty="0" smtClean="0">
              <a:solidFill>
                <a:schemeClr val="bg1"/>
              </a:solidFill>
            </a:endParaRPr>
          </a:p>
          <a:p>
            <a:pPr>
              <a:buFont typeface="Wingdings" pitchFamily="2" charset="2"/>
              <a:buChar char="Ø"/>
            </a:pPr>
            <a:r>
              <a:rPr lang="ar-SA" b="1" dirty="0" err="1" smtClean="0">
                <a:solidFill>
                  <a:schemeClr val="bg1"/>
                </a:solidFill>
              </a:rPr>
              <a:t>مَزائِج</a:t>
            </a:r>
            <a:r>
              <a:rPr lang="ar-SA" b="1" dirty="0" smtClean="0">
                <a:solidFill>
                  <a:schemeClr val="bg1"/>
                </a:solidFill>
              </a:rPr>
              <a:t> المُسَكِّنات المحتوية على </a:t>
            </a:r>
            <a:r>
              <a:rPr lang="ar-SA" b="1" dirty="0" err="1" smtClean="0">
                <a:solidFill>
                  <a:schemeClr val="bg1"/>
                </a:solidFill>
              </a:rPr>
              <a:t>فيناسيتين</a:t>
            </a:r>
            <a:endParaRPr lang="ar-SA" b="1" dirty="0" smtClean="0">
              <a:solidFill>
                <a:schemeClr val="bg1"/>
              </a:solidFill>
            </a:endParaRPr>
          </a:p>
          <a:p>
            <a:pPr>
              <a:buNone/>
            </a:pPr>
            <a:r>
              <a:rPr lang="en-US" b="1" dirty="0" smtClean="0">
                <a:solidFill>
                  <a:srgbClr val="002060"/>
                </a:solidFill>
              </a:rPr>
              <a:t>Analgesic mixture containing </a:t>
            </a:r>
            <a:r>
              <a:rPr lang="en-US" b="1" dirty="0" err="1" smtClean="0">
                <a:solidFill>
                  <a:srgbClr val="002060"/>
                </a:solidFill>
              </a:rPr>
              <a:t>phenacetin</a:t>
            </a:r>
            <a:r>
              <a:rPr lang="en-US" b="1" dirty="0" smtClean="0">
                <a:solidFill>
                  <a:srgbClr val="002060"/>
                </a:solidFill>
              </a:rPr>
              <a:t>    </a:t>
            </a:r>
            <a:endParaRPr lang="en-US" dirty="0" smtClean="0">
              <a:solidFill>
                <a:srgbClr val="002060"/>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116</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4000" b="1" dirty="0" err="1" smtClean="0">
                <a:solidFill>
                  <a:srgbClr val="0070C0"/>
                </a:solidFill>
                <a:latin typeface="Monotype Koufi" pitchFamily="2" charset="-78"/>
                <a:ea typeface="Monotype Koufi" pitchFamily="2" charset="-78"/>
                <a:cs typeface="PT Bold Heading" pitchFamily="2" charset="-78"/>
              </a:rPr>
              <a:t>المسرطنات</a:t>
            </a:r>
            <a:r>
              <a:rPr lang="ar-SY" sz="4000" b="1" dirty="0" smtClean="0">
                <a:solidFill>
                  <a:srgbClr val="0070C0"/>
                </a:solidFill>
                <a:latin typeface="Monotype Koufi" pitchFamily="2" charset="-78"/>
                <a:ea typeface="Monotype Koufi" pitchFamily="2" charset="-78"/>
                <a:cs typeface="PT Bold Heading" pitchFamily="2" charset="-78"/>
              </a:rPr>
              <a:t> المؤكدة (المجموعة 1) الدوائية</a:t>
            </a:r>
            <a:r>
              <a:rPr lang="ar-SY" sz="4000" b="1" baseline="30000" dirty="0" smtClean="0">
                <a:solidFill>
                  <a:srgbClr val="00B050"/>
                </a:solidFill>
                <a:latin typeface="Monotype Koufi" pitchFamily="2" charset="-78"/>
                <a:ea typeface="Monotype Koufi" pitchFamily="2" charset="-78"/>
                <a:cs typeface="PT Bold Heading" pitchFamily="2" charset="-78"/>
              </a:rPr>
              <a:t> 1، 2</a:t>
            </a:r>
            <a:endParaRPr lang="ar-SY" sz="32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7500" lnSpcReduction="20000"/>
          </a:bodyPr>
          <a:lstStyle/>
          <a:p>
            <a:pPr algn="ctr">
              <a:buNone/>
            </a:pPr>
            <a:r>
              <a:rPr lang="ar-SA" b="1" dirty="0" smtClean="0">
                <a:solidFill>
                  <a:schemeClr val="accent4">
                    <a:lumMod val="40000"/>
                    <a:lumOff val="60000"/>
                  </a:schemeClr>
                </a:solidFill>
                <a:cs typeface="+mj-cs"/>
              </a:rPr>
              <a:t>الهرمونية الأنثوية</a:t>
            </a:r>
          </a:p>
          <a:p>
            <a:pPr algn="ctr">
              <a:buFont typeface="Wingdings" pitchFamily="2" charset="2"/>
              <a:buChar char="Ø"/>
            </a:pPr>
            <a:endParaRPr lang="ar-SA" b="1" dirty="0" smtClean="0">
              <a:solidFill>
                <a:schemeClr val="accent4">
                  <a:lumMod val="40000"/>
                  <a:lumOff val="60000"/>
                </a:schemeClr>
              </a:solidFill>
              <a:cs typeface="+mj-cs"/>
            </a:endParaRPr>
          </a:p>
          <a:p>
            <a:pPr>
              <a:buFont typeface="Wingdings" pitchFamily="2" charset="2"/>
              <a:buChar char="Ø"/>
            </a:pPr>
            <a:r>
              <a:rPr lang="ar-SA" b="1" dirty="0" smtClean="0">
                <a:solidFill>
                  <a:schemeClr val="bg1"/>
                </a:solidFill>
                <a:cs typeface="+mj-cs"/>
              </a:rPr>
              <a:t>ثُنائِي </a:t>
            </a:r>
            <a:r>
              <a:rPr lang="ar-SA" b="1" dirty="0" err="1" smtClean="0">
                <a:solidFill>
                  <a:schemeClr val="bg1"/>
                </a:solidFill>
                <a:cs typeface="+mj-cs"/>
              </a:rPr>
              <a:t>إيثيل</a:t>
            </a:r>
            <a:r>
              <a:rPr lang="ar-SA" b="1" dirty="0" smtClean="0">
                <a:solidFill>
                  <a:schemeClr val="bg1"/>
                </a:solidFill>
                <a:cs typeface="+mj-cs"/>
              </a:rPr>
              <a:t> </a:t>
            </a:r>
            <a:r>
              <a:rPr lang="ar-SA" b="1" dirty="0" err="1" smtClean="0">
                <a:solidFill>
                  <a:schemeClr val="bg1"/>
                </a:solidFill>
                <a:cs typeface="+mj-cs"/>
              </a:rPr>
              <a:t>ستِيلْبوستيرول</a:t>
            </a:r>
            <a:endParaRPr lang="en-US" b="1" baseline="30000" dirty="0" smtClean="0">
              <a:solidFill>
                <a:schemeClr val="bg1"/>
              </a:solidFill>
              <a:cs typeface="+mj-cs"/>
            </a:endParaRPr>
          </a:p>
          <a:p>
            <a:pPr>
              <a:buNone/>
            </a:pPr>
            <a:r>
              <a:rPr lang="ar-SA" b="1" dirty="0" smtClean="0">
                <a:solidFill>
                  <a:srgbClr val="002060"/>
                </a:solidFill>
              </a:rPr>
              <a:t>   </a:t>
            </a:r>
            <a:r>
              <a:rPr lang="en-US" b="1" dirty="0" smtClean="0">
                <a:solidFill>
                  <a:srgbClr val="002060"/>
                </a:solidFill>
              </a:rPr>
              <a:t>Diethylstilbestrol</a:t>
            </a:r>
          </a:p>
          <a:p>
            <a:pPr>
              <a:buFont typeface="Wingdings" pitchFamily="2" charset="2"/>
              <a:buChar char="Ø"/>
            </a:pPr>
            <a:r>
              <a:rPr lang="ar-SA" b="1" dirty="0" smtClean="0">
                <a:solidFill>
                  <a:schemeClr val="bg1"/>
                </a:solidFill>
                <a:cs typeface="+mj-cs"/>
              </a:rPr>
              <a:t>أَدْوِيَة المُعالَجَة </a:t>
            </a:r>
            <a:r>
              <a:rPr lang="ar-SA" b="1" dirty="0" err="1" smtClean="0">
                <a:solidFill>
                  <a:schemeClr val="bg1"/>
                </a:solidFill>
                <a:cs typeface="+mj-cs"/>
              </a:rPr>
              <a:t>الإِياسِيَّة</a:t>
            </a:r>
            <a:r>
              <a:rPr lang="ar-SA" b="1" dirty="0" smtClean="0">
                <a:solidFill>
                  <a:schemeClr val="bg1"/>
                </a:solidFill>
                <a:cs typeface="+mj-cs"/>
              </a:rPr>
              <a:t> </a:t>
            </a:r>
            <a:r>
              <a:rPr lang="ar-SA" b="1" dirty="0" err="1" smtClean="0">
                <a:solidFill>
                  <a:schemeClr val="bg1"/>
                </a:solidFill>
                <a:cs typeface="+mj-cs"/>
              </a:rPr>
              <a:t>بالإِسْترُوجينات</a:t>
            </a:r>
            <a:r>
              <a:rPr lang="ar-SA" b="1" dirty="0" smtClean="0">
                <a:solidFill>
                  <a:schemeClr val="bg1"/>
                </a:solidFill>
                <a:cs typeface="+mj-cs"/>
              </a:rPr>
              <a:t> فقط (ثمة 10 مركبات </a:t>
            </a:r>
            <a:r>
              <a:rPr lang="ar-SA" b="1" dirty="0" err="1" smtClean="0">
                <a:solidFill>
                  <a:schemeClr val="bg1"/>
                </a:solidFill>
                <a:cs typeface="+mj-cs"/>
              </a:rPr>
              <a:t>استروجينية</a:t>
            </a:r>
            <a:r>
              <a:rPr lang="ar-SA" b="1" dirty="0" smtClean="0">
                <a:solidFill>
                  <a:schemeClr val="bg1"/>
                </a:solidFill>
                <a:cs typeface="+mj-cs"/>
              </a:rPr>
              <a:t>)</a:t>
            </a:r>
            <a:endParaRPr lang="en-US" dirty="0" smtClean="0">
              <a:solidFill>
                <a:schemeClr val="bg1"/>
              </a:solidFill>
              <a:cs typeface="+mj-cs"/>
            </a:endParaRPr>
          </a:p>
          <a:p>
            <a:pPr>
              <a:buNone/>
            </a:pPr>
            <a:r>
              <a:rPr lang="en-US" b="1" dirty="0" smtClean="0">
                <a:solidFill>
                  <a:srgbClr val="002060"/>
                </a:solidFill>
              </a:rPr>
              <a:t>Estrogen–only menopausal therapy drugs    </a:t>
            </a:r>
            <a:endParaRPr lang="en-US" dirty="0" smtClean="0">
              <a:solidFill>
                <a:srgbClr val="002060"/>
              </a:solidFill>
            </a:endParaRPr>
          </a:p>
          <a:p>
            <a:pPr>
              <a:buFont typeface="Wingdings" pitchFamily="2" charset="2"/>
              <a:buChar char="Ø"/>
            </a:pPr>
            <a:r>
              <a:rPr lang="ar-SA" b="1" dirty="0" smtClean="0">
                <a:solidFill>
                  <a:schemeClr val="bg1"/>
                </a:solidFill>
                <a:cs typeface="+mj-cs"/>
              </a:rPr>
              <a:t>مانِعات الحَمْل المحتوية على </a:t>
            </a:r>
            <a:r>
              <a:rPr lang="ar-SA" b="1" dirty="0" err="1" smtClean="0">
                <a:solidFill>
                  <a:schemeClr val="bg1"/>
                </a:solidFill>
                <a:cs typeface="+mj-cs"/>
              </a:rPr>
              <a:t>الإِسْترُوجين</a:t>
            </a:r>
            <a:r>
              <a:rPr lang="ar-SA" b="1" dirty="0" smtClean="0">
                <a:solidFill>
                  <a:schemeClr val="bg1"/>
                </a:solidFill>
                <a:cs typeface="+mj-cs"/>
              </a:rPr>
              <a:t> </a:t>
            </a:r>
            <a:r>
              <a:rPr lang="ar-SA" b="1" dirty="0" err="1" smtClean="0">
                <a:solidFill>
                  <a:schemeClr val="bg1"/>
                </a:solidFill>
                <a:cs typeface="+mj-cs"/>
              </a:rPr>
              <a:t>والبروجِسْتيرون</a:t>
            </a:r>
            <a:r>
              <a:rPr lang="ar-SA" b="1" dirty="0" smtClean="0">
                <a:solidFill>
                  <a:schemeClr val="bg1"/>
                </a:solidFill>
                <a:cs typeface="+mj-cs"/>
              </a:rPr>
              <a:t> معاً</a:t>
            </a:r>
            <a:endParaRPr lang="en-US" dirty="0" smtClean="0">
              <a:solidFill>
                <a:schemeClr val="bg1"/>
              </a:solidFill>
              <a:cs typeface="+mj-cs"/>
            </a:endParaRPr>
          </a:p>
          <a:p>
            <a:pPr>
              <a:buNone/>
            </a:pPr>
            <a:r>
              <a:rPr lang="en-US" b="1" dirty="0" smtClean="0">
                <a:solidFill>
                  <a:srgbClr val="002060"/>
                </a:solidFill>
              </a:rPr>
              <a:t>Combined estrogen–</a:t>
            </a:r>
            <a:r>
              <a:rPr lang="en-US" b="1" dirty="0" err="1" smtClean="0">
                <a:solidFill>
                  <a:srgbClr val="002060"/>
                </a:solidFill>
              </a:rPr>
              <a:t>progestron</a:t>
            </a:r>
            <a:r>
              <a:rPr lang="en-US" b="1" dirty="0" smtClean="0">
                <a:solidFill>
                  <a:srgbClr val="002060"/>
                </a:solidFill>
              </a:rPr>
              <a:t> contraceptives    </a:t>
            </a:r>
            <a:endParaRPr lang="en-US" dirty="0" smtClean="0">
              <a:solidFill>
                <a:srgbClr val="002060"/>
              </a:solidFill>
            </a:endParaRPr>
          </a:p>
          <a:p>
            <a:pPr>
              <a:buFont typeface="Wingdings" pitchFamily="2" charset="2"/>
              <a:buChar char="Ø"/>
            </a:pPr>
            <a:r>
              <a:rPr lang="ar-SA" b="1" dirty="0" smtClean="0">
                <a:solidFill>
                  <a:schemeClr val="bg1"/>
                </a:solidFill>
                <a:cs typeface="+mj-cs"/>
              </a:rPr>
              <a:t>أَدْوِيَة المُعالَجَة </a:t>
            </a:r>
            <a:r>
              <a:rPr lang="ar-SA" b="1" dirty="0" err="1" smtClean="0">
                <a:solidFill>
                  <a:schemeClr val="bg1"/>
                </a:solidFill>
                <a:cs typeface="+mj-cs"/>
              </a:rPr>
              <a:t>الإِياسِيَّة</a:t>
            </a:r>
            <a:r>
              <a:rPr lang="ar-SA" b="1" dirty="0" smtClean="0">
                <a:solidFill>
                  <a:schemeClr val="bg1"/>
                </a:solidFill>
                <a:cs typeface="+mj-cs"/>
              </a:rPr>
              <a:t> </a:t>
            </a:r>
            <a:r>
              <a:rPr lang="ar-SA" b="1" dirty="0" err="1" smtClean="0">
                <a:solidFill>
                  <a:schemeClr val="bg1"/>
                </a:solidFill>
                <a:cs typeface="+mj-cs"/>
              </a:rPr>
              <a:t>بالإِسْترُوجينات</a:t>
            </a:r>
            <a:r>
              <a:rPr lang="ar-SA" b="1" dirty="0" smtClean="0">
                <a:solidFill>
                  <a:schemeClr val="bg1"/>
                </a:solidFill>
                <a:cs typeface="+mj-cs"/>
              </a:rPr>
              <a:t> </a:t>
            </a:r>
            <a:r>
              <a:rPr lang="ar-SA" b="1" dirty="0" err="1" smtClean="0">
                <a:solidFill>
                  <a:schemeClr val="bg1"/>
                </a:solidFill>
                <a:cs typeface="+mj-cs"/>
              </a:rPr>
              <a:t>والبروجِسْتيرونات</a:t>
            </a:r>
            <a:r>
              <a:rPr lang="ar-SA" b="1" dirty="0" smtClean="0">
                <a:solidFill>
                  <a:schemeClr val="bg1"/>
                </a:solidFill>
                <a:cs typeface="+mj-cs"/>
              </a:rPr>
              <a:t> معاً</a:t>
            </a:r>
            <a:r>
              <a:rPr lang="ar-SA" b="1" dirty="0" smtClean="0">
                <a:solidFill>
                  <a:schemeClr val="bg1"/>
                </a:solidFill>
              </a:rPr>
              <a:t> (ثمة 18 مركب </a:t>
            </a:r>
            <a:r>
              <a:rPr lang="ar-SA" b="1" dirty="0" err="1" smtClean="0">
                <a:solidFill>
                  <a:schemeClr val="bg1"/>
                </a:solidFill>
              </a:rPr>
              <a:t>بروجستيروني</a:t>
            </a:r>
            <a:r>
              <a:rPr lang="ar-SA" b="1" dirty="0" smtClean="0">
                <a:solidFill>
                  <a:schemeClr val="bg1"/>
                </a:solidFill>
              </a:rPr>
              <a:t>)</a:t>
            </a:r>
            <a:endParaRPr lang="en-US" dirty="0" smtClean="0">
              <a:solidFill>
                <a:schemeClr val="bg1"/>
              </a:solidFill>
              <a:cs typeface="+mj-cs"/>
            </a:endParaRPr>
          </a:p>
          <a:p>
            <a:pPr algn="l" rtl="0">
              <a:buNone/>
            </a:pPr>
            <a:r>
              <a:rPr lang="en-US" b="1" dirty="0" smtClean="0">
                <a:solidFill>
                  <a:srgbClr val="002060"/>
                </a:solidFill>
              </a:rPr>
              <a:t>        Combined estrogen–</a:t>
            </a:r>
            <a:r>
              <a:rPr lang="en-US" b="1" dirty="0" err="1" smtClean="0">
                <a:solidFill>
                  <a:srgbClr val="002060"/>
                </a:solidFill>
              </a:rPr>
              <a:t>progestrone</a:t>
            </a:r>
            <a:r>
              <a:rPr lang="en-US" b="1" dirty="0" smtClean="0">
                <a:solidFill>
                  <a:srgbClr val="002060"/>
                </a:solidFill>
              </a:rPr>
              <a:t> menopausal therapy</a:t>
            </a:r>
          </a:p>
          <a:p>
            <a:pPr algn="l">
              <a:buNone/>
            </a:pPr>
            <a:r>
              <a:rPr lang="en-US" b="1" dirty="0" smtClean="0">
                <a:solidFill>
                  <a:srgbClr val="002060"/>
                </a:solidFill>
              </a:rPr>
              <a:t>        drugs</a:t>
            </a:r>
            <a:endParaRPr lang="en-US" dirty="0">
              <a:solidFill>
                <a:srgbClr val="002060"/>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117</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latin typeface="Monotype Koufi" pitchFamily="2" charset="-78"/>
                <a:ea typeface="Monotype Koufi" pitchFamily="2" charset="-78"/>
                <a:cs typeface="PT Bold Heading" pitchFamily="2" charset="-78"/>
              </a:rPr>
              <a:t>المتعلقة بالتبغ</a:t>
            </a:r>
            <a:r>
              <a:rPr lang="ar-SY" sz="3100" b="1" baseline="30000" dirty="0" smtClean="0">
                <a:solidFill>
                  <a:srgbClr val="00B050"/>
                </a:solidFill>
                <a:latin typeface="Monotype Koufi" pitchFamily="2" charset="-78"/>
                <a:ea typeface="Monotype Koufi" pitchFamily="2" charset="-78"/>
                <a:cs typeface="PT Bold Heading" pitchFamily="2" charset="-78"/>
              </a:rPr>
              <a:t> 1، 6</a:t>
            </a:r>
            <a:endParaRPr lang="ar-SY" sz="35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118</a:t>
            </a:fld>
            <a:endParaRPr lang="ar-SA" dirty="0">
              <a:solidFill>
                <a:srgbClr val="002060"/>
              </a:solidFill>
            </a:endParaRPr>
          </a:p>
        </p:txBody>
      </p:sp>
      <p:graphicFrame>
        <p:nvGraphicFramePr>
          <p:cNvPr id="7" name="جدول 6"/>
          <p:cNvGraphicFramePr>
            <a:graphicFrameLocks noGrp="1"/>
          </p:cNvGraphicFramePr>
          <p:nvPr/>
        </p:nvGraphicFramePr>
        <p:xfrm>
          <a:off x="1928794" y="2214554"/>
          <a:ext cx="6000792" cy="1261872"/>
        </p:xfrm>
        <a:graphic>
          <a:graphicData uri="http://schemas.openxmlformats.org/drawingml/2006/table">
            <a:tbl>
              <a:tblPr rtl="1"/>
              <a:tblGrid>
                <a:gridCol w="3046797"/>
                <a:gridCol w="2953995"/>
              </a:tblGrid>
              <a:tr h="0">
                <a:tc>
                  <a:txBody>
                    <a:bodyPr/>
                    <a:lstStyle/>
                    <a:p>
                      <a:pPr algn="ctr" rtl="1">
                        <a:lnSpc>
                          <a:spcPct val="115000"/>
                        </a:lnSpc>
                        <a:spcAft>
                          <a:spcPts val="600"/>
                        </a:spcAft>
                      </a:pPr>
                      <a:r>
                        <a:rPr lang="ar-SA" sz="3600" b="1" dirty="0" smtClean="0">
                          <a:solidFill>
                            <a:schemeClr val="bg1"/>
                          </a:solidFill>
                          <a:latin typeface="Calibri"/>
                          <a:ea typeface="Times New Roman"/>
                          <a:cs typeface="+mj-cs"/>
                        </a:rPr>
                        <a:t>النوع</a:t>
                      </a:r>
                      <a:endParaRPr lang="en-US" sz="3600" b="1" dirty="0">
                        <a:solidFill>
                          <a:schemeClr val="bg1"/>
                        </a:solidFill>
                        <a:latin typeface="Calibri"/>
                        <a:ea typeface="Times New Roman"/>
                        <a:cs typeface="+mj-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3600" b="1" dirty="0" smtClean="0">
                          <a:solidFill>
                            <a:schemeClr val="bg1"/>
                          </a:solidFill>
                          <a:latin typeface="Calibri"/>
                          <a:ea typeface="Times New Roman"/>
                          <a:cs typeface="+mj-cs"/>
                        </a:rPr>
                        <a:t>العدد</a:t>
                      </a:r>
                      <a:endParaRPr lang="en-US" sz="3600" b="1" dirty="0">
                        <a:solidFill>
                          <a:schemeClr val="bg1"/>
                        </a:solidFill>
                        <a:latin typeface="Calibri"/>
                        <a:ea typeface="Times New Roman"/>
                        <a:cs typeface="+mj-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16840">
                <a:tc>
                  <a:txBody>
                    <a:bodyPr/>
                    <a:lstStyle/>
                    <a:p>
                      <a:pPr algn="r" rtl="1">
                        <a:lnSpc>
                          <a:spcPct val="115000"/>
                        </a:lnSpc>
                        <a:spcAft>
                          <a:spcPts val="600"/>
                        </a:spcAft>
                      </a:pPr>
                      <a:r>
                        <a:rPr lang="ar-SA" sz="3600" b="1" dirty="0" smtClean="0">
                          <a:solidFill>
                            <a:srgbClr val="FFFF00"/>
                          </a:solidFill>
                          <a:latin typeface="Calibri"/>
                          <a:ea typeface="Times New Roman"/>
                          <a:cs typeface="+mj-cs"/>
                        </a:rPr>
                        <a:t>المتعلقة بالتبغ</a:t>
                      </a:r>
                      <a:endParaRPr lang="en-US" sz="3600" b="1" dirty="0">
                        <a:solidFill>
                          <a:srgbClr val="FFFF00"/>
                        </a:solidFill>
                        <a:latin typeface="Calibri"/>
                        <a:ea typeface="Times New Roman"/>
                        <a:cs typeface="+mj-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FFFF00"/>
                          </a:solidFill>
                          <a:latin typeface="Calibri"/>
                          <a:ea typeface="Times New Roman"/>
                          <a:cs typeface="+mj-cs"/>
                        </a:rPr>
                        <a:t>7</a:t>
                      </a:r>
                      <a:endParaRPr lang="en-US" sz="3600" b="1" dirty="0">
                        <a:solidFill>
                          <a:srgbClr val="FFFF00"/>
                        </a:solidFill>
                        <a:latin typeface="Calibri"/>
                        <a:ea typeface="Times New Roman"/>
                        <a:cs typeface="+mj-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latin typeface="Monotype Koufi" pitchFamily="2" charset="-78"/>
                <a:ea typeface="Monotype Koufi" pitchFamily="2" charset="-78"/>
                <a:cs typeface="PT Bold Heading" pitchFamily="2" charset="-78"/>
              </a:rPr>
              <a:t>المتعلقة بالتبغ</a:t>
            </a:r>
            <a:r>
              <a:rPr lang="ar-SY" sz="3100" b="1" baseline="30000" dirty="0" smtClean="0">
                <a:solidFill>
                  <a:srgbClr val="00B050"/>
                </a:solidFill>
                <a:latin typeface="Monotype Koufi" pitchFamily="2" charset="-78"/>
                <a:ea typeface="Monotype Koufi" pitchFamily="2" charset="-78"/>
                <a:cs typeface="PT Bold Heading" pitchFamily="2" charset="-78"/>
              </a:rPr>
              <a:t> 1، 6</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lgn="ctr">
              <a:buNone/>
            </a:pPr>
            <a:endParaRPr lang="ar-SA" b="1" dirty="0" smtClean="0">
              <a:solidFill>
                <a:schemeClr val="accent4">
                  <a:lumMod val="40000"/>
                  <a:lumOff val="60000"/>
                </a:schemeClr>
              </a:solidFill>
              <a:cs typeface="+mj-cs"/>
            </a:endParaRPr>
          </a:p>
          <a:p>
            <a:pPr>
              <a:buFont typeface="Wingdings" pitchFamily="2" charset="2"/>
              <a:buChar char="Ø"/>
            </a:pPr>
            <a:r>
              <a:rPr lang="ar-SA" b="1" dirty="0" smtClean="0">
                <a:solidFill>
                  <a:schemeClr val="bg1"/>
                </a:solidFill>
                <a:cs typeface="+mj-cs"/>
              </a:rPr>
              <a:t>تَدْخين التَّبْغ</a:t>
            </a:r>
          </a:p>
          <a:p>
            <a:pPr>
              <a:buNone/>
            </a:pPr>
            <a:r>
              <a:rPr lang="en-US" b="1" dirty="0" smtClean="0">
                <a:solidFill>
                  <a:srgbClr val="002060"/>
                </a:solidFill>
              </a:rPr>
              <a:t>Tobacco smoking     </a:t>
            </a:r>
            <a:endParaRPr lang="en-US" b="1" dirty="0" smtClean="0">
              <a:solidFill>
                <a:srgbClr val="002060"/>
              </a:solidFill>
              <a:cs typeface="+mj-cs"/>
            </a:endParaRPr>
          </a:p>
          <a:p>
            <a:pPr>
              <a:buFont typeface="Wingdings" pitchFamily="2" charset="2"/>
              <a:buChar char="Ø"/>
            </a:pPr>
            <a:r>
              <a:rPr lang="ar-SA" b="1" dirty="0" smtClean="0">
                <a:solidFill>
                  <a:schemeClr val="bg1"/>
                </a:solidFill>
                <a:cs typeface="+mj-cs"/>
              </a:rPr>
              <a:t>دُخان التَّبْغ البيئِي</a:t>
            </a:r>
          </a:p>
          <a:p>
            <a:pPr>
              <a:buNone/>
            </a:pPr>
            <a:r>
              <a:rPr lang="en-US" b="1" dirty="0" smtClean="0">
                <a:solidFill>
                  <a:srgbClr val="002060"/>
                </a:solidFill>
              </a:rPr>
              <a:t>Environmental tobacco smoke     </a:t>
            </a:r>
            <a:endParaRPr lang="en-US" b="1" dirty="0" smtClean="0">
              <a:solidFill>
                <a:srgbClr val="002060"/>
              </a:solidFill>
              <a:cs typeface="+mj-cs"/>
            </a:endParaRPr>
          </a:p>
          <a:p>
            <a:pPr>
              <a:buFont typeface="Wingdings" pitchFamily="2" charset="2"/>
              <a:buChar char="Ø"/>
            </a:pPr>
            <a:r>
              <a:rPr lang="ar-SA" b="1" dirty="0" smtClean="0">
                <a:solidFill>
                  <a:schemeClr val="bg1"/>
                </a:solidFill>
                <a:cs typeface="+mj-cs"/>
              </a:rPr>
              <a:t>التَّبْغ بدون دُخان</a:t>
            </a:r>
          </a:p>
          <a:p>
            <a:pPr>
              <a:buNone/>
            </a:pPr>
            <a:r>
              <a:rPr lang="ar-SA" b="1" dirty="0" smtClean="0">
                <a:solidFill>
                  <a:srgbClr val="002060"/>
                </a:solidFill>
              </a:rPr>
              <a:t>    </a:t>
            </a:r>
            <a:r>
              <a:rPr lang="en-US" b="1" dirty="0" smtClean="0">
                <a:solidFill>
                  <a:srgbClr val="002060"/>
                </a:solidFill>
              </a:rPr>
              <a:t>Smokeless tobacco</a:t>
            </a:r>
            <a:endParaRPr lang="en-US" b="1" dirty="0" smtClean="0">
              <a:solidFill>
                <a:srgbClr val="002060"/>
              </a:solidFill>
              <a:cs typeface="+mj-cs"/>
            </a:endParaRPr>
          </a:p>
          <a:p>
            <a:pPr>
              <a:buFont typeface="Wingdings" pitchFamily="2" charset="2"/>
              <a:buChar char="Ø"/>
            </a:pPr>
            <a:r>
              <a:rPr lang="ar-SA" b="1" dirty="0" smtClean="0">
                <a:solidFill>
                  <a:schemeClr val="bg1"/>
                </a:solidFill>
                <a:cs typeface="+mj-cs"/>
              </a:rPr>
              <a:t>مادتا نَ–</a:t>
            </a:r>
            <a:r>
              <a:rPr lang="ar-SA" b="1" dirty="0" err="1" smtClean="0">
                <a:solidFill>
                  <a:schemeClr val="bg1"/>
                </a:solidFill>
                <a:cs typeface="+mj-cs"/>
              </a:rPr>
              <a:t>نِتروزونورنِيكُوتين</a:t>
            </a:r>
            <a:r>
              <a:rPr lang="ar-SA" b="1" dirty="0" smtClean="0">
                <a:solidFill>
                  <a:schemeClr val="bg1"/>
                </a:solidFill>
                <a:cs typeface="+mj-cs"/>
              </a:rPr>
              <a:t> </a:t>
            </a:r>
            <a:r>
              <a:rPr lang="en-US" b="1" dirty="0" smtClean="0">
                <a:solidFill>
                  <a:schemeClr val="bg1"/>
                </a:solidFill>
                <a:cs typeface="+mj-cs"/>
              </a:rPr>
              <a:t>(NNN)</a:t>
            </a:r>
            <a:r>
              <a:rPr lang="ar-SA" b="1" dirty="0" smtClean="0">
                <a:solidFill>
                  <a:schemeClr val="bg1"/>
                </a:solidFill>
                <a:cs typeface="+mj-cs"/>
              </a:rPr>
              <a:t> و4-(</a:t>
            </a:r>
            <a:r>
              <a:rPr lang="ar-SA" b="1" dirty="0" err="1" smtClean="0">
                <a:solidFill>
                  <a:schemeClr val="bg1"/>
                </a:solidFill>
                <a:cs typeface="+mj-cs"/>
              </a:rPr>
              <a:t>ميثيل</a:t>
            </a:r>
            <a:r>
              <a:rPr lang="ar-SA" b="1" dirty="0" smtClean="0">
                <a:solidFill>
                  <a:schemeClr val="bg1"/>
                </a:solidFill>
                <a:cs typeface="+mj-cs"/>
              </a:rPr>
              <a:t> </a:t>
            </a:r>
            <a:r>
              <a:rPr lang="ar-SA" b="1" dirty="0" err="1" smtClean="0">
                <a:solidFill>
                  <a:schemeClr val="bg1"/>
                </a:solidFill>
                <a:cs typeface="+mj-cs"/>
              </a:rPr>
              <a:t>نِتروزوأَمينو</a:t>
            </a:r>
            <a:r>
              <a:rPr lang="ar-SA" b="1" dirty="0" smtClean="0">
                <a:solidFill>
                  <a:schemeClr val="bg1"/>
                </a:solidFill>
                <a:cs typeface="+mj-cs"/>
              </a:rPr>
              <a:t>)-1-(3-</a:t>
            </a:r>
            <a:r>
              <a:rPr lang="ar-SA" b="1" dirty="0" err="1" smtClean="0">
                <a:solidFill>
                  <a:schemeClr val="bg1"/>
                </a:solidFill>
                <a:cs typeface="+mj-cs"/>
              </a:rPr>
              <a:t>بيريديل</a:t>
            </a:r>
            <a:r>
              <a:rPr lang="ar-SA" b="1" dirty="0" smtClean="0">
                <a:solidFill>
                  <a:schemeClr val="bg1"/>
                </a:solidFill>
                <a:cs typeface="+mj-cs"/>
              </a:rPr>
              <a:t>)-1-</a:t>
            </a:r>
            <a:r>
              <a:rPr lang="ar-SA" b="1" dirty="0" err="1" smtClean="0">
                <a:solidFill>
                  <a:schemeClr val="bg1"/>
                </a:solidFill>
                <a:cs typeface="+mj-cs"/>
              </a:rPr>
              <a:t>بوتانون</a:t>
            </a:r>
            <a:r>
              <a:rPr lang="ar-SA" b="1" dirty="0" smtClean="0">
                <a:solidFill>
                  <a:schemeClr val="bg1"/>
                </a:solidFill>
                <a:cs typeface="+mj-cs"/>
              </a:rPr>
              <a:t> </a:t>
            </a:r>
            <a:r>
              <a:rPr lang="en-US" b="1" dirty="0" smtClean="0">
                <a:solidFill>
                  <a:schemeClr val="bg1"/>
                </a:solidFill>
                <a:cs typeface="+mj-cs"/>
              </a:rPr>
              <a:t>(NNK)</a:t>
            </a:r>
          </a:p>
          <a:p>
            <a:pPr>
              <a:buNone/>
            </a:pPr>
            <a:r>
              <a:rPr lang="ar-SA" b="1" dirty="0" smtClean="0">
                <a:solidFill>
                  <a:srgbClr val="002060"/>
                </a:solidFill>
              </a:rPr>
              <a:t>    </a:t>
            </a:r>
            <a:r>
              <a:rPr lang="en-US" b="1" dirty="0" err="1" smtClean="0">
                <a:solidFill>
                  <a:srgbClr val="002060"/>
                </a:solidFill>
              </a:rPr>
              <a:t>N'-nitrosonornicotine</a:t>
            </a:r>
            <a:r>
              <a:rPr lang="en-US" b="1" dirty="0" smtClean="0">
                <a:solidFill>
                  <a:srgbClr val="002060"/>
                </a:solidFill>
              </a:rPr>
              <a:t> (NNN) and 4-(methyl </a:t>
            </a:r>
            <a:r>
              <a:rPr lang="en-US" b="1" dirty="0" err="1" smtClean="0">
                <a:solidFill>
                  <a:srgbClr val="002060"/>
                </a:solidFill>
              </a:rPr>
              <a:t>nitrosoamino</a:t>
            </a:r>
            <a:r>
              <a:rPr lang="en-US" b="1" dirty="0" smtClean="0">
                <a:solidFill>
                  <a:srgbClr val="002060"/>
                </a:solidFill>
              </a:rPr>
              <a:t>)-1-(3-</a:t>
            </a:r>
            <a:endParaRPr lang="en-US" b="1" dirty="0" smtClean="0">
              <a:solidFill>
                <a:srgbClr val="002060"/>
              </a:solidFill>
              <a:cs typeface="+mj-cs"/>
            </a:endParaRPr>
          </a:p>
          <a:p>
            <a:pPr algn="l" rtl="0">
              <a:buNone/>
            </a:pPr>
            <a:r>
              <a:rPr lang="en-US" b="1" dirty="0" smtClean="0">
                <a:solidFill>
                  <a:schemeClr val="bg1"/>
                </a:solidFill>
                <a:cs typeface="+mj-cs"/>
              </a:rPr>
              <a:t>       </a:t>
            </a:r>
            <a:r>
              <a:rPr lang="en-US" b="1" dirty="0" err="1" smtClean="0">
                <a:solidFill>
                  <a:srgbClr val="002060"/>
                </a:solidFill>
              </a:rPr>
              <a:t>pyridyl</a:t>
            </a:r>
            <a:r>
              <a:rPr lang="en-US" b="1" dirty="0" smtClean="0">
                <a:solidFill>
                  <a:srgbClr val="002060"/>
                </a:solidFill>
              </a:rPr>
              <a:t>) -1-butanone (NNK) </a:t>
            </a:r>
            <a:r>
              <a:rPr lang="ar-SA" b="1" dirty="0" smtClean="0">
                <a:solidFill>
                  <a:schemeClr val="bg1"/>
                </a:solidFill>
                <a:cs typeface="+mj-cs"/>
              </a:rPr>
              <a:t> </a:t>
            </a:r>
          </a:p>
          <a:p>
            <a:pPr>
              <a:buFont typeface="Wingdings" pitchFamily="2" charset="2"/>
              <a:buChar char="Ø"/>
            </a:pPr>
            <a:r>
              <a:rPr lang="ar-SA" b="1" dirty="0" err="1" smtClean="0">
                <a:solidFill>
                  <a:schemeClr val="bg1"/>
                </a:solidFill>
                <a:cs typeface="+mj-cs"/>
              </a:rPr>
              <a:t>التَّنْبول</a:t>
            </a:r>
            <a:r>
              <a:rPr lang="ar-SA" b="1" dirty="0" smtClean="0">
                <a:solidFill>
                  <a:schemeClr val="bg1"/>
                </a:solidFill>
                <a:cs typeface="+mj-cs"/>
              </a:rPr>
              <a:t> كْويد </a:t>
            </a:r>
            <a:r>
              <a:rPr lang="ar-SA" b="1" dirty="0" err="1" smtClean="0">
                <a:solidFill>
                  <a:schemeClr val="bg1"/>
                </a:solidFill>
                <a:cs typeface="+mj-cs"/>
              </a:rPr>
              <a:t>وجَوزَة</a:t>
            </a:r>
            <a:r>
              <a:rPr lang="ar-SA" b="1" dirty="0" smtClean="0">
                <a:solidFill>
                  <a:schemeClr val="bg1"/>
                </a:solidFill>
                <a:cs typeface="+mj-cs"/>
              </a:rPr>
              <a:t> </a:t>
            </a:r>
            <a:r>
              <a:rPr lang="ar-SA" b="1" dirty="0" err="1" smtClean="0">
                <a:solidFill>
                  <a:schemeClr val="bg1"/>
                </a:solidFill>
                <a:cs typeface="+mj-cs"/>
              </a:rPr>
              <a:t>الكَوْثَل</a:t>
            </a:r>
            <a:endParaRPr lang="ar-SA" b="1" dirty="0" smtClean="0">
              <a:solidFill>
                <a:schemeClr val="bg1"/>
              </a:solidFill>
              <a:cs typeface="+mj-cs"/>
            </a:endParaRPr>
          </a:p>
          <a:p>
            <a:pPr>
              <a:buNone/>
            </a:pPr>
            <a:r>
              <a:rPr lang="en-US" b="1" dirty="0" smtClean="0">
                <a:solidFill>
                  <a:srgbClr val="002060"/>
                </a:solidFill>
              </a:rPr>
              <a:t>Betel quid and areca nut     </a:t>
            </a:r>
            <a:endParaRPr lang="en-US" b="1" dirty="0" smtClean="0">
              <a:solidFill>
                <a:srgbClr val="002060"/>
              </a:solidFill>
              <a:cs typeface="+mj-cs"/>
            </a:endParaRPr>
          </a:p>
          <a:p>
            <a:endParaRPr lang="en-US" dirty="0"/>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119</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000" b="1" dirty="0" smtClean="0">
                <a:solidFill>
                  <a:srgbClr val="0070C0"/>
                </a:solidFill>
                <a:latin typeface="Monotype Koufi" pitchFamily="2" charset="-78"/>
                <a:ea typeface="Monotype Koufi" pitchFamily="2" charset="-78"/>
                <a:cs typeface="PT Bold Heading" pitchFamily="2" charset="-78"/>
              </a:rPr>
              <a:t>حقائق عامة عن السرطان</a:t>
            </a:r>
            <a:br>
              <a:rPr lang="ar-SY" sz="3000" b="1" dirty="0" smtClean="0">
                <a:solidFill>
                  <a:srgbClr val="0070C0"/>
                </a:solidFill>
                <a:latin typeface="Monotype Koufi" pitchFamily="2" charset="-78"/>
                <a:ea typeface="Monotype Koufi" pitchFamily="2" charset="-78"/>
                <a:cs typeface="PT Bold Heading" pitchFamily="2" charset="-78"/>
              </a:rPr>
            </a:br>
            <a:r>
              <a:rPr lang="ar-SY" sz="3000" b="1" dirty="0" smtClean="0">
                <a:solidFill>
                  <a:srgbClr val="0070C0"/>
                </a:solidFill>
                <a:latin typeface="Monotype Koufi" pitchFamily="2" charset="-78"/>
                <a:ea typeface="Monotype Koufi" pitchFamily="2" charset="-78"/>
                <a:cs typeface="PT Bold Heading" pitchFamily="2" charset="-78"/>
              </a:rPr>
              <a:t> </a:t>
            </a:r>
            <a:r>
              <a:rPr lang="ar-SY" sz="3000" b="1" dirty="0" smtClean="0">
                <a:solidFill>
                  <a:srgbClr val="C00000"/>
                </a:solidFill>
                <a:latin typeface="Monotype Koufi" pitchFamily="2" charset="-78"/>
                <a:ea typeface="Monotype Koufi" pitchFamily="2" charset="-78"/>
                <a:cs typeface="PT Bold Heading" pitchFamily="2" charset="-78"/>
              </a:rPr>
              <a:t>سرطانات المراهقين (15-19 عاماً) في عام 2012 </a:t>
            </a:r>
            <a:r>
              <a:rPr lang="ar-SY" sz="3000" b="1" baseline="30000" dirty="0" smtClean="0">
                <a:solidFill>
                  <a:srgbClr val="00B050"/>
                </a:solidFill>
                <a:latin typeface="Monotype Koufi" pitchFamily="2" charset="-78"/>
                <a:ea typeface="Monotype Koufi" pitchFamily="2" charset="-78"/>
                <a:cs typeface="PT Bold Heading" pitchFamily="2" charset="-78"/>
              </a:rPr>
              <a:t>10، 11، 12</a:t>
            </a:r>
            <a:endParaRPr lang="ar-SY" b="1" baseline="30000" dirty="0">
              <a:solidFill>
                <a:srgbClr val="00B05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lnSpcReduction="10000"/>
          </a:bodyPr>
          <a:lstStyle/>
          <a:p>
            <a:pPr>
              <a:buFont typeface="Wingdings" pitchFamily="2" charset="2"/>
              <a:buChar char="Ø"/>
            </a:pPr>
            <a:r>
              <a:rPr lang="ar-SA" b="1" dirty="0" smtClean="0">
                <a:solidFill>
                  <a:schemeClr val="bg1"/>
                </a:solidFill>
                <a:latin typeface="Arial Unicode MS" pitchFamily="34" charset="-128"/>
                <a:ea typeface="Arial Unicode MS" pitchFamily="34" charset="-128"/>
              </a:rPr>
              <a:t>قدر معدل الحدوث السنوي للسرطان </a:t>
            </a:r>
            <a:r>
              <a:rPr lang="ar-SA" b="1" dirty="0" err="1" smtClean="0">
                <a:solidFill>
                  <a:schemeClr val="bg1"/>
                </a:solidFill>
                <a:latin typeface="Arial Unicode MS" pitchFamily="34" charset="-128"/>
                <a:ea typeface="Arial Unicode MS" pitchFamily="34" charset="-128"/>
              </a:rPr>
              <a:t>بـ</a:t>
            </a:r>
            <a:r>
              <a:rPr lang="ar-SA" b="1" dirty="0" smtClean="0">
                <a:solidFill>
                  <a:schemeClr val="bg1"/>
                </a:solidFill>
                <a:latin typeface="Arial Unicode MS" pitchFamily="34" charset="-128"/>
                <a:ea typeface="Arial Unicode MS" pitchFamily="34" charset="-128"/>
              </a:rPr>
              <a:t> 90-300 لكل مليون مراهق</a:t>
            </a:r>
          </a:p>
          <a:p>
            <a:pPr>
              <a:buFont typeface="Wingdings" pitchFamily="2" charset="2"/>
              <a:buChar char="Ø"/>
            </a:pPr>
            <a:r>
              <a:rPr lang="ar-SA" b="1" dirty="0" smtClean="0">
                <a:solidFill>
                  <a:schemeClr val="bg1"/>
                </a:solidFill>
                <a:latin typeface="Arial Unicode MS" pitchFamily="34" charset="-128"/>
                <a:ea typeface="Arial Unicode MS" pitchFamily="34" charset="-128"/>
                <a:cs typeface="+mj-cs"/>
              </a:rPr>
              <a:t>أكثر السرطانات حدوثاً لدى المراهقين هي </a:t>
            </a:r>
            <a:r>
              <a:rPr lang="ar-SA" b="1" dirty="0" err="1" smtClean="0">
                <a:solidFill>
                  <a:schemeClr val="bg1"/>
                </a:solidFill>
                <a:latin typeface="Arial Unicode MS" pitchFamily="34" charset="-128"/>
                <a:ea typeface="Arial Unicode MS" pitchFamily="34" charset="-128"/>
                <a:cs typeface="+mj-cs"/>
              </a:rPr>
              <a:t>التنشؤات</a:t>
            </a:r>
            <a:r>
              <a:rPr lang="ar-SA" b="1" dirty="0" smtClean="0">
                <a:solidFill>
                  <a:schemeClr val="bg1"/>
                </a:solidFill>
                <a:latin typeface="Arial Unicode MS" pitchFamily="34" charset="-128"/>
                <a:ea typeface="Arial Unicode MS" pitchFamily="34" charset="-128"/>
                <a:cs typeface="+mj-cs"/>
              </a:rPr>
              <a:t> الدموية، لاسيما </a:t>
            </a:r>
            <a:r>
              <a:rPr lang="ar-SA" b="1" dirty="0" err="1" smtClean="0">
                <a:solidFill>
                  <a:schemeClr val="bg1"/>
                </a:solidFill>
                <a:latin typeface="Arial Unicode MS" pitchFamily="34" charset="-128"/>
                <a:ea typeface="Arial Unicode MS" pitchFamily="34" charset="-128"/>
                <a:cs typeface="+mj-cs"/>
              </a:rPr>
              <a:t>اللمفومات</a:t>
            </a:r>
            <a:r>
              <a:rPr lang="ar-SA" b="1" dirty="0" smtClean="0">
                <a:solidFill>
                  <a:schemeClr val="bg1"/>
                </a:solidFill>
                <a:latin typeface="Arial Unicode MS" pitchFamily="34" charset="-128"/>
                <a:ea typeface="Arial Unicode MS" pitchFamily="34" charset="-128"/>
                <a:cs typeface="+mj-cs"/>
              </a:rPr>
              <a:t>؛ وأورام الجهاز العصبي المركزي؛ وأورام العظام؛ والورم </a:t>
            </a:r>
            <a:r>
              <a:rPr lang="ar-SA" b="1" dirty="0" err="1" smtClean="0">
                <a:solidFill>
                  <a:schemeClr val="bg1"/>
                </a:solidFill>
                <a:latin typeface="Arial Unicode MS" pitchFamily="34" charset="-128"/>
                <a:ea typeface="Arial Unicode MS" pitchFamily="34" charset="-128"/>
                <a:cs typeface="+mj-cs"/>
              </a:rPr>
              <a:t>الميلانيني</a:t>
            </a:r>
            <a:r>
              <a:rPr lang="ar-SA" b="1" dirty="0" smtClean="0">
                <a:solidFill>
                  <a:schemeClr val="bg1"/>
                </a:solidFill>
                <a:latin typeface="Arial Unicode MS" pitchFamily="34" charset="-128"/>
                <a:ea typeface="Arial Unicode MS" pitchFamily="34" charset="-128"/>
                <a:cs typeface="+mj-cs"/>
              </a:rPr>
              <a:t> الخبيث، لا </a:t>
            </a:r>
            <a:r>
              <a:rPr lang="ar-SA" b="1" dirty="0" err="1" smtClean="0">
                <a:solidFill>
                  <a:schemeClr val="bg1"/>
                </a:solidFill>
                <a:latin typeface="Arial Unicode MS" pitchFamily="34" charset="-128"/>
                <a:ea typeface="Arial Unicode MS" pitchFamily="34" charset="-128"/>
                <a:cs typeface="+mj-cs"/>
              </a:rPr>
              <a:t>سيما</a:t>
            </a:r>
            <a:r>
              <a:rPr lang="ar-SA" b="1" dirty="0" smtClean="0">
                <a:solidFill>
                  <a:schemeClr val="bg1"/>
                </a:solidFill>
                <a:latin typeface="Arial Unicode MS" pitchFamily="34" charset="-128"/>
                <a:ea typeface="Arial Unicode MS" pitchFamily="34" charset="-128"/>
                <a:cs typeface="+mj-cs"/>
              </a:rPr>
              <a:t> لدى الإناث</a:t>
            </a:r>
          </a:p>
          <a:p>
            <a:pPr>
              <a:buFont typeface="Wingdings" pitchFamily="2" charset="2"/>
              <a:buChar char="Ø"/>
            </a:pPr>
            <a:r>
              <a:rPr lang="ar-SA" b="1" dirty="0" smtClean="0">
                <a:solidFill>
                  <a:schemeClr val="bg1"/>
                </a:solidFill>
                <a:latin typeface="Arial Unicode MS" pitchFamily="34" charset="-128"/>
                <a:ea typeface="Arial Unicode MS" pitchFamily="34" charset="-128"/>
                <a:cs typeface="+mj-cs"/>
              </a:rPr>
              <a:t>الموقع الرئيسي للسرطانات لدى المراهقين الذكور هو الخصية؛ ولدى الإناث سرطان الدرقية وأورام الخلية الجنسية </a:t>
            </a:r>
            <a:r>
              <a:rPr lang="ar-SA" b="1" dirty="0" err="1" smtClean="0">
                <a:solidFill>
                  <a:schemeClr val="bg1"/>
                </a:solidFill>
                <a:latin typeface="Arial Unicode MS" pitchFamily="34" charset="-128"/>
                <a:ea typeface="Arial Unicode MS" pitchFamily="34" charset="-128"/>
                <a:cs typeface="+mj-cs"/>
              </a:rPr>
              <a:t>المبيضية</a:t>
            </a:r>
            <a:r>
              <a:rPr lang="ar-SA" b="1" dirty="0" smtClean="0">
                <a:solidFill>
                  <a:schemeClr val="bg1"/>
                </a:solidFill>
                <a:latin typeface="Arial Unicode MS" pitchFamily="34" charset="-128"/>
                <a:ea typeface="Arial Unicode MS" pitchFamily="34" charset="-128"/>
                <a:cs typeface="+mj-cs"/>
              </a:rPr>
              <a:t> وسرطان العنق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12</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0"/>
            <a:ext cx="8229600" cy="1714488"/>
          </a:xfrm>
          <a:solidFill>
            <a:srgbClr val="FFC000"/>
          </a:solidFill>
        </p:spPr>
        <p:txBody>
          <a:bodyPr>
            <a:noAutofit/>
          </a:bodyPr>
          <a:lstStyle/>
          <a:p>
            <a:r>
              <a:rPr lang="ar-SY" sz="3100" b="1" dirty="0" smtClean="0">
                <a:solidFill>
                  <a:srgbClr val="0070C0"/>
                </a:solidFill>
                <a:cs typeface="PT Bold Heading" pitchFamily="2" charset="-78"/>
              </a:rPr>
              <a:t>العَوامِل المُسَرْطِنَة </a:t>
            </a:r>
            <a:r>
              <a:rPr lang="ar-SY" sz="3100" b="1" dirty="0">
                <a:solidFill>
                  <a:srgbClr val="0070C0"/>
                </a:solidFill>
                <a:cs typeface="PT Bold Heading" pitchFamily="2" charset="-78"/>
              </a:rPr>
              <a:t>المُؤَكَّدَة غير </a:t>
            </a:r>
            <a:r>
              <a:rPr lang="ar-SY" sz="3100" b="1" dirty="0" smtClean="0">
                <a:solidFill>
                  <a:srgbClr val="0070C0"/>
                </a:solidFill>
                <a:cs typeface="PT Bold Heading" pitchFamily="2" charset="-78"/>
              </a:rPr>
              <a:t>المِهَنية </a:t>
            </a:r>
            <a:r>
              <a:rPr lang="ar-SY" sz="3100" b="1" dirty="0">
                <a:solidFill>
                  <a:srgbClr val="0070C0"/>
                </a:solidFill>
                <a:cs typeface="PT Bold Heading" pitchFamily="2" charset="-78"/>
              </a:rPr>
              <a:t>(عادات المستهلك)</a:t>
            </a:r>
            <a:br>
              <a:rPr lang="ar-SY" sz="3100" b="1" dirty="0">
                <a:solidFill>
                  <a:srgbClr val="0070C0"/>
                </a:solidFill>
                <a:cs typeface="PT Bold Heading" pitchFamily="2" charset="-78"/>
              </a:rPr>
            </a:br>
            <a:r>
              <a:rPr lang="ar-SY" sz="3100" b="1" dirty="0">
                <a:solidFill>
                  <a:srgbClr val="0070C0"/>
                </a:solidFill>
                <a:cs typeface="PT Bold Heading" pitchFamily="2" charset="-78"/>
              </a:rPr>
              <a:t>المتعلقة </a:t>
            </a:r>
            <a:r>
              <a:rPr lang="ar-SY" sz="3100" b="1" dirty="0" smtClean="0">
                <a:solidFill>
                  <a:srgbClr val="0070C0"/>
                </a:solidFill>
                <a:cs typeface="PT Bold Heading" pitchFamily="2" charset="-78"/>
              </a:rPr>
              <a:t>بالتبغ</a:t>
            </a:r>
            <a:r>
              <a:rPr lang="ar-SY" sz="3100" b="1" dirty="0">
                <a:solidFill>
                  <a:srgbClr val="0070C0"/>
                </a:solidFill>
                <a:cs typeface="PT Bold Heading" pitchFamily="2" charset="-78"/>
              </a:rPr>
              <a:t/>
            </a:r>
            <a:br>
              <a:rPr lang="ar-SY" sz="3100" b="1" dirty="0">
                <a:solidFill>
                  <a:srgbClr val="0070C0"/>
                </a:solidFill>
                <a:cs typeface="PT Bold Heading" pitchFamily="2" charset="-78"/>
              </a:rPr>
            </a:br>
            <a:r>
              <a:rPr lang="ar-SY" sz="3100" b="1" dirty="0" smtClean="0">
                <a:solidFill>
                  <a:srgbClr val="C00000"/>
                </a:solidFill>
                <a:cs typeface="PT Bold Heading" pitchFamily="2" charset="-78"/>
              </a:rPr>
              <a:t> تدخين التبغ </a:t>
            </a:r>
            <a:r>
              <a:rPr lang="ar-SY" sz="3100" b="1" baseline="30000" dirty="0" smtClean="0">
                <a:solidFill>
                  <a:srgbClr val="00B050"/>
                </a:solidFill>
                <a:cs typeface="PT Bold Heading" pitchFamily="2" charset="-78"/>
              </a:rPr>
              <a:t>1، 4،</a:t>
            </a:r>
            <a:r>
              <a:rPr lang="ar-SY" sz="3100" b="1" dirty="0" smtClean="0">
                <a:solidFill>
                  <a:srgbClr val="00B050"/>
                </a:solidFill>
                <a:cs typeface="PT Bold Heading" pitchFamily="2" charset="-78"/>
              </a:rPr>
              <a:t> </a:t>
            </a:r>
            <a:r>
              <a:rPr lang="ar-SY" sz="3100" b="1" baseline="30000" dirty="0" smtClean="0">
                <a:solidFill>
                  <a:srgbClr val="00B050"/>
                </a:solidFill>
                <a:cs typeface="PT Bold Heading" pitchFamily="2" charset="-78"/>
              </a:rPr>
              <a:t>28</a:t>
            </a:r>
            <a:endParaRPr lang="ar-SY" sz="3100" b="1" baseline="30000" dirty="0">
              <a:solidFill>
                <a:srgbClr val="C00000"/>
              </a:solidFill>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120</a:t>
            </a:fld>
            <a:endParaRPr lang="ar-SA" dirty="0">
              <a:solidFill>
                <a:srgbClr val="002060"/>
              </a:solidFill>
            </a:endParaRPr>
          </a:p>
        </p:txBody>
      </p:sp>
      <p:sp>
        <p:nvSpPr>
          <p:cNvPr id="7" name="مستطيل 6"/>
          <p:cNvSpPr/>
          <p:nvPr/>
        </p:nvSpPr>
        <p:spPr>
          <a:xfrm>
            <a:off x="1043608" y="5655730"/>
            <a:ext cx="7272807" cy="430887"/>
          </a:xfrm>
          <a:prstGeom prst="rect">
            <a:avLst/>
          </a:prstGeom>
        </p:spPr>
        <p:txBody>
          <a:bodyPr wrap="square">
            <a:spAutoFit/>
          </a:bodyPr>
          <a:lstStyle/>
          <a:p>
            <a:pPr algn="ctr"/>
            <a:r>
              <a:rPr lang="ar-SA" sz="2200" b="1" dirty="0" smtClean="0">
                <a:solidFill>
                  <a:srgbClr val="002060"/>
                </a:solidFill>
                <a:latin typeface="Monotype Koufi" pitchFamily="2" charset="-78"/>
                <a:ea typeface="Monotype Koufi" pitchFamily="2" charset="-78"/>
                <a:cs typeface="Monotype Koufi" pitchFamily="2" charset="-78"/>
              </a:rPr>
              <a:t>             مُدَخِّن </a:t>
            </a:r>
            <a:r>
              <a:rPr lang="ar-SA" sz="2200" b="1" dirty="0">
                <a:solidFill>
                  <a:srgbClr val="002060"/>
                </a:solidFill>
                <a:latin typeface="Monotype Koufi" pitchFamily="2" charset="-78"/>
                <a:ea typeface="Monotype Koufi" pitchFamily="2" charset="-78"/>
                <a:cs typeface="Monotype Koufi" pitchFamily="2" charset="-78"/>
              </a:rPr>
              <a:t>للتَّبْغ (مُدَخِّن فاعِل أو إِيجابِي</a:t>
            </a:r>
            <a:r>
              <a:rPr lang="ar-SA" sz="2200" b="1" dirty="0" smtClean="0">
                <a:solidFill>
                  <a:srgbClr val="002060"/>
                </a:solidFill>
                <a:latin typeface="Monotype Koufi" pitchFamily="2" charset="-78"/>
                <a:ea typeface="Monotype Koufi" pitchFamily="2" charset="-78"/>
                <a:cs typeface="Monotype Koufi" pitchFamily="2" charset="-78"/>
              </a:rPr>
              <a:t>)</a:t>
            </a:r>
            <a:endParaRPr lang="en-US" sz="2200" dirty="0">
              <a:solidFill>
                <a:srgbClr val="002060"/>
              </a:solidFill>
              <a:ea typeface="Monotype Koufi" pitchFamily="2" charset="-78"/>
              <a:cs typeface="Monotype Koufi" pitchFamily="2" charset="-78"/>
            </a:endParaRPr>
          </a:p>
        </p:txBody>
      </p:sp>
      <p:pic>
        <p:nvPicPr>
          <p:cNvPr id="10" name="عنصر نائب للمحتوى 9" descr="C:\Users\TOSHIBA\Documents\‫المهنة والسرطان-نسخة د. بسام 1\الصور\3-3-1-تدخين التبغ.jpg"/>
          <p:cNvPicPr>
            <a:picLocks noGrp="1"/>
          </p:cNvPicPr>
          <p:nvPr>
            <p:ph idx="1"/>
          </p:nvPr>
        </p:nvPicPr>
        <p:blipFill>
          <a:blip r:embed="rId2" cstate="print"/>
          <a:srcRect/>
          <a:stretch>
            <a:fillRect/>
          </a:stretch>
        </p:blipFill>
        <p:spPr bwMode="auto">
          <a:xfrm>
            <a:off x="2428860" y="1928802"/>
            <a:ext cx="4032448" cy="360040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1152073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00034" y="0"/>
            <a:ext cx="8229600" cy="1785902"/>
          </a:xfrm>
          <a:solidFill>
            <a:srgbClr val="FFC000"/>
          </a:solidFill>
        </p:spPr>
        <p:txBody>
          <a:bodyPr>
            <a:no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cs typeface="PT Bold Heading" pitchFamily="2" charset="-78"/>
              </a:rPr>
              <a:t>المتعلقة بالتبغ</a:t>
            </a:r>
            <a:br>
              <a:rPr lang="ar-SY" sz="3100" b="1" dirty="0" smtClean="0">
                <a:solidFill>
                  <a:srgbClr val="0070C0"/>
                </a:solidFill>
                <a:cs typeface="PT Bold Heading" pitchFamily="2" charset="-78"/>
              </a:rPr>
            </a:br>
            <a:r>
              <a:rPr lang="ar-SY" sz="3100" b="1" dirty="0" smtClean="0">
                <a:solidFill>
                  <a:srgbClr val="C00000"/>
                </a:solidFill>
                <a:cs typeface="PT Bold Heading" pitchFamily="2" charset="-78"/>
              </a:rPr>
              <a:t> دخان التبغ البيئي</a:t>
            </a:r>
            <a:r>
              <a:rPr lang="ar-SY" sz="3100" b="1" baseline="30000" dirty="0" smtClean="0">
                <a:solidFill>
                  <a:srgbClr val="00B050"/>
                </a:solidFill>
                <a:cs typeface="PT Bold Heading" pitchFamily="2" charset="-78"/>
              </a:rPr>
              <a:t>1، 4،</a:t>
            </a:r>
            <a:r>
              <a:rPr lang="ar-SY" sz="3100" b="1" dirty="0" smtClean="0">
                <a:solidFill>
                  <a:srgbClr val="00B050"/>
                </a:solidFill>
                <a:cs typeface="PT Bold Heading" pitchFamily="2" charset="-78"/>
              </a:rPr>
              <a:t> </a:t>
            </a:r>
            <a:r>
              <a:rPr lang="ar-SY" sz="3100" b="1" baseline="30000" dirty="0" smtClean="0">
                <a:solidFill>
                  <a:srgbClr val="00B050"/>
                </a:solidFill>
                <a:cs typeface="PT Bold Heading" pitchFamily="2" charset="-78"/>
              </a:rPr>
              <a:t>28</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121</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رَضيع مُدَخِّن سَلْبِيَ للتَّبْغ (مُتَعَرِّض لدُخان التَّبْغ البيئِي)</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3-3-2-دخان التبغ البيئي........jpg"/>
          <p:cNvPicPr/>
          <p:nvPr/>
        </p:nvPicPr>
        <p:blipFill>
          <a:blip r:embed="rId2" cstate="print"/>
          <a:srcRect/>
          <a:stretch>
            <a:fillRect/>
          </a:stretch>
        </p:blipFill>
        <p:spPr bwMode="auto">
          <a:xfrm>
            <a:off x="2571736" y="2143116"/>
            <a:ext cx="3929090" cy="323914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00034" y="0"/>
            <a:ext cx="8229600" cy="1868454"/>
          </a:xfrm>
          <a:solidFill>
            <a:srgbClr val="FFC000"/>
          </a:solidFill>
        </p:spPr>
        <p:txBody>
          <a:bodyPr>
            <a:no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cs typeface="PT Bold Heading" pitchFamily="2" charset="-78"/>
              </a:rPr>
              <a:t>المتعلقة بالتبغ</a:t>
            </a:r>
            <a:br>
              <a:rPr lang="ar-SY" sz="3100" b="1" dirty="0" smtClean="0">
                <a:solidFill>
                  <a:srgbClr val="0070C0"/>
                </a:solidFill>
                <a:cs typeface="PT Bold Heading" pitchFamily="2" charset="-78"/>
              </a:rPr>
            </a:br>
            <a:r>
              <a:rPr lang="ar-SY" sz="3100" b="1" dirty="0" smtClean="0">
                <a:solidFill>
                  <a:srgbClr val="C00000"/>
                </a:solidFill>
                <a:cs typeface="PT Bold Heading" pitchFamily="2" charset="-78"/>
              </a:rPr>
              <a:t> التبغ بدون دخان</a:t>
            </a:r>
            <a:r>
              <a:rPr lang="ar-SY" sz="3100" b="1" baseline="30000" dirty="0" smtClean="0">
                <a:solidFill>
                  <a:srgbClr val="00B050"/>
                </a:solidFill>
                <a:cs typeface="PT Bold Heading" pitchFamily="2" charset="-78"/>
              </a:rPr>
              <a:t>1، 4،</a:t>
            </a:r>
            <a:r>
              <a:rPr lang="ar-SY" sz="3100" b="1" dirty="0" smtClean="0">
                <a:solidFill>
                  <a:srgbClr val="00B050"/>
                </a:solidFill>
                <a:cs typeface="PT Bold Heading" pitchFamily="2" charset="-78"/>
              </a:rPr>
              <a:t> </a:t>
            </a:r>
            <a:r>
              <a:rPr lang="ar-SY" sz="3100" b="1" baseline="30000" dirty="0" smtClean="0">
                <a:solidFill>
                  <a:srgbClr val="00B050"/>
                </a:solidFill>
                <a:cs typeface="PT Bold Heading" pitchFamily="2" charset="-78"/>
              </a:rPr>
              <a:t>28</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122</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r>
              <a:rPr lang="ar-SA" sz="3100" b="1" dirty="0" smtClean="0">
                <a:solidFill>
                  <a:srgbClr val="002060"/>
                </a:solidFill>
                <a:latin typeface="Monotype Koufi" pitchFamily="2" charset="-78"/>
                <a:ea typeface="Monotype Koufi" pitchFamily="2" charset="-78"/>
                <a:cs typeface="Monotype Koufi" pitchFamily="2" charset="-78"/>
              </a:rPr>
              <a:t>مُسْتَعْمِل للتَّبْغ بدون دُخان (</a:t>
            </a:r>
            <a:r>
              <a:rPr lang="ar-SA" sz="3100" b="1" dirty="0" err="1" smtClean="0">
                <a:solidFill>
                  <a:srgbClr val="002060"/>
                </a:solidFill>
                <a:latin typeface="Monotype Koufi" pitchFamily="2" charset="-78"/>
                <a:ea typeface="Monotype Koufi" pitchFamily="2" charset="-78"/>
                <a:cs typeface="Monotype Koufi" pitchFamily="2" charset="-78"/>
              </a:rPr>
              <a:t>السُّعُوط</a:t>
            </a:r>
            <a:r>
              <a:rPr lang="ar-SA" sz="3100" b="1" dirty="0" smtClean="0">
                <a:solidFill>
                  <a:srgbClr val="002060"/>
                </a:solidFill>
                <a:latin typeface="Monotype Koufi" pitchFamily="2" charset="-78"/>
                <a:ea typeface="Monotype Koufi" pitchFamily="2" charset="-78"/>
                <a:cs typeface="Monotype Koufi" pitchFamily="2" charset="-78"/>
              </a:rPr>
              <a:t> الرَّطِب)                    عُبْوَة </a:t>
            </a:r>
            <a:r>
              <a:rPr lang="ar-SA" sz="3100" b="1" dirty="0" err="1" smtClean="0">
                <a:solidFill>
                  <a:srgbClr val="002060"/>
                </a:solidFill>
                <a:latin typeface="Monotype Koufi" pitchFamily="2" charset="-78"/>
                <a:ea typeface="Monotype Koufi" pitchFamily="2" charset="-78"/>
                <a:cs typeface="Monotype Koufi" pitchFamily="2" charset="-78"/>
              </a:rPr>
              <a:t>للسُّعُوط</a:t>
            </a:r>
            <a:r>
              <a:rPr lang="ar-SA" sz="3100" b="1" dirty="0" smtClean="0">
                <a:solidFill>
                  <a:srgbClr val="002060"/>
                </a:solidFill>
                <a:latin typeface="Monotype Koufi" pitchFamily="2" charset="-78"/>
                <a:ea typeface="Monotype Koufi" pitchFamily="2" charset="-78"/>
                <a:cs typeface="Monotype Koufi" pitchFamily="2" charset="-78"/>
              </a:rPr>
              <a:t> أو النُّشُوق الجافّ</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نسخة د. بسام 1\الصور\3-3-3- التبغ بدون دخان.......jpe"/>
          <p:cNvPicPr/>
          <p:nvPr/>
        </p:nvPicPr>
        <p:blipFill>
          <a:blip r:embed="rId2" cstate="print"/>
          <a:srcRect/>
          <a:stretch>
            <a:fillRect/>
          </a:stretch>
        </p:blipFill>
        <p:spPr bwMode="auto">
          <a:xfrm>
            <a:off x="4357686" y="2714620"/>
            <a:ext cx="4098927" cy="249650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0" name="صورة 9" descr="C:\Users\TOSHIBA\Documents\‫المهنة والسرطان-نسخة د. بسام 1\الصور\3-3-3- التبغ بدون دخان.jpg"/>
          <p:cNvPicPr/>
          <p:nvPr/>
        </p:nvPicPr>
        <p:blipFill>
          <a:blip r:embed="rId3" cstate="print"/>
          <a:srcRect/>
          <a:stretch>
            <a:fillRect/>
          </a:stretch>
        </p:blipFill>
        <p:spPr bwMode="auto">
          <a:xfrm>
            <a:off x="500034" y="2571744"/>
            <a:ext cx="3071834" cy="266636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214290"/>
            <a:ext cx="8229600" cy="1725602"/>
          </a:xfrm>
          <a:solidFill>
            <a:srgbClr val="FFC000"/>
          </a:solidFill>
        </p:spPr>
        <p:txBody>
          <a:bodyPr>
            <a:no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cs typeface="PT Bold Heading" pitchFamily="2" charset="-78"/>
              </a:rPr>
              <a:t>المتعلقة بالتبغ</a:t>
            </a:r>
            <a:br>
              <a:rPr lang="ar-SY" sz="3100" b="1" dirty="0" smtClean="0">
                <a:solidFill>
                  <a:srgbClr val="0070C0"/>
                </a:solidFill>
                <a:cs typeface="PT Bold Heading" pitchFamily="2" charset="-78"/>
              </a:rPr>
            </a:br>
            <a:r>
              <a:rPr lang="ar-SY" sz="3100" b="1" dirty="0" smtClean="0">
                <a:solidFill>
                  <a:srgbClr val="C00000"/>
                </a:solidFill>
                <a:cs typeface="PT Bold Heading" pitchFamily="2" charset="-78"/>
              </a:rPr>
              <a:t> </a:t>
            </a:r>
            <a:r>
              <a:rPr lang="ar-SY" sz="3100" b="1" dirty="0" err="1" smtClean="0">
                <a:solidFill>
                  <a:srgbClr val="C00000"/>
                </a:solidFill>
                <a:cs typeface="PT Bold Heading" pitchFamily="2" charset="-78"/>
              </a:rPr>
              <a:t>التَّنْبُول</a:t>
            </a:r>
            <a:r>
              <a:rPr lang="ar-SY" sz="3100" b="1" dirty="0" smtClean="0">
                <a:solidFill>
                  <a:srgbClr val="C00000"/>
                </a:solidFill>
                <a:cs typeface="PT Bold Heading" pitchFamily="2" charset="-78"/>
              </a:rPr>
              <a:t> كْويد </a:t>
            </a:r>
            <a:r>
              <a:rPr lang="ar-SY" sz="3100" b="1" baseline="30000" dirty="0" smtClean="0">
                <a:solidFill>
                  <a:srgbClr val="00B050"/>
                </a:solidFill>
                <a:cs typeface="PT Bold Heading" pitchFamily="2" charset="-78"/>
              </a:rPr>
              <a:t>1، 4،</a:t>
            </a:r>
            <a:r>
              <a:rPr lang="ar-SY" sz="3100" b="1" dirty="0" smtClean="0">
                <a:solidFill>
                  <a:srgbClr val="00B050"/>
                </a:solidFill>
                <a:cs typeface="PT Bold Heading" pitchFamily="2" charset="-78"/>
              </a:rPr>
              <a:t> </a:t>
            </a:r>
            <a:r>
              <a:rPr lang="ar-SY" sz="3100" b="1" baseline="30000" dirty="0" smtClean="0">
                <a:solidFill>
                  <a:srgbClr val="00B050"/>
                </a:solidFill>
                <a:cs typeface="PT Bold Heading" pitchFamily="2" charset="-78"/>
              </a:rPr>
              <a:t>28</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123</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أَوْراق نَبات </a:t>
            </a:r>
            <a:r>
              <a:rPr lang="ar-SA" sz="3100" b="1" dirty="0" err="1" smtClean="0">
                <a:solidFill>
                  <a:srgbClr val="002060"/>
                </a:solidFill>
                <a:latin typeface="Monotype Koufi" pitchFamily="2" charset="-78"/>
                <a:ea typeface="Monotype Koufi" pitchFamily="2" charset="-78"/>
                <a:cs typeface="Monotype Koufi" pitchFamily="2" charset="-78"/>
              </a:rPr>
              <a:t>التَّنْبُوِل</a:t>
            </a:r>
            <a:r>
              <a:rPr lang="ar-SA" sz="3100" b="1" dirty="0" smtClean="0">
                <a:solidFill>
                  <a:srgbClr val="002060"/>
                </a:solidFill>
                <a:latin typeface="Monotype Koufi" pitchFamily="2" charset="-78"/>
                <a:ea typeface="Monotype Koufi" pitchFamily="2" charset="-78"/>
                <a:cs typeface="Monotype Koufi" pitchFamily="2" charset="-78"/>
              </a:rPr>
              <a:t> كْويد</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نسخة د. بسام 1\الصور\3-3-5-التنبول.jpg"/>
          <p:cNvPicPr/>
          <p:nvPr/>
        </p:nvPicPr>
        <p:blipFill>
          <a:blip r:embed="rId2" cstate="print"/>
          <a:srcRect/>
          <a:stretch>
            <a:fillRect/>
          </a:stretch>
        </p:blipFill>
        <p:spPr bwMode="auto">
          <a:xfrm>
            <a:off x="2571736" y="2500306"/>
            <a:ext cx="3785252" cy="2881961"/>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142852"/>
            <a:ext cx="8229600" cy="1725602"/>
          </a:xfrm>
          <a:solidFill>
            <a:srgbClr val="FFC000"/>
          </a:solidFill>
        </p:spPr>
        <p:txBody>
          <a:bodyPr>
            <a:no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cs typeface="PT Bold Heading" pitchFamily="2" charset="-78"/>
              </a:rPr>
              <a:t>المتعلقة بالتبغ</a:t>
            </a:r>
            <a:br>
              <a:rPr lang="ar-SY" sz="3100" b="1" dirty="0" smtClean="0">
                <a:solidFill>
                  <a:srgbClr val="0070C0"/>
                </a:solidFill>
                <a:cs typeface="PT Bold Heading" pitchFamily="2" charset="-78"/>
              </a:rPr>
            </a:br>
            <a:r>
              <a:rPr lang="ar-SY" sz="3100" b="1" dirty="0" smtClean="0">
                <a:solidFill>
                  <a:srgbClr val="C00000"/>
                </a:solidFill>
                <a:cs typeface="PT Bold Heading" pitchFamily="2" charset="-78"/>
              </a:rPr>
              <a:t> </a:t>
            </a:r>
            <a:r>
              <a:rPr lang="ar-SY" sz="3100" b="1" dirty="0" err="1" smtClean="0">
                <a:solidFill>
                  <a:srgbClr val="C00000"/>
                </a:solidFill>
                <a:cs typeface="PT Bold Heading" pitchFamily="2" charset="-78"/>
              </a:rPr>
              <a:t>جَوزَة</a:t>
            </a:r>
            <a:r>
              <a:rPr lang="ar-SY" sz="3100" b="1" dirty="0" smtClean="0">
                <a:solidFill>
                  <a:srgbClr val="C00000"/>
                </a:solidFill>
                <a:cs typeface="PT Bold Heading" pitchFamily="2" charset="-78"/>
              </a:rPr>
              <a:t> </a:t>
            </a:r>
            <a:r>
              <a:rPr lang="ar-SY" sz="3100" b="1" dirty="0" err="1" smtClean="0">
                <a:solidFill>
                  <a:srgbClr val="C00000"/>
                </a:solidFill>
                <a:cs typeface="PT Bold Heading" pitchFamily="2" charset="-78"/>
              </a:rPr>
              <a:t>الكَوْثَل</a:t>
            </a:r>
            <a:r>
              <a:rPr lang="en-US" sz="3100" b="1" dirty="0" smtClean="0">
                <a:solidFill>
                  <a:srgbClr val="C00000"/>
                </a:solidFill>
                <a:cs typeface="PT Bold Heading" pitchFamily="2" charset="-78"/>
              </a:rPr>
              <a:t> </a:t>
            </a:r>
            <a:r>
              <a:rPr lang="ar-SY" sz="3100" b="1" baseline="30000" dirty="0" smtClean="0">
                <a:solidFill>
                  <a:srgbClr val="00B050"/>
                </a:solidFill>
                <a:cs typeface="PT Bold Heading" pitchFamily="2" charset="-78"/>
              </a:rPr>
              <a:t>1، 4،</a:t>
            </a:r>
            <a:r>
              <a:rPr lang="ar-SY" sz="3100" b="1" dirty="0" smtClean="0">
                <a:solidFill>
                  <a:srgbClr val="00B050"/>
                </a:solidFill>
                <a:cs typeface="PT Bold Heading" pitchFamily="2" charset="-78"/>
              </a:rPr>
              <a:t> </a:t>
            </a:r>
            <a:r>
              <a:rPr lang="ar-SY" sz="3100" b="1" baseline="30000" dirty="0" smtClean="0">
                <a:solidFill>
                  <a:srgbClr val="00B050"/>
                </a:solidFill>
                <a:cs typeface="PT Bold Heading" pitchFamily="2" charset="-78"/>
              </a:rPr>
              <a:t>28</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124</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شَجَرَة نَبات </a:t>
            </a:r>
            <a:r>
              <a:rPr lang="ar-SA" sz="3100" b="1" dirty="0" err="1" smtClean="0">
                <a:solidFill>
                  <a:srgbClr val="002060"/>
                </a:solidFill>
                <a:latin typeface="Monotype Koufi" pitchFamily="2" charset="-78"/>
                <a:ea typeface="Monotype Koufi" pitchFamily="2" charset="-78"/>
                <a:cs typeface="Monotype Koufi" pitchFamily="2" charset="-78"/>
              </a:rPr>
              <a:t>جَوزَة</a:t>
            </a:r>
            <a:r>
              <a:rPr lang="ar-SA" sz="3100" b="1" dirty="0" smtClean="0">
                <a:solidFill>
                  <a:srgbClr val="002060"/>
                </a:solidFill>
                <a:latin typeface="Monotype Koufi" pitchFamily="2" charset="-78"/>
                <a:ea typeface="Monotype Koufi" pitchFamily="2" charset="-78"/>
                <a:cs typeface="Monotype Koufi" pitchFamily="2" charset="-78"/>
              </a:rPr>
              <a:t> </a:t>
            </a:r>
            <a:r>
              <a:rPr lang="ar-SA" sz="3100" b="1" dirty="0" err="1" smtClean="0">
                <a:solidFill>
                  <a:srgbClr val="002060"/>
                </a:solidFill>
                <a:latin typeface="Monotype Koufi" pitchFamily="2" charset="-78"/>
                <a:ea typeface="Monotype Koufi" pitchFamily="2" charset="-78"/>
                <a:cs typeface="Monotype Koufi" pitchFamily="2" charset="-78"/>
              </a:rPr>
              <a:t>الكَوْثَل</a:t>
            </a:r>
            <a:r>
              <a:rPr lang="ar-SA" sz="3100" b="1" dirty="0" smtClean="0">
                <a:solidFill>
                  <a:srgbClr val="002060"/>
                </a:solidFill>
                <a:latin typeface="Monotype Koufi" pitchFamily="2" charset="-78"/>
                <a:ea typeface="Monotype Koufi" pitchFamily="2" charset="-78"/>
                <a:cs typeface="Monotype Koufi" pitchFamily="2" charset="-78"/>
              </a:rPr>
              <a:t> وثِماره</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3-3-5-جوزة الكوثل.jpg"/>
          <p:cNvPicPr/>
          <p:nvPr/>
        </p:nvPicPr>
        <p:blipFill>
          <a:blip r:embed="rId2" cstate="print"/>
          <a:srcRect l="2474" t="1989" r="2474" b="3315"/>
          <a:stretch>
            <a:fillRect/>
          </a:stretch>
        </p:blipFill>
        <p:spPr bwMode="auto">
          <a:xfrm>
            <a:off x="2143108" y="2000240"/>
            <a:ext cx="4786346" cy="339409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latin typeface="Monotype Koufi" pitchFamily="2" charset="-78"/>
                <a:ea typeface="Monotype Koufi" pitchFamily="2" charset="-78"/>
                <a:cs typeface="PT Bold Heading" pitchFamily="2" charset="-78"/>
              </a:rPr>
              <a:t>المتعلقة بالطعام والمشروبات</a:t>
            </a:r>
            <a:r>
              <a:rPr lang="ar-SY" sz="3100" b="1" baseline="30000" dirty="0" smtClean="0">
                <a:solidFill>
                  <a:srgbClr val="00B050"/>
                </a:solidFill>
                <a:latin typeface="Monotype Koufi" pitchFamily="2" charset="-78"/>
                <a:ea typeface="Monotype Koufi" pitchFamily="2" charset="-78"/>
                <a:cs typeface="PT Bold Heading" pitchFamily="2" charset="-78"/>
              </a:rPr>
              <a:t> 1، 6</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125</a:t>
            </a:fld>
            <a:endParaRPr lang="ar-SA" dirty="0">
              <a:solidFill>
                <a:srgbClr val="002060"/>
              </a:solidFill>
            </a:endParaRPr>
          </a:p>
        </p:txBody>
      </p:sp>
      <p:graphicFrame>
        <p:nvGraphicFramePr>
          <p:cNvPr id="7" name="جدول 6"/>
          <p:cNvGraphicFramePr>
            <a:graphicFrameLocks noGrp="1"/>
          </p:cNvGraphicFramePr>
          <p:nvPr/>
        </p:nvGraphicFramePr>
        <p:xfrm>
          <a:off x="928662" y="2214554"/>
          <a:ext cx="7000924" cy="1261872"/>
        </p:xfrm>
        <a:graphic>
          <a:graphicData uri="http://schemas.openxmlformats.org/drawingml/2006/table">
            <a:tbl>
              <a:tblPr rtl="1"/>
              <a:tblGrid>
                <a:gridCol w="4339578"/>
                <a:gridCol w="2661346"/>
              </a:tblGrid>
              <a:tr h="0">
                <a:tc>
                  <a:txBody>
                    <a:bodyPr/>
                    <a:lstStyle/>
                    <a:p>
                      <a:pPr algn="ctr" rtl="1">
                        <a:lnSpc>
                          <a:spcPct val="115000"/>
                        </a:lnSpc>
                        <a:spcAft>
                          <a:spcPts val="600"/>
                        </a:spcAft>
                      </a:pPr>
                      <a:r>
                        <a:rPr lang="ar-SA" sz="3600" b="1" dirty="0" smtClean="0">
                          <a:solidFill>
                            <a:schemeClr val="bg1"/>
                          </a:solidFill>
                          <a:latin typeface="Calibri"/>
                          <a:ea typeface="Times New Roman"/>
                          <a:cs typeface="+mn-cs"/>
                        </a:rPr>
                        <a:t>النوع</a:t>
                      </a:r>
                      <a:endParaRPr lang="en-US" sz="36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3600" b="1" dirty="0" smtClean="0">
                          <a:solidFill>
                            <a:schemeClr val="bg1"/>
                          </a:solidFill>
                          <a:latin typeface="Calibri"/>
                          <a:ea typeface="Times New Roman"/>
                          <a:cs typeface="+mn-cs"/>
                        </a:rPr>
                        <a:t>العدد</a:t>
                      </a:r>
                      <a:endParaRPr lang="en-US" sz="36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16840">
                <a:tc>
                  <a:txBody>
                    <a:bodyPr/>
                    <a:lstStyle/>
                    <a:p>
                      <a:pPr algn="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المتعلقة بالطعام والمشروبات</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3</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latin typeface="Monotype Koufi" pitchFamily="2" charset="-78"/>
                <a:ea typeface="Monotype Koufi" pitchFamily="2" charset="-78"/>
                <a:cs typeface="PT Bold Heading" pitchFamily="2" charset="-78"/>
              </a:rPr>
              <a:t>المتعلقة بالطعام والمشروبات</a:t>
            </a:r>
            <a:r>
              <a:rPr lang="ar-SY" sz="3100" b="1" baseline="30000" dirty="0" smtClean="0">
                <a:solidFill>
                  <a:srgbClr val="00B050"/>
                </a:solidFill>
                <a:latin typeface="Monotype Koufi" pitchFamily="2" charset="-78"/>
                <a:ea typeface="Monotype Koufi" pitchFamily="2" charset="-78"/>
                <a:cs typeface="PT Bold Heading" pitchFamily="2" charset="-78"/>
              </a:rPr>
              <a:t> 1، 6، 8، 9</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endParaRPr lang="ar-SA" b="1" dirty="0" smtClean="0">
              <a:solidFill>
                <a:schemeClr val="accent4">
                  <a:lumMod val="40000"/>
                  <a:lumOff val="60000"/>
                </a:schemeClr>
              </a:solidFill>
              <a:cs typeface="+mj-cs"/>
            </a:endParaRPr>
          </a:p>
          <a:p>
            <a:pPr>
              <a:buFont typeface="Wingdings" pitchFamily="2" charset="2"/>
              <a:buChar char="Ø"/>
            </a:pPr>
            <a:r>
              <a:rPr lang="ar-SA" b="1" dirty="0" smtClean="0">
                <a:solidFill>
                  <a:schemeClr val="bg1"/>
                </a:solidFill>
                <a:cs typeface="+mj-cs"/>
              </a:rPr>
              <a:t>اِسْتِهْلاك المُسْكِرات (المَشْروبات الكُحُولِيَّة)</a:t>
            </a:r>
          </a:p>
          <a:p>
            <a:pPr>
              <a:buNone/>
            </a:pPr>
            <a:r>
              <a:rPr lang="en-US" b="1" dirty="0" smtClean="0">
                <a:solidFill>
                  <a:srgbClr val="002060"/>
                </a:solidFill>
              </a:rPr>
              <a:t>Alcohol beverages consumption    </a:t>
            </a:r>
            <a:endParaRPr lang="ar-SA" b="1" dirty="0" smtClean="0">
              <a:solidFill>
                <a:srgbClr val="002060"/>
              </a:solidFill>
              <a:cs typeface="+mj-cs"/>
            </a:endParaRPr>
          </a:p>
          <a:p>
            <a:pPr>
              <a:buFont typeface="Wingdings" pitchFamily="2" charset="2"/>
              <a:buChar char="Ø"/>
            </a:pPr>
            <a:r>
              <a:rPr lang="ar-SA" b="1" dirty="0" smtClean="0">
                <a:solidFill>
                  <a:schemeClr val="bg1"/>
                </a:solidFill>
                <a:cs typeface="+mj-cs"/>
              </a:rPr>
              <a:t>تناول السَّمَك المُمَلَّح على الطَّريقَة الصِّينيَّة</a:t>
            </a:r>
          </a:p>
          <a:p>
            <a:pPr algn="l">
              <a:buNone/>
            </a:pPr>
            <a:r>
              <a:rPr lang="en-US" b="1" dirty="0" smtClean="0">
                <a:solidFill>
                  <a:srgbClr val="002060"/>
                </a:solidFill>
              </a:rPr>
              <a:t>Chinese-style salted fish </a:t>
            </a:r>
            <a:r>
              <a:rPr lang="ar-SA" b="1" dirty="0" smtClean="0">
                <a:solidFill>
                  <a:srgbClr val="002060"/>
                </a:solidFill>
              </a:rPr>
              <a:t>                               </a:t>
            </a:r>
            <a:r>
              <a:rPr lang="en-US" b="1" dirty="0" smtClean="0">
                <a:solidFill>
                  <a:srgbClr val="002060"/>
                </a:solidFill>
              </a:rPr>
              <a:t>   </a:t>
            </a:r>
            <a:endParaRPr lang="ar-SA" b="1" dirty="0" smtClean="0">
              <a:solidFill>
                <a:srgbClr val="002060"/>
              </a:solidFill>
              <a:cs typeface="+mj-cs"/>
            </a:endParaRPr>
          </a:p>
          <a:p>
            <a:pPr>
              <a:buFont typeface="Wingdings" pitchFamily="2" charset="2"/>
              <a:buChar char="Ø"/>
            </a:pPr>
            <a:r>
              <a:rPr lang="ar-SA" b="1" dirty="0" smtClean="0">
                <a:solidFill>
                  <a:schemeClr val="bg1"/>
                </a:solidFill>
                <a:cs typeface="+mj-cs"/>
              </a:rPr>
              <a:t>اِسْتِهْلاك اللَّحْم المُصَنَّع بالمُعالَجَة المُتَعاقِبَة</a:t>
            </a:r>
          </a:p>
          <a:p>
            <a:pPr>
              <a:buNone/>
            </a:pPr>
            <a:r>
              <a:rPr lang="en-US" b="1" dirty="0" smtClean="0">
                <a:solidFill>
                  <a:srgbClr val="002060"/>
                </a:solidFill>
              </a:rPr>
              <a:t>Processed meat   </a:t>
            </a:r>
            <a:endParaRPr lang="ar-SA" b="1" dirty="0" smtClean="0">
              <a:solidFill>
                <a:srgbClr val="002060"/>
              </a:solidFill>
              <a:cs typeface="+mj-cs"/>
            </a:endParaRPr>
          </a:p>
          <a:p>
            <a:pPr>
              <a:buNone/>
            </a:pPr>
            <a:endParaRPr lang="ar-SA" dirty="0" smtClean="0">
              <a:solidFill>
                <a:schemeClr val="bg1"/>
              </a:solidFill>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126</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0"/>
            <a:ext cx="8229600" cy="1868454"/>
          </a:xfrm>
          <a:solidFill>
            <a:srgbClr val="FFC000"/>
          </a:solidFill>
        </p:spPr>
        <p:txBody>
          <a:bodyPr>
            <a:no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cs typeface="PT Bold Heading" pitchFamily="2" charset="-78"/>
              </a:rPr>
              <a:t>المتعلقة بالطعام والمشروبات</a:t>
            </a:r>
            <a:br>
              <a:rPr lang="ar-SY" sz="3100" b="1" dirty="0" smtClean="0">
                <a:solidFill>
                  <a:srgbClr val="0070C0"/>
                </a:solidFill>
                <a:cs typeface="PT Bold Heading" pitchFamily="2" charset="-78"/>
              </a:rPr>
            </a:br>
            <a:r>
              <a:rPr lang="ar-SY" sz="3100" b="1" dirty="0" smtClean="0">
                <a:solidFill>
                  <a:srgbClr val="C00000"/>
                </a:solidFill>
                <a:cs typeface="PT Bold Heading" pitchFamily="2" charset="-78"/>
              </a:rPr>
              <a:t> </a:t>
            </a:r>
            <a:r>
              <a:rPr lang="ar-SA" sz="3100" b="1" dirty="0" smtClean="0">
                <a:solidFill>
                  <a:srgbClr val="C00000"/>
                </a:solidFill>
                <a:cs typeface="PT Bold Heading" pitchFamily="2" charset="-78"/>
              </a:rPr>
              <a:t>اِسْتِهْلاك المُسْكِرات (المَشْروبات الكُحُولِيَّة)</a:t>
            </a:r>
            <a:r>
              <a:rPr lang="ar-SY" sz="3100" b="1" baseline="30000" dirty="0" smtClean="0">
                <a:solidFill>
                  <a:srgbClr val="00B050"/>
                </a:solidFill>
                <a:latin typeface="Monotype Koufi" pitchFamily="2" charset="-78"/>
                <a:ea typeface="Monotype Koufi" pitchFamily="2" charset="-78"/>
                <a:cs typeface="PT Bold Heading" pitchFamily="2" charset="-78"/>
              </a:rPr>
              <a:t> 1، 6، 8، 9، 28 </a:t>
            </a:r>
            <a:endParaRPr lang="ar-SY" sz="3100" b="1" dirty="0">
              <a:solidFill>
                <a:srgbClr val="0070C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127</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err="1" smtClean="0">
                <a:solidFill>
                  <a:srgbClr val="002060"/>
                </a:solidFill>
                <a:latin typeface="Monotype Koufi" pitchFamily="2" charset="-78"/>
                <a:ea typeface="Monotype Koufi" pitchFamily="2" charset="-78"/>
                <a:cs typeface="Monotype Koufi" pitchFamily="2" charset="-78"/>
              </a:rPr>
              <a:t>استقلاب</a:t>
            </a:r>
            <a:r>
              <a:rPr lang="ar-SA" sz="3100" b="1" dirty="0" smtClean="0">
                <a:solidFill>
                  <a:srgbClr val="002060"/>
                </a:solidFill>
                <a:latin typeface="Monotype Koufi" pitchFamily="2" charset="-78"/>
                <a:ea typeface="Monotype Koufi" pitchFamily="2" charset="-78"/>
                <a:cs typeface="Monotype Koufi" pitchFamily="2" charset="-78"/>
              </a:rPr>
              <a:t> </a:t>
            </a:r>
            <a:r>
              <a:rPr lang="ar-SA" sz="3100" b="1" dirty="0" err="1" smtClean="0">
                <a:solidFill>
                  <a:srgbClr val="002060"/>
                </a:solidFill>
                <a:latin typeface="Monotype Koufi" pitchFamily="2" charset="-78"/>
                <a:ea typeface="Monotype Koufi" pitchFamily="2" charset="-78"/>
                <a:cs typeface="Monotype Koufi" pitchFamily="2" charset="-78"/>
              </a:rPr>
              <a:t>الإيثانول</a:t>
            </a:r>
            <a:r>
              <a:rPr lang="ar-SA" sz="3100" b="1" dirty="0" smtClean="0">
                <a:solidFill>
                  <a:srgbClr val="002060"/>
                </a:solidFill>
                <a:latin typeface="Monotype Koufi" pitchFamily="2" charset="-78"/>
                <a:ea typeface="Monotype Koufi" pitchFamily="2" charset="-78"/>
                <a:cs typeface="Monotype Koufi" pitchFamily="2" charset="-78"/>
              </a:rPr>
              <a:t> إلى </a:t>
            </a:r>
            <a:r>
              <a:rPr lang="ar-SA" sz="3100" b="1" dirty="0" err="1" smtClean="0">
                <a:solidFill>
                  <a:srgbClr val="002060"/>
                </a:solidFill>
                <a:latin typeface="Monotype Koufi" pitchFamily="2" charset="-78"/>
                <a:ea typeface="Monotype Koufi" pitchFamily="2" charset="-78"/>
                <a:cs typeface="Monotype Koufi" pitchFamily="2" charset="-78"/>
              </a:rPr>
              <a:t>الأسِيتالدِهيد</a:t>
            </a:r>
            <a:r>
              <a:rPr lang="ar-SA" sz="3100" b="1" dirty="0" smtClean="0">
                <a:solidFill>
                  <a:srgbClr val="002060"/>
                </a:solidFill>
                <a:latin typeface="Monotype Koufi" pitchFamily="2" charset="-78"/>
                <a:ea typeface="Monotype Koufi" pitchFamily="2" charset="-78"/>
                <a:cs typeface="Monotype Koufi" pitchFamily="2" charset="-78"/>
              </a:rPr>
              <a:t> ثم إلى </a:t>
            </a:r>
            <a:r>
              <a:rPr lang="ar-SA" sz="3100" b="1" dirty="0" err="1" smtClean="0">
                <a:solidFill>
                  <a:srgbClr val="002060"/>
                </a:solidFill>
                <a:latin typeface="Monotype Koufi" pitchFamily="2" charset="-78"/>
                <a:ea typeface="Monotype Koufi" pitchFamily="2" charset="-78"/>
                <a:cs typeface="Monotype Koufi" pitchFamily="2" charset="-78"/>
              </a:rPr>
              <a:t>الأَسِيتات</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كتاب المهنة والسرطان\المهنة والسرطان-مراجع وصور\الصور\استقلاب6.png"/>
          <p:cNvPicPr/>
          <p:nvPr/>
        </p:nvPicPr>
        <p:blipFill>
          <a:blip r:embed="rId2" cstate="print"/>
          <a:srcRect l="9922" r="8505"/>
          <a:stretch>
            <a:fillRect/>
          </a:stretch>
        </p:blipFill>
        <p:spPr bwMode="auto">
          <a:xfrm>
            <a:off x="1714480" y="2214554"/>
            <a:ext cx="5572164" cy="2892990"/>
          </a:xfrm>
          <a:prstGeom prst="rect">
            <a:avLst/>
          </a:prstGeom>
          <a:ln w="88900" cap="sq" cmpd="thickThin">
            <a:solidFill>
              <a:srgbClr val="C00000"/>
            </a:solidFill>
            <a:prstDash val="solid"/>
            <a:miter lim="800000"/>
          </a:ln>
          <a:effectLst>
            <a:innerShdw blurRad="76200">
              <a:srgbClr val="000000"/>
            </a:inn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0"/>
            <a:ext cx="8229600" cy="1939892"/>
          </a:xfrm>
          <a:solidFill>
            <a:srgbClr val="FFC000"/>
          </a:solidFill>
        </p:spPr>
        <p:txBody>
          <a:bodyPr>
            <a:no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cs typeface="PT Bold Heading" pitchFamily="2" charset="-78"/>
              </a:rPr>
              <a:t>المتعلقة بالطعام والمشروبات</a:t>
            </a:r>
            <a:br>
              <a:rPr lang="ar-SY" sz="3100" b="1" dirty="0" smtClean="0">
                <a:solidFill>
                  <a:srgbClr val="0070C0"/>
                </a:solidFill>
                <a:cs typeface="PT Bold Heading" pitchFamily="2" charset="-78"/>
              </a:rPr>
            </a:br>
            <a:r>
              <a:rPr lang="ar-SY" sz="3100" b="1" dirty="0" smtClean="0">
                <a:solidFill>
                  <a:srgbClr val="C00000"/>
                </a:solidFill>
                <a:cs typeface="PT Bold Heading" pitchFamily="2" charset="-78"/>
              </a:rPr>
              <a:t> تناول السَّمَك المُمَلَّح على الطَّريقَة الصِّينيَّة</a:t>
            </a:r>
            <a:r>
              <a:rPr lang="en-US" sz="3100" b="1" dirty="0" smtClean="0">
                <a:solidFill>
                  <a:srgbClr val="C00000"/>
                </a:solidFill>
                <a:cs typeface="PT Bold Heading" pitchFamily="2" charset="-78"/>
              </a:rPr>
              <a:t> </a:t>
            </a:r>
            <a:r>
              <a:rPr lang="ar-SY" sz="3100" b="1" baseline="30000" dirty="0" smtClean="0">
                <a:solidFill>
                  <a:srgbClr val="00B050"/>
                </a:solidFill>
                <a:latin typeface="Monotype Koufi" pitchFamily="2" charset="-78"/>
                <a:ea typeface="Monotype Koufi" pitchFamily="2" charset="-78"/>
                <a:cs typeface="PT Bold Heading" pitchFamily="2" charset="-78"/>
              </a:rPr>
              <a:t>1، 6، 8، 9، 28 </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128</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السَّمَك المُمَلَّح على الطَّريقَة الصِّينيَّة</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3-4-2-السمك المملح.jpg"/>
          <p:cNvPicPr/>
          <p:nvPr/>
        </p:nvPicPr>
        <p:blipFill>
          <a:blip r:embed="rId2" cstate="print"/>
          <a:srcRect r="10079"/>
          <a:stretch>
            <a:fillRect/>
          </a:stretch>
        </p:blipFill>
        <p:spPr bwMode="auto">
          <a:xfrm>
            <a:off x="3428992" y="2071678"/>
            <a:ext cx="2262613" cy="3402419"/>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0"/>
            <a:ext cx="8229600" cy="1785902"/>
          </a:xfrm>
          <a:solidFill>
            <a:srgbClr val="FFC000"/>
          </a:solidFill>
        </p:spPr>
        <p:txBody>
          <a:bodyPr>
            <a:no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cs typeface="PT Bold Heading" pitchFamily="2" charset="-78"/>
              </a:rPr>
              <a:t>المتعلقة بالطعام والمشروبات</a:t>
            </a:r>
            <a:br>
              <a:rPr lang="ar-SY" sz="3100" b="1" dirty="0" smtClean="0">
                <a:solidFill>
                  <a:srgbClr val="0070C0"/>
                </a:solidFill>
                <a:cs typeface="PT Bold Heading" pitchFamily="2" charset="-78"/>
              </a:rPr>
            </a:br>
            <a:r>
              <a:rPr lang="ar-SY" sz="3100" b="1" dirty="0" smtClean="0">
                <a:solidFill>
                  <a:srgbClr val="C00000"/>
                </a:solidFill>
                <a:cs typeface="PT Bold Heading" pitchFamily="2" charset="-78"/>
              </a:rPr>
              <a:t> اِسْتِهْلاك اللَّحْم المُصَنَّع بالمُعالَجَة المُتَعاقِبَة</a:t>
            </a:r>
            <a:r>
              <a:rPr lang="ar-SY" sz="3100" b="1" baseline="30000" dirty="0" smtClean="0">
                <a:solidFill>
                  <a:srgbClr val="00B050"/>
                </a:solidFill>
                <a:latin typeface="Monotype Koufi" pitchFamily="2" charset="-78"/>
                <a:ea typeface="Monotype Koufi" pitchFamily="2" charset="-78"/>
                <a:cs typeface="PT Bold Heading" pitchFamily="2" charset="-78"/>
              </a:rPr>
              <a:t>1، 6، 7، 28 </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129</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err="1" smtClean="0">
                <a:solidFill>
                  <a:srgbClr val="002060"/>
                </a:solidFill>
                <a:latin typeface="Monotype Koufi" pitchFamily="2" charset="-78"/>
                <a:ea typeface="Monotype Koufi" pitchFamily="2" charset="-78"/>
                <a:cs typeface="Monotype Koufi" pitchFamily="2" charset="-78"/>
              </a:rPr>
              <a:t>النَّقانِق</a:t>
            </a:r>
            <a:r>
              <a:rPr lang="ar-SA" sz="3100" b="1" dirty="0" smtClean="0">
                <a:solidFill>
                  <a:srgbClr val="002060"/>
                </a:solidFill>
                <a:latin typeface="Monotype Koufi" pitchFamily="2" charset="-78"/>
                <a:ea typeface="Monotype Koufi" pitchFamily="2" charset="-78"/>
                <a:cs typeface="Monotype Koufi" pitchFamily="2" charset="-78"/>
              </a:rPr>
              <a:t> (أو السُّجُق)</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10" name="صورة 9" descr="C:\Users\TOSHIBA\Documents\‫المهنة والسرطان-نسخة د. بسام 1\الصور\النقانق-20.jpe"/>
          <p:cNvPicPr/>
          <p:nvPr/>
        </p:nvPicPr>
        <p:blipFill>
          <a:blip r:embed="rId2" cstate="print"/>
          <a:srcRect/>
          <a:stretch>
            <a:fillRect/>
          </a:stretch>
        </p:blipFill>
        <p:spPr bwMode="auto">
          <a:xfrm>
            <a:off x="2571735" y="1928802"/>
            <a:ext cx="4357719" cy="352083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20" y="0"/>
            <a:ext cx="8501122" cy="1571612"/>
          </a:xfrm>
          <a:solidFill>
            <a:srgbClr val="FFC000"/>
          </a:solidFill>
        </p:spPr>
        <p:txBody>
          <a:bodyPr>
            <a:normAutofit/>
          </a:bodyPr>
          <a:lstStyle/>
          <a:p>
            <a:r>
              <a:rPr lang="ar-SY" sz="3600" b="1" dirty="0" smtClean="0">
                <a:solidFill>
                  <a:srgbClr val="0070C0"/>
                </a:solidFill>
                <a:latin typeface="Monotype Koufi" pitchFamily="2" charset="-78"/>
                <a:ea typeface="Monotype Koufi" pitchFamily="2" charset="-78"/>
                <a:cs typeface="PT Bold Heading" pitchFamily="2" charset="-78"/>
              </a:rPr>
              <a:t>تَصْنيف الوَكالَة الدولية لبُحوث السَّرَطان (</a:t>
            </a:r>
            <a:r>
              <a:rPr lang="en-US" sz="3600" b="1" dirty="0" smtClean="0">
                <a:solidFill>
                  <a:srgbClr val="0070C0"/>
                </a:solidFill>
                <a:latin typeface="Monotype Koufi" pitchFamily="2" charset="-78"/>
                <a:ea typeface="Monotype Koufi" pitchFamily="2" charset="-78"/>
                <a:cs typeface="PT Bold Heading" pitchFamily="2" charset="-78"/>
              </a:rPr>
              <a:t>IARC</a:t>
            </a:r>
            <a:r>
              <a:rPr lang="ar-SY" sz="3600" b="1" dirty="0" smtClean="0">
                <a:solidFill>
                  <a:srgbClr val="0070C0"/>
                </a:solidFill>
                <a:latin typeface="Monotype Koufi" pitchFamily="2" charset="-78"/>
                <a:ea typeface="Monotype Koufi" pitchFamily="2" charset="-78"/>
                <a:cs typeface="PT Bold Heading" pitchFamily="2" charset="-78"/>
              </a:rPr>
              <a:t>) للمَواد والعَوامِل تبعاً </a:t>
            </a:r>
            <a:r>
              <a:rPr lang="ar-SY" sz="3600" b="1" dirty="0" err="1" smtClean="0">
                <a:solidFill>
                  <a:srgbClr val="0070C0"/>
                </a:solidFill>
                <a:latin typeface="Monotype Koufi" pitchFamily="2" charset="-78"/>
                <a:ea typeface="Monotype Koufi" pitchFamily="2" charset="-78"/>
                <a:cs typeface="PT Bold Heading" pitchFamily="2" charset="-78"/>
              </a:rPr>
              <a:t>للسَّرْطَنَة</a:t>
            </a:r>
            <a:r>
              <a:rPr lang="ar-SY" sz="3600" b="1" dirty="0" smtClean="0">
                <a:solidFill>
                  <a:srgbClr val="0070C0"/>
                </a:solidFill>
                <a:latin typeface="Monotype Koufi" pitchFamily="2" charset="-78"/>
                <a:ea typeface="Monotype Koufi" pitchFamily="2" charset="-78"/>
                <a:cs typeface="PT Bold Heading" pitchFamily="2" charset="-78"/>
              </a:rPr>
              <a:t>-باختصار</a:t>
            </a:r>
            <a:r>
              <a:rPr lang="ar-SY" sz="3600" b="1" baseline="30000" dirty="0" smtClean="0">
                <a:solidFill>
                  <a:srgbClr val="00B050"/>
                </a:solidFill>
                <a:latin typeface="Monotype Koufi" pitchFamily="2" charset="-78"/>
                <a:ea typeface="Monotype Koufi" pitchFamily="2" charset="-78"/>
                <a:cs typeface="PT Bold Heading" pitchFamily="2" charset="-78"/>
              </a:rPr>
              <a:t> 1، 15</a:t>
            </a:r>
            <a:endParaRPr lang="ar-SY" sz="3600" b="1" dirty="0">
              <a:solidFill>
                <a:srgbClr val="0070C0"/>
              </a:solidFill>
              <a:latin typeface="Monotype Koufi" pitchFamily="2" charset="-78"/>
              <a:ea typeface="Monotype Koufi" pitchFamily="2" charset="-78"/>
              <a:cs typeface="PT Bold Heading" pitchFamily="2" charset="-78"/>
            </a:endParaRPr>
          </a:p>
        </p:txBody>
      </p:sp>
      <p:sp>
        <p:nvSpPr>
          <p:cNvPr id="3" name="عنصر نائب للمحتوى 2"/>
          <p:cNvSpPr>
            <a:spLocks noGrp="1"/>
          </p:cNvSpPr>
          <p:nvPr>
            <p:ph idx="1"/>
          </p:nvPr>
        </p:nvSpPr>
        <p:spPr>
          <a:solidFill>
            <a:schemeClr val="bg1">
              <a:lumMod val="65000"/>
            </a:schemeClr>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13</a:t>
            </a:fld>
            <a:endParaRPr lang="ar-SA" dirty="0">
              <a:solidFill>
                <a:srgbClr val="002060"/>
              </a:solidFill>
            </a:endParaRPr>
          </a:p>
        </p:txBody>
      </p:sp>
      <p:graphicFrame>
        <p:nvGraphicFramePr>
          <p:cNvPr id="7" name="جدول 6"/>
          <p:cNvGraphicFramePr>
            <a:graphicFrameLocks noGrp="1"/>
          </p:cNvGraphicFramePr>
          <p:nvPr/>
        </p:nvGraphicFramePr>
        <p:xfrm>
          <a:off x="142844" y="1857364"/>
          <a:ext cx="8858313" cy="4937760"/>
        </p:xfrm>
        <a:graphic>
          <a:graphicData uri="http://schemas.openxmlformats.org/drawingml/2006/table">
            <a:tbl>
              <a:tblPr rtl="1"/>
              <a:tblGrid>
                <a:gridCol w="2249155"/>
                <a:gridCol w="2375120"/>
                <a:gridCol w="4234038"/>
              </a:tblGrid>
              <a:tr h="0">
                <a:tc>
                  <a:txBody>
                    <a:bodyPr/>
                    <a:lstStyle/>
                    <a:p>
                      <a:pPr algn="ctr" rtl="1">
                        <a:lnSpc>
                          <a:spcPct val="115000"/>
                        </a:lnSpc>
                        <a:spcAft>
                          <a:spcPts val="600"/>
                        </a:spcAft>
                      </a:pPr>
                      <a:r>
                        <a:rPr lang="ar-SA" sz="2000" b="1" dirty="0">
                          <a:solidFill>
                            <a:schemeClr val="bg1"/>
                          </a:solidFill>
                          <a:latin typeface="Calibri"/>
                          <a:ea typeface="Times New Roman"/>
                          <a:cs typeface="+mn-cs"/>
                        </a:rPr>
                        <a:t>المجموعة</a:t>
                      </a:r>
                      <a:endParaRPr lang="en-US" sz="2000" b="1" dirty="0">
                        <a:solidFill>
                          <a:schemeClr val="bg1"/>
                        </a:solidFill>
                        <a:latin typeface="Calibri"/>
                        <a:ea typeface="Times New Roman"/>
                        <a:cs typeface="+mn-cs"/>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000" b="1" dirty="0">
                          <a:solidFill>
                            <a:schemeClr val="bg1"/>
                          </a:solidFill>
                          <a:latin typeface="Calibri"/>
                          <a:ea typeface="Times New Roman"/>
                          <a:cs typeface="+mn-cs"/>
                        </a:rPr>
                        <a:t>الوصف</a:t>
                      </a:r>
                      <a:endParaRPr lang="en-US" sz="20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000" b="1" dirty="0">
                          <a:solidFill>
                            <a:schemeClr val="bg1"/>
                          </a:solidFill>
                          <a:latin typeface="Calibri"/>
                          <a:ea typeface="Times New Roman"/>
                          <a:cs typeface="+mn-cs"/>
                        </a:rPr>
                        <a:t>التَّعْريف</a:t>
                      </a:r>
                      <a:endParaRPr lang="en-US" sz="20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0">
                <a:tc>
                  <a:txBody>
                    <a:bodyPr/>
                    <a:lstStyle/>
                    <a:p>
                      <a:pPr algn="ctr" rtl="1">
                        <a:lnSpc>
                          <a:spcPct val="115000"/>
                        </a:lnSpc>
                        <a:spcAft>
                          <a:spcPts val="600"/>
                        </a:spcAft>
                      </a:pPr>
                      <a:r>
                        <a:rPr lang="ar-SY" sz="2000" b="1" dirty="0" smtClean="0">
                          <a:solidFill>
                            <a:srgbClr val="FFFF00"/>
                          </a:solidFill>
                          <a:latin typeface="Simplified Arabic" pitchFamily="18" charset="-78"/>
                          <a:ea typeface="Times New Roman"/>
                          <a:cs typeface="Simplified Arabic" pitchFamily="18" charset="-78"/>
                        </a:rPr>
                        <a:t>1</a:t>
                      </a:r>
                    </a:p>
                    <a:p>
                      <a:pPr algn="ctr" rtl="1">
                        <a:lnSpc>
                          <a:spcPct val="115000"/>
                        </a:lnSpc>
                        <a:spcAft>
                          <a:spcPts val="600"/>
                        </a:spcAft>
                      </a:pPr>
                      <a:r>
                        <a:rPr lang="ar-SY" sz="2000" b="1" dirty="0" smtClean="0">
                          <a:solidFill>
                            <a:srgbClr val="FFFF00"/>
                          </a:solidFill>
                          <a:latin typeface="Simplified Arabic" pitchFamily="18" charset="-78"/>
                          <a:ea typeface="Times New Roman"/>
                          <a:cs typeface="Simplified Arabic" pitchFamily="18" charset="-78"/>
                        </a:rPr>
                        <a:t>(</a:t>
                      </a:r>
                      <a:r>
                        <a:rPr lang="en-US" sz="2000" b="1" dirty="0" smtClean="0">
                          <a:solidFill>
                            <a:srgbClr val="FFFF00"/>
                          </a:solidFill>
                          <a:latin typeface="Simplified Arabic" pitchFamily="18" charset="-78"/>
                          <a:ea typeface="Times New Roman"/>
                          <a:cs typeface="Simplified Arabic" pitchFamily="18" charset="-78"/>
                        </a:rPr>
                        <a:t>category</a:t>
                      </a:r>
                      <a:r>
                        <a:rPr lang="en-US" sz="2000" b="1" baseline="0" dirty="0" smtClean="0">
                          <a:solidFill>
                            <a:srgbClr val="FFFF00"/>
                          </a:solidFill>
                          <a:latin typeface="Simplified Arabic" pitchFamily="18" charset="-78"/>
                          <a:ea typeface="Times New Roman"/>
                          <a:cs typeface="Simplified Arabic" pitchFamily="18" charset="-78"/>
                        </a:rPr>
                        <a:t> 1</a:t>
                      </a:r>
                      <a:r>
                        <a:rPr lang="ar-SY" sz="2000" b="1" dirty="0" smtClean="0">
                          <a:solidFill>
                            <a:srgbClr val="FFFF00"/>
                          </a:solidFill>
                          <a:latin typeface="Simplified Arabic" pitchFamily="18" charset="-78"/>
                          <a:ea typeface="Times New Roman"/>
                          <a:cs typeface="Simplified Arabic" pitchFamily="18" charset="-78"/>
                        </a:rPr>
                        <a:t>)</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r" rtl="1">
                        <a:lnSpc>
                          <a:spcPct val="115000"/>
                        </a:lnSpc>
                        <a:spcAft>
                          <a:spcPts val="600"/>
                        </a:spcAft>
                      </a:pPr>
                      <a:r>
                        <a:rPr lang="ar-SA" sz="2000" b="1" dirty="0" err="1">
                          <a:solidFill>
                            <a:srgbClr val="FFFF00"/>
                          </a:solidFill>
                          <a:latin typeface="Simplified Arabic" pitchFamily="18" charset="-78"/>
                          <a:ea typeface="Times New Roman"/>
                          <a:cs typeface="Simplified Arabic" pitchFamily="18" charset="-78"/>
                        </a:rPr>
                        <a:t>مُسَرْطِنَة</a:t>
                      </a:r>
                      <a:r>
                        <a:rPr lang="ar-SA" sz="2000" b="1" dirty="0">
                          <a:solidFill>
                            <a:srgbClr val="FFFF00"/>
                          </a:solidFill>
                          <a:latin typeface="Simplified Arabic" pitchFamily="18" charset="-78"/>
                          <a:ea typeface="Times New Roman"/>
                          <a:cs typeface="Simplified Arabic" pitchFamily="18" charset="-78"/>
                        </a:rPr>
                        <a:t> للإنسان بشكل مُؤَكَّد</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342900" lvl="0" indent="-342900" algn="just" rtl="1">
                        <a:lnSpc>
                          <a:spcPct val="115000"/>
                        </a:lnSpc>
                        <a:spcAft>
                          <a:spcPts val="600"/>
                        </a:spcAft>
                        <a:buFontTx/>
                        <a:buNone/>
                      </a:pPr>
                      <a:r>
                        <a:rPr lang="ar-SA" sz="2000" b="1" dirty="0">
                          <a:solidFill>
                            <a:srgbClr val="FFFF00"/>
                          </a:solidFill>
                          <a:latin typeface="Simplified Arabic" pitchFamily="18" charset="-78"/>
                          <a:ea typeface="Calibri"/>
                          <a:cs typeface="Simplified Arabic" pitchFamily="18" charset="-78"/>
                        </a:rPr>
                        <a:t>بَيِّنَة كافية </a:t>
                      </a:r>
                      <a:r>
                        <a:rPr lang="ar-SA" sz="2000" b="1" dirty="0" smtClean="0">
                          <a:solidFill>
                            <a:srgbClr val="FFFF00"/>
                          </a:solidFill>
                          <a:latin typeface="Simplified Arabic" pitchFamily="18" charset="-78"/>
                          <a:ea typeface="Calibri"/>
                          <a:cs typeface="Simplified Arabic" pitchFamily="18" charset="-78"/>
                        </a:rPr>
                        <a:t>لدى</a:t>
                      </a:r>
                      <a:r>
                        <a:rPr lang="ar-SA" sz="2000" b="1" baseline="0" dirty="0" smtClean="0">
                          <a:solidFill>
                            <a:srgbClr val="FFFF00"/>
                          </a:solidFill>
                          <a:latin typeface="Simplified Arabic" pitchFamily="18" charset="-78"/>
                          <a:ea typeface="Calibri"/>
                          <a:cs typeface="Simplified Arabic" pitchFamily="18" charset="-78"/>
                        </a:rPr>
                        <a:t> الإنسان؛ العلاقة السببية مثبتة</a:t>
                      </a:r>
                      <a:endParaRPr lang="en-US" sz="2000" b="1" dirty="0">
                        <a:solidFill>
                          <a:srgbClr val="FFFF00"/>
                        </a:solidFill>
                        <a:latin typeface="Simplified Arabic" pitchFamily="18" charset="-78"/>
                        <a:ea typeface="Calibri"/>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0">
                <a:tc>
                  <a:txBody>
                    <a:bodyPr/>
                    <a:lstStyle/>
                    <a:p>
                      <a:pPr algn="ctr" rtl="1">
                        <a:lnSpc>
                          <a:spcPct val="115000"/>
                        </a:lnSpc>
                        <a:spcAft>
                          <a:spcPts val="600"/>
                        </a:spcAft>
                      </a:pPr>
                      <a:r>
                        <a:rPr lang="ar-SA" sz="2000" b="1" dirty="0" smtClean="0">
                          <a:solidFill>
                            <a:srgbClr val="FFFF00"/>
                          </a:solidFill>
                          <a:latin typeface="Simplified Arabic" pitchFamily="18" charset="-78"/>
                          <a:ea typeface="Times New Roman"/>
                          <a:cs typeface="Simplified Arabic" pitchFamily="18" charset="-78"/>
                        </a:rPr>
                        <a:t>2-أ</a:t>
                      </a:r>
                      <a:endParaRPr lang="en-US" sz="2000" b="1" dirty="0" smtClean="0">
                        <a:solidFill>
                          <a:srgbClr val="FFFF00"/>
                        </a:solidFill>
                        <a:latin typeface="Simplified Arabic" pitchFamily="18" charset="-78"/>
                        <a:ea typeface="Times New Roman"/>
                        <a:cs typeface="Simplified Arabic" pitchFamily="18" charset="-78"/>
                      </a:endParaRPr>
                    </a:p>
                    <a:p>
                      <a:pPr marL="0" marR="0" indent="0" algn="ctr" defTabSz="914400" rtl="1" eaLnBrk="1" fontAlgn="auto" latinLnBrk="0" hangingPunct="1">
                        <a:lnSpc>
                          <a:spcPct val="115000"/>
                        </a:lnSpc>
                        <a:spcBef>
                          <a:spcPts val="0"/>
                        </a:spcBef>
                        <a:spcAft>
                          <a:spcPts val="600"/>
                        </a:spcAft>
                        <a:buClrTx/>
                        <a:buSzTx/>
                        <a:buFontTx/>
                        <a:buNone/>
                        <a:tabLst/>
                        <a:defRPr/>
                      </a:pPr>
                      <a:r>
                        <a:rPr lang="ar-SY" sz="2000" b="1" dirty="0" smtClean="0">
                          <a:solidFill>
                            <a:srgbClr val="FFFF00"/>
                          </a:solidFill>
                          <a:latin typeface="Simplified Arabic" pitchFamily="18" charset="-78"/>
                          <a:ea typeface="Times New Roman"/>
                          <a:cs typeface="Simplified Arabic" pitchFamily="18" charset="-78"/>
                        </a:rPr>
                        <a:t>(</a:t>
                      </a:r>
                      <a:r>
                        <a:rPr lang="en-US" sz="2000" b="1" dirty="0" smtClean="0">
                          <a:solidFill>
                            <a:srgbClr val="FFFF00"/>
                          </a:solidFill>
                          <a:latin typeface="Simplified Arabic" pitchFamily="18" charset="-78"/>
                          <a:ea typeface="Times New Roman"/>
                          <a:cs typeface="Simplified Arabic" pitchFamily="18" charset="-78"/>
                        </a:rPr>
                        <a:t>category</a:t>
                      </a:r>
                      <a:r>
                        <a:rPr lang="en-US" sz="2000" b="1" baseline="0" dirty="0" smtClean="0">
                          <a:solidFill>
                            <a:srgbClr val="FFFF00"/>
                          </a:solidFill>
                          <a:latin typeface="Simplified Arabic" pitchFamily="18" charset="-78"/>
                          <a:ea typeface="Times New Roman"/>
                          <a:cs typeface="Simplified Arabic" pitchFamily="18" charset="-78"/>
                        </a:rPr>
                        <a:t> 2A</a:t>
                      </a:r>
                      <a:r>
                        <a:rPr lang="ar-SY" sz="2000" b="1" dirty="0" smtClean="0">
                          <a:solidFill>
                            <a:srgbClr val="FFFF00"/>
                          </a:solidFill>
                          <a:latin typeface="Simplified Arabic" pitchFamily="18" charset="-78"/>
                          <a:ea typeface="Times New Roman"/>
                          <a:cs typeface="Simplified Arabic" pitchFamily="18" charset="-78"/>
                        </a:rPr>
                        <a:t>)</a:t>
                      </a:r>
                      <a:endParaRPr lang="ar-SA" sz="2000" b="1" dirty="0" smtClean="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r" rtl="1">
                        <a:lnSpc>
                          <a:spcPct val="115000"/>
                        </a:lnSpc>
                        <a:spcAft>
                          <a:spcPts val="600"/>
                        </a:spcAft>
                      </a:pPr>
                      <a:r>
                        <a:rPr lang="ar-SA" sz="2000" b="1" dirty="0" err="1" smtClean="0">
                          <a:solidFill>
                            <a:srgbClr val="FFFF00"/>
                          </a:solidFill>
                          <a:latin typeface="Simplified Arabic" pitchFamily="18" charset="-78"/>
                          <a:ea typeface="Times New Roman"/>
                          <a:cs typeface="Simplified Arabic" pitchFamily="18" charset="-78"/>
                        </a:rPr>
                        <a:t>مسرطنة</a:t>
                      </a:r>
                      <a:r>
                        <a:rPr lang="ar-SA" sz="2000" b="1" dirty="0" smtClean="0">
                          <a:solidFill>
                            <a:srgbClr val="FFFF00"/>
                          </a:solidFill>
                          <a:latin typeface="Simplified Arabic" pitchFamily="18" charset="-78"/>
                          <a:ea typeface="Times New Roman"/>
                          <a:cs typeface="Simplified Arabic" pitchFamily="18" charset="-78"/>
                        </a:rPr>
                        <a:t> على نحو محتمل للإنسان (</a:t>
                      </a:r>
                      <a:r>
                        <a:rPr lang="en-US" sz="2000" b="1" dirty="0" smtClean="0">
                          <a:solidFill>
                            <a:srgbClr val="FFFF00"/>
                          </a:solidFill>
                          <a:latin typeface="Simplified Arabic" pitchFamily="18" charset="-78"/>
                          <a:ea typeface="Times New Roman"/>
                          <a:cs typeface="Simplified Arabic" pitchFamily="18" charset="-78"/>
                        </a:rPr>
                        <a:t>probably</a:t>
                      </a:r>
                      <a:r>
                        <a:rPr lang="ar-SA" sz="2000" b="1" dirty="0" smtClean="0">
                          <a:solidFill>
                            <a:srgbClr val="FFFF00"/>
                          </a:solidFill>
                          <a:latin typeface="Simplified Arabic" pitchFamily="18" charset="-78"/>
                          <a:ea typeface="Times New Roman"/>
                          <a:cs typeface="Simplified Arabic" pitchFamily="18" charset="-78"/>
                        </a:rPr>
                        <a:t>)</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342900" lvl="0" indent="-342900" algn="just" rtl="1">
                        <a:lnSpc>
                          <a:spcPct val="115000"/>
                        </a:lnSpc>
                        <a:spcAft>
                          <a:spcPts val="600"/>
                        </a:spcAft>
                        <a:buFontTx/>
                        <a:buNone/>
                      </a:pPr>
                      <a:r>
                        <a:rPr lang="ar-SA" sz="2000" b="1" dirty="0" smtClean="0">
                          <a:solidFill>
                            <a:srgbClr val="FFFF00"/>
                          </a:solidFill>
                          <a:latin typeface="Simplified Arabic" pitchFamily="18" charset="-78"/>
                          <a:ea typeface="Calibri"/>
                          <a:cs typeface="Simplified Arabic" pitchFamily="18" charset="-78"/>
                        </a:rPr>
                        <a:t>بينة محدودة لدى الإنسان، وبينة كافية لدى الحيوانات</a:t>
                      </a:r>
                      <a:endParaRPr lang="en-US" sz="2000" b="1" dirty="0">
                        <a:solidFill>
                          <a:srgbClr val="FFFF00"/>
                        </a:solidFill>
                        <a:latin typeface="Simplified Arabic" pitchFamily="18" charset="-78"/>
                        <a:ea typeface="Calibri"/>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r>
              <a:tr h="1063012">
                <a:tc>
                  <a:txBody>
                    <a:bodyPr/>
                    <a:lstStyle/>
                    <a:p>
                      <a:pPr algn="ctr" rtl="1">
                        <a:lnSpc>
                          <a:spcPct val="115000"/>
                        </a:lnSpc>
                        <a:spcAft>
                          <a:spcPts val="600"/>
                        </a:spcAft>
                      </a:pPr>
                      <a:r>
                        <a:rPr lang="ar-SA" sz="2000" b="1" dirty="0" smtClean="0">
                          <a:solidFill>
                            <a:srgbClr val="FFFF00"/>
                          </a:solidFill>
                          <a:latin typeface="Simplified Arabic" pitchFamily="18" charset="-78"/>
                          <a:ea typeface="Times New Roman"/>
                          <a:cs typeface="Simplified Arabic" pitchFamily="18" charset="-78"/>
                        </a:rPr>
                        <a:t>2-ب</a:t>
                      </a:r>
                      <a:endParaRPr lang="ar-SY" sz="2000" b="1" dirty="0" smtClean="0">
                        <a:solidFill>
                          <a:srgbClr val="FFFF00"/>
                        </a:solidFill>
                        <a:latin typeface="Simplified Arabic" pitchFamily="18" charset="-78"/>
                        <a:ea typeface="Times New Roman"/>
                        <a:cs typeface="Simplified Arabic" pitchFamily="18" charset="-78"/>
                      </a:endParaRPr>
                    </a:p>
                    <a:p>
                      <a:pPr marL="0" marR="0" indent="0" algn="ctr" defTabSz="914400" rtl="1" eaLnBrk="1" fontAlgn="auto" latinLnBrk="0" hangingPunct="1">
                        <a:lnSpc>
                          <a:spcPct val="115000"/>
                        </a:lnSpc>
                        <a:spcBef>
                          <a:spcPts val="0"/>
                        </a:spcBef>
                        <a:spcAft>
                          <a:spcPts val="600"/>
                        </a:spcAft>
                        <a:buClrTx/>
                        <a:buSzTx/>
                        <a:buFontTx/>
                        <a:buNone/>
                        <a:tabLst/>
                        <a:defRPr/>
                      </a:pPr>
                      <a:r>
                        <a:rPr lang="ar-SY" sz="2000" b="1" dirty="0" smtClean="0">
                          <a:solidFill>
                            <a:srgbClr val="FFFF00"/>
                          </a:solidFill>
                          <a:latin typeface="Simplified Arabic" pitchFamily="18" charset="-78"/>
                          <a:ea typeface="Times New Roman"/>
                          <a:cs typeface="Simplified Arabic" pitchFamily="18" charset="-78"/>
                        </a:rPr>
                        <a:t>(</a:t>
                      </a:r>
                      <a:r>
                        <a:rPr lang="en-US" sz="2000" b="1" dirty="0" smtClean="0">
                          <a:solidFill>
                            <a:srgbClr val="FFFF00"/>
                          </a:solidFill>
                          <a:latin typeface="Simplified Arabic" pitchFamily="18" charset="-78"/>
                          <a:ea typeface="Times New Roman"/>
                          <a:cs typeface="Simplified Arabic" pitchFamily="18" charset="-78"/>
                        </a:rPr>
                        <a:t>category</a:t>
                      </a:r>
                      <a:r>
                        <a:rPr lang="en-US" sz="2000" b="1" baseline="0" dirty="0" smtClean="0">
                          <a:solidFill>
                            <a:srgbClr val="FFFF00"/>
                          </a:solidFill>
                          <a:latin typeface="Simplified Arabic" pitchFamily="18" charset="-78"/>
                          <a:ea typeface="Times New Roman"/>
                          <a:cs typeface="Simplified Arabic" pitchFamily="18" charset="-78"/>
                        </a:rPr>
                        <a:t> 2B</a:t>
                      </a:r>
                      <a:r>
                        <a:rPr lang="ar-SY" sz="2000" b="1" dirty="0" smtClean="0">
                          <a:solidFill>
                            <a:srgbClr val="FFFF00"/>
                          </a:solidFill>
                          <a:latin typeface="Simplified Arabic" pitchFamily="18" charset="-78"/>
                          <a:ea typeface="Times New Roman"/>
                          <a:cs typeface="Simplified Arabic" pitchFamily="18" charset="-78"/>
                        </a:rPr>
                        <a:t>)</a:t>
                      </a:r>
                      <a:endParaRPr lang="en-US" sz="2000" b="1" dirty="0" smtClean="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indent="0" algn="r" defTabSz="914400" rtl="1" eaLnBrk="1" fontAlgn="auto" latinLnBrk="0" hangingPunct="1">
                        <a:lnSpc>
                          <a:spcPct val="115000"/>
                        </a:lnSpc>
                        <a:spcBef>
                          <a:spcPts val="0"/>
                        </a:spcBef>
                        <a:spcAft>
                          <a:spcPts val="600"/>
                        </a:spcAft>
                        <a:buClrTx/>
                        <a:buSzTx/>
                        <a:buFontTx/>
                        <a:buNone/>
                        <a:tabLst/>
                        <a:defRPr/>
                      </a:pPr>
                      <a:r>
                        <a:rPr lang="ar-SA" sz="2000" b="1" dirty="0" err="1" smtClean="0">
                          <a:solidFill>
                            <a:srgbClr val="FFFF00"/>
                          </a:solidFill>
                          <a:latin typeface="Simplified Arabic" pitchFamily="18" charset="-78"/>
                          <a:ea typeface="Times New Roman"/>
                          <a:cs typeface="Simplified Arabic" pitchFamily="18" charset="-78"/>
                        </a:rPr>
                        <a:t>مسرطنة</a:t>
                      </a:r>
                      <a:r>
                        <a:rPr lang="ar-SA" sz="2000" b="1" dirty="0" smtClean="0">
                          <a:solidFill>
                            <a:srgbClr val="FFFF00"/>
                          </a:solidFill>
                          <a:latin typeface="Simplified Arabic" pitchFamily="18" charset="-78"/>
                          <a:ea typeface="Times New Roman"/>
                          <a:cs typeface="Simplified Arabic" pitchFamily="18" charset="-78"/>
                        </a:rPr>
                        <a:t> على نحو ممكن للإنسان (</a:t>
                      </a:r>
                      <a:r>
                        <a:rPr lang="en-US" sz="2000" b="1" dirty="0" smtClean="0">
                          <a:solidFill>
                            <a:srgbClr val="FFFF00"/>
                          </a:solidFill>
                          <a:latin typeface="Simplified Arabic" pitchFamily="18" charset="-78"/>
                          <a:ea typeface="Times New Roman"/>
                          <a:cs typeface="Simplified Arabic" pitchFamily="18" charset="-78"/>
                        </a:rPr>
                        <a:t>possibly</a:t>
                      </a:r>
                      <a:r>
                        <a:rPr lang="ar-SA" sz="2000" b="1" dirty="0" smtClean="0">
                          <a:solidFill>
                            <a:srgbClr val="FFFF00"/>
                          </a:solidFill>
                          <a:latin typeface="Simplified Arabic" pitchFamily="18" charset="-78"/>
                          <a:ea typeface="Times New Roman"/>
                          <a:cs typeface="Simplified Arabic" pitchFamily="18" charset="-78"/>
                        </a:rPr>
                        <a:t>)</a:t>
                      </a:r>
                      <a:endParaRPr lang="en-US" sz="2000" b="1" dirty="0" smtClean="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342900" marR="0" lvl="0" indent="-342900" algn="r" defTabSz="914400" rtl="1" eaLnBrk="1" fontAlgn="auto" latinLnBrk="0" hangingPunct="1">
                        <a:lnSpc>
                          <a:spcPct val="115000"/>
                        </a:lnSpc>
                        <a:spcBef>
                          <a:spcPts val="0"/>
                        </a:spcBef>
                        <a:spcAft>
                          <a:spcPts val="600"/>
                        </a:spcAft>
                        <a:buClrTx/>
                        <a:buSzTx/>
                        <a:buFont typeface="Wingdings"/>
                        <a:buNone/>
                        <a:tabLst/>
                        <a:defRPr/>
                      </a:pPr>
                      <a:r>
                        <a:rPr lang="ar-SA" sz="2000" b="1" dirty="0" smtClean="0">
                          <a:solidFill>
                            <a:srgbClr val="FFFF00"/>
                          </a:solidFill>
                          <a:latin typeface="Simplified Arabic" pitchFamily="18" charset="-78"/>
                          <a:ea typeface="Calibri"/>
                          <a:cs typeface="Simplified Arabic" pitchFamily="18" charset="-78"/>
                        </a:rPr>
                        <a:t>بينة محدودة لدى الإنسان، وبينة غير كافية لدى الحيوانات</a:t>
                      </a:r>
                      <a:endParaRPr lang="en-US" sz="2000" b="1" dirty="0" smtClean="0">
                        <a:solidFill>
                          <a:srgbClr val="FFFF00"/>
                        </a:solidFill>
                        <a:latin typeface="Simplified Arabic" pitchFamily="18" charset="-78"/>
                        <a:ea typeface="Calibri"/>
                        <a:cs typeface="Simplified Arabic" pitchFamily="18" charset="-78"/>
                      </a:endParaRPr>
                    </a:p>
                    <a:p>
                      <a:pPr marL="342900" lvl="0" indent="-342900" algn="just" rtl="1">
                        <a:lnSpc>
                          <a:spcPct val="115000"/>
                        </a:lnSpc>
                        <a:spcAft>
                          <a:spcPts val="600"/>
                        </a:spcAft>
                        <a:buFont typeface="Wingdings"/>
                        <a:buNone/>
                      </a:pPr>
                      <a:endParaRPr lang="en-US" sz="2000" b="1" dirty="0">
                        <a:solidFill>
                          <a:srgbClr val="FFFF00"/>
                        </a:solidFill>
                        <a:latin typeface="Simplified Arabic" pitchFamily="18" charset="-78"/>
                        <a:ea typeface="Calibri"/>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1011398">
                <a:tc>
                  <a:txBody>
                    <a:bodyPr/>
                    <a:lstStyle/>
                    <a:p>
                      <a:pPr algn="ctr" rtl="1">
                        <a:lnSpc>
                          <a:spcPct val="115000"/>
                        </a:lnSpc>
                        <a:spcAft>
                          <a:spcPts val="600"/>
                        </a:spcAft>
                      </a:pPr>
                      <a:r>
                        <a:rPr lang="ar-SA" sz="2000" b="1" dirty="0" smtClean="0">
                          <a:solidFill>
                            <a:srgbClr val="FFFF00"/>
                          </a:solidFill>
                          <a:latin typeface="Simplified Arabic" pitchFamily="18" charset="-78"/>
                          <a:ea typeface="Times New Roman"/>
                          <a:cs typeface="Simplified Arabic" pitchFamily="18" charset="-78"/>
                        </a:rPr>
                        <a:t>3</a:t>
                      </a:r>
                      <a:endParaRPr lang="ar-SY" sz="2000" b="1" dirty="0" smtClean="0">
                        <a:solidFill>
                          <a:srgbClr val="FFFF00"/>
                        </a:solidFill>
                        <a:latin typeface="Simplified Arabic" pitchFamily="18" charset="-78"/>
                        <a:ea typeface="Times New Roman"/>
                        <a:cs typeface="Simplified Arabic" pitchFamily="18" charset="-78"/>
                      </a:endParaRPr>
                    </a:p>
                    <a:p>
                      <a:pPr marL="0" marR="0" indent="0" algn="ctr" defTabSz="914400" rtl="1" eaLnBrk="1" fontAlgn="auto" latinLnBrk="0" hangingPunct="1">
                        <a:lnSpc>
                          <a:spcPct val="115000"/>
                        </a:lnSpc>
                        <a:spcBef>
                          <a:spcPts val="0"/>
                        </a:spcBef>
                        <a:spcAft>
                          <a:spcPts val="600"/>
                        </a:spcAft>
                        <a:buClrTx/>
                        <a:buSzTx/>
                        <a:buFontTx/>
                        <a:buNone/>
                        <a:tabLst/>
                        <a:defRPr/>
                      </a:pPr>
                      <a:r>
                        <a:rPr lang="ar-SY" sz="2000" b="1" dirty="0" smtClean="0">
                          <a:solidFill>
                            <a:srgbClr val="FFFF00"/>
                          </a:solidFill>
                          <a:latin typeface="Simplified Arabic" pitchFamily="18" charset="-78"/>
                          <a:ea typeface="Times New Roman"/>
                          <a:cs typeface="Simplified Arabic" pitchFamily="18" charset="-78"/>
                        </a:rPr>
                        <a:t>(</a:t>
                      </a:r>
                      <a:r>
                        <a:rPr lang="en-US" sz="2000" b="1" dirty="0" smtClean="0">
                          <a:solidFill>
                            <a:srgbClr val="FFFF00"/>
                          </a:solidFill>
                          <a:latin typeface="Simplified Arabic" pitchFamily="18" charset="-78"/>
                          <a:ea typeface="Times New Roman"/>
                          <a:cs typeface="Simplified Arabic" pitchFamily="18" charset="-78"/>
                        </a:rPr>
                        <a:t>category</a:t>
                      </a:r>
                      <a:r>
                        <a:rPr lang="en-US" sz="2000" b="1" baseline="0" dirty="0" smtClean="0">
                          <a:solidFill>
                            <a:srgbClr val="FFFF00"/>
                          </a:solidFill>
                          <a:latin typeface="Simplified Arabic" pitchFamily="18" charset="-78"/>
                          <a:ea typeface="Times New Roman"/>
                          <a:cs typeface="Simplified Arabic" pitchFamily="18" charset="-78"/>
                        </a:rPr>
                        <a:t> 3</a:t>
                      </a:r>
                      <a:r>
                        <a:rPr lang="ar-SY" sz="2000" b="1" dirty="0" smtClean="0">
                          <a:solidFill>
                            <a:srgbClr val="FFFF00"/>
                          </a:solidFill>
                          <a:latin typeface="Simplified Arabic" pitchFamily="18" charset="-78"/>
                          <a:ea typeface="Times New Roman"/>
                          <a:cs typeface="Simplified Arabic" pitchFamily="18" charset="-78"/>
                        </a:rPr>
                        <a:t>)</a:t>
                      </a:r>
                      <a:endParaRPr lang="en-US" sz="2000" b="1" dirty="0" smtClean="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r" rtl="1">
                        <a:lnSpc>
                          <a:spcPct val="115000"/>
                        </a:lnSpc>
                        <a:spcAft>
                          <a:spcPts val="600"/>
                        </a:spcAft>
                      </a:pPr>
                      <a:r>
                        <a:rPr lang="ar-SA" sz="2000" b="1" dirty="0" err="1" smtClean="0">
                          <a:solidFill>
                            <a:srgbClr val="FFFF00"/>
                          </a:solidFill>
                          <a:latin typeface="Simplified Arabic" pitchFamily="18" charset="-78"/>
                          <a:ea typeface="Times New Roman"/>
                          <a:cs typeface="Simplified Arabic" pitchFamily="18" charset="-78"/>
                        </a:rPr>
                        <a:t>السرطنة</a:t>
                      </a:r>
                      <a:r>
                        <a:rPr lang="ar-SA" sz="2000" b="1" dirty="0" smtClean="0">
                          <a:solidFill>
                            <a:srgbClr val="FFFF00"/>
                          </a:solidFill>
                          <a:latin typeface="Simplified Arabic" pitchFamily="18" charset="-78"/>
                          <a:ea typeface="Times New Roman"/>
                          <a:cs typeface="Simplified Arabic" pitchFamily="18" charset="-78"/>
                        </a:rPr>
                        <a:t> غير</a:t>
                      </a:r>
                      <a:r>
                        <a:rPr lang="ar-SA" sz="2000" b="1" baseline="0" dirty="0" smtClean="0">
                          <a:solidFill>
                            <a:srgbClr val="FFFF00"/>
                          </a:solidFill>
                          <a:latin typeface="Simplified Arabic" pitchFamily="18" charset="-78"/>
                          <a:ea typeface="Times New Roman"/>
                          <a:cs typeface="Simplified Arabic" pitchFamily="18" charset="-78"/>
                        </a:rPr>
                        <a:t> قابلة للتصنيف</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342900" marR="0" lvl="0" indent="-342900" algn="just" defTabSz="914400" rtl="1" eaLnBrk="1" fontAlgn="auto" latinLnBrk="0" hangingPunct="1">
                        <a:lnSpc>
                          <a:spcPct val="115000"/>
                        </a:lnSpc>
                        <a:spcBef>
                          <a:spcPts val="0"/>
                        </a:spcBef>
                        <a:spcAft>
                          <a:spcPts val="600"/>
                        </a:spcAft>
                        <a:buClrTx/>
                        <a:buSzTx/>
                        <a:buFont typeface="Wingdings"/>
                        <a:buNone/>
                        <a:tabLst/>
                        <a:defRPr/>
                      </a:pPr>
                      <a:r>
                        <a:rPr lang="ar-SA" sz="2000" b="1" dirty="0" smtClean="0">
                          <a:solidFill>
                            <a:srgbClr val="FFFF00"/>
                          </a:solidFill>
                          <a:latin typeface="Simplified Arabic" pitchFamily="18" charset="-78"/>
                          <a:ea typeface="Calibri"/>
                          <a:cs typeface="Simplified Arabic" pitchFamily="18" charset="-78"/>
                        </a:rPr>
                        <a:t>بينة غير كافية لدى الإنسان، وبينة غير كافية لدى الحيوانات</a:t>
                      </a:r>
                      <a:endParaRPr lang="en-US" sz="2000" b="1" dirty="0" smtClean="0">
                        <a:solidFill>
                          <a:srgbClr val="FFFF00"/>
                        </a:solidFill>
                        <a:latin typeface="Simplified Arabic" pitchFamily="18" charset="-78"/>
                        <a:ea typeface="Calibri"/>
                        <a:cs typeface="Simplified Arabic" pitchFamily="18" charset="-78"/>
                      </a:endParaRPr>
                    </a:p>
                    <a:p>
                      <a:pPr marL="342900" lvl="0" indent="-342900" algn="just" rtl="1">
                        <a:lnSpc>
                          <a:spcPct val="115000"/>
                        </a:lnSpc>
                        <a:spcAft>
                          <a:spcPts val="600"/>
                        </a:spcAft>
                        <a:buFont typeface="Wingdings"/>
                        <a:buNone/>
                      </a:pPr>
                      <a:endParaRPr lang="en-US" sz="2000" b="1" dirty="0">
                        <a:solidFill>
                          <a:srgbClr val="FFFF00"/>
                        </a:solidFill>
                        <a:latin typeface="Simplified Arabic" pitchFamily="18" charset="-78"/>
                        <a:ea typeface="Calibri"/>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r>
              <a:tr h="0">
                <a:tc>
                  <a:txBody>
                    <a:bodyPr/>
                    <a:lstStyle/>
                    <a:p>
                      <a:pPr algn="ctr" rtl="1">
                        <a:lnSpc>
                          <a:spcPct val="115000"/>
                        </a:lnSpc>
                        <a:spcAft>
                          <a:spcPts val="600"/>
                        </a:spcAft>
                      </a:pPr>
                      <a:r>
                        <a:rPr lang="ar-SA" sz="2000" b="1" dirty="0" smtClean="0">
                          <a:solidFill>
                            <a:srgbClr val="FFFF00"/>
                          </a:solidFill>
                          <a:latin typeface="Simplified Arabic" pitchFamily="18" charset="-78"/>
                          <a:ea typeface="Times New Roman"/>
                          <a:cs typeface="Simplified Arabic" pitchFamily="18" charset="-78"/>
                        </a:rPr>
                        <a:t>4</a:t>
                      </a:r>
                      <a:endParaRPr lang="ar-SY" sz="2000" b="1" dirty="0" smtClean="0">
                        <a:solidFill>
                          <a:srgbClr val="FFFF00"/>
                        </a:solidFill>
                        <a:latin typeface="Simplified Arabic" pitchFamily="18" charset="-78"/>
                        <a:ea typeface="Times New Roman"/>
                        <a:cs typeface="Simplified Arabic" pitchFamily="18" charset="-78"/>
                      </a:endParaRPr>
                    </a:p>
                    <a:p>
                      <a:pPr marL="0" marR="0" indent="0" algn="ctr" defTabSz="914400" rtl="1" eaLnBrk="1" fontAlgn="auto" latinLnBrk="0" hangingPunct="1">
                        <a:lnSpc>
                          <a:spcPct val="115000"/>
                        </a:lnSpc>
                        <a:spcBef>
                          <a:spcPts val="0"/>
                        </a:spcBef>
                        <a:spcAft>
                          <a:spcPts val="600"/>
                        </a:spcAft>
                        <a:buClrTx/>
                        <a:buSzTx/>
                        <a:buFontTx/>
                        <a:buNone/>
                        <a:tabLst/>
                        <a:defRPr/>
                      </a:pPr>
                      <a:r>
                        <a:rPr lang="ar-SY" sz="2000" b="1" dirty="0" smtClean="0">
                          <a:solidFill>
                            <a:srgbClr val="FFFF00"/>
                          </a:solidFill>
                          <a:latin typeface="Simplified Arabic" pitchFamily="18" charset="-78"/>
                          <a:ea typeface="Times New Roman"/>
                          <a:cs typeface="Simplified Arabic" pitchFamily="18" charset="-78"/>
                        </a:rPr>
                        <a:t>(</a:t>
                      </a:r>
                      <a:r>
                        <a:rPr lang="en-US" sz="2000" b="1" dirty="0" smtClean="0">
                          <a:solidFill>
                            <a:srgbClr val="FFFF00"/>
                          </a:solidFill>
                          <a:latin typeface="Simplified Arabic" pitchFamily="18" charset="-78"/>
                          <a:ea typeface="Times New Roman"/>
                          <a:cs typeface="Simplified Arabic" pitchFamily="18" charset="-78"/>
                        </a:rPr>
                        <a:t>category</a:t>
                      </a:r>
                      <a:r>
                        <a:rPr lang="en-US" sz="2000" b="1" baseline="0" dirty="0" smtClean="0">
                          <a:solidFill>
                            <a:srgbClr val="FFFF00"/>
                          </a:solidFill>
                          <a:latin typeface="Simplified Arabic" pitchFamily="18" charset="-78"/>
                          <a:ea typeface="Times New Roman"/>
                          <a:cs typeface="Simplified Arabic" pitchFamily="18" charset="-78"/>
                        </a:rPr>
                        <a:t> 4</a:t>
                      </a:r>
                      <a:r>
                        <a:rPr lang="ar-SY" sz="2000" b="1" dirty="0" smtClean="0">
                          <a:solidFill>
                            <a:srgbClr val="FFFF00"/>
                          </a:solidFill>
                          <a:latin typeface="Simplified Arabic" pitchFamily="18" charset="-78"/>
                          <a:ea typeface="Times New Roman"/>
                          <a:cs typeface="Simplified Arabic" pitchFamily="18" charset="-78"/>
                        </a:rPr>
                        <a:t>)</a:t>
                      </a:r>
                      <a:endParaRPr lang="en-US" sz="2000" b="1" dirty="0" smtClean="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r" rtl="1">
                        <a:lnSpc>
                          <a:spcPct val="115000"/>
                        </a:lnSpc>
                        <a:spcAft>
                          <a:spcPts val="600"/>
                        </a:spcAft>
                      </a:pPr>
                      <a:r>
                        <a:rPr lang="ar-SA" sz="2000" b="1" dirty="0" smtClean="0">
                          <a:solidFill>
                            <a:srgbClr val="FFFF00"/>
                          </a:solidFill>
                          <a:latin typeface="Simplified Arabic" pitchFamily="18" charset="-78"/>
                          <a:ea typeface="Times New Roman"/>
                          <a:cs typeface="Simplified Arabic" pitchFamily="18" charset="-78"/>
                        </a:rPr>
                        <a:t>غير </a:t>
                      </a:r>
                      <a:r>
                        <a:rPr lang="ar-SA" sz="2000" b="1" dirty="0" err="1" smtClean="0">
                          <a:solidFill>
                            <a:srgbClr val="FFFF00"/>
                          </a:solidFill>
                          <a:latin typeface="Simplified Arabic" pitchFamily="18" charset="-78"/>
                          <a:ea typeface="Times New Roman"/>
                          <a:cs typeface="Simplified Arabic" pitchFamily="18" charset="-78"/>
                        </a:rPr>
                        <a:t>مسرطنة</a:t>
                      </a:r>
                      <a:r>
                        <a:rPr lang="ar-SA" sz="2000" b="1" dirty="0" smtClean="0">
                          <a:solidFill>
                            <a:srgbClr val="FFFF00"/>
                          </a:solidFill>
                          <a:latin typeface="Simplified Arabic" pitchFamily="18" charset="-78"/>
                          <a:ea typeface="Times New Roman"/>
                          <a:cs typeface="Simplified Arabic" pitchFamily="18" charset="-78"/>
                        </a:rPr>
                        <a:t> على نحو محتمل</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342900" lvl="0" indent="-342900" algn="just" rtl="1">
                        <a:lnSpc>
                          <a:spcPct val="115000"/>
                        </a:lnSpc>
                        <a:spcAft>
                          <a:spcPts val="600"/>
                        </a:spcAft>
                        <a:buFont typeface="Wingdings"/>
                        <a:buNone/>
                      </a:pPr>
                      <a:r>
                        <a:rPr lang="ar-SA" sz="2000" b="1" dirty="0" smtClean="0">
                          <a:solidFill>
                            <a:srgbClr val="FFFF00"/>
                          </a:solidFill>
                          <a:latin typeface="Simplified Arabic" pitchFamily="18" charset="-78"/>
                          <a:ea typeface="Calibri"/>
                          <a:cs typeface="Simplified Arabic" pitchFamily="18" charset="-78"/>
                        </a:rPr>
                        <a:t>بينة تقترح عدم وجود </a:t>
                      </a:r>
                      <a:r>
                        <a:rPr lang="ar-SA" sz="2000" b="1" dirty="0" err="1" smtClean="0">
                          <a:solidFill>
                            <a:srgbClr val="FFFF00"/>
                          </a:solidFill>
                          <a:latin typeface="Simplified Arabic" pitchFamily="18" charset="-78"/>
                          <a:ea typeface="Calibri"/>
                          <a:cs typeface="Simplified Arabic" pitchFamily="18" charset="-78"/>
                        </a:rPr>
                        <a:t>سرطنة</a:t>
                      </a:r>
                      <a:r>
                        <a:rPr lang="ar-SA" sz="2000" b="1" dirty="0" smtClean="0">
                          <a:solidFill>
                            <a:srgbClr val="FFFF00"/>
                          </a:solidFill>
                          <a:latin typeface="Simplified Arabic" pitchFamily="18" charset="-78"/>
                          <a:ea typeface="Calibri"/>
                          <a:cs typeface="Simplified Arabic" pitchFamily="18" charset="-78"/>
                        </a:rPr>
                        <a:t> للإنسان والحيوانات</a:t>
                      </a:r>
                      <a:endParaRPr lang="en-US" sz="2000" b="1" dirty="0">
                        <a:solidFill>
                          <a:srgbClr val="FFFF00"/>
                        </a:solidFill>
                        <a:latin typeface="Simplified Arabic" pitchFamily="18" charset="-78"/>
                        <a:ea typeface="Calibri"/>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214290"/>
            <a:ext cx="8229600" cy="1725602"/>
          </a:xfrm>
          <a:solidFill>
            <a:srgbClr val="FFC000"/>
          </a:solidFill>
        </p:spPr>
        <p:txBody>
          <a:bodyPr>
            <a:no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cs typeface="PT Bold Heading" pitchFamily="2" charset="-78"/>
              </a:rPr>
              <a:t>المتعلقة بالطعام والمشروبات</a:t>
            </a:r>
            <a:br>
              <a:rPr lang="ar-SY" sz="3100" b="1" dirty="0" smtClean="0">
                <a:solidFill>
                  <a:srgbClr val="0070C0"/>
                </a:solidFill>
                <a:cs typeface="PT Bold Heading" pitchFamily="2" charset="-78"/>
              </a:rPr>
            </a:br>
            <a:r>
              <a:rPr lang="ar-SY" sz="3100" b="1" dirty="0" smtClean="0">
                <a:solidFill>
                  <a:srgbClr val="C00000"/>
                </a:solidFill>
                <a:cs typeface="PT Bold Heading" pitchFamily="2" charset="-78"/>
              </a:rPr>
              <a:t> اِسْتِهْلاك اللَّحْم المُصَنَّع بالمُعالَجَة المُتَعاقِبَة</a:t>
            </a:r>
            <a:r>
              <a:rPr lang="ar-SY" sz="3100" b="1" baseline="30000" dirty="0" smtClean="0">
                <a:solidFill>
                  <a:srgbClr val="00B050"/>
                </a:solidFill>
                <a:latin typeface="Monotype Koufi" pitchFamily="2" charset="-78"/>
                <a:ea typeface="Monotype Koufi" pitchFamily="2" charset="-78"/>
                <a:cs typeface="PT Bold Heading" pitchFamily="2" charset="-78"/>
              </a:rPr>
              <a:t>1، 6، 7، 28 </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130</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err="1" smtClean="0">
                <a:solidFill>
                  <a:srgbClr val="002060"/>
                </a:solidFill>
                <a:latin typeface="Monotype Koufi" pitchFamily="2" charset="-78"/>
                <a:ea typeface="Monotype Koufi" pitchFamily="2" charset="-78"/>
                <a:cs typeface="Monotype Koufi" pitchFamily="2" charset="-78"/>
              </a:rPr>
              <a:t>النَّقانِق</a:t>
            </a:r>
            <a:r>
              <a:rPr lang="ar-SA" sz="3100" b="1" dirty="0" smtClean="0">
                <a:solidFill>
                  <a:srgbClr val="002060"/>
                </a:solidFill>
                <a:latin typeface="Monotype Koufi" pitchFamily="2" charset="-78"/>
                <a:ea typeface="Monotype Koufi" pitchFamily="2" charset="-78"/>
                <a:cs typeface="Monotype Koufi" pitchFamily="2" charset="-78"/>
              </a:rPr>
              <a:t> الفَرَنْكُفورْتِيَّة (هُوت </a:t>
            </a:r>
            <a:r>
              <a:rPr lang="ar-SA" sz="3100" b="1" dirty="0" err="1" smtClean="0">
                <a:solidFill>
                  <a:srgbClr val="002060"/>
                </a:solidFill>
                <a:latin typeface="Monotype Koufi" pitchFamily="2" charset="-78"/>
                <a:ea typeface="Monotype Koufi" pitchFamily="2" charset="-78"/>
                <a:cs typeface="Monotype Koufi" pitchFamily="2" charset="-78"/>
              </a:rPr>
              <a:t>دوُغ</a:t>
            </a:r>
            <a:r>
              <a:rPr lang="ar-SA" sz="3100" b="1" dirty="0" smtClean="0">
                <a:solidFill>
                  <a:srgbClr val="002060"/>
                </a:solidFill>
                <a:latin typeface="Monotype Koufi" pitchFamily="2" charset="-78"/>
                <a:ea typeface="Monotype Koufi" pitchFamily="2" charset="-78"/>
                <a:cs typeface="Monotype Koufi" pitchFamily="2" charset="-78"/>
              </a:rPr>
              <a:t>)</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هوت دوغ-بقر.jpg"/>
          <p:cNvPicPr/>
          <p:nvPr/>
        </p:nvPicPr>
        <p:blipFill>
          <a:blip r:embed="rId2" cstate="print"/>
          <a:srcRect t="17286" b="5459"/>
          <a:stretch>
            <a:fillRect/>
          </a:stretch>
        </p:blipFill>
        <p:spPr bwMode="auto">
          <a:xfrm>
            <a:off x="2071670" y="2214554"/>
            <a:ext cx="5214974" cy="306485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00034" y="214290"/>
            <a:ext cx="8229600" cy="1725602"/>
          </a:xfrm>
          <a:solidFill>
            <a:srgbClr val="FFC000"/>
          </a:solidFill>
        </p:spPr>
        <p:txBody>
          <a:bodyPr>
            <a:no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cs typeface="PT Bold Heading" pitchFamily="2" charset="-78"/>
              </a:rPr>
              <a:t>المتعلقة بالطعام والمشروبات</a:t>
            </a:r>
            <a:br>
              <a:rPr lang="ar-SY" sz="3100" b="1" dirty="0" smtClean="0">
                <a:solidFill>
                  <a:srgbClr val="0070C0"/>
                </a:solidFill>
                <a:cs typeface="PT Bold Heading" pitchFamily="2" charset="-78"/>
              </a:rPr>
            </a:br>
            <a:r>
              <a:rPr lang="ar-SY" sz="3100" b="1" dirty="0" smtClean="0">
                <a:solidFill>
                  <a:srgbClr val="C00000"/>
                </a:solidFill>
                <a:cs typeface="PT Bold Heading" pitchFamily="2" charset="-78"/>
              </a:rPr>
              <a:t> اِسْتِهْلاك اللَّحْم المُصَنَّع بالمُعالَجَة المُتَعاقِبَة</a:t>
            </a:r>
            <a:r>
              <a:rPr lang="ar-SY" sz="3100" b="1" baseline="30000" dirty="0" smtClean="0">
                <a:solidFill>
                  <a:srgbClr val="00B050"/>
                </a:solidFill>
                <a:latin typeface="Monotype Koufi" pitchFamily="2" charset="-78"/>
                <a:ea typeface="Monotype Koufi" pitchFamily="2" charset="-78"/>
                <a:cs typeface="PT Bold Heading" pitchFamily="2" charset="-78"/>
              </a:rPr>
              <a:t>1، 6، 7، 28 </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131</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الهَام (لَحْم فَخِذ الخِنْزير المُعالَج بالتَّدْخين أو التَّجْفيف)</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هام.jpg"/>
          <p:cNvPicPr/>
          <p:nvPr/>
        </p:nvPicPr>
        <p:blipFill>
          <a:blip r:embed="rId2" cstate="print"/>
          <a:srcRect/>
          <a:stretch>
            <a:fillRect/>
          </a:stretch>
        </p:blipFill>
        <p:spPr bwMode="auto">
          <a:xfrm>
            <a:off x="2643174" y="2143116"/>
            <a:ext cx="4246261" cy="322956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0"/>
            <a:ext cx="8229600" cy="1868454"/>
          </a:xfrm>
          <a:solidFill>
            <a:srgbClr val="FFC000"/>
          </a:solidFill>
        </p:spPr>
        <p:txBody>
          <a:bodyPr>
            <a:no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cs typeface="PT Bold Heading" pitchFamily="2" charset="-78"/>
              </a:rPr>
              <a:t>المتعلقة بالطعام والمشروبات</a:t>
            </a:r>
            <a:br>
              <a:rPr lang="ar-SY" sz="3100" b="1" dirty="0" smtClean="0">
                <a:solidFill>
                  <a:srgbClr val="0070C0"/>
                </a:solidFill>
                <a:cs typeface="PT Bold Heading" pitchFamily="2" charset="-78"/>
              </a:rPr>
            </a:br>
            <a:r>
              <a:rPr lang="ar-SY" sz="3100" b="1" dirty="0" smtClean="0">
                <a:solidFill>
                  <a:srgbClr val="C00000"/>
                </a:solidFill>
                <a:cs typeface="PT Bold Heading" pitchFamily="2" charset="-78"/>
              </a:rPr>
              <a:t> اِسْتِهْلاك اللَّحْم المُصَنَّع بالمُعالَجَة المُتَعاقِبَة</a:t>
            </a:r>
            <a:r>
              <a:rPr lang="ar-SY" sz="3100" b="1" baseline="30000" dirty="0" smtClean="0">
                <a:solidFill>
                  <a:srgbClr val="00B050"/>
                </a:solidFill>
                <a:latin typeface="Monotype Koufi" pitchFamily="2" charset="-78"/>
                <a:ea typeface="Monotype Koufi" pitchFamily="2" charset="-78"/>
                <a:cs typeface="PT Bold Heading" pitchFamily="2" charset="-78"/>
              </a:rPr>
              <a:t>1، 6، 7، 28 </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132</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err="1" smtClean="0">
                <a:solidFill>
                  <a:srgbClr val="002060"/>
                </a:solidFill>
                <a:latin typeface="Monotype Koufi" pitchFamily="2" charset="-78"/>
                <a:ea typeface="Monotype Koufi" pitchFamily="2" charset="-78"/>
                <a:cs typeface="Monotype Koufi" pitchFamily="2" charset="-78"/>
              </a:rPr>
              <a:t>كورْنِد</a:t>
            </a:r>
            <a:r>
              <a:rPr lang="ar-SA" sz="3100" b="1" dirty="0" smtClean="0">
                <a:solidFill>
                  <a:srgbClr val="002060"/>
                </a:solidFill>
                <a:latin typeface="Monotype Koufi" pitchFamily="2" charset="-78"/>
                <a:ea typeface="Monotype Koufi" pitchFamily="2" charset="-78"/>
                <a:cs typeface="Monotype Koufi" pitchFamily="2" charset="-78"/>
              </a:rPr>
              <a:t> </a:t>
            </a:r>
            <a:r>
              <a:rPr lang="ar-SA" sz="3100" b="1" dirty="0" err="1" smtClean="0">
                <a:solidFill>
                  <a:srgbClr val="002060"/>
                </a:solidFill>
                <a:latin typeface="Monotype Koufi" pitchFamily="2" charset="-78"/>
                <a:ea typeface="Monotype Koufi" pitchFamily="2" charset="-78"/>
                <a:cs typeface="Monotype Koufi" pitchFamily="2" charset="-78"/>
              </a:rPr>
              <a:t>بيف</a:t>
            </a:r>
            <a:r>
              <a:rPr lang="ar-SA" sz="3100" b="1" dirty="0" smtClean="0">
                <a:solidFill>
                  <a:srgbClr val="002060"/>
                </a:solidFill>
                <a:latin typeface="Monotype Koufi" pitchFamily="2" charset="-78"/>
                <a:ea typeface="Monotype Koufi" pitchFamily="2" charset="-78"/>
                <a:cs typeface="Monotype Koufi" pitchFamily="2" charset="-78"/>
              </a:rPr>
              <a:t> (لَحْم بَقَرِي مُمَلَّح ومُعَلَّب)</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كورند.jpg"/>
          <p:cNvPicPr/>
          <p:nvPr/>
        </p:nvPicPr>
        <p:blipFill>
          <a:blip r:embed="rId2" cstate="print"/>
          <a:srcRect/>
          <a:stretch>
            <a:fillRect/>
          </a:stretch>
        </p:blipFill>
        <p:spPr bwMode="auto">
          <a:xfrm>
            <a:off x="2592387" y="2109152"/>
            <a:ext cx="4337067" cy="317723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142852"/>
            <a:ext cx="8229600" cy="1797040"/>
          </a:xfrm>
          <a:solidFill>
            <a:srgbClr val="FFC000"/>
          </a:solidFill>
        </p:spPr>
        <p:txBody>
          <a:bodyPr>
            <a:no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cs typeface="PT Bold Heading" pitchFamily="2" charset="-78"/>
              </a:rPr>
              <a:t>المتعلقة بالطعام والمشروبات</a:t>
            </a:r>
            <a:br>
              <a:rPr lang="ar-SY" sz="3100" b="1" dirty="0" smtClean="0">
                <a:solidFill>
                  <a:srgbClr val="0070C0"/>
                </a:solidFill>
                <a:cs typeface="PT Bold Heading" pitchFamily="2" charset="-78"/>
              </a:rPr>
            </a:br>
            <a:r>
              <a:rPr lang="ar-SY" sz="3100" b="1" dirty="0" smtClean="0">
                <a:solidFill>
                  <a:srgbClr val="C00000"/>
                </a:solidFill>
                <a:cs typeface="PT Bold Heading" pitchFamily="2" charset="-78"/>
              </a:rPr>
              <a:t> اِسْتِهْلاك اللَّحْم المُصَنَّع بالمُعالَجَة المُتَعاقِبَة</a:t>
            </a:r>
            <a:r>
              <a:rPr lang="ar-SY" sz="3100" b="1" baseline="30000" dirty="0" smtClean="0">
                <a:solidFill>
                  <a:srgbClr val="00B050"/>
                </a:solidFill>
                <a:latin typeface="Monotype Koufi" pitchFamily="2" charset="-78"/>
                <a:ea typeface="Monotype Koufi" pitchFamily="2" charset="-78"/>
                <a:cs typeface="PT Bold Heading" pitchFamily="2" charset="-78"/>
              </a:rPr>
              <a:t>1، 6، 7، 28 </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133</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البَسْطِرْمَة (أو </a:t>
            </a:r>
            <a:r>
              <a:rPr lang="ar-SA" sz="3100" b="1" dirty="0" err="1" smtClean="0">
                <a:solidFill>
                  <a:srgbClr val="002060"/>
                </a:solidFill>
                <a:latin typeface="Monotype Koufi" pitchFamily="2" charset="-78"/>
                <a:ea typeface="Monotype Koufi" pitchFamily="2" charset="-78"/>
                <a:cs typeface="Monotype Koufi" pitchFamily="2" charset="-78"/>
              </a:rPr>
              <a:t>الوَشِيق</a:t>
            </a:r>
            <a:r>
              <a:rPr lang="ar-SA" sz="3100" b="1" dirty="0" smtClean="0">
                <a:solidFill>
                  <a:srgbClr val="002060"/>
                </a:solidFill>
                <a:latin typeface="Monotype Koufi" pitchFamily="2" charset="-78"/>
                <a:ea typeface="Monotype Koufi" pitchFamily="2" charset="-78"/>
                <a:cs typeface="Monotype Koufi" pitchFamily="2" charset="-78"/>
              </a:rPr>
              <a:t>)</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البسطرمة.jpg"/>
          <p:cNvPicPr/>
          <p:nvPr/>
        </p:nvPicPr>
        <p:blipFill>
          <a:blip r:embed="rId2" cstate="print"/>
          <a:srcRect l="5815" r="6461"/>
          <a:stretch>
            <a:fillRect/>
          </a:stretch>
        </p:blipFill>
        <p:spPr bwMode="auto">
          <a:xfrm>
            <a:off x="2000232" y="2071678"/>
            <a:ext cx="5175076" cy="322372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00034" y="142852"/>
            <a:ext cx="8229600" cy="1797040"/>
          </a:xfrm>
          <a:solidFill>
            <a:srgbClr val="FFC000"/>
          </a:solidFill>
        </p:spPr>
        <p:txBody>
          <a:bodyPr>
            <a:no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cs typeface="PT Bold Heading" pitchFamily="2" charset="-78"/>
              </a:rPr>
              <a:t>المتعلقة بالطعام والمشروبات</a:t>
            </a:r>
            <a:br>
              <a:rPr lang="ar-SY" sz="3100" b="1" dirty="0" smtClean="0">
                <a:solidFill>
                  <a:srgbClr val="0070C0"/>
                </a:solidFill>
                <a:cs typeface="PT Bold Heading" pitchFamily="2" charset="-78"/>
              </a:rPr>
            </a:br>
            <a:r>
              <a:rPr lang="ar-SY" sz="3100" b="1" dirty="0" smtClean="0">
                <a:solidFill>
                  <a:srgbClr val="C00000"/>
                </a:solidFill>
                <a:cs typeface="PT Bold Heading" pitchFamily="2" charset="-78"/>
              </a:rPr>
              <a:t> اِسْتِهْلاك اللَّحْم المُصَنَّع بالمُعالَجَة المُتَعاقِبَة</a:t>
            </a:r>
            <a:r>
              <a:rPr lang="ar-SY" sz="3100" b="1" baseline="30000" dirty="0" smtClean="0">
                <a:solidFill>
                  <a:srgbClr val="00B050"/>
                </a:solidFill>
                <a:latin typeface="Monotype Koufi" pitchFamily="2" charset="-78"/>
                <a:ea typeface="Monotype Koufi" pitchFamily="2" charset="-78"/>
                <a:cs typeface="PT Bold Heading" pitchFamily="2" charset="-78"/>
              </a:rPr>
              <a:t>1، 6، 7، 28 </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134</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اللَّحْم المُعَلَّب</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اللحم المعلب.jpg"/>
          <p:cNvPicPr/>
          <p:nvPr/>
        </p:nvPicPr>
        <p:blipFill>
          <a:blip r:embed="rId2" cstate="print"/>
          <a:srcRect/>
          <a:stretch>
            <a:fillRect/>
          </a:stretch>
        </p:blipFill>
        <p:spPr bwMode="auto">
          <a:xfrm>
            <a:off x="1571604" y="2143116"/>
            <a:ext cx="6072229" cy="3306178"/>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latin typeface="Monotype Koufi" pitchFamily="2" charset="-78"/>
                <a:ea typeface="Monotype Koufi" pitchFamily="2" charset="-78"/>
                <a:cs typeface="PT Bold Heading" pitchFamily="2" charset="-78"/>
              </a:rPr>
              <a:t>المتعلقة بالطهي والتدفئة المنزلية</a:t>
            </a:r>
            <a:r>
              <a:rPr lang="ar-SY" sz="3100" b="1" baseline="30000" dirty="0" smtClean="0">
                <a:solidFill>
                  <a:srgbClr val="00B050"/>
                </a:solidFill>
                <a:latin typeface="Monotype Koufi" pitchFamily="2" charset="-78"/>
                <a:ea typeface="Monotype Koufi" pitchFamily="2" charset="-78"/>
                <a:cs typeface="PT Bold Heading" pitchFamily="2" charset="-78"/>
              </a:rPr>
              <a:t>1، 26</a:t>
            </a:r>
            <a:endParaRPr lang="ar-SY" sz="3100" b="1" baseline="30000" dirty="0">
              <a:solidFill>
                <a:srgbClr val="00B05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135</a:t>
            </a:fld>
            <a:endParaRPr lang="ar-SA" dirty="0">
              <a:solidFill>
                <a:srgbClr val="002060"/>
              </a:solidFill>
            </a:endParaRPr>
          </a:p>
        </p:txBody>
      </p:sp>
      <p:graphicFrame>
        <p:nvGraphicFramePr>
          <p:cNvPr id="7" name="جدول 6"/>
          <p:cNvGraphicFramePr>
            <a:graphicFrameLocks noGrp="1"/>
          </p:cNvGraphicFramePr>
          <p:nvPr/>
        </p:nvGraphicFramePr>
        <p:xfrm>
          <a:off x="857224" y="2571744"/>
          <a:ext cx="7465283" cy="1261872"/>
        </p:xfrm>
        <a:graphic>
          <a:graphicData uri="http://schemas.openxmlformats.org/drawingml/2006/table">
            <a:tbl>
              <a:tblPr rtl="1"/>
              <a:tblGrid>
                <a:gridCol w="5053647"/>
                <a:gridCol w="2411636"/>
              </a:tblGrid>
              <a:tr h="0">
                <a:tc>
                  <a:txBody>
                    <a:bodyPr/>
                    <a:lstStyle/>
                    <a:p>
                      <a:pPr algn="ctr" rtl="1">
                        <a:lnSpc>
                          <a:spcPct val="115000"/>
                        </a:lnSpc>
                        <a:spcAft>
                          <a:spcPts val="600"/>
                        </a:spcAft>
                      </a:pPr>
                      <a:r>
                        <a:rPr lang="ar-SA" sz="3600" b="1" dirty="0" smtClean="0">
                          <a:solidFill>
                            <a:schemeClr val="bg1"/>
                          </a:solidFill>
                          <a:latin typeface="Calibri"/>
                          <a:ea typeface="Times New Roman"/>
                          <a:cs typeface="+mj-cs"/>
                        </a:rPr>
                        <a:t>النوع</a:t>
                      </a:r>
                      <a:endParaRPr lang="en-US" sz="3600" b="1" dirty="0">
                        <a:solidFill>
                          <a:schemeClr val="bg1"/>
                        </a:solidFill>
                        <a:latin typeface="Calibri"/>
                        <a:ea typeface="Times New Roman"/>
                        <a:cs typeface="+mj-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3600" b="1" dirty="0" smtClean="0">
                          <a:solidFill>
                            <a:schemeClr val="bg1"/>
                          </a:solidFill>
                          <a:latin typeface="Calibri"/>
                          <a:ea typeface="Times New Roman"/>
                          <a:cs typeface="+mj-cs"/>
                        </a:rPr>
                        <a:t>العدد</a:t>
                      </a:r>
                      <a:endParaRPr lang="en-US" sz="3600" b="1" dirty="0">
                        <a:solidFill>
                          <a:schemeClr val="bg1"/>
                        </a:solidFill>
                        <a:latin typeface="Calibri"/>
                        <a:ea typeface="Times New Roman"/>
                        <a:cs typeface="+mj-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16840">
                <a:tc>
                  <a:txBody>
                    <a:bodyPr/>
                    <a:lstStyle/>
                    <a:p>
                      <a:pPr algn="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المتعلقة بالطهي والتدفئة المنزلية</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1</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100" b="1" dirty="0" smtClean="0">
                <a:solidFill>
                  <a:srgbClr val="0070C0"/>
                </a:solidFill>
                <a:cs typeface="PT Bold Heading" pitchFamily="2" charset="-78"/>
              </a:rPr>
              <a:t>العَوامِل </a:t>
            </a:r>
            <a:r>
              <a:rPr lang="ar-SY" sz="3100" b="1" dirty="0" err="1" smtClean="0">
                <a:solidFill>
                  <a:srgbClr val="0070C0"/>
                </a:solidFill>
                <a:cs typeface="PT Bold Heading" pitchFamily="2" charset="-78"/>
              </a:rPr>
              <a:t>المُسَرْطِنَة</a:t>
            </a:r>
            <a:r>
              <a:rPr lang="ar-SY" sz="3100" b="1" dirty="0" smtClean="0">
                <a:solidFill>
                  <a:srgbClr val="0070C0"/>
                </a:solidFill>
                <a:cs typeface="PT Bold Heading" pitchFamily="2" charset="-78"/>
              </a:rPr>
              <a:t> المُؤَكَّدَة غير المِهَنية (عادات المستهلك)</a:t>
            </a:r>
            <a:br>
              <a:rPr lang="ar-SY" sz="3100" b="1" dirty="0" smtClean="0">
                <a:solidFill>
                  <a:srgbClr val="0070C0"/>
                </a:solidFill>
                <a:cs typeface="PT Bold Heading" pitchFamily="2" charset="-78"/>
              </a:rPr>
            </a:br>
            <a:r>
              <a:rPr lang="ar-SY" sz="3100" b="1" dirty="0" smtClean="0">
                <a:solidFill>
                  <a:srgbClr val="0070C0"/>
                </a:solidFill>
                <a:latin typeface="Monotype Koufi" pitchFamily="2" charset="-78"/>
                <a:ea typeface="Monotype Koufi" pitchFamily="2" charset="-78"/>
                <a:cs typeface="PT Bold Heading" pitchFamily="2" charset="-78"/>
              </a:rPr>
              <a:t> المتعلقة بالطهي والتدفئة المنزلية</a:t>
            </a:r>
            <a:r>
              <a:rPr lang="ar-SY" sz="3100" b="1" baseline="30000" dirty="0" smtClean="0">
                <a:solidFill>
                  <a:srgbClr val="00B050"/>
                </a:solidFill>
                <a:latin typeface="Monotype Koufi" pitchFamily="2" charset="-78"/>
                <a:ea typeface="Monotype Koufi" pitchFamily="2" charset="-78"/>
                <a:cs typeface="PT Bold Heading" pitchFamily="2" charset="-78"/>
              </a:rPr>
              <a:t>1، 26</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endParaRPr lang="ar-SA" b="1" dirty="0" smtClean="0">
              <a:solidFill>
                <a:schemeClr val="accent4">
                  <a:lumMod val="40000"/>
                  <a:lumOff val="60000"/>
                </a:schemeClr>
              </a:solidFill>
              <a:cs typeface="+mj-cs"/>
            </a:endParaRPr>
          </a:p>
          <a:p>
            <a:pPr>
              <a:buFont typeface="Wingdings" pitchFamily="2" charset="2"/>
              <a:buChar char="Ø"/>
            </a:pPr>
            <a:r>
              <a:rPr lang="ar-SA" b="1" dirty="0" err="1" smtClean="0">
                <a:solidFill>
                  <a:schemeClr val="bg1"/>
                </a:solidFill>
                <a:cs typeface="+mj-cs"/>
              </a:rPr>
              <a:t>الانْبِعاثات</a:t>
            </a:r>
            <a:r>
              <a:rPr lang="ar-SA" b="1" dirty="0" smtClean="0">
                <a:solidFill>
                  <a:schemeClr val="bg1"/>
                </a:solidFill>
                <a:cs typeface="+mj-cs"/>
              </a:rPr>
              <a:t> داخل المَباني الناجمة عن الاِحْتِراق المنزلي للفَحْم</a:t>
            </a:r>
          </a:p>
          <a:p>
            <a:pPr>
              <a:buNone/>
            </a:pPr>
            <a:r>
              <a:rPr lang="en-US" b="1" dirty="0" smtClean="0">
                <a:solidFill>
                  <a:srgbClr val="002060"/>
                </a:solidFill>
                <a:cs typeface="+mj-cs"/>
              </a:rPr>
              <a:t>Indoor emissions from household combustion of coal                                                                    </a:t>
            </a:r>
            <a:endParaRPr lang="ar-SA" b="1" dirty="0" smtClean="0">
              <a:solidFill>
                <a:srgbClr val="002060"/>
              </a:solidFill>
              <a:cs typeface="+mj-cs"/>
            </a:endParaRPr>
          </a:p>
          <a:p>
            <a:pPr>
              <a:buNone/>
            </a:pPr>
            <a:endParaRPr lang="ar-SA" dirty="0" smtClean="0">
              <a:solidFill>
                <a:schemeClr val="bg1"/>
              </a:solidFill>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136</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00034" y="357166"/>
            <a:ext cx="8229600" cy="1511288"/>
          </a:xfrm>
          <a:solidFill>
            <a:srgbClr val="FFC000"/>
          </a:solidFill>
        </p:spPr>
        <p:txBody>
          <a:bodyPr>
            <a:noAutofit/>
          </a:bodyPr>
          <a:lstStyle/>
          <a:p>
            <a:r>
              <a:rPr lang="ar-SY" sz="2700" b="1" dirty="0" smtClean="0">
                <a:solidFill>
                  <a:srgbClr val="0070C0"/>
                </a:solidFill>
                <a:cs typeface="PT Bold Heading" pitchFamily="2" charset="-78"/>
              </a:rPr>
              <a:t>العَوامِل </a:t>
            </a:r>
            <a:r>
              <a:rPr lang="ar-SY" sz="2700" b="1" dirty="0" err="1" smtClean="0">
                <a:solidFill>
                  <a:srgbClr val="0070C0"/>
                </a:solidFill>
                <a:cs typeface="PT Bold Heading" pitchFamily="2" charset="-78"/>
              </a:rPr>
              <a:t>المُسَرْطِنَة</a:t>
            </a:r>
            <a:r>
              <a:rPr lang="ar-SY" sz="2700" b="1" dirty="0" smtClean="0">
                <a:solidFill>
                  <a:srgbClr val="0070C0"/>
                </a:solidFill>
                <a:cs typeface="PT Bold Heading" pitchFamily="2" charset="-78"/>
              </a:rPr>
              <a:t> المُؤَكَّدَة غير المِهَنية (عادات المستهلك)</a:t>
            </a:r>
            <a:br>
              <a:rPr lang="ar-SY" sz="2700" b="1" dirty="0" smtClean="0">
                <a:solidFill>
                  <a:srgbClr val="0070C0"/>
                </a:solidFill>
                <a:cs typeface="PT Bold Heading" pitchFamily="2" charset="-78"/>
              </a:rPr>
            </a:br>
            <a:r>
              <a:rPr lang="ar-SY" sz="2700" b="1" dirty="0" smtClean="0">
                <a:solidFill>
                  <a:srgbClr val="0070C0"/>
                </a:solidFill>
                <a:latin typeface="Monotype Koufi" pitchFamily="2" charset="-78"/>
                <a:ea typeface="Monotype Koufi" pitchFamily="2" charset="-78"/>
                <a:cs typeface="PT Bold Heading" pitchFamily="2" charset="-78"/>
              </a:rPr>
              <a:t> المتعلقة بالطهي والتدفئة المنزلية</a:t>
            </a:r>
            <a:br>
              <a:rPr lang="ar-SY" sz="2700" b="1" dirty="0" smtClean="0">
                <a:solidFill>
                  <a:srgbClr val="0070C0"/>
                </a:solidFill>
                <a:latin typeface="Monotype Koufi" pitchFamily="2" charset="-78"/>
                <a:ea typeface="Monotype Koufi" pitchFamily="2" charset="-78"/>
                <a:cs typeface="PT Bold Heading" pitchFamily="2" charset="-78"/>
              </a:rPr>
            </a:br>
            <a:r>
              <a:rPr lang="ar-SA" sz="2700" b="1" dirty="0" err="1" smtClean="0">
                <a:solidFill>
                  <a:srgbClr val="C00000"/>
                </a:solidFill>
                <a:cs typeface="PT Bold Heading" pitchFamily="2" charset="-78"/>
              </a:rPr>
              <a:t>الانْبِعاثات</a:t>
            </a:r>
            <a:r>
              <a:rPr lang="ar-SA" sz="2700" b="1" dirty="0" smtClean="0">
                <a:solidFill>
                  <a:srgbClr val="C00000"/>
                </a:solidFill>
                <a:cs typeface="PT Bold Heading" pitchFamily="2" charset="-78"/>
              </a:rPr>
              <a:t> داخل المَباني الناجمة عن الاِحْتِراق المنزلي للفَحْم</a:t>
            </a:r>
            <a:r>
              <a:rPr lang="ar-SY" sz="2700" b="1" baseline="30000" dirty="0" smtClean="0">
                <a:solidFill>
                  <a:srgbClr val="00B050"/>
                </a:solidFill>
                <a:latin typeface="Monotype Koufi" pitchFamily="2" charset="-78"/>
                <a:ea typeface="Monotype Koufi" pitchFamily="2" charset="-78"/>
                <a:cs typeface="PT Bold Heading" pitchFamily="2" charset="-78"/>
              </a:rPr>
              <a:t>1، 26، 28</a:t>
            </a:r>
            <a:r>
              <a:rPr lang="ar-SY" sz="2700" b="1" baseline="30000" dirty="0" smtClean="0">
                <a:solidFill>
                  <a:srgbClr val="C00000"/>
                </a:solidFill>
                <a:latin typeface="Monotype Koufi" pitchFamily="2" charset="-78"/>
                <a:ea typeface="Monotype Koufi" pitchFamily="2" charset="-78"/>
                <a:cs typeface="PT Bold Heading" pitchFamily="2" charset="-78"/>
              </a:rPr>
              <a:t> </a:t>
            </a:r>
            <a:endParaRPr lang="ar-SY" sz="2700"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137</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التَّعَرُّض </a:t>
            </a:r>
            <a:r>
              <a:rPr lang="ar-SA" sz="3100" b="1" dirty="0" err="1" smtClean="0">
                <a:solidFill>
                  <a:srgbClr val="002060"/>
                </a:solidFill>
                <a:latin typeface="Monotype Koufi" pitchFamily="2" charset="-78"/>
                <a:ea typeface="Monotype Koufi" pitchFamily="2" charset="-78"/>
                <a:cs typeface="Monotype Koufi" pitchFamily="2" charset="-78"/>
              </a:rPr>
              <a:t>للانْبِعاثات</a:t>
            </a:r>
            <a:r>
              <a:rPr lang="ar-SA" sz="3100" b="1" dirty="0" smtClean="0">
                <a:solidFill>
                  <a:srgbClr val="002060"/>
                </a:solidFill>
                <a:latin typeface="Monotype Koufi" pitchFamily="2" charset="-78"/>
                <a:ea typeface="Monotype Koufi" pitchFamily="2" charset="-78"/>
                <a:cs typeface="Monotype Koufi" pitchFamily="2" charset="-78"/>
              </a:rPr>
              <a:t> الناجمة عن اِحْتِراق الخَشَب والحَطَب في المنازل</a:t>
            </a:r>
            <a:endParaRPr lang="en-US" sz="3100" dirty="0">
              <a:solidFill>
                <a:srgbClr val="002060"/>
              </a:solidFill>
              <a:ea typeface="Monotype Koufi" pitchFamily="2" charset="-78"/>
              <a:cs typeface="Monotype Koufi" pitchFamily="2" charset="-78"/>
            </a:endParaRPr>
          </a:p>
        </p:txBody>
      </p:sp>
      <p:pic>
        <p:nvPicPr>
          <p:cNvPr id="9" name="صورة 8" descr="C:\Users\TOSHIBA\Documents\‫المهنة والسرطان-نسخة د. بسام 1\الصور\3-5-1-ابعاثات الاحتراق داخل المباني.jpg"/>
          <p:cNvPicPr/>
          <p:nvPr/>
        </p:nvPicPr>
        <p:blipFill>
          <a:blip r:embed="rId2" cstate="print"/>
          <a:srcRect/>
          <a:stretch>
            <a:fillRect/>
          </a:stretch>
        </p:blipFill>
        <p:spPr bwMode="auto">
          <a:xfrm>
            <a:off x="2571750" y="2016823"/>
            <a:ext cx="4000500" cy="282435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ما هو السرطان؟</a:t>
            </a:r>
            <a:r>
              <a:rPr lang="ar-SY" b="1" baseline="30000" dirty="0" smtClean="0">
                <a:solidFill>
                  <a:srgbClr val="00B050"/>
                </a:solidFill>
                <a:latin typeface="Monotype Koufi" pitchFamily="2" charset="-78"/>
                <a:ea typeface="Monotype Koufi" pitchFamily="2" charset="-78"/>
                <a:cs typeface="PT Bold Heading" pitchFamily="2" charset="-78"/>
              </a:rPr>
              <a:t>1، 12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Y" b="1" dirty="0" smtClean="0">
                <a:solidFill>
                  <a:schemeClr val="accent4">
                    <a:lumMod val="40000"/>
                    <a:lumOff val="60000"/>
                  </a:schemeClr>
                </a:solidFill>
                <a:cs typeface="+mj-cs"/>
              </a:rPr>
              <a:t>خصائص أساسية</a:t>
            </a:r>
          </a:p>
          <a:p>
            <a:pPr>
              <a:buFont typeface="Wingdings" pitchFamily="2" charset="2"/>
              <a:buChar char="Ø"/>
            </a:pPr>
            <a:r>
              <a:rPr lang="ar-SY" b="1" dirty="0" smtClean="0">
                <a:solidFill>
                  <a:schemeClr val="bg1"/>
                </a:solidFill>
              </a:rPr>
              <a:t>السَّرَطان هو عَمَلِيَّة متعددة الخطوات تخضع الخَلايا فيها </a:t>
            </a:r>
            <a:r>
              <a:rPr lang="ar-SY" b="1" dirty="0" err="1" smtClean="0">
                <a:solidFill>
                  <a:schemeClr val="bg1"/>
                </a:solidFill>
              </a:rPr>
              <a:t>لتَبَدُّلات</a:t>
            </a:r>
            <a:r>
              <a:rPr lang="ar-SY" b="1" dirty="0" smtClean="0">
                <a:solidFill>
                  <a:schemeClr val="bg1"/>
                </a:solidFill>
              </a:rPr>
              <a:t> </a:t>
            </a:r>
            <a:r>
              <a:rPr lang="ar-SY" b="1" dirty="0" err="1" smtClean="0">
                <a:solidFill>
                  <a:schemeClr val="bg1"/>
                </a:solidFill>
              </a:rPr>
              <a:t>اسْتِقْلابِيَّة</a:t>
            </a:r>
            <a:r>
              <a:rPr lang="ar-SY" b="1" dirty="0" smtClean="0">
                <a:solidFill>
                  <a:schemeClr val="bg1"/>
                </a:solidFill>
              </a:rPr>
              <a:t> وسُلوكِيَّة، مما يؤدي إلى تَكاثُر تلك الخَلايا على نحو مُفْرِط وعلى نحو سابق لأوانه. تنشأ هذه </a:t>
            </a:r>
            <a:r>
              <a:rPr lang="ar-SY" b="1" dirty="0" err="1" smtClean="0">
                <a:solidFill>
                  <a:schemeClr val="bg1"/>
                </a:solidFill>
              </a:rPr>
              <a:t>التَّبَدُّلات</a:t>
            </a:r>
            <a:r>
              <a:rPr lang="ar-SY" b="1" dirty="0" smtClean="0">
                <a:solidFill>
                  <a:schemeClr val="bg1"/>
                </a:solidFill>
              </a:rPr>
              <a:t> عبر تَغَيُّرات في الآليات التي تضبط تَكاثُر الخَلِيَّة وعمرها، والعَلاقات في الخَلايا المجاورة، واِسْتِطاعَة الجِهاز المَناعي</a:t>
            </a:r>
            <a:endParaRPr lang="ar-SA" b="1" dirty="0" smtClean="0">
              <a:solidFill>
                <a:schemeClr val="bg1"/>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138</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ما هو السرطان؟</a:t>
            </a:r>
            <a:r>
              <a:rPr lang="ar-SY" b="1" baseline="30000" dirty="0" smtClean="0">
                <a:solidFill>
                  <a:srgbClr val="00B050"/>
                </a:solidFill>
                <a:latin typeface="Monotype Koufi" pitchFamily="2" charset="-78"/>
                <a:ea typeface="Monotype Koufi" pitchFamily="2" charset="-78"/>
                <a:cs typeface="PT Bold Heading" pitchFamily="2" charset="-78"/>
              </a:rPr>
              <a:t>1، 12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Y" b="1" dirty="0" smtClean="0">
                <a:solidFill>
                  <a:schemeClr val="accent4">
                    <a:lumMod val="40000"/>
                    <a:lumOff val="60000"/>
                  </a:schemeClr>
                </a:solidFill>
                <a:cs typeface="+mj-cs"/>
              </a:rPr>
              <a:t>خصائص أساسية</a:t>
            </a:r>
          </a:p>
          <a:p>
            <a:pPr>
              <a:buFont typeface="Wingdings" pitchFamily="2" charset="2"/>
              <a:buChar char="Ø"/>
            </a:pPr>
            <a:r>
              <a:rPr lang="ar-SY" b="1" dirty="0" smtClean="0">
                <a:solidFill>
                  <a:schemeClr val="bg1"/>
                </a:solidFill>
              </a:rPr>
              <a:t>تشمل التَّغَيُّرات التي تؤدي إلى السَّرَطان على </a:t>
            </a:r>
            <a:r>
              <a:rPr lang="ar-SY" b="1" dirty="0" err="1" smtClean="0">
                <a:solidFill>
                  <a:schemeClr val="bg1"/>
                </a:solidFill>
              </a:rPr>
              <a:t>تَبَدُّلات</a:t>
            </a:r>
            <a:r>
              <a:rPr lang="ar-SY" b="1" dirty="0" smtClean="0">
                <a:solidFill>
                  <a:schemeClr val="bg1"/>
                </a:solidFill>
              </a:rPr>
              <a:t> جينِيَّة تُغَيِّر تَسَلْسُل الحَمْض </a:t>
            </a:r>
            <a:r>
              <a:rPr lang="ar-SY" b="1" dirty="0" err="1" smtClean="0">
                <a:solidFill>
                  <a:schemeClr val="bg1"/>
                </a:solidFill>
              </a:rPr>
              <a:t>الرِّيْبي</a:t>
            </a:r>
            <a:r>
              <a:rPr lang="ar-SY" b="1" dirty="0" smtClean="0">
                <a:solidFill>
                  <a:schemeClr val="bg1"/>
                </a:solidFill>
              </a:rPr>
              <a:t> النُّوَوِي المَنْـزوع الأوكسِجين </a:t>
            </a:r>
            <a:r>
              <a:rPr lang="en-US" b="1" dirty="0" smtClean="0">
                <a:solidFill>
                  <a:schemeClr val="bg1"/>
                </a:solidFill>
              </a:rPr>
              <a:t>(DNA)؛ </a:t>
            </a:r>
            <a:r>
              <a:rPr lang="ar-SY" b="1" dirty="0" smtClean="0">
                <a:solidFill>
                  <a:schemeClr val="bg1"/>
                </a:solidFill>
              </a:rPr>
              <a:t>تدعى هذه </a:t>
            </a:r>
            <a:r>
              <a:rPr lang="ar-SY" b="1" dirty="0" err="1" smtClean="0">
                <a:solidFill>
                  <a:schemeClr val="bg1"/>
                </a:solidFill>
              </a:rPr>
              <a:t>التَّبَدُّلات</a:t>
            </a:r>
            <a:r>
              <a:rPr lang="ar-SY" b="1" dirty="0" smtClean="0">
                <a:solidFill>
                  <a:schemeClr val="bg1"/>
                </a:solidFill>
              </a:rPr>
              <a:t> </a:t>
            </a:r>
            <a:r>
              <a:rPr lang="ar-SY" b="1" dirty="0" err="1" smtClean="0">
                <a:solidFill>
                  <a:schemeClr val="bg1"/>
                </a:solidFill>
              </a:rPr>
              <a:t>بالتَّبَدُّلات</a:t>
            </a:r>
            <a:r>
              <a:rPr lang="ar-SY" b="1" dirty="0" smtClean="0">
                <a:solidFill>
                  <a:schemeClr val="bg1"/>
                </a:solidFill>
              </a:rPr>
              <a:t> </a:t>
            </a:r>
            <a:r>
              <a:rPr lang="ar-SY" b="1" dirty="0" err="1" smtClean="0">
                <a:solidFill>
                  <a:schemeClr val="bg1"/>
                </a:solidFill>
              </a:rPr>
              <a:t>التَّخَلُّقِيَّة</a:t>
            </a:r>
            <a:endParaRPr lang="ar-SY" b="1" dirty="0" smtClean="0">
              <a:solidFill>
                <a:schemeClr val="bg1"/>
              </a:solidFill>
            </a:endParaRPr>
          </a:p>
          <a:p>
            <a:pPr>
              <a:buFont typeface="Wingdings" pitchFamily="2" charset="2"/>
              <a:buChar char="Ø"/>
            </a:pPr>
            <a:r>
              <a:rPr lang="ar-SY" b="1" dirty="0" smtClean="0">
                <a:solidFill>
                  <a:schemeClr val="bg1"/>
                </a:solidFill>
              </a:rPr>
              <a:t>من بين 23000 أو أكثر من الجينات التي تُكَوِّن </a:t>
            </a:r>
            <a:r>
              <a:rPr lang="ar-SY" b="1" dirty="0" err="1" smtClean="0">
                <a:solidFill>
                  <a:schemeClr val="bg1"/>
                </a:solidFill>
              </a:rPr>
              <a:t>المَجين</a:t>
            </a:r>
            <a:r>
              <a:rPr lang="ar-SY" b="1" dirty="0" smtClean="0">
                <a:solidFill>
                  <a:schemeClr val="bg1"/>
                </a:solidFill>
              </a:rPr>
              <a:t> البَشَري، فإن عدة مئات مُسْتَهْدَفَة من قِبَل </a:t>
            </a:r>
            <a:r>
              <a:rPr lang="ar-SY" b="1" dirty="0" err="1" smtClean="0">
                <a:solidFill>
                  <a:schemeClr val="bg1"/>
                </a:solidFill>
              </a:rPr>
              <a:t>تَبَدُّلات</a:t>
            </a:r>
            <a:r>
              <a:rPr lang="ar-SY" b="1" dirty="0" smtClean="0">
                <a:solidFill>
                  <a:schemeClr val="bg1"/>
                </a:solidFill>
              </a:rPr>
              <a:t> جينِيَّة أو </a:t>
            </a:r>
            <a:r>
              <a:rPr lang="ar-SY" b="1" dirty="0" err="1" smtClean="0">
                <a:solidFill>
                  <a:schemeClr val="bg1"/>
                </a:solidFill>
              </a:rPr>
              <a:t>تَخَلُّقِيَّة</a:t>
            </a:r>
            <a:r>
              <a:rPr lang="ar-SY" b="1" dirty="0" smtClean="0">
                <a:solidFill>
                  <a:schemeClr val="bg1"/>
                </a:solidFill>
              </a:rPr>
              <a:t>. هذه الجينات هي أجزاء من شَبَكات الجينات التي تُنَظِّم اِنْقِسام الخَلِيَّة وتَمايُزها وعمرها</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139</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42852"/>
            <a:ext cx="8229600" cy="1428760"/>
          </a:xfrm>
          <a:solidFill>
            <a:srgbClr val="FFC000"/>
          </a:solidFill>
        </p:spPr>
        <p:txBody>
          <a:bodyPr>
            <a:noAutofit/>
          </a:bodyPr>
          <a:lstStyle/>
          <a:p>
            <a:r>
              <a:rPr lang="ar-SY" sz="3500" b="1" dirty="0" smtClean="0">
                <a:solidFill>
                  <a:srgbClr val="0070C0"/>
                </a:solidFill>
                <a:latin typeface="Monotype Koufi" pitchFamily="2" charset="-78"/>
                <a:ea typeface="Monotype Koufi" pitchFamily="2" charset="-78"/>
                <a:cs typeface="PT Bold Heading" pitchFamily="2" charset="-78"/>
              </a:rPr>
              <a:t>تَصْنيف الوَكالَة الدولية لبُحوث السَّرَطان (</a:t>
            </a:r>
            <a:r>
              <a:rPr lang="en-US" sz="3500" b="1" dirty="0" smtClean="0">
                <a:solidFill>
                  <a:srgbClr val="0070C0"/>
                </a:solidFill>
                <a:latin typeface="Monotype Koufi" pitchFamily="2" charset="-78"/>
                <a:ea typeface="Monotype Koufi" pitchFamily="2" charset="-78"/>
                <a:cs typeface="PT Bold Heading" pitchFamily="2" charset="-78"/>
              </a:rPr>
              <a:t>IARC</a:t>
            </a:r>
            <a:r>
              <a:rPr lang="ar-SY" sz="3500" b="1" dirty="0" smtClean="0">
                <a:solidFill>
                  <a:srgbClr val="0070C0"/>
                </a:solidFill>
                <a:latin typeface="Monotype Koufi" pitchFamily="2" charset="-78"/>
                <a:ea typeface="Monotype Koufi" pitchFamily="2" charset="-78"/>
                <a:cs typeface="PT Bold Heading" pitchFamily="2" charset="-78"/>
              </a:rPr>
              <a:t>) للمَواد والعَوامِل تبعاً </a:t>
            </a:r>
            <a:r>
              <a:rPr lang="ar-SY" sz="3500" b="1" dirty="0" err="1" smtClean="0">
                <a:solidFill>
                  <a:srgbClr val="0070C0"/>
                </a:solidFill>
                <a:latin typeface="Monotype Koufi" pitchFamily="2" charset="-78"/>
                <a:ea typeface="Monotype Koufi" pitchFamily="2" charset="-78"/>
                <a:cs typeface="PT Bold Heading" pitchFamily="2" charset="-78"/>
              </a:rPr>
              <a:t>للسَّرْطَنَة</a:t>
            </a:r>
            <a:r>
              <a:rPr lang="ar-SY" sz="3500" b="1" dirty="0" smtClean="0">
                <a:solidFill>
                  <a:srgbClr val="0070C0"/>
                </a:solidFill>
                <a:latin typeface="Monotype Koufi" pitchFamily="2" charset="-78"/>
                <a:ea typeface="Monotype Koufi" pitchFamily="2" charset="-78"/>
                <a:cs typeface="PT Bold Heading" pitchFamily="2" charset="-78"/>
              </a:rPr>
              <a:t> باختصار</a:t>
            </a:r>
            <a:r>
              <a:rPr lang="ar-SY" sz="3500" b="1" baseline="30000" dirty="0" smtClean="0">
                <a:solidFill>
                  <a:srgbClr val="00B050"/>
                </a:solidFill>
                <a:latin typeface="Monotype Koufi" pitchFamily="2" charset="-78"/>
                <a:ea typeface="Monotype Koufi" pitchFamily="2" charset="-78"/>
                <a:cs typeface="PT Bold Heading" pitchFamily="2" charset="-78"/>
              </a:rPr>
              <a:t> 1، 15، 28</a:t>
            </a:r>
            <a:endParaRPr lang="ar-SY" sz="3500" b="1" baseline="30000" dirty="0">
              <a:solidFill>
                <a:srgbClr val="00B05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None/>
            </a:pPr>
            <a:r>
              <a:rPr lang="ar-SA" b="1" dirty="0" smtClean="0">
                <a:solidFill>
                  <a:schemeClr val="bg1"/>
                </a:solidFill>
                <a:latin typeface="Arial Unicode MS" pitchFamily="34" charset="-128"/>
                <a:ea typeface="Arial Unicode MS" pitchFamily="34" charset="-128"/>
                <a:cs typeface="+mj-cs"/>
              </a:rPr>
              <a:t>  </a:t>
            </a: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14</a:t>
            </a:fld>
            <a:endParaRPr lang="ar-SA" dirty="0">
              <a:solidFill>
                <a:srgbClr val="002060"/>
              </a:solidFill>
            </a:endParaRPr>
          </a:p>
        </p:txBody>
      </p:sp>
      <p:pic>
        <p:nvPicPr>
          <p:cNvPr id="21506" name="Picture 2" descr="C:\Users\TOSHIBA\Documents\محاضرات السرطان\تصنيف المسرطنات\شعار الوكالة الدولية لبحوث السرطان\شعار الوكالة الدولية لبحوث السرطان.png"/>
          <p:cNvPicPr>
            <a:picLocks noChangeAspect="1" noChangeArrowheads="1"/>
          </p:cNvPicPr>
          <p:nvPr/>
        </p:nvPicPr>
        <p:blipFill>
          <a:blip r:embed="rId2"/>
          <a:srcRect/>
          <a:stretch>
            <a:fillRect/>
          </a:stretch>
        </p:blipFill>
        <p:spPr bwMode="auto">
          <a:xfrm>
            <a:off x="1071538" y="1643050"/>
            <a:ext cx="7000924" cy="171075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21507" name="Picture 3" descr="C:\Users\TOSHIBA\Documents\محاضرات السرطان\تصنيف المسرطنات\شعار الوكالة الدولية لبحوث السرطان\مبنى الوكالة.jpg"/>
          <p:cNvPicPr>
            <a:picLocks noChangeAspect="1" noChangeArrowheads="1"/>
          </p:cNvPicPr>
          <p:nvPr/>
        </p:nvPicPr>
        <p:blipFill>
          <a:blip r:embed="rId3"/>
          <a:srcRect/>
          <a:stretch>
            <a:fillRect/>
          </a:stretch>
        </p:blipFill>
        <p:spPr bwMode="auto">
          <a:xfrm>
            <a:off x="3786182" y="3571876"/>
            <a:ext cx="1662719" cy="250033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ما هو السرطان؟</a:t>
            </a:r>
            <a:r>
              <a:rPr lang="ar-SY" b="1" baseline="30000" dirty="0" smtClean="0">
                <a:solidFill>
                  <a:srgbClr val="00B050"/>
                </a:solidFill>
                <a:latin typeface="Monotype Koufi" pitchFamily="2" charset="-78"/>
                <a:ea typeface="Monotype Koufi" pitchFamily="2" charset="-78"/>
                <a:cs typeface="PT Bold Heading" pitchFamily="2" charset="-78"/>
              </a:rPr>
              <a:t>1، 12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85000" lnSpcReduction="10000"/>
          </a:bodyPr>
          <a:lstStyle/>
          <a:p>
            <a:pPr algn="ctr">
              <a:buNone/>
            </a:pPr>
            <a:r>
              <a:rPr lang="ar-SY" b="1" dirty="0" smtClean="0">
                <a:solidFill>
                  <a:schemeClr val="accent4">
                    <a:lumMod val="40000"/>
                    <a:lumOff val="60000"/>
                  </a:schemeClr>
                </a:solidFill>
              </a:rPr>
              <a:t>خصائص أساسية</a:t>
            </a:r>
            <a:endParaRPr lang="ar-SY" b="1" dirty="0" smtClean="0">
              <a:solidFill>
                <a:schemeClr val="bg1"/>
              </a:solidFill>
            </a:endParaRPr>
          </a:p>
          <a:p>
            <a:pPr>
              <a:buFont typeface="Wingdings" pitchFamily="2" charset="2"/>
              <a:buChar char="Ø"/>
            </a:pPr>
            <a:r>
              <a:rPr lang="ar-SY" b="1" dirty="0" smtClean="0">
                <a:solidFill>
                  <a:schemeClr val="bg1"/>
                </a:solidFill>
              </a:rPr>
              <a:t>لقد ثَبُت أن السَّرَطان ينشأ من خَلِيَّة غير سوية وحيدة. بعد التَّطَوُّر عبر عدد من المراحل، فإن هذه الخَلِيَّة يمكن أن تَنْسَخ نفسها عبر اِنْقِسامات مُتَكَرِّرَة لتُشَكِّل </a:t>
            </a:r>
            <a:r>
              <a:rPr lang="ar-SY" b="1" dirty="0" err="1" smtClean="0">
                <a:solidFill>
                  <a:schemeClr val="bg1"/>
                </a:solidFill>
              </a:rPr>
              <a:t>نَسيلة</a:t>
            </a:r>
            <a:r>
              <a:rPr lang="ar-SY" b="1" dirty="0" smtClean="0">
                <a:solidFill>
                  <a:schemeClr val="bg1"/>
                </a:solidFill>
              </a:rPr>
              <a:t> كبيرة من خَلاي </a:t>
            </a:r>
            <a:r>
              <a:rPr lang="ar-SY" b="1" dirty="0" err="1" smtClean="0">
                <a:solidFill>
                  <a:schemeClr val="bg1"/>
                </a:solidFill>
              </a:rPr>
              <a:t>االوَرَم</a:t>
            </a:r>
            <a:r>
              <a:rPr lang="ar-SY" b="1" dirty="0" smtClean="0">
                <a:solidFill>
                  <a:schemeClr val="bg1"/>
                </a:solidFill>
              </a:rPr>
              <a:t>. إن المَرْحَلَة </a:t>
            </a:r>
            <a:r>
              <a:rPr lang="ar-SY" b="1" dirty="0" err="1" smtClean="0">
                <a:solidFill>
                  <a:schemeClr val="bg1"/>
                </a:solidFill>
              </a:rPr>
              <a:t>البدئية</a:t>
            </a:r>
            <a:r>
              <a:rPr lang="ar-SY" b="1" dirty="0" smtClean="0">
                <a:solidFill>
                  <a:schemeClr val="bg1"/>
                </a:solidFill>
              </a:rPr>
              <a:t> في </a:t>
            </a:r>
            <a:r>
              <a:rPr lang="ar-SY" b="1" dirty="0" err="1" smtClean="0">
                <a:solidFill>
                  <a:schemeClr val="bg1"/>
                </a:solidFill>
              </a:rPr>
              <a:t>تَطَوُّرالخَلِيَّة</a:t>
            </a:r>
            <a:r>
              <a:rPr lang="ar-SY" b="1" dirty="0" smtClean="0">
                <a:solidFill>
                  <a:schemeClr val="bg1"/>
                </a:solidFill>
              </a:rPr>
              <a:t> غير السوية ينشأ عن تَغَيُّر وطَفْرَة في المادَّة الوِراثيَّة التي تدعى </a:t>
            </a:r>
            <a:r>
              <a:rPr lang="ar-SY" b="1" dirty="0" err="1" smtClean="0">
                <a:solidFill>
                  <a:schemeClr val="bg1"/>
                </a:solidFill>
              </a:rPr>
              <a:t>الحَمْضا</a:t>
            </a:r>
            <a:r>
              <a:rPr lang="ar-SY" b="1" dirty="0" smtClean="0">
                <a:solidFill>
                  <a:schemeClr val="bg1"/>
                </a:solidFill>
              </a:rPr>
              <a:t> لرِّيْبي النُّوَوِي المَنْزوع الأُكْسِجين</a:t>
            </a:r>
            <a:r>
              <a:rPr lang="en-US" b="1" dirty="0" smtClean="0">
                <a:solidFill>
                  <a:schemeClr val="bg1"/>
                </a:solidFill>
              </a:rPr>
              <a:t>(DNA) </a:t>
            </a:r>
            <a:r>
              <a:rPr lang="ar-SY" b="1" dirty="0" smtClean="0">
                <a:solidFill>
                  <a:schemeClr val="bg1"/>
                </a:solidFill>
              </a:rPr>
              <a:t>. هذا التَّغَيُّر يمكن أن يَحدُث تلقائياً أو من المُمْكِن أن تسببه عَوامِل خارجية المَنْشَأ، كالتَّعَرُّض لمَواد كِيمْيائِيَّة </a:t>
            </a:r>
            <a:r>
              <a:rPr lang="ar-SY" b="1" dirty="0" err="1" smtClean="0">
                <a:solidFill>
                  <a:schemeClr val="bg1"/>
                </a:solidFill>
              </a:rPr>
              <a:t>مُسَرْطِنَة</a:t>
            </a:r>
            <a:r>
              <a:rPr lang="ar-SY" b="1" dirty="0" smtClean="0">
                <a:solidFill>
                  <a:schemeClr val="bg1"/>
                </a:solidFill>
              </a:rPr>
              <a:t> أو الإِشْعاع. إن تَطَوُّر الوَرَم من هذه الخَلِيَّة المُتَغَيِّرَة يمكن أن يعتمد على مجموعة متنوعة من العَوامِل، كقُدْرَة الخَلِيَّة على إِصْلاح الأذِيَّة، ووجود عَوامِل داخلية أو خارجية المَنْشَأ أخرى تُعَزِّز أو تُثَبِّط تَطَوُّر الوَرَم، وفَعَّالِيَة الجِهاز المَناعي</a:t>
            </a:r>
            <a:endParaRPr lang="en-US" b="1" dirty="0" smtClean="0">
              <a:solidFill>
                <a:schemeClr val="bg1"/>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140</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ما هو السرطان؟</a:t>
            </a:r>
            <a:r>
              <a:rPr lang="ar-SY" b="1" baseline="30000" dirty="0" smtClean="0">
                <a:solidFill>
                  <a:srgbClr val="00B050"/>
                </a:solidFill>
                <a:latin typeface="Monotype Koufi" pitchFamily="2" charset="-78"/>
                <a:ea typeface="Monotype Koufi" pitchFamily="2" charset="-78"/>
                <a:cs typeface="PT Bold Heading" pitchFamily="2" charset="-78"/>
              </a:rPr>
              <a:t>1، 12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85000" lnSpcReduction="10000"/>
          </a:bodyPr>
          <a:lstStyle/>
          <a:p>
            <a:pPr algn="ctr">
              <a:buNone/>
            </a:pPr>
            <a:r>
              <a:rPr lang="ar-SY" b="1" dirty="0" smtClean="0">
                <a:solidFill>
                  <a:schemeClr val="accent4">
                    <a:lumMod val="40000"/>
                    <a:lumOff val="60000"/>
                  </a:schemeClr>
                </a:solidFill>
                <a:cs typeface="+mj-cs"/>
              </a:rPr>
              <a:t>مراحل تطور الورم</a:t>
            </a:r>
          </a:p>
          <a:p>
            <a:pPr>
              <a:buFont typeface="Wingdings" pitchFamily="2" charset="2"/>
              <a:buChar char="Ø"/>
            </a:pPr>
            <a:r>
              <a:rPr lang="ar-SY" b="1" dirty="0" smtClean="0">
                <a:solidFill>
                  <a:schemeClr val="bg1"/>
                </a:solidFill>
              </a:rPr>
              <a:t>بالنِّسْبَة للحَيَوان، لقد تم تمييز مرحلتين للأَوْرام، تُدعى المَرْحَلَة الأولى بمَرْحَلَة إطلاق الوَرَم </a:t>
            </a:r>
            <a:r>
              <a:rPr lang="en-US" b="1" dirty="0" smtClean="0">
                <a:solidFill>
                  <a:schemeClr val="bg1"/>
                </a:solidFill>
              </a:rPr>
              <a:t>Initiation، </a:t>
            </a:r>
            <a:r>
              <a:rPr lang="ar-SY" b="1" dirty="0" smtClean="0">
                <a:solidFill>
                  <a:schemeClr val="bg1"/>
                </a:solidFill>
              </a:rPr>
              <a:t>وتدعى المَرْحَلَة الثانية بمَرْحَلَة ترقي الوَرَم</a:t>
            </a:r>
            <a:r>
              <a:rPr lang="en-US" b="1" dirty="0" smtClean="0">
                <a:solidFill>
                  <a:schemeClr val="bg1"/>
                </a:solidFill>
              </a:rPr>
              <a:t>Promotion ؛ </a:t>
            </a:r>
            <a:r>
              <a:rPr lang="ar-SY" b="1" dirty="0" smtClean="0">
                <a:solidFill>
                  <a:schemeClr val="bg1"/>
                </a:solidFill>
              </a:rPr>
              <a:t>وتُسمَّى العَوامِل التي تُحدِث المَرْحَلَة الأولى بالعَوامِل المُطْلِقَة أو </a:t>
            </a:r>
            <a:r>
              <a:rPr lang="ar-SY" b="1" dirty="0" err="1" smtClean="0">
                <a:solidFill>
                  <a:schemeClr val="bg1"/>
                </a:solidFill>
              </a:rPr>
              <a:t>مُسَرْطِنات</a:t>
            </a:r>
            <a:r>
              <a:rPr lang="ar-SY" b="1" dirty="0" smtClean="0">
                <a:solidFill>
                  <a:schemeClr val="bg1"/>
                </a:solidFill>
              </a:rPr>
              <a:t> المَرْحَلَة الباكرة، وتسمى العَوامِل التي تُحدِث المَرْحَلَة الثانية بالعَوامِل المُرَقِّيَة أو </a:t>
            </a:r>
            <a:r>
              <a:rPr lang="ar-SY" b="1" dirty="0" err="1" smtClean="0">
                <a:solidFill>
                  <a:schemeClr val="bg1"/>
                </a:solidFill>
              </a:rPr>
              <a:t>مُسَرْطِنات</a:t>
            </a:r>
            <a:r>
              <a:rPr lang="ar-SY" b="1" dirty="0" smtClean="0">
                <a:solidFill>
                  <a:schemeClr val="bg1"/>
                </a:solidFill>
              </a:rPr>
              <a:t> المَرْحَلَة المتأخرة؛ وهذا يعني أن ثمة عَوامِل تطلق الوَرَم ثم تأتي عَوامِل أخرى مختلفة تجعل هذا الوَرَم يَتَقَدَّم وبحيث أن وجود نَوْع واحد من العَوامِل فقط لن يؤدي إلى حُدوث الوَرَم، ومن الجدير ذكره أن بعض العَوامِل بإمكانها أن تطلق الوَرَم وتجعله يَتَقَدَّم لوحدها وتسمى </a:t>
            </a:r>
            <a:r>
              <a:rPr lang="ar-SY" b="1" dirty="0" err="1" smtClean="0">
                <a:solidFill>
                  <a:schemeClr val="bg1"/>
                </a:solidFill>
              </a:rPr>
              <a:t>بالمُسَرْطِنات</a:t>
            </a:r>
            <a:r>
              <a:rPr lang="ar-SY" b="1" dirty="0" smtClean="0">
                <a:solidFill>
                  <a:schemeClr val="bg1"/>
                </a:solidFill>
              </a:rPr>
              <a:t> التامة «كدُخان السَّجائِر»</a:t>
            </a:r>
            <a:endParaRPr lang="en-US" b="1" dirty="0" smtClean="0">
              <a:solidFill>
                <a:schemeClr val="bg1"/>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141</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ما هو السرطان؟</a:t>
            </a:r>
            <a:r>
              <a:rPr lang="ar-SY" b="1" baseline="30000" dirty="0" smtClean="0">
                <a:solidFill>
                  <a:srgbClr val="00B050"/>
                </a:solidFill>
                <a:latin typeface="Monotype Koufi" pitchFamily="2" charset="-78"/>
                <a:ea typeface="Monotype Koufi" pitchFamily="2" charset="-78"/>
                <a:cs typeface="PT Bold Heading" pitchFamily="2" charset="-78"/>
              </a:rPr>
              <a:t>1، 12،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142</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الخلية </a:t>
            </a:r>
            <a:r>
              <a:rPr lang="ar-SA" sz="3100" b="1" dirty="0" err="1" smtClean="0">
                <a:solidFill>
                  <a:srgbClr val="002060"/>
                </a:solidFill>
                <a:latin typeface="Monotype Koufi" pitchFamily="2" charset="-78"/>
                <a:ea typeface="Monotype Koufi" pitchFamily="2" charset="-78"/>
                <a:cs typeface="Monotype Koufi" pitchFamily="2" charset="-78"/>
              </a:rPr>
              <a:t>والصبغيات</a:t>
            </a:r>
            <a:r>
              <a:rPr lang="ar-SA" sz="3100" b="1" dirty="0" smtClean="0">
                <a:solidFill>
                  <a:srgbClr val="002060"/>
                </a:solidFill>
                <a:latin typeface="Monotype Koufi" pitchFamily="2" charset="-78"/>
                <a:ea typeface="Monotype Koufi" pitchFamily="2" charset="-78"/>
                <a:cs typeface="Monotype Koufi" pitchFamily="2" charset="-78"/>
              </a:rPr>
              <a:t> والجينات السليمة</a:t>
            </a:r>
            <a:endParaRPr lang="en-US" sz="3100" dirty="0">
              <a:solidFill>
                <a:srgbClr val="002060"/>
              </a:solidFill>
              <a:ea typeface="Monotype Koufi" pitchFamily="2" charset="-78"/>
              <a:cs typeface="Monotype Koufi" pitchFamily="2" charset="-78"/>
            </a:endParaRPr>
          </a:p>
        </p:txBody>
      </p:sp>
      <p:pic>
        <p:nvPicPr>
          <p:cNvPr id="8" name="Picture 2" descr="C:\Users\TOSHIBA\Documents\محاضرات السرطان\تصنيف المسرطنات\ما هو السرطان\خلية سليمة1.jpg"/>
          <p:cNvPicPr>
            <a:picLocks noChangeAspect="1" noChangeArrowheads="1"/>
          </p:cNvPicPr>
          <p:nvPr/>
        </p:nvPicPr>
        <p:blipFill>
          <a:blip r:embed="rId2"/>
          <a:srcRect/>
          <a:stretch>
            <a:fillRect/>
          </a:stretch>
        </p:blipFill>
        <p:spPr bwMode="auto">
          <a:xfrm>
            <a:off x="5958859" y="2643182"/>
            <a:ext cx="2970834" cy="2471734"/>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4098" name="Picture 2" descr="C:\Users\TOSHIBA\Documents\محاضرات السرطان\تصنيف المسرطنات\ما هو السرطان\خلية سليمة.jpg"/>
          <p:cNvPicPr>
            <a:picLocks noChangeAspect="1" noChangeArrowheads="1"/>
          </p:cNvPicPr>
          <p:nvPr/>
        </p:nvPicPr>
        <p:blipFill>
          <a:blip r:embed="rId3"/>
          <a:srcRect/>
          <a:stretch>
            <a:fillRect/>
          </a:stretch>
        </p:blipFill>
        <p:spPr bwMode="auto">
          <a:xfrm>
            <a:off x="3143240" y="2714620"/>
            <a:ext cx="2643206" cy="2410604"/>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4099" name="Picture 3" descr="C:\Users\TOSHIBA\Documents\محاضرات السرطان\تصنيف المسرطنات\ما هو السرطان\الجينات.jpg"/>
          <p:cNvPicPr>
            <a:picLocks noChangeAspect="1" noChangeArrowheads="1"/>
          </p:cNvPicPr>
          <p:nvPr/>
        </p:nvPicPr>
        <p:blipFill>
          <a:blip r:embed="rId4"/>
          <a:srcRect/>
          <a:stretch>
            <a:fillRect/>
          </a:stretch>
        </p:blipFill>
        <p:spPr bwMode="auto">
          <a:xfrm>
            <a:off x="214282" y="2775960"/>
            <a:ext cx="2714644" cy="2330975"/>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ما هو السرطان؟</a:t>
            </a:r>
            <a:r>
              <a:rPr lang="ar-SY" b="1" baseline="30000" dirty="0" smtClean="0">
                <a:solidFill>
                  <a:srgbClr val="00B050"/>
                </a:solidFill>
                <a:latin typeface="Monotype Koufi" pitchFamily="2" charset="-78"/>
                <a:ea typeface="Monotype Koufi" pitchFamily="2" charset="-78"/>
                <a:cs typeface="PT Bold Heading" pitchFamily="2" charset="-78"/>
              </a:rPr>
              <a:t>1، 12،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143</a:t>
            </a:fld>
            <a:endParaRPr lang="ar-SA" dirty="0">
              <a:solidFill>
                <a:srgbClr val="002060"/>
              </a:solidFill>
            </a:endParaRPr>
          </a:p>
        </p:txBody>
      </p:sp>
      <p:sp>
        <p:nvSpPr>
          <p:cNvPr id="7" name="عنصر نائب للمحتوى 6"/>
          <p:cNvSpPr>
            <a:spLocks noGrp="1"/>
          </p:cNvSpPr>
          <p:nvPr>
            <p:ph idx="1"/>
          </p:nvPr>
        </p:nvSpPr>
        <p:spPr>
          <a:ln>
            <a:solidFill>
              <a:srgbClr val="C00000"/>
            </a:solidFill>
          </a:ln>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خلايا سرطانية تنمو ضمن نسيج سوي</a:t>
            </a:r>
            <a:endParaRPr lang="en-US" sz="3100" dirty="0">
              <a:solidFill>
                <a:srgbClr val="002060"/>
              </a:solidFill>
              <a:ea typeface="Monotype Koufi" pitchFamily="2" charset="-78"/>
              <a:cs typeface="Monotype Koufi" pitchFamily="2" charset="-78"/>
            </a:endParaRPr>
          </a:p>
        </p:txBody>
      </p:sp>
      <p:pic>
        <p:nvPicPr>
          <p:cNvPr id="5122" name="Picture 2" descr="C:\Users\TOSHIBA\Documents\محاضرات السرطان\تصنيف المسرطنات\ما هو السرطان\نسيج سليم وغير سليم.jpg"/>
          <p:cNvPicPr>
            <a:picLocks noChangeAspect="1" noChangeArrowheads="1"/>
          </p:cNvPicPr>
          <p:nvPr/>
        </p:nvPicPr>
        <p:blipFill>
          <a:blip r:embed="rId2"/>
          <a:srcRect/>
          <a:stretch>
            <a:fillRect/>
          </a:stretch>
        </p:blipFill>
        <p:spPr bwMode="auto">
          <a:xfrm>
            <a:off x="4840825" y="3000372"/>
            <a:ext cx="4055526" cy="230028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5123" name="Picture 3" descr="C:\Users\TOSHIBA\Documents\محاضرات السرطان\تصنيف المسرطنات\ما هو السرطان\نسيج سليم وغير سليم1.jpg"/>
          <p:cNvPicPr>
            <a:picLocks noChangeAspect="1" noChangeArrowheads="1"/>
          </p:cNvPicPr>
          <p:nvPr/>
        </p:nvPicPr>
        <p:blipFill>
          <a:blip r:embed="rId3"/>
          <a:srcRect/>
          <a:stretch>
            <a:fillRect/>
          </a:stretch>
        </p:blipFill>
        <p:spPr bwMode="auto">
          <a:xfrm>
            <a:off x="428597" y="2950529"/>
            <a:ext cx="4143403" cy="235013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ما هو السرطان؟</a:t>
            </a:r>
            <a:r>
              <a:rPr lang="ar-SY" b="1" baseline="30000" dirty="0" smtClean="0">
                <a:solidFill>
                  <a:srgbClr val="00B050"/>
                </a:solidFill>
                <a:latin typeface="Monotype Koufi" pitchFamily="2" charset="-78"/>
                <a:ea typeface="Monotype Koufi" pitchFamily="2" charset="-78"/>
                <a:cs typeface="PT Bold Heading" pitchFamily="2" charset="-78"/>
              </a:rPr>
              <a:t>1، 12،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144</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الطفرات ومراحل </a:t>
            </a:r>
            <a:r>
              <a:rPr lang="ar-SA" sz="2200" b="1" dirty="0" err="1" smtClean="0">
                <a:solidFill>
                  <a:srgbClr val="002060"/>
                </a:solidFill>
                <a:latin typeface="Monotype Koufi" pitchFamily="2" charset="-78"/>
                <a:ea typeface="Monotype Koufi" pitchFamily="2" charset="-78"/>
                <a:cs typeface="Monotype Koufi" pitchFamily="2" charset="-78"/>
              </a:rPr>
              <a:t>التسرطن</a:t>
            </a:r>
            <a:endParaRPr lang="en-US" sz="2200" dirty="0">
              <a:solidFill>
                <a:srgbClr val="002060"/>
              </a:solidFill>
              <a:ea typeface="Monotype Koufi" pitchFamily="2" charset="-78"/>
              <a:cs typeface="Monotype Koufi" pitchFamily="2" charset="-78"/>
            </a:endParaRPr>
          </a:p>
        </p:txBody>
      </p:sp>
      <p:pic>
        <p:nvPicPr>
          <p:cNvPr id="10" name="Picture 3" descr="C:\Users\TOSHIBA\Documents\محاضرات السرطان\تصنيف المسرطنات\ما هو السرطان\مراحل التسرطن.png"/>
          <p:cNvPicPr>
            <a:picLocks noChangeAspect="1" noChangeArrowheads="1"/>
          </p:cNvPicPr>
          <p:nvPr/>
        </p:nvPicPr>
        <p:blipFill>
          <a:blip r:embed="rId2"/>
          <a:srcRect/>
          <a:stretch>
            <a:fillRect/>
          </a:stretch>
        </p:blipFill>
        <p:spPr bwMode="auto">
          <a:xfrm>
            <a:off x="214282" y="2429435"/>
            <a:ext cx="5786478" cy="289579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1" name="Picture 2" descr="C:\Users\TOSHIBA\Documents\محاضرات السرطان\تصنيف المسرطنات\ما هو السرطان\الطفرات.jpg"/>
          <p:cNvPicPr>
            <a:picLocks noChangeAspect="1" noChangeArrowheads="1"/>
          </p:cNvPicPr>
          <p:nvPr/>
        </p:nvPicPr>
        <p:blipFill>
          <a:blip r:embed="rId3"/>
          <a:srcRect/>
          <a:stretch>
            <a:fillRect/>
          </a:stretch>
        </p:blipFill>
        <p:spPr bwMode="auto">
          <a:xfrm>
            <a:off x="6189135" y="2000240"/>
            <a:ext cx="2746110" cy="4311649"/>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ما هو السرطان؟</a:t>
            </a:r>
            <a:r>
              <a:rPr lang="ar-SY" b="1" baseline="30000" dirty="0" smtClean="0">
                <a:solidFill>
                  <a:srgbClr val="00B050"/>
                </a:solidFill>
                <a:latin typeface="Monotype Koufi" pitchFamily="2" charset="-78"/>
                <a:ea typeface="Monotype Koufi" pitchFamily="2" charset="-78"/>
                <a:cs typeface="PT Bold Heading" pitchFamily="2" charset="-78"/>
              </a:rPr>
              <a:t>1، 12</a:t>
            </a:r>
            <a:endParaRPr lang="ar-SY" b="1" baseline="30000" dirty="0">
              <a:solidFill>
                <a:srgbClr val="00B05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92500" lnSpcReduction="20000"/>
          </a:bodyPr>
          <a:lstStyle/>
          <a:p>
            <a:pPr algn="ctr">
              <a:buNone/>
            </a:pPr>
            <a:r>
              <a:rPr lang="ar-SA" b="1" dirty="0" smtClean="0">
                <a:solidFill>
                  <a:schemeClr val="accent4">
                    <a:lumMod val="40000"/>
                    <a:lumOff val="60000"/>
                  </a:schemeClr>
                </a:solidFill>
                <a:cs typeface="+mj-cs"/>
              </a:rPr>
              <a:t>فترة التَّحْريض–الخَفاء (الهُجوع)</a:t>
            </a:r>
            <a:endParaRPr lang="ar-SY" b="1" dirty="0" smtClean="0">
              <a:solidFill>
                <a:schemeClr val="accent4">
                  <a:lumMod val="40000"/>
                  <a:lumOff val="60000"/>
                </a:schemeClr>
              </a:solidFill>
              <a:cs typeface="+mj-cs"/>
            </a:endParaRPr>
          </a:p>
          <a:p>
            <a:pPr>
              <a:buFont typeface="Wingdings" pitchFamily="2" charset="2"/>
              <a:buChar char="Ø"/>
            </a:pPr>
            <a:r>
              <a:rPr lang="ar-SY" b="1" dirty="0" smtClean="0">
                <a:solidFill>
                  <a:schemeClr val="bg1"/>
                </a:solidFill>
              </a:rPr>
              <a:t>من خلال الدراسات التَّجْريبِيَّة للسَّرَطان على الحَيَوان ودراسة السَّرَطان لدى الإنسان ثَبُت وجود فاصلٍ زمنيٍ ذي شأن بين التَّعَرُّض الأول للعامِل المُسَبِّب والتَّظاهُرَة الأولى للوَرَم</a:t>
            </a:r>
          </a:p>
          <a:p>
            <a:pPr>
              <a:buFont typeface="Wingdings" pitchFamily="2" charset="2"/>
              <a:buChar char="Ø"/>
            </a:pPr>
            <a:r>
              <a:rPr lang="ar-SY" b="1" dirty="0" smtClean="0">
                <a:solidFill>
                  <a:schemeClr val="bg1"/>
                </a:solidFill>
              </a:rPr>
              <a:t>بالنِّسْبَة للإنسان، فإن طول هذه الفترة يتباين كحَدّ أدنى من 4-6 سنوات في الابْيِضاض المُحْدَث بتأثير الإِشْعاع إلى أكثر من 40 سنة في بعض حالات وَرَم المُتَوَسِّطَة (</a:t>
            </a:r>
            <a:r>
              <a:rPr lang="ar-SY" b="1" dirty="0" err="1" smtClean="0">
                <a:solidFill>
                  <a:schemeClr val="bg1"/>
                </a:solidFill>
              </a:rPr>
              <a:t>ميزوثِلْيوما</a:t>
            </a:r>
            <a:r>
              <a:rPr lang="ar-SY" b="1" dirty="0" smtClean="0">
                <a:solidFill>
                  <a:schemeClr val="bg1"/>
                </a:solidFill>
              </a:rPr>
              <a:t>) المُحْدَث بتأثير </a:t>
            </a:r>
            <a:r>
              <a:rPr lang="ar-SY" b="1" dirty="0" err="1" smtClean="0">
                <a:solidFill>
                  <a:schemeClr val="bg1"/>
                </a:solidFill>
              </a:rPr>
              <a:t>الأَسْبَسْت</a:t>
            </a:r>
            <a:r>
              <a:rPr lang="ar-SY" b="1" dirty="0" smtClean="0">
                <a:solidFill>
                  <a:schemeClr val="bg1"/>
                </a:solidFill>
              </a:rPr>
              <a:t> (الحَرير الصَّخْري). وبالنِّسْبَة لمعظم الأَوْرام، يبلغ هذا الفاصل 12-25 سنة. من الواضح أن هذه الفترة الطويلة من الوقت يمكن أن تحجب العَلاقَة بين تَعَرُّض بعيد زمنياً وتَعَرُّض موجود حديثاً</a:t>
            </a:r>
            <a:endParaRPr lang="en-US" b="1" dirty="0" smtClean="0">
              <a:solidFill>
                <a:schemeClr val="bg1"/>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145</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ما هو السرطان؟</a:t>
            </a:r>
            <a:r>
              <a:rPr lang="ar-SY" b="1" baseline="30000" dirty="0" smtClean="0">
                <a:solidFill>
                  <a:srgbClr val="00B050"/>
                </a:solidFill>
                <a:latin typeface="Monotype Koufi" pitchFamily="2" charset="-78"/>
                <a:ea typeface="Monotype Koufi" pitchFamily="2" charset="-78"/>
                <a:cs typeface="PT Bold Heading" pitchFamily="2" charset="-78"/>
              </a:rPr>
              <a:t>1، 12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85000" lnSpcReduction="20000"/>
          </a:bodyPr>
          <a:lstStyle/>
          <a:p>
            <a:pPr algn="ctr">
              <a:buNone/>
            </a:pPr>
            <a:r>
              <a:rPr lang="ar-SA" b="1" dirty="0" smtClean="0">
                <a:solidFill>
                  <a:schemeClr val="accent4">
                    <a:lumMod val="40000"/>
                    <a:lumOff val="60000"/>
                  </a:schemeClr>
                </a:solidFill>
                <a:cs typeface="+mj-cs"/>
              </a:rPr>
              <a:t>مسألة العَتَبات &amp; عَلاقَة الجُرْعَة-الاسْتِجابَة</a:t>
            </a:r>
            <a:endParaRPr lang="ar-SY" b="1" dirty="0" smtClean="0">
              <a:solidFill>
                <a:schemeClr val="accent4">
                  <a:lumMod val="40000"/>
                  <a:lumOff val="60000"/>
                </a:schemeClr>
              </a:solidFill>
              <a:cs typeface="+mj-cs"/>
            </a:endParaRPr>
          </a:p>
          <a:p>
            <a:pPr>
              <a:buFont typeface="Wingdings" pitchFamily="2" charset="2"/>
              <a:buChar char="Ø"/>
            </a:pPr>
            <a:r>
              <a:rPr lang="ar-SY" b="1" dirty="0" smtClean="0">
                <a:solidFill>
                  <a:schemeClr val="bg1"/>
                </a:solidFill>
              </a:rPr>
              <a:t>فيما يتعلق بالتَّأْثيرات السَّامَّة، فإن ثمة جُرْعَات أو </a:t>
            </a:r>
            <a:r>
              <a:rPr lang="ar-SY" b="1" dirty="0" err="1" smtClean="0">
                <a:solidFill>
                  <a:schemeClr val="bg1"/>
                </a:solidFill>
              </a:rPr>
              <a:t>تَعَرُّضات</a:t>
            </a:r>
            <a:r>
              <a:rPr lang="ar-SY" b="1" dirty="0" smtClean="0">
                <a:solidFill>
                  <a:schemeClr val="bg1"/>
                </a:solidFill>
              </a:rPr>
              <a:t> لا يَحْدُث عندها أو عند أدنى منها تأثيرات ضارَّة، حيث تُدعى هذه الجُرْعَة بالعَتَبَة. من الصعب حتى الآن تَحْديد وجود عَتَبات </a:t>
            </a:r>
            <a:r>
              <a:rPr lang="ar-SY" b="1" dirty="0" err="1" smtClean="0">
                <a:solidFill>
                  <a:schemeClr val="bg1"/>
                </a:solidFill>
              </a:rPr>
              <a:t>للمُسَرْطِنات</a:t>
            </a:r>
            <a:r>
              <a:rPr lang="ar-SY" b="1" dirty="0" smtClean="0">
                <a:solidFill>
                  <a:schemeClr val="bg1"/>
                </a:solidFill>
              </a:rPr>
              <a:t>. عموماً، ثمة جدل حول وجود الجُرْعَات </a:t>
            </a:r>
            <a:r>
              <a:rPr lang="ar-SY" b="1" dirty="0" err="1" smtClean="0">
                <a:solidFill>
                  <a:schemeClr val="bg1"/>
                </a:solidFill>
              </a:rPr>
              <a:t>العَتَبِيَّة</a:t>
            </a:r>
            <a:r>
              <a:rPr lang="ar-SY" b="1" dirty="0" smtClean="0">
                <a:solidFill>
                  <a:schemeClr val="bg1"/>
                </a:solidFill>
              </a:rPr>
              <a:t> للمَواد </a:t>
            </a:r>
            <a:r>
              <a:rPr lang="ar-SY" b="1" dirty="0" err="1" smtClean="0">
                <a:solidFill>
                  <a:schemeClr val="bg1"/>
                </a:solidFill>
              </a:rPr>
              <a:t>المُسَرْطِنَة</a:t>
            </a:r>
            <a:r>
              <a:rPr lang="ar-SY" b="1" dirty="0" smtClean="0">
                <a:solidFill>
                  <a:schemeClr val="bg1"/>
                </a:solidFill>
              </a:rPr>
              <a:t>، مع الأخذ بعين الاعتبار أنه كلما تزداد الجُرْعَة يزداد </a:t>
            </a:r>
            <a:r>
              <a:rPr lang="ar-SY" b="1" dirty="0" err="1" smtClean="0">
                <a:solidFill>
                  <a:schemeClr val="bg1"/>
                </a:solidFill>
              </a:rPr>
              <a:t>اِخْتِطار</a:t>
            </a:r>
            <a:r>
              <a:rPr lang="ar-SY" b="1" dirty="0" smtClean="0">
                <a:solidFill>
                  <a:schemeClr val="bg1"/>
                </a:solidFill>
              </a:rPr>
              <a:t> (خَطَر) ظهور السَّرَطان وتَقَدُّمه</a:t>
            </a:r>
          </a:p>
          <a:p>
            <a:pPr>
              <a:buFont typeface="Wingdings" pitchFamily="2" charset="2"/>
              <a:buChar char="Ø"/>
            </a:pPr>
            <a:r>
              <a:rPr lang="ar-SY" b="1" dirty="0" smtClean="0">
                <a:solidFill>
                  <a:schemeClr val="bg1"/>
                </a:solidFill>
              </a:rPr>
              <a:t>رغم أن العَتَبات قد تكون موجودة أو غير موجودة، فإن ثمة بَيِّنَة قوية بما يتعلق بتَأْثير الجُرْعَة-الاسْتِجابَة من أجل معظم العَوامِل </a:t>
            </a:r>
            <a:r>
              <a:rPr lang="ar-SY" b="1" dirty="0" err="1" smtClean="0">
                <a:solidFill>
                  <a:schemeClr val="bg1"/>
                </a:solidFill>
              </a:rPr>
              <a:t>المُسَرْطِنَة</a:t>
            </a:r>
            <a:r>
              <a:rPr lang="ar-SY" b="1" dirty="0" smtClean="0">
                <a:solidFill>
                  <a:schemeClr val="bg1"/>
                </a:solidFill>
              </a:rPr>
              <a:t> التي دُرِسَت بشكل كافٍ. بمعنى آخر، إن الجُرْعَات الأكبر تؤدي إلى مُعَدَّلات حُدوث للسَّرَطانات ومُعَدَّلات وَفَيات بسببها أعلى مما هو عليه الحال لدى جمهرة تتَعَرُّض لجُرْعَات أقل</a:t>
            </a:r>
            <a:endParaRPr lang="en-US" b="1" dirty="0" smtClean="0">
              <a:solidFill>
                <a:schemeClr val="bg1"/>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146</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عوامل الخطر المتعلقة بالسرطان</a:t>
            </a:r>
            <a:r>
              <a:rPr lang="ar-SY" b="1" baseline="30000" dirty="0" smtClean="0">
                <a:solidFill>
                  <a:srgbClr val="00B050"/>
                </a:solidFill>
                <a:latin typeface="Monotype Koufi" pitchFamily="2" charset="-78"/>
                <a:ea typeface="Monotype Koufi" pitchFamily="2" charset="-78"/>
                <a:cs typeface="PT Bold Heading" pitchFamily="2" charset="-78"/>
              </a:rPr>
              <a:t>1، 26</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lvl="0">
              <a:buFont typeface="Wingdings" pitchFamily="2" charset="2"/>
              <a:buChar char="Ø"/>
            </a:pPr>
            <a:r>
              <a:rPr lang="ar-SA" b="1" dirty="0" smtClean="0">
                <a:solidFill>
                  <a:schemeClr val="bg1"/>
                </a:solidFill>
              </a:rPr>
              <a:t>العمر</a:t>
            </a:r>
            <a:endParaRPr lang="en-US" b="1" dirty="0" smtClean="0">
              <a:solidFill>
                <a:schemeClr val="bg1"/>
              </a:solidFill>
            </a:endParaRPr>
          </a:p>
          <a:p>
            <a:pPr lvl="0">
              <a:buFont typeface="Wingdings" pitchFamily="2" charset="2"/>
              <a:buChar char="Ø"/>
            </a:pPr>
            <a:r>
              <a:rPr lang="ar-SA" b="1" dirty="0" smtClean="0">
                <a:solidFill>
                  <a:schemeClr val="bg1"/>
                </a:solidFill>
              </a:rPr>
              <a:t>استهلاك المسكرات (المشروبات الكحولية)</a:t>
            </a:r>
            <a:endParaRPr lang="en-US" b="1" dirty="0" smtClean="0">
              <a:solidFill>
                <a:schemeClr val="bg1"/>
              </a:solidFill>
            </a:endParaRPr>
          </a:p>
          <a:p>
            <a:pPr lvl="0">
              <a:buFont typeface="Wingdings" pitchFamily="2" charset="2"/>
              <a:buChar char="Ø"/>
            </a:pPr>
            <a:r>
              <a:rPr lang="en-US" b="1" dirty="0" smtClean="0">
                <a:solidFill>
                  <a:schemeClr val="bg1"/>
                </a:solidFill>
              </a:rPr>
              <a:t> </a:t>
            </a:r>
            <a:r>
              <a:rPr lang="ar-SA" b="1" dirty="0" smtClean="0">
                <a:solidFill>
                  <a:schemeClr val="bg1"/>
                </a:solidFill>
              </a:rPr>
              <a:t>التعرض في بيئة العمل للمواد والعوامل </a:t>
            </a:r>
            <a:r>
              <a:rPr lang="ar-SA" b="1" dirty="0" err="1" smtClean="0">
                <a:solidFill>
                  <a:schemeClr val="bg1"/>
                </a:solidFill>
              </a:rPr>
              <a:t>المسرطنة</a:t>
            </a:r>
            <a:endParaRPr lang="ar-SA" b="1" dirty="0" smtClean="0">
              <a:solidFill>
                <a:schemeClr val="bg1"/>
              </a:solidFill>
            </a:endParaRPr>
          </a:p>
          <a:p>
            <a:pPr lvl="0">
              <a:buFont typeface="Wingdings" pitchFamily="2" charset="2"/>
              <a:buChar char="Ø"/>
            </a:pPr>
            <a:r>
              <a:rPr lang="ar-SA" b="1" dirty="0" smtClean="0">
                <a:solidFill>
                  <a:schemeClr val="bg1"/>
                </a:solidFill>
              </a:rPr>
              <a:t>التلوث البيئي</a:t>
            </a:r>
            <a:endParaRPr lang="en-US" b="1" dirty="0" smtClean="0">
              <a:solidFill>
                <a:schemeClr val="bg1"/>
              </a:solidFill>
            </a:endParaRPr>
          </a:p>
          <a:p>
            <a:pPr lvl="0">
              <a:buFont typeface="Wingdings" pitchFamily="2" charset="2"/>
              <a:buChar char="Ø"/>
            </a:pPr>
            <a:r>
              <a:rPr lang="ar-SA" b="1" dirty="0" smtClean="0">
                <a:solidFill>
                  <a:schemeClr val="bg1"/>
                </a:solidFill>
              </a:rPr>
              <a:t>الالتهابات المزمنة (داء </a:t>
            </a:r>
            <a:r>
              <a:rPr lang="ar-SA" b="1" dirty="0" err="1" smtClean="0">
                <a:solidFill>
                  <a:schemeClr val="bg1"/>
                </a:solidFill>
              </a:rPr>
              <a:t>كرون</a:t>
            </a:r>
            <a:r>
              <a:rPr lang="ar-SA" b="1" dirty="0" smtClean="0">
                <a:solidFill>
                  <a:schemeClr val="bg1"/>
                </a:solidFill>
              </a:rPr>
              <a:t>، التهاب القولون التقرحي)</a:t>
            </a:r>
            <a:endParaRPr lang="en-US" b="1" dirty="0" smtClean="0">
              <a:solidFill>
                <a:schemeClr val="bg1"/>
              </a:solidFill>
            </a:endParaRPr>
          </a:p>
          <a:p>
            <a:pPr lvl="0">
              <a:buFont typeface="Wingdings" pitchFamily="2" charset="2"/>
              <a:buChar char="Ø"/>
            </a:pPr>
            <a:r>
              <a:rPr lang="ar-SA" b="1" dirty="0" smtClean="0">
                <a:solidFill>
                  <a:schemeClr val="bg1"/>
                </a:solidFill>
              </a:rPr>
              <a:t>النظام الغذائي (الغني بالدسم واللحم المصنع باللحم المصنع بالمعالجة المتعاقبة، والقليل بالخضار والفواكه والحبوب الكاملة)</a:t>
            </a:r>
            <a:endParaRPr lang="en-US" b="1" dirty="0" smtClean="0">
              <a:solidFill>
                <a:schemeClr val="bg1"/>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147</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عوامل الخطر المتعلقة بالسرطان</a:t>
            </a:r>
            <a:r>
              <a:rPr lang="ar-SY" b="1" baseline="30000" dirty="0" smtClean="0">
                <a:solidFill>
                  <a:srgbClr val="00B050"/>
                </a:solidFill>
                <a:latin typeface="Monotype Koufi" pitchFamily="2" charset="-78"/>
                <a:ea typeface="Monotype Koufi" pitchFamily="2" charset="-78"/>
                <a:cs typeface="PT Bold Heading" pitchFamily="2" charset="-78"/>
              </a:rPr>
              <a:t>1، 26</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lnSpcReduction="10000"/>
          </a:bodyPr>
          <a:lstStyle/>
          <a:p>
            <a:pPr lvl="0">
              <a:buFont typeface="Wingdings" pitchFamily="2" charset="2"/>
              <a:buChar char="Ø"/>
            </a:pPr>
            <a:r>
              <a:rPr lang="ar-SA" b="1" dirty="0" err="1" smtClean="0">
                <a:solidFill>
                  <a:schemeClr val="bg1"/>
                </a:solidFill>
              </a:rPr>
              <a:t>الهرمونات</a:t>
            </a:r>
            <a:endParaRPr lang="en-US" b="1" dirty="0" smtClean="0">
              <a:solidFill>
                <a:schemeClr val="bg1"/>
              </a:solidFill>
            </a:endParaRPr>
          </a:p>
          <a:p>
            <a:pPr lvl="0">
              <a:buFont typeface="Wingdings" pitchFamily="2" charset="2"/>
              <a:buChar char="Ø"/>
            </a:pPr>
            <a:r>
              <a:rPr lang="ar-SA" b="1" dirty="0" smtClean="0">
                <a:solidFill>
                  <a:schemeClr val="bg1"/>
                </a:solidFill>
              </a:rPr>
              <a:t>كبت المناعة</a:t>
            </a:r>
            <a:endParaRPr lang="en-US" b="1" dirty="0" smtClean="0">
              <a:solidFill>
                <a:schemeClr val="bg1"/>
              </a:solidFill>
            </a:endParaRPr>
          </a:p>
          <a:p>
            <a:pPr lvl="0">
              <a:buFont typeface="Wingdings" pitchFamily="2" charset="2"/>
              <a:buChar char="Ø"/>
            </a:pPr>
            <a:r>
              <a:rPr lang="ar-SA" b="1" dirty="0" err="1" smtClean="0">
                <a:solidFill>
                  <a:schemeClr val="bg1"/>
                </a:solidFill>
              </a:rPr>
              <a:t>الأخماج</a:t>
            </a:r>
            <a:endParaRPr lang="en-US" b="1" dirty="0" smtClean="0">
              <a:solidFill>
                <a:schemeClr val="bg1"/>
              </a:solidFill>
            </a:endParaRPr>
          </a:p>
          <a:p>
            <a:pPr lvl="0">
              <a:buFont typeface="Wingdings" pitchFamily="2" charset="2"/>
              <a:buChar char="Ø"/>
            </a:pPr>
            <a:r>
              <a:rPr lang="ar-SA" b="1" dirty="0" smtClean="0">
                <a:solidFill>
                  <a:schemeClr val="bg1"/>
                </a:solidFill>
              </a:rPr>
              <a:t>البدانة</a:t>
            </a:r>
            <a:endParaRPr lang="en-US" b="1" dirty="0" smtClean="0">
              <a:solidFill>
                <a:schemeClr val="bg1"/>
              </a:solidFill>
            </a:endParaRPr>
          </a:p>
          <a:p>
            <a:pPr lvl="0">
              <a:buFont typeface="Wingdings" pitchFamily="2" charset="2"/>
              <a:buChar char="Ø"/>
            </a:pPr>
            <a:r>
              <a:rPr lang="ar-SA" b="1" dirty="0" smtClean="0">
                <a:solidFill>
                  <a:schemeClr val="bg1"/>
                </a:solidFill>
              </a:rPr>
              <a:t>الإشعاع</a:t>
            </a:r>
            <a:endParaRPr lang="en-US" b="1" dirty="0" smtClean="0">
              <a:solidFill>
                <a:schemeClr val="bg1"/>
              </a:solidFill>
            </a:endParaRPr>
          </a:p>
          <a:p>
            <a:pPr lvl="0">
              <a:buFont typeface="Wingdings" pitchFamily="2" charset="2"/>
              <a:buChar char="Ø"/>
            </a:pPr>
            <a:r>
              <a:rPr lang="ar-SA" b="1" dirty="0" smtClean="0">
                <a:solidFill>
                  <a:schemeClr val="bg1"/>
                </a:solidFill>
              </a:rPr>
              <a:t>ضوء الشمس</a:t>
            </a:r>
            <a:endParaRPr lang="en-US" b="1" dirty="0" smtClean="0">
              <a:solidFill>
                <a:schemeClr val="bg1"/>
              </a:solidFill>
            </a:endParaRPr>
          </a:p>
          <a:p>
            <a:pPr lvl="0">
              <a:buFont typeface="Wingdings" pitchFamily="2" charset="2"/>
              <a:buChar char="Ø"/>
            </a:pPr>
            <a:r>
              <a:rPr lang="ar-SA" b="1" dirty="0" smtClean="0">
                <a:solidFill>
                  <a:schemeClr val="bg1"/>
                </a:solidFill>
              </a:rPr>
              <a:t>التبغ</a:t>
            </a:r>
          </a:p>
          <a:p>
            <a:pPr lvl="0">
              <a:buFont typeface="Wingdings" pitchFamily="2" charset="2"/>
              <a:buChar char="Ø"/>
            </a:pPr>
            <a:r>
              <a:rPr lang="ar-SA" b="1" dirty="0" smtClean="0">
                <a:solidFill>
                  <a:schemeClr val="bg1"/>
                </a:solidFill>
              </a:rPr>
              <a:t>القصة العائلية والوراثية</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148</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عوامل الخطر المتعلقة بالسرطان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None/>
            </a:pPr>
            <a:r>
              <a:rPr lang="ar-SA" b="1" dirty="0" smtClean="0">
                <a:solidFill>
                  <a:schemeClr val="bg1"/>
                </a:solidFill>
                <a:latin typeface="Arial Unicode MS" pitchFamily="34" charset="-128"/>
                <a:ea typeface="Arial Unicode MS" pitchFamily="34" charset="-128"/>
                <a:cs typeface="+mj-cs"/>
              </a:rPr>
              <a:t> </a:t>
            </a: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149</a:t>
            </a:fld>
            <a:endParaRPr lang="ar-SA" dirty="0">
              <a:solidFill>
                <a:srgbClr val="002060"/>
              </a:solidFill>
            </a:endParaRPr>
          </a:p>
        </p:txBody>
      </p:sp>
      <p:pic>
        <p:nvPicPr>
          <p:cNvPr id="1029" name="Picture 5" descr="C:\Users\TOSHIBA\Documents\محاضرات السرطان\تصنيف المسرطنات\عوامل الخطر\عوامل الخطر.jpg"/>
          <p:cNvPicPr>
            <a:picLocks noChangeAspect="1" noChangeArrowheads="1"/>
          </p:cNvPicPr>
          <p:nvPr/>
        </p:nvPicPr>
        <p:blipFill>
          <a:blip r:embed="rId2"/>
          <a:srcRect/>
          <a:stretch>
            <a:fillRect/>
          </a:stretch>
        </p:blipFill>
        <p:spPr bwMode="auto">
          <a:xfrm>
            <a:off x="1373932" y="1766888"/>
            <a:ext cx="6834038" cy="4162442"/>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20" y="0"/>
            <a:ext cx="8501122" cy="1571612"/>
          </a:xfrm>
          <a:solidFill>
            <a:srgbClr val="FFC000"/>
          </a:solidFill>
        </p:spPr>
        <p:txBody>
          <a:bodyPr>
            <a:normAutofit/>
          </a:bodyPr>
          <a:lstStyle/>
          <a:p>
            <a:r>
              <a:rPr lang="ar-SY" sz="3600" b="1" dirty="0" smtClean="0">
                <a:solidFill>
                  <a:srgbClr val="0070C0"/>
                </a:solidFill>
                <a:latin typeface="Monotype Koufi" pitchFamily="2" charset="-78"/>
                <a:ea typeface="Monotype Koufi" pitchFamily="2" charset="-78"/>
                <a:cs typeface="PT Bold Heading" pitchFamily="2" charset="-78"/>
              </a:rPr>
              <a:t>تَصْنيف الوَكالَة الدولية لبُحوث السَّرَطان (</a:t>
            </a:r>
            <a:r>
              <a:rPr lang="en-US" sz="3600" b="1" dirty="0" smtClean="0">
                <a:solidFill>
                  <a:srgbClr val="0070C0"/>
                </a:solidFill>
                <a:latin typeface="Monotype Koufi" pitchFamily="2" charset="-78"/>
                <a:ea typeface="Monotype Koufi" pitchFamily="2" charset="-78"/>
                <a:cs typeface="PT Bold Heading" pitchFamily="2" charset="-78"/>
              </a:rPr>
              <a:t>IARC</a:t>
            </a:r>
            <a:r>
              <a:rPr lang="ar-SY" sz="3600" b="1" dirty="0" smtClean="0">
                <a:solidFill>
                  <a:srgbClr val="0070C0"/>
                </a:solidFill>
                <a:latin typeface="Monotype Koufi" pitchFamily="2" charset="-78"/>
                <a:ea typeface="Monotype Koufi" pitchFamily="2" charset="-78"/>
                <a:cs typeface="PT Bold Heading" pitchFamily="2" charset="-78"/>
              </a:rPr>
              <a:t>) للمَواد والعَوامِل تبعاً </a:t>
            </a:r>
            <a:r>
              <a:rPr lang="ar-SY" sz="3600" b="1" dirty="0" err="1" smtClean="0">
                <a:solidFill>
                  <a:srgbClr val="0070C0"/>
                </a:solidFill>
                <a:latin typeface="Monotype Koufi" pitchFamily="2" charset="-78"/>
                <a:ea typeface="Monotype Koufi" pitchFamily="2" charset="-78"/>
                <a:cs typeface="PT Bold Heading" pitchFamily="2" charset="-78"/>
              </a:rPr>
              <a:t>للسَّرْطَنَة</a:t>
            </a:r>
            <a:r>
              <a:rPr lang="ar-SY" sz="3600" b="1" baseline="30000" dirty="0" smtClean="0">
                <a:solidFill>
                  <a:srgbClr val="00B050"/>
                </a:solidFill>
                <a:latin typeface="Monotype Koufi" pitchFamily="2" charset="-78"/>
                <a:ea typeface="Monotype Koufi" pitchFamily="2" charset="-78"/>
                <a:cs typeface="PT Bold Heading" pitchFamily="2" charset="-78"/>
              </a:rPr>
              <a:t> 1، 15</a:t>
            </a:r>
            <a:endParaRPr lang="ar-SY" sz="3600" b="1" dirty="0">
              <a:solidFill>
                <a:srgbClr val="0070C0"/>
              </a:solidFill>
              <a:latin typeface="Monotype Koufi" pitchFamily="2" charset="-78"/>
              <a:ea typeface="Monotype Koufi" pitchFamily="2" charset="-78"/>
              <a:cs typeface="PT Bold Heading" pitchFamily="2" charset="-78"/>
            </a:endParaRPr>
          </a:p>
        </p:txBody>
      </p:sp>
      <p:sp>
        <p:nvSpPr>
          <p:cNvPr id="3" name="عنصر نائب للمحتوى 2"/>
          <p:cNvSpPr>
            <a:spLocks noGrp="1"/>
          </p:cNvSpPr>
          <p:nvPr>
            <p:ph idx="1"/>
          </p:nvPr>
        </p:nvSpPr>
        <p:spPr>
          <a:solidFill>
            <a:schemeClr val="bg1">
              <a:lumMod val="65000"/>
            </a:schemeClr>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15</a:t>
            </a:fld>
            <a:endParaRPr lang="ar-SA" dirty="0">
              <a:solidFill>
                <a:srgbClr val="002060"/>
              </a:solidFill>
            </a:endParaRPr>
          </a:p>
        </p:txBody>
      </p:sp>
      <p:graphicFrame>
        <p:nvGraphicFramePr>
          <p:cNvPr id="7" name="جدول 6"/>
          <p:cNvGraphicFramePr>
            <a:graphicFrameLocks noGrp="1"/>
          </p:cNvGraphicFramePr>
          <p:nvPr/>
        </p:nvGraphicFramePr>
        <p:xfrm>
          <a:off x="785786" y="1857364"/>
          <a:ext cx="7572429" cy="4492752"/>
        </p:xfrm>
        <a:graphic>
          <a:graphicData uri="http://schemas.openxmlformats.org/drawingml/2006/table">
            <a:tbl>
              <a:tblPr rtl="1"/>
              <a:tblGrid>
                <a:gridCol w="2153827"/>
                <a:gridCol w="1464564"/>
                <a:gridCol w="3954038"/>
              </a:tblGrid>
              <a:tr h="0">
                <a:tc>
                  <a:txBody>
                    <a:bodyPr/>
                    <a:lstStyle/>
                    <a:p>
                      <a:pPr algn="ctr" rtl="1">
                        <a:lnSpc>
                          <a:spcPct val="115000"/>
                        </a:lnSpc>
                        <a:spcAft>
                          <a:spcPts val="600"/>
                        </a:spcAft>
                      </a:pPr>
                      <a:r>
                        <a:rPr lang="ar-SA" sz="2800" b="1" dirty="0">
                          <a:solidFill>
                            <a:schemeClr val="bg1"/>
                          </a:solidFill>
                          <a:latin typeface="Calibri"/>
                          <a:ea typeface="Times New Roman"/>
                          <a:cs typeface="+mn-cs"/>
                        </a:rPr>
                        <a:t>المجموعة</a:t>
                      </a:r>
                      <a:endParaRPr lang="en-US" sz="2800" b="1" dirty="0">
                        <a:solidFill>
                          <a:schemeClr val="bg1"/>
                        </a:solidFill>
                        <a:latin typeface="Calibri"/>
                        <a:ea typeface="Times New Roman"/>
                        <a:cs typeface="+mn-cs"/>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800" b="1" dirty="0">
                          <a:solidFill>
                            <a:schemeClr val="bg1"/>
                          </a:solidFill>
                          <a:latin typeface="Calibri"/>
                          <a:ea typeface="Times New Roman"/>
                          <a:cs typeface="+mn-cs"/>
                        </a:rPr>
                        <a:t>الوصف</a:t>
                      </a:r>
                      <a:endParaRPr lang="en-US" sz="28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800" b="1" dirty="0">
                          <a:solidFill>
                            <a:schemeClr val="bg1"/>
                          </a:solidFill>
                          <a:latin typeface="Calibri"/>
                          <a:ea typeface="Times New Roman"/>
                          <a:cs typeface="+mn-cs"/>
                        </a:rPr>
                        <a:t>التَّعْريف</a:t>
                      </a:r>
                      <a:endParaRPr lang="en-US" sz="28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0">
                <a:tc>
                  <a:txBody>
                    <a:bodyPr/>
                    <a:lstStyle/>
                    <a:p>
                      <a:pPr algn="ctr" rtl="1">
                        <a:lnSpc>
                          <a:spcPct val="115000"/>
                        </a:lnSpc>
                        <a:spcAft>
                          <a:spcPts val="600"/>
                        </a:spcAft>
                      </a:pPr>
                      <a:r>
                        <a:rPr lang="ar-SA" sz="2800" b="1" dirty="0" smtClean="0">
                          <a:solidFill>
                            <a:srgbClr val="FFFF00"/>
                          </a:solidFill>
                          <a:latin typeface="Simplified Arabic" pitchFamily="18" charset="-78"/>
                          <a:ea typeface="Times New Roman"/>
                          <a:cs typeface="Simplified Arabic" pitchFamily="18" charset="-78"/>
                        </a:rPr>
                        <a:t>1</a:t>
                      </a:r>
                    </a:p>
                    <a:p>
                      <a:pPr algn="ctr" rtl="1">
                        <a:lnSpc>
                          <a:spcPct val="115000"/>
                        </a:lnSpc>
                        <a:spcAft>
                          <a:spcPts val="600"/>
                        </a:spcAft>
                      </a:pPr>
                      <a:r>
                        <a:rPr lang="ar-SA" sz="2800" b="1" dirty="0" smtClean="0">
                          <a:solidFill>
                            <a:srgbClr val="FFFF00"/>
                          </a:solidFill>
                          <a:latin typeface="Simplified Arabic" pitchFamily="18" charset="-78"/>
                          <a:ea typeface="Times New Roman"/>
                          <a:cs typeface="Simplified Arabic" pitchFamily="18" charset="-78"/>
                        </a:rPr>
                        <a:t>(</a:t>
                      </a:r>
                      <a:r>
                        <a:rPr lang="en-US" sz="2800" b="1" dirty="0" smtClean="0">
                          <a:solidFill>
                            <a:srgbClr val="FFFF00"/>
                          </a:solidFill>
                          <a:latin typeface="Simplified Arabic" pitchFamily="18" charset="-78"/>
                          <a:ea typeface="Times New Roman"/>
                          <a:cs typeface="Simplified Arabic" pitchFamily="18" charset="-78"/>
                        </a:rPr>
                        <a:t>category</a:t>
                      </a:r>
                      <a:r>
                        <a:rPr lang="en-US" sz="2800" b="1" baseline="0" dirty="0" smtClean="0">
                          <a:solidFill>
                            <a:srgbClr val="FFFF00"/>
                          </a:solidFill>
                          <a:latin typeface="Simplified Arabic" pitchFamily="18" charset="-78"/>
                          <a:ea typeface="Times New Roman"/>
                          <a:cs typeface="Simplified Arabic" pitchFamily="18" charset="-78"/>
                        </a:rPr>
                        <a:t> 1</a:t>
                      </a:r>
                      <a:r>
                        <a:rPr lang="ar-SA" sz="2800" b="1" dirty="0" smtClean="0">
                          <a:solidFill>
                            <a:srgbClr val="FFFF00"/>
                          </a:solidFill>
                          <a:latin typeface="Simplified Arabic" pitchFamily="18" charset="-78"/>
                          <a:ea typeface="Times New Roman"/>
                          <a:cs typeface="Simplified Arabic" pitchFamily="18" charset="-78"/>
                        </a:rPr>
                        <a:t>)</a:t>
                      </a:r>
                      <a:endParaRPr lang="en-US" sz="28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r" rtl="1">
                        <a:lnSpc>
                          <a:spcPct val="115000"/>
                        </a:lnSpc>
                        <a:spcAft>
                          <a:spcPts val="600"/>
                        </a:spcAft>
                      </a:pPr>
                      <a:r>
                        <a:rPr lang="ar-SA" sz="2800" b="1" dirty="0" err="1">
                          <a:solidFill>
                            <a:srgbClr val="FFFF00"/>
                          </a:solidFill>
                          <a:latin typeface="Simplified Arabic" pitchFamily="18" charset="-78"/>
                          <a:ea typeface="Times New Roman"/>
                          <a:cs typeface="Simplified Arabic" pitchFamily="18" charset="-78"/>
                        </a:rPr>
                        <a:t>مُسَرْطِنَة</a:t>
                      </a:r>
                      <a:r>
                        <a:rPr lang="ar-SA" sz="2800" b="1" dirty="0">
                          <a:solidFill>
                            <a:srgbClr val="FFFF00"/>
                          </a:solidFill>
                          <a:latin typeface="Simplified Arabic" pitchFamily="18" charset="-78"/>
                          <a:ea typeface="Times New Roman"/>
                          <a:cs typeface="Simplified Arabic" pitchFamily="18" charset="-78"/>
                        </a:rPr>
                        <a:t> للإنسان بشكل </a:t>
                      </a:r>
                      <a:r>
                        <a:rPr lang="ar-SA" sz="2800" b="1" dirty="0" smtClean="0">
                          <a:solidFill>
                            <a:srgbClr val="FFFF00"/>
                          </a:solidFill>
                          <a:latin typeface="Simplified Arabic" pitchFamily="18" charset="-78"/>
                          <a:ea typeface="Times New Roman"/>
                          <a:cs typeface="Simplified Arabic" pitchFamily="18" charset="-78"/>
                        </a:rPr>
                        <a:t>مُؤَكَّد </a:t>
                      </a:r>
                      <a:endParaRPr lang="en-US" sz="28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342900" lvl="0" indent="-342900" algn="just" rtl="1">
                        <a:lnSpc>
                          <a:spcPct val="115000"/>
                        </a:lnSpc>
                        <a:spcAft>
                          <a:spcPts val="600"/>
                        </a:spcAft>
                        <a:buFont typeface="Wingdings"/>
                        <a:buChar char=""/>
                      </a:pPr>
                      <a:r>
                        <a:rPr lang="ar-SA" sz="2800" b="1" dirty="0">
                          <a:solidFill>
                            <a:srgbClr val="FFFF00"/>
                          </a:solidFill>
                          <a:latin typeface="Simplified Arabic" pitchFamily="18" charset="-78"/>
                          <a:ea typeface="Calibri"/>
                          <a:cs typeface="Simplified Arabic" pitchFamily="18" charset="-78"/>
                        </a:rPr>
                        <a:t>بَيِّنَة كافية </a:t>
                      </a:r>
                      <a:r>
                        <a:rPr lang="ar-SA" sz="2800" b="1" dirty="0" err="1">
                          <a:solidFill>
                            <a:srgbClr val="FFFF00"/>
                          </a:solidFill>
                          <a:latin typeface="Simplified Arabic" pitchFamily="18" charset="-78"/>
                          <a:ea typeface="Calibri"/>
                          <a:cs typeface="Simplified Arabic" pitchFamily="18" charset="-78"/>
                        </a:rPr>
                        <a:t>للسَّرْطَنَة</a:t>
                      </a:r>
                      <a:r>
                        <a:rPr lang="ar-SA" sz="2800" b="1" dirty="0">
                          <a:solidFill>
                            <a:srgbClr val="FFFF00"/>
                          </a:solidFill>
                          <a:latin typeface="Simplified Arabic" pitchFamily="18" charset="-78"/>
                          <a:ea typeface="Calibri"/>
                          <a:cs typeface="Simplified Arabic" pitchFamily="18" charset="-78"/>
                        </a:rPr>
                        <a:t> أو</a:t>
                      </a:r>
                      <a:endParaRPr lang="en-US" sz="2800" b="1" dirty="0">
                        <a:solidFill>
                          <a:srgbClr val="FFFF00"/>
                        </a:solidFill>
                        <a:latin typeface="Simplified Arabic" pitchFamily="18" charset="-78"/>
                        <a:ea typeface="Calibri"/>
                        <a:cs typeface="Simplified Arabic" pitchFamily="18" charset="-78"/>
                      </a:endParaRPr>
                    </a:p>
                    <a:p>
                      <a:pPr marL="342900" lvl="0" indent="-342900" algn="just" rtl="1">
                        <a:lnSpc>
                          <a:spcPct val="115000"/>
                        </a:lnSpc>
                        <a:spcAft>
                          <a:spcPts val="600"/>
                        </a:spcAft>
                        <a:buFont typeface="Wingdings"/>
                        <a:buChar char=""/>
                      </a:pPr>
                      <a:r>
                        <a:rPr lang="ar-SA" sz="2800" b="1" dirty="0" smtClean="0">
                          <a:solidFill>
                            <a:srgbClr val="FFFF00"/>
                          </a:solidFill>
                          <a:latin typeface="Simplified Arabic" pitchFamily="18" charset="-78"/>
                          <a:ea typeface="Calibri"/>
                          <a:cs typeface="Simplified Arabic" pitchFamily="18" charset="-78"/>
                        </a:rPr>
                        <a:t>بَيِّنَة </a:t>
                      </a:r>
                      <a:r>
                        <a:rPr lang="ar-SA" sz="2800" b="1" dirty="0" err="1" smtClean="0">
                          <a:solidFill>
                            <a:srgbClr val="FFFF00"/>
                          </a:solidFill>
                          <a:latin typeface="Simplified Arabic" pitchFamily="18" charset="-78"/>
                          <a:ea typeface="Calibri"/>
                          <a:cs typeface="Simplified Arabic" pitchFamily="18" charset="-78"/>
                        </a:rPr>
                        <a:t>السَّرْطَنَة</a:t>
                      </a:r>
                      <a:r>
                        <a:rPr lang="ar-SA" sz="2800" b="1" dirty="0" smtClean="0">
                          <a:solidFill>
                            <a:srgbClr val="FFFF00"/>
                          </a:solidFill>
                          <a:latin typeface="Simplified Arabic" pitchFamily="18" charset="-78"/>
                          <a:ea typeface="Calibri"/>
                          <a:cs typeface="Simplified Arabic" pitchFamily="18" charset="-78"/>
                        </a:rPr>
                        <a:t> </a:t>
                      </a:r>
                      <a:r>
                        <a:rPr lang="ar-SA" sz="2800" b="1" dirty="0">
                          <a:solidFill>
                            <a:srgbClr val="FFFF00"/>
                          </a:solidFill>
                          <a:latin typeface="Simplified Arabic" pitchFamily="18" charset="-78"/>
                          <a:ea typeface="Calibri"/>
                          <a:cs typeface="Simplified Arabic" pitchFamily="18" charset="-78"/>
                        </a:rPr>
                        <a:t>للإنسان أقل من كافية لكن </a:t>
                      </a:r>
                      <a:r>
                        <a:rPr lang="ar-SA" sz="2800" b="1" dirty="0" smtClean="0">
                          <a:solidFill>
                            <a:srgbClr val="FFFF00"/>
                          </a:solidFill>
                          <a:latin typeface="Simplified Arabic" pitchFamily="18" charset="-78"/>
                          <a:ea typeface="Calibri"/>
                          <a:cs typeface="Simplified Arabic" pitchFamily="18" charset="-78"/>
                        </a:rPr>
                        <a:t>ثمة بَيِّنَة </a:t>
                      </a:r>
                      <a:r>
                        <a:rPr lang="ar-SA" sz="2800" b="1" dirty="0">
                          <a:solidFill>
                            <a:srgbClr val="FFFF00"/>
                          </a:solidFill>
                          <a:latin typeface="Simplified Arabic" pitchFamily="18" charset="-78"/>
                          <a:ea typeface="Calibri"/>
                          <a:cs typeface="Simplified Arabic" pitchFamily="18" charset="-78"/>
                        </a:rPr>
                        <a:t>كافية </a:t>
                      </a:r>
                      <a:r>
                        <a:rPr lang="ar-SA" sz="2800" b="1" dirty="0" err="1">
                          <a:solidFill>
                            <a:srgbClr val="FFFF00"/>
                          </a:solidFill>
                          <a:latin typeface="Simplified Arabic" pitchFamily="18" charset="-78"/>
                          <a:ea typeface="Calibri"/>
                          <a:cs typeface="Simplified Arabic" pitchFamily="18" charset="-78"/>
                        </a:rPr>
                        <a:t>للسَّرْطَنَة</a:t>
                      </a:r>
                      <a:r>
                        <a:rPr lang="ar-SA" sz="2800" b="1" dirty="0">
                          <a:solidFill>
                            <a:srgbClr val="FFFF00"/>
                          </a:solidFill>
                          <a:latin typeface="Simplified Arabic" pitchFamily="18" charset="-78"/>
                          <a:ea typeface="Calibri"/>
                          <a:cs typeface="Simplified Arabic" pitchFamily="18" charset="-78"/>
                        </a:rPr>
                        <a:t> لحَيَوانات التَّجارُب وبَيِّنَة قوية لدى الأشخاص المُعَرَّضين؛ إن ذلك العامِل يؤثر عبر آلية </a:t>
                      </a:r>
                      <a:r>
                        <a:rPr lang="ar-SA" sz="2800" b="1" dirty="0" err="1">
                          <a:solidFill>
                            <a:srgbClr val="FFFF00"/>
                          </a:solidFill>
                          <a:latin typeface="Simplified Arabic" pitchFamily="18" charset="-78"/>
                          <a:ea typeface="Calibri"/>
                          <a:cs typeface="Simplified Arabic" pitchFamily="18" charset="-78"/>
                        </a:rPr>
                        <a:t>للسَّرْطَنَة</a:t>
                      </a:r>
                      <a:r>
                        <a:rPr lang="ar-SA" sz="2800" b="1" dirty="0">
                          <a:solidFill>
                            <a:srgbClr val="FFFF00"/>
                          </a:solidFill>
                          <a:latin typeface="Simplified Arabic" pitchFamily="18" charset="-78"/>
                          <a:ea typeface="Calibri"/>
                          <a:cs typeface="Simplified Arabic" pitchFamily="18" charset="-78"/>
                        </a:rPr>
                        <a:t> ذات صلة</a:t>
                      </a:r>
                      <a:endParaRPr lang="en-US" sz="2800" b="1" dirty="0">
                        <a:solidFill>
                          <a:srgbClr val="FFFF00"/>
                        </a:solidFill>
                        <a:latin typeface="Simplified Arabic" pitchFamily="18" charset="-78"/>
                        <a:ea typeface="Calibri"/>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عوامل الخطر المتعلقة بالسرطان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None/>
            </a:pPr>
            <a:r>
              <a:rPr lang="ar-SA" b="1" dirty="0" smtClean="0">
                <a:solidFill>
                  <a:schemeClr val="bg1"/>
                </a:solidFill>
                <a:latin typeface="Arial Unicode MS" pitchFamily="34" charset="-128"/>
                <a:ea typeface="Arial Unicode MS" pitchFamily="34" charset="-128"/>
                <a:cs typeface="+mj-cs"/>
              </a:rPr>
              <a:t> </a:t>
            </a: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150</a:t>
            </a:fld>
            <a:endParaRPr lang="ar-SA" dirty="0">
              <a:solidFill>
                <a:srgbClr val="002060"/>
              </a:solidFill>
            </a:endParaRPr>
          </a:p>
        </p:txBody>
      </p:sp>
      <p:pic>
        <p:nvPicPr>
          <p:cNvPr id="1030" name="Picture 6" descr="C:\Users\TOSHIBA\Documents\محاضرات السرطان\تصنيف المسرطنات\عوامل الخطر\عوامل الخطر لدى الرجال والنساء.jpg"/>
          <p:cNvPicPr>
            <a:picLocks noChangeAspect="1" noChangeArrowheads="1"/>
          </p:cNvPicPr>
          <p:nvPr/>
        </p:nvPicPr>
        <p:blipFill>
          <a:blip r:embed="rId2"/>
          <a:srcRect/>
          <a:stretch>
            <a:fillRect/>
          </a:stretch>
        </p:blipFill>
        <p:spPr bwMode="auto">
          <a:xfrm>
            <a:off x="1285852" y="1714488"/>
            <a:ext cx="6572296" cy="4318336"/>
          </a:xfrm>
          <a:prstGeom prst="rect">
            <a:avLst/>
          </a:prstGeom>
          <a:ln w="38100" cap="sq">
            <a:solidFill>
              <a:schemeClr val="bg1">
                <a:lumMod val="6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الوقاية من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92500" lnSpcReduction="20000"/>
          </a:bodyPr>
          <a:lstStyle/>
          <a:p>
            <a:pPr lvl="0">
              <a:buFont typeface="Wingdings" pitchFamily="2" charset="2"/>
              <a:buChar char="Ø"/>
            </a:pPr>
            <a:r>
              <a:rPr lang="ar-SA" b="1" dirty="0" smtClean="0">
                <a:solidFill>
                  <a:schemeClr val="bg1"/>
                </a:solidFill>
              </a:rPr>
              <a:t>عدم التَّدْخين</a:t>
            </a:r>
          </a:p>
          <a:p>
            <a:pPr>
              <a:buFont typeface="Wingdings" pitchFamily="2" charset="2"/>
              <a:buChar char="Ø"/>
            </a:pPr>
            <a:r>
              <a:rPr lang="ar-SA" b="1" dirty="0" smtClean="0">
                <a:solidFill>
                  <a:schemeClr val="bg1"/>
                </a:solidFill>
              </a:rPr>
              <a:t>عدم اِسْتِهْلاك المُسْكِرات (المَشْروبات الكُحُولِيَّة)</a:t>
            </a:r>
          </a:p>
          <a:p>
            <a:pPr>
              <a:buFont typeface="Wingdings" pitchFamily="2" charset="2"/>
              <a:buChar char="Ø"/>
            </a:pPr>
            <a:r>
              <a:rPr lang="ar-SA" b="1" dirty="0" smtClean="0">
                <a:solidFill>
                  <a:schemeClr val="bg1"/>
                </a:solidFill>
              </a:rPr>
              <a:t>التلقيح بلقاح فيروس التهاب الكبد </a:t>
            </a:r>
            <a:r>
              <a:rPr lang="en-US" b="1" dirty="0" smtClean="0">
                <a:solidFill>
                  <a:schemeClr val="bg1"/>
                </a:solidFill>
              </a:rPr>
              <a:t>B</a:t>
            </a:r>
            <a:r>
              <a:rPr lang="ar-SY" b="1" dirty="0" smtClean="0">
                <a:solidFill>
                  <a:schemeClr val="bg1"/>
                </a:solidFill>
              </a:rPr>
              <a:t> (البائي) ولقاح فيروسي الورم </a:t>
            </a:r>
            <a:r>
              <a:rPr lang="ar-SY" b="1" dirty="0" err="1" smtClean="0">
                <a:solidFill>
                  <a:schemeClr val="bg1"/>
                </a:solidFill>
              </a:rPr>
              <a:t>الحليمي</a:t>
            </a:r>
            <a:r>
              <a:rPr lang="ar-SY" b="1" dirty="0" smtClean="0">
                <a:solidFill>
                  <a:schemeClr val="bg1"/>
                </a:solidFill>
              </a:rPr>
              <a:t> البشري</a:t>
            </a:r>
            <a:endParaRPr lang="en-US" dirty="0" smtClean="0">
              <a:solidFill>
                <a:schemeClr val="bg1"/>
              </a:solidFill>
            </a:endParaRPr>
          </a:p>
          <a:p>
            <a:pPr lvl="0">
              <a:buFont typeface="Wingdings" pitchFamily="2" charset="2"/>
              <a:buChar char="Ø"/>
            </a:pPr>
            <a:r>
              <a:rPr lang="ar-SA" b="1" dirty="0" smtClean="0">
                <a:solidFill>
                  <a:schemeClr val="bg1"/>
                </a:solidFill>
              </a:rPr>
              <a:t>الإكثار من تناول الفاكِهَة والخُضار الطازجة والحبوب الكاملة والألياف</a:t>
            </a:r>
          </a:p>
          <a:p>
            <a:pPr lvl="0">
              <a:buFont typeface="Wingdings" pitchFamily="2" charset="2"/>
              <a:buChar char="Ø"/>
            </a:pPr>
            <a:r>
              <a:rPr lang="ar-SA" b="1" dirty="0" smtClean="0">
                <a:solidFill>
                  <a:schemeClr val="bg1"/>
                </a:solidFill>
              </a:rPr>
              <a:t>تخفيض اِسْتِهْلاك المَواد الحاوية على الدَّسَم والشُّحوم واللُّحوم المُصَنَّعَة بالمُعالَجَة المتعاقبة</a:t>
            </a:r>
            <a:endParaRPr lang="en-US" dirty="0" smtClean="0">
              <a:solidFill>
                <a:schemeClr val="bg1"/>
              </a:solidFill>
            </a:endParaRPr>
          </a:p>
          <a:p>
            <a:pPr lvl="0">
              <a:buFont typeface="Wingdings" pitchFamily="2" charset="2"/>
              <a:buChar char="Ø"/>
            </a:pPr>
            <a:r>
              <a:rPr lang="ar-SA" b="1" dirty="0" smtClean="0">
                <a:solidFill>
                  <a:schemeClr val="bg1"/>
                </a:solidFill>
              </a:rPr>
              <a:t>ممارسة الرياضة، والتَّخَلُّص من زيادة الوَزْن ومن البدانة </a:t>
            </a:r>
            <a:endParaRPr lang="en-US" dirty="0" smtClean="0">
              <a:solidFill>
                <a:schemeClr val="bg1"/>
              </a:solidFill>
            </a:endParaRPr>
          </a:p>
          <a:p>
            <a:pPr>
              <a:buFont typeface="Wingdings" pitchFamily="2" charset="2"/>
              <a:buChar char="Ø"/>
            </a:pPr>
            <a:r>
              <a:rPr lang="ar-SA" b="1" dirty="0" smtClean="0">
                <a:solidFill>
                  <a:schemeClr val="bg1"/>
                </a:solidFill>
              </a:rPr>
              <a:t>تقليل التَّعَرُّض لأَشِعَّة الشَّمْس</a:t>
            </a:r>
            <a:endParaRPr lang="en-US" dirty="0" smtClean="0">
              <a:solidFill>
                <a:schemeClr val="bg1"/>
              </a:solidFill>
            </a:endParaRPr>
          </a:p>
          <a:p>
            <a:pPr>
              <a:buNone/>
            </a:pPr>
            <a:endParaRPr lang="ar-SA" b="1" dirty="0" smtClean="0">
              <a:solidFill>
                <a:schemeClr val="accent4">
                  <a:lumMod val="40000"/>
                  <a:lumOff val="60000"/>
                </a:schemeClr>
              </a:solidFill>
              <a:latin typeface="Arial Unicode MS" pitchFamily="34" charset="-128"/>
              <a:ea typeface="Arial Unicode MS" pitchFamily="34" charset="-128"/>
              <a:cs typeface="+mj-cs"/>
            </a:endParaRPr>
          </a:p>
          <a:p>
            <a:pPr>
              <a:buNone/>
            </a:pPr>
            <a:endParaRPr lang="en-US" b="1" dirty="0" smtClean="0">
              <a:solidFill>
                <a:schemeClr val="bg1"/>
              </a:solidFill>
              <a:cs typeface="+mj-cs"/>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151</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الوقاية من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92500" lnSpcReduction="20000"/>
          </a:bodyPr>
          <a:lstStyle/>
          <a:p>
            <a:pPr>
              <a:buFont typeface="Wingdings" pitchFamily="2" charset="2"/>
              <a:buChar char="Ø"/>
            </a:pPr>
            <a:r>
              <a:rPr lang="ar-SA" b="1" dirty="0" smtClean="0">
                <a:solidFill>
                  <a:schemeClr val="bg1"/>
                </a:solidFill>
              </a:rPr>
              <a:t>الحَدّ من التَّعَرُّض للمَواد والعَوامِل الكِيمْيائِيَّة </a:t>
            </a:r>
            <a:r>
              <a:rPr lang="ar-SA" b="1" dirty="0" err="1" smtClean="0">
                <a:solidFill>
                  <a:schemeClr val="bg1"/>
                </a:solidFill>
              </a:rPr>
              <a:t>والغُبارِيَّة</a:t>
            </a:r>
            <a:r>
              <a:rPr lang="ar-SA" b="1" dirty="0" smtClean="0">
                <a:solidFill>
                  <a:schemeClr val="bg1"/>
                </a:solidFill>
              </a:rPr>
              <a:t> والفيزْيائِيَّة والحَيَوِيَّة (البَيولوجِيَّة) </a:t>
            </a:r>
            <a:r>
              <a:rPr lang="ar-SA" b="1" dirty="0" err="1" smtClean="0">
                <a:solidFill>
                  <a:schemeClr val="bg1"/>
                </a:solidFill>
              </a:rPr>
              <a:t>المُسَرْطِنَة</a:t>
            </a:r>
            <a:endParaRPr lang="en-US" dirty="0" smtClean="0">
              <a:solidFill>
                <a:schemeClr val="bg1"/>
              </a:solidFill>
            </a:endParaRPr>
          </a:p>
          <a:p>
            <a:pPr>
              <a:buFont typeface="Wingdings" pitchFamily="2" charset="2"/>
              <a:buChar char="Ø"/>
            </a:pPr>
            <a:r>
              <a:rPr lang="ar-SA" b="1" dirty="0" smtClean="0">
                <a:solidFill>
                  <a:schemeClr val="bg1"/>
                </a:solidFill>
              </a:rPr>
              <a:t>الابتعاد عن المُمارَسات الجِنْسِيَّة المشبوهة من خلال التَّحَلِّي بالعِفَّة وحصر العَلاقات الجِنْسِيَّة ضمن إطار الزواج</a:t>
            </a:r>
          </a:p>
          <a:p>
            <a:pPr>
              <a:buFont typeface="Wingdings" pitchFamily="2" charset="2"/>
              <a:buChar char="Ø"/>
            </a:pPr>
            <a:r>
              <a:rPr lang="ar-SA" b="1" dirty="0" smtClean="0">
                <a:solidFill>
                  <a:schemeClr val="bg1"/>
                </a:solidFill>
              </a:rPr>
              <a:t>الوقاية بالأدوية: لم تدعم الأبحاث استخدام الأدوية للوقاية من السرطان (باستثناء دواء </a:t>
            </a:r>
            <a:r>
              <a:rPr lang="ar-SA" b="1" dirty="0" err="1" smtClean="0">
                <a:solidFill>
                  <a:schemeClr val="bg1"/>
                </a:solidFill>
              </a:rPr>
              <a:t>تاموكسيفين</a:t>
            </a:r>
            <a:r>
              <a:rPr lang="ar-SA" b="1" dirty="0" smtClean="0">
                <a:solidFill>
                  <a:schemeClr val="bg1"/>
                </a:solidFill>
              </a:rPr>
              <a:t> ودواء </a:t>
            </a:r>
            <a:r>
              <a:rPr lang="ar-SA" b="1" dirty="0" err="1" smtClean="0">
                <a:solidFill>
                  <a:schemeClr val="bg1"/>
                </a:solidFill>
              </a:rPr>
              <a:t>رالوكسيفين</a:t>
            </a:r>
            <a:r>
              <a:rPr lang="ar-SA" b="1" dirty="0" smtClean="0">
                <a:solidFill>
                  <a:schemeClr val="bg1"/>
                </a:solidFill>
              </a:rPr>
              <a:t> المستخدمين للوقاية من سرطان الثدي). لم تثبت الأبحاث فائدة مضادات الأكسدة وحمض </a:t>
            </a:r>
            <a:r>
              <a:rPr lang="ar-SA" b="1" dirty="0" err="1" smtClean="0">
                <a:solidFill>
                  <a:schemeClr val="bg1"/>
                </a:solidFill>
              </a:rPr>
              <a:t>الفوليك</a:t>
            </a:r>
            <a:r>
              <a:rPr lang="ar-SA" b="1" dirty="0" smtClean="0">
                <a:solidFill>
                  <a:schemeClr val="bg1"/>
                </a:solidFill>
              </a:rPr>
              <a:t> وفيتامين </a:t>
            </a:r>
            <a:r>
              <a:rPr lang="en-US" b="1" dirty="0" smtClean="0">
                <a:solidFill>
                  <a:schemeClr val="bg1"/>
                </a:solidFill>
              </a:rPr>
              <a:t>D</a:t>
            </a:r>
            <a:r>
              <a:rPr lang="ar-SY" b="1" dirty="0" smtClean="0">
                <a:solidFill>
                  <a:schemeClr val="bg1"/>
                </a:solidFill>
              </a:rPr>
              <a:t> (</a:t>
            </a:r>
            <a:r>
              <a:rPr lang="ar-SY" b="1" dirty="0" err="1" smtClean="0">
                <a:solidFill>
                  <a:schemeClr val="bg1"/>
                </a:solidFill>
              </a:rPr>
              <a:t>كالسيفيرول</a:t>
            </a:r>
            <a:r>
              <a:rPr lang="ar-SY" b="1" dirty="0" smtClean="0">
                <a:solidFill>
                  <a:schemeClr val="bg1"/>
                </a:solidFill>
              </a:rPr>
              <a:t>) في الوقاية من السرطان</a:t>
            </a:r>
            <a:endParaRPr lang="ar-SA" b="1" dirty="0" smtClean="0">
              <a:solidFill>
                <a:schemeClr val="bg1"/>
              </a:solidFill>
            </a:endParaRPr>
          </a:p>
          <a:p>
            <a:pPr lvl="0">
              <a:buFont typeface="Wingdings" pitchFamily="2" charset="2"/>
              <a:buChar char="Ø"/>
            </a:pPr>
            <a:r>
              <a:rPr lang="ar-SA" b="1" dirty="0" smtClean="0">
                <a:solidFill>
                  <a:schemeClr val="bg1"/>
                </a:solidFill>
              </a:rPr>
              <a:t>استشارة الطَّبيب من أجل اختبارات التحري عن السرطان، وعند ظهور أي علامة من علامات الإنذار</a:t>
            </a:r>
            <a:endParaRPr lang="en-US" dirty="0" smtClean="0"/>
          </a:p>
          <a:p>
            <a:pPr>
              <a:buNone/>
            </a:pPr>
            <a:endParaRPr lang="ar-SA" b="1" dirty="0" smtClean="0">
              <a:solidFill>
                <a:schemeClr val="accent4">
                  <a:lumMod val="40000"/>
                  <a:lumOff val="60000"/>
                </a:schemeClr>
              </a:solidFill>
              <a:latin typeface="Arial Unicode MS" pitchFamily="34" charset="-128"/>
              <a:ea typeface="Arial Unicode MS" pitchFamily="34" charset="-128"/>
              <a:cs typeface="+mj-cs"/>
            </a:endParaRPr>
          </a:p>
          <a:p>
            <a:pPr>
              <a:buNone/>
            </a:pPr>
            <a:endParaRPr lang="en-US" b="1" dirty="0" smtClean="0">
              <a:solidFill>
                <a:schemeClr val="bg1"/>
              </a:solidFill>
              <a:cs typeface="+mj-cs"/>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152</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الوقاية من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153</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en-US" sz="3100" b="1" dirty="0" smtClean="0">
                <a:solidFill>
                  <a:srgbClr val="002060"/>
                </a:solidFill>
                <a:ea typeface="Monotype Koufi" pitchFamily="2" charset="-78"/>
                <a:cs typeface="Monotype Koufi" pitchFamily="2" charset="-78"/>
              </a:rPr>
              <a:t> </a:t>
            </a:r>
            <a:r>
              <a:rPr lang="ar-SA" sz="3100" b="1" dirty="0" smtClean="0">
                <a:solidFill>
                  <a:srgbClr val="002060"/>
                </a:solidFill>
                <a:latin typeface="Monotype Koufi" pitchFamily="2" charset="-78"/>
                <a:ea typeface="Monotype Koufi" pitchFamily="2" charset="-78"/>
                <a:cs typeface="Monotype Koufi" pitchFamily="2" charset="-78"/>
              </a:rPr>
              <a:t>رُموز الاِمْتِناع عن تَدْخين التَّبْغ</a:t>
            </a:r>
            <a:endParaRPr lang="en-US" sz="3100" dirty="0">
              <a:solidFill>
                <a:srgbClr val="002060"/>
              </a:solidFill>
              <a:ea typeface="Monotype Koufi" pitchFamily="2" charset="-78"/>
              <a:cs typeface="Monotype Koufi" pitchFamily="2" charset="-78"/>
            </a:endParaRPr>
          </a:p>
        </p:txBody>
      </p:sp>
      <p:pic>
        <p:nvPicPr>
          <p:cNvPr id="12" name="صورة 11" descr="D:\لزوم المحاضرات\الصحة المهنية\تدبير الربو المهني\د. بسام\صور التدخين\شارات المرسوم الأربع.jpg"/>
          <p:cNvPicPr/>
          <p:nvPr/>
        </p:nvPicPr>
        <p:blipFill>
          <a:blip r:embed="rId2" cstate="print"/>
          <a:srcRect t="50167"/>
          <a:stretch>
            <a:fillRect/>
          </a:stretch>
        </p:blipFill>
        <p:spPr bwMode="auto">
          <a:xfrm>
            <a:off x="1714481" y="2561626"/>
            <a:ext cx="5786478" cy="2081820"/>
          </a:xfrm>
          <a:prstGeom prst="rect">
            <a:avLst/>
          </a:prstGeom>
          <a:ln w="127000" cap="sq">
            <a:solidFill>
              <a:srgbClr val="92D05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الوقاية من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154</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 رَمْز الاِمْتِناع عن اِسْتِهْلاك المُسْكِرات (المَشْروبات الكُحُولِيَّة)</a:t>
            </a:r>
            <a:endParaRPr lang="en-US" sz="3100" dirty="0">
              <a:solidFill>
                <a:srgbClr val="002060"/>
              </a:solidFill>
              <a:ea typeface="Monotype Koufi" pitchFamily="2" charset="-78"/>
              <a:cs typeface="Monotype Koufi" pitchFamily="2" charset="-78"/>
            </a:endParaRPr>
          </a:p>
        </p:txBody>
      </p:sp>
      <p:pic>
        <p:nvPicPr>
          <p:cNvPr id="8" name="صورة 7" descr="C:\Users\TOSHIBA\Documents\ستوب على الكحول.jpg"/>
          <p:cNvPicPr/>
          <p:nvPr/>
        </p:nvPicPr>
        <p:blipFill>
          <a:blip r:embed="rId2" cstate="print"/>
          <a:srcRect/>
          <a:stretch>
            <a:fillRect/>
          </a:stretch>
        </p:blipFill>
        <p:spPr bwMode="auto">
          <a:xfrm>
            <a:off x="2786050" y="2214554"/>
            <a:ext cx="3214710" cy="2857520"/>
          </a:xfrm>
          <a:prstGeom prst="rect">
            <a:avLst/>
          </a:prstGeom>
          <a:ln w="127000" cap="sq">
            <a:solidFill>
              <a:srgbClr val="92D05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الوقاية من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155</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ممارسة الرياضة</a:t>
            </a:r>
            <a:endParaRPr lang="en-US" sz="3100" dirty="0">
              <a:solidFill>
                <a:srgbClr val="002060"/>
              </a:solidFill>
              <a:ea typeface="Monotype Koufi" pitchFamily="2" charset="-78"/>
              <a:cs typeface="Monotype Koufi" pitchFamily="2" charset="-78"/>
            </a:endParaRPr>
          </a:p>
        </p:txBody>
      </p:sp>
      <p:sp>
        <p:nvSpPr>
          <p:cNvPr id="11" name="مستطيل 10"/>
          <p:cNvSpPr/>
          <p:nvPr/>
        </p:nvSpPr>
        <p:spPr>
          <a:xfrm>
            <a:off x="2428860" y="2643182"/>
            <a:ext cx="3817468" cy="2219043"/>
          </a:xfrm>
          <a:prstGeom prst="rect">
            <a:avLst/>
          </a:prstGeom>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endParaRPr lang="ar-SA" sz="1200" kern="1200" dirty="0" smtClean="0">
              <a:solidFill>
                <a:srgbClr val="00B050"/>
              </a:solidFill>
            </a:endParaRPr>
          </a:p>
          <a:p>
            <a:pPr lvl="0" algn="ctr" defTabSz="533400" rtl="1">
              <a:lnSpc>
                <a:spcPct val="90000"/>
              </a:lnSpc>
              <a:spcBef>
                <a:spcPct val="0"/>
              </a:spcBef>
              <a:spcAft>
                <a:spcPct val="35000"/>
              </a:spcAft>
            </a:pPr>
            <a:endParaRPr lang="ar-SA" sz="1200" kern="1200" dirty="0" smtClean="0">
              <a:solidFill>
                <a:srgbClr val="00B050"/>
              </a:solidFill>
            </a:endParaRPr>
          </a:p>
          <a:p>
            <a:pPr lvl="0" algn="ctr" defTabSz="533400" rtl="1">
              <a:lnSpc>
                <a:spcPct val="90000"/>
              </a:lnSpc>
              <a:spcBef>
                <a:spcPct val="0"/>
              </a:spcBef>
              <a:spcAft>
                <a:spcPct val="35000"/>
              </a:spcAft>
            </a:pPr>
            <a:endParaRPr lang="ar-SA" sz="1200" kern="1200" dirty="0" smtClean="0">
              <a:solidFill>
                <a:srgbClr val="00B050"/>
              </a:solidFill>
            </a:endParaRPr>
          </a:p>
          <a:p>
            <a:pPr lvl="0" algn="ctr" defTabSz="533400" rtl="1">
              <a:lnSpc>
                <a:spcPct val="90000"/>
              </a:lnSpc>
              <a:spcBef>
                <a:spcPct val="0"/>
              </a:spcBef>
              <a:spcAft>
                <a:spcPct val="35000"/>
              </a:spcAft>
            </a:pPr>
            <a:endParaRPr lang="ar-SA" sz="1200" kern="1200" dirty="0" smtClean="0">
              <a:solidFill>
                <a:srgbClr val="00B050"/>
              </a:solidFill>
            </a:endParaRPr>
          </a:p>
          <a:p>
            <a:pPr lvl="0" algn="ctr" defTabSz="533400" rtl="1">
              <a:lnSpc>
                <a:spcPct val="90000"/>
              </a:lnSpc>
              <a:spcBef>
                <a:spcPct val="0"/>
              </a:spcBef>
              <a:spcAft>
                <a:spcPct val="35000"/>
              </a:spcAft>
            </a:pPr>
            <a:endParaRPr lang="ar-SA" sz="1200" kern="1200" dirty="0" smtClean="0">
              <a:solidFill>
                <a:srgbClr val="00B050"/>
              </a:solidFill>
            </a:endParaRPr>
          </a:p>
        </p:txBody>
      </p:sp>
      <p:pic>
        <p:nvPicPr>
          <p:cNvPr id="23554" name="Picture 2" descr="C:\Users\TOSHIBA\Documents\محاضرات السرطان\تصنيف المسرطنات\الوقاية\الجري.jpg"/>
          <p:cNvPicPr>
            <a:picLocks noChangeAspect="1" noChangeArrowheads="1"/>
          </p:cNvPicPr>
          <p:nvPr/>
        </p:nvPicPr>
        <p:blipFill>
          <a:blip r:embed="rId2"/>
          <a:srcRect/>
          <a:stretch>
            <a:fillRect/>
          </a:stretch>
        </p:blipFill>
        <p:spPr bwMode="auto">
          <a:xfrm>
            <a:off x="2428860" y="2650398"/>
            <a:ext cx="3786214" cy="2228288"/>
          </a:xfrm>
          <a:prstGeom prst="rect">
            <a:avLst/>
          </a:prstGeom>
          <a:ln w="127000" cap="sq">
            <a:solidFill>
              <a:srgbClr val="92D05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الوقاية من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156</a:t>
            </a:fld>
            <a:endParaRPr lang="ar-SA" dirty="0">
              <a:solidFill>
                <a:srgbClr val="002060"/>
              </a:solidFill>
            </a:endParaRPr>
          </a:p>
        </p:txBody>
      </p:sp>
      <p:sp>
        <p:nvSpPr>
          <p:cNvPr id="7" name="عنصر نائب للمحتوى 6"/>
          <p:cNvSpPr>
            <a:spLocks noGrp="1"/>
          </p:cNvSpPr>
          <p:nvPr>
            <p:ph idx="1"/>
          </p:nvPr>
        </p:nvSpPr>
        <p:spPr/>
        <p:txBody>
          <a:bodyPr>
            <a:normAutofit fontScale="77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lvl="0" algn="ctr" defTabSz="533400">
              <a:lnSpc>
                <a:spcPct val="90000"/>
              </a:lnSpc>
              <a:spcBef>
                <a:spcPct val="0"/>
              </a:spcBef>
              <a:spcAft>
                <a:spcPct val="35000"/>
              </a:spcAft>
              <a:buNone/>
            </a:pPr>
            <a:r>
              <a:rPr lang="ar-SA" sz="2800" b="1" dirty="0" smtClean="0">
                <a:solidFill>
                  <a:srgbClr val="002060"/>
                </a:solidFill>
                <a:latin typeface="Monotype Koufi" pitchFamily="2" charset="-78"/>
                <a:ea typeface="Monotype Koufi" pitchFamily="2" charset="-78"/>
                <a:cs typeface="Monotype Koufi" pitchFamily="2" charset="-78"/>
              </a:rPr>
              <a:t>تخفيض استهلاك اللحم المصنع بالمعالجة المتعاقبة واللحم الأحمر</a:t>
            </a:r>
            <a:endParaRPr lang="ar-SY" sz="2800" b="1" dirty="0">
              <a:solidFill>
                <a:srgbClr val="002060"/>
              </a:solidFill>
              <a:latin typeface="Monotype Koufi" pitchFamily="2" charset="-78"/>
              <a:ea typeface="Monotype Koufi" pitchFamily="2" charset="-78"/>
              <a:cs typeface="Monotype Koufi" pitchFamily="2" charset="-78"/>
            </a:endParaRPr>
          </a:p>
        </p:txBody>
      </p:sp>
      <p:grpSp>
        <p:nvGrpSpPr>
          <p:cNvPr id="8" name="مجموعة 7"/>
          <p:cNvGrpSpPr/>
          <p:nvPr/>
        </p:nvGrpSpPr>
        <p:grpSpPr>
          <a:xfrm>
            <a:off x="2857488" y="2285992"/>
            <a:ext cx="3429024" cy="2857520"/>
            <a:chOff x="5795407" y="2004969"/>
            <a:chExt cx="2634276" cy="1580565"/>
          </a:xfrm>
        </p:grpSpPr>
        <p:sp>
          <p:nvSpPr>
            <p:cNvPr id="10" name="مستطيل 9"/>
            <p:cNvSpPr/>
            <p:nvPr/>
          </p:nvSpPr>
          <p:spPr>
            <a:xfrm>
              <a:off x="5795407" y="2004969"/>
              <a:ext cx="2634276" cy="1580565"/>
            </a:xfrm>
            <a:prstGeom prst="rect">
              <a:avLst/>
            </a:prstGeom>
            <a:blipFill rotWithShape="0">
              <a:blip r:embed="rId2"/>
              <a:stretch>
                <a:fillRect/>
              </a:stretch>
            </a:blipFill>
            <a:ln>
              <a:solidFill>
                <a:srgbClr val="00B050"/>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1" name="مستطيل 10"/>
            <p:cNvSpPr/>
            <p:nvPr/>
          </p:nvSpPr>
          <p:spPr>
            <a:xfrm>
              <a:off x="5795407" y="2004969"/>
              <a:ext cx="2634276" cy="1580565"/>
            </a:xfrm>
            <a:prstGeom prst="rect">
              <a:avLst/>
            </a:prstGeom>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endParaRPr lang="ar-SA" sz="1200" kern="1200" dirty="0" smtClean="0"/>
            </a:p>
            <a:p>
              <a:pPr lvl="0" algn="ctr" defTabSz="533400" rtl="1">
                <a:lnSpc>
                  <a:spcPct val="90000"/>
                </a:lnSpc>
                <a:spcBef>
                  <a:spcPct val="0"/>
                </a:spcBef>
                <a:spcAft>
                  <a:spcPct val="35000"/>
                </a:spcAft>
              </a:pPr>
              <a:endParaRPr lang="ar-SA" sz="1200" kern="1200" dirty="0" smtClean="0"/>
            </a:p>
            <a:p>
              <a:pPr lvl="0" algn="ctr" defTabSz="533400" rtl="1">
                <a:lnSpc>
                  <a:spcPct val="90000"/>
                </a:lnSpc>
                <a:spcBef>
                  <a:spcPct val="0"/>
                </a:spcBef>
                <a:spcAft>
                  <a:spcPct val="35000"/>
                </a:spcAft>
              </a:pPr>
              <a:endParaRPr lang="ar-SA" sz="1200" kern="1200" dirty="0" smtClean="0"/>
            </a:p>
            <a:p>
              <a:pPr lvl="0" algn="ctr" defTabSz="533400" rtl="1">
                <a:lnSpc>
                  <a:spcPct val="90000"/>
                </a:lnSpc>
                <a:spcBef>
                  <a:spcPct val="0"/>
                </a:spcBef>
                <a:spcAft>
                  <a:spcPct val="35000"/>
                </a:spcAft>
              </a:pPr>
              <a:endParaRPr lang="ar-SA" sz="1200" kern="1200" dirty="0" smtClean="0"/>
            </a:p>
            <a:p>
              <a:pPr lvl="0" algn="ctr" defTabSz="533400" rtl="1">
                <a:lnSpc>
                  <a:spcPct val="90000"/>
                </a:lnSpc>
                <a:spcBef>
                  <a:spcPct val="0"/>
                </a:spcBef>
                <a:spcAft>
                  <a:spcPct val="35000"/>
                </a:spcAft>
              </a:pPr>
              <a:endParaRPr lang="ar-SA" sz="1200" kern="1200" dirty="0" smtClean="0">
                <a:solidFill>
                  <a:srgbClr val="00B050"/>
                </a:solidFill>
              </a:endParaRPr>
            </a:p>
          </p:txBody>
        </p:sp>
      </p:gr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الوقاية من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157</a:t>
            </a:fld>
            <a:endParaRPr lang="ar-SA" dirty="0">
              <a:solidFill>
                <a:srgbClr val="002060"/>
              </a:solidFill>
            </a:endParaRPr>
          </a:p>
        </p:txBody>
      </p:sp>
      <p:sp>
        <p:nvSpPr>
          <p:cNvPr id="7" name="عنصر نائب للمحتوى 6"/>
          <p:cNvSpPr>
            <a:spLocks noGrp="1"/>
          </p:cNvSpPr>
          <p:nvPr>
            <p:ph idx="1"/>
          </p:nvPr>
        </p:nvSpPr>
        <p:spPr/>
        <p:txBody>
          <a:bodyPr>
            <a:normAutofit fontScale="77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lvl="0" algn="ctr" defTabSz="533400">
              <a:lnSpc>
                <a:spcPct val="90000"/>
              </a:lnSpc>
              <a:spcBef>
                <a:spcPct val="0"/>
              </a:spcBef>
              <a:spcAft>
                <a:spcPct val="35000"/>
              </a:spcAft>
              <a:buNone/>
            </a:pPr>
            <a:r>
              <a:rPr lang="ar-SA" sz="2800" b="1" dirty="0" smtClean="0">
                <a:solidFill>
                  <a:srgbClr val="002060"/>
                </a:solidFill>
                <a:latin typeface="Monotype Koufi" pitchFamily="2" charset="-78"/>
                <a:ea typeface="Monotype Koufi" pitchFamily="2" charset="-78"/>
                <a:cs typeface="Monotype Koufi" pitchFamily="2" charset="-78"/>
              </a:rPr>
              <a:t>تَجَنُّب التَّعَرُّض بشكل مباشر وطويل لأشعة الشمس</a:t>
            </a:r>
            <a:endParaRPr lang="ar-SY" sz="2800" b="1" dirty="0">
              <a:solidFill>
                <a:srgbClr val="002060"/>
              </a:solidFill>
              <a:latin typeface="Monotype Koufi" pitchFamily="2" charset="-78"/>
              <a:ea typeface="Monotype Koufi" pitchFamily="2" charset="-78"/>
              <a:cs typeface="Monotype Koufi" pitchFamily="2" charset="-78"/>
            </a:endParaRPr>
          </a:p>
        </p:txBody>
      </p:sp>
      <p:grpSp>
        <p:nvGrpSpPr>
          <p:cNvPr id="8" name="مجموعة 7"/>
          <p:cNvGrpSpPr/>
          <p:nvPr/>
        </p:nvGrpSpPr>
        <p:grpSpPr>
          <a:xfrm>
            <a:off x="2928926" y="2428868"/>
            <a:ext cx="3174526" cy="2786081"/>
            <a:chOff x="2897703" y="2004969"/>
            <a:chExt cx="2634276" cy="1580565"/>
          </a:xfrm>
        </p:grpSpPr>
        <p:sp>
          <p:nvSpPr>
            <p:cNvPr id="10" name="مستطيل 9"/>
            <p:cNvSpPr/>
            <p:nvPr/>
          </p:nvSpPr>
          <p:spPr>
            <a:xfrm>
              <a:off x="2897703" y="2004969"/>
              <a:ext cx="2634276" cy="1580565"/>
            </a:xfrm>
            <a:prstGeom prst="rect">
              <a:avLst/>
            </a:prstGeom>
            <a:blipFill rotWithShape="0">
              <a:blip r:embed="rId2"/>
              <a:stretch>
                <a:fillRect/>
              </a:stretch>
            </a:blipFill>
            <a:ln>
              <a:solidFill>
                <a:srgbClr val="00B050"/>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1" name="مستطيل 10"/>
            <p:cNvSpPr/>
            <p:nvPr/>
          </p:nvSpPr>
          <p:spPr>
            <a:xfrm>
              <a:off x="2897703" y="2004969"/>
              <a:ext cx="2634276" cy="1580565"/>
            </a:xfrm>
            <a:prstGeom prst="rect">
              <a:avLst/>
            </a:prstGeom>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endParaRPr lang="ar-SA" sz="1200" kern="1200" dirty="0" smtClean="0"/>
            </a:p>
            <a:p>
              <a:pPr lvl="0" algn="ctr" defTabSz="533400" rtl="1">
                <a:lnSpc>
                  <a:spcPct val="90000"/>
                </a:lnSpc>
                <a:spcBef>
                  <a:spcPct val="0"/>
                </a:spcBef>
                <a:spcAft>
                  <a:spcPct val="35000"/>
                </a:spcAft>
              </a:pPr>
              <a:endParaRPr lang="ar-SA" sz="1200" kern="1200" dirty="0" smtClean="0"/>
            </a:p>
            <a:p>
              <a:pPr lvl="0" algn="ctr" defTabSz="533400" rtl="1">
                <a:lnSpc>
                  <a:spcPct val="90000"/>
                </a:lnSpc>
                <a:spcBef>
                  <a:spcPct val="0"/>
                </a:spcBef>
                <a:spcAft>
                  <a:spcPct val="35000"/>
                </a:spcAft>
              </a:pPr>
              <a:endParaRPr lang="ar-SA" sz="1200" kern="1200" dirty="0" smtClean="0"/>
            </a:p>
            <a:p>
              <a:pPr lvl="0" algn="ctr" defTabSz="533400" rtl="1">
                <a:lnSpc>
                  <a:spcPct val="90000"/>
                </a:lnSpc>
                <a:spcBef>
                  <a:spcPct val="0"/>
                </a:spcBef>
                <a:spcAft>
                  <a:spcPct val="35000"/>
                </a:spcAft>
              </a:pPr>
              <a:endParaRPr lang="ar-SA" sz="1200" kern="1200" dirty="0" smtClean="0"/>
            </a:p>
            <a:p>
              <a:pPr lvl="0" algn="ctr" defTabSz="533400" rtl="1">
                <a:lnSpc>
                  <a:spcPct val="90000"/>
                </a:lnSpc>
                <a:spcBef>
                  <a:spcPct val="0"/>
                </a:spcBef>
                <a:spcAft>
                  <a:spcPct val="35000"/>
                </a:spcAft>
              </a:pPr>
              <a:endParaRPr lang="ar-SA" sz="1200" kern="1200" dirty="0" smtClean="0"/>
            </a:p>
          </p:txBody>
        </p:sp>
      </p:gr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الوقاية من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158</a:t>
            </a:fld>
            <a:endParaRPr lang="ar-SA" dirty="0">
              <a:solidFill>
                <a:srgbClr val="002060"/>
              </a:solidFill>
            </a:endParaRPr>
          </a:p>
        </p:txBody>
      </p:sp>
      <p:sp>
        <p:nvSpPr>
          <p:cNvPr id="7" name="عنصر نائب للمحتوى 6"/>
          <p:cNvSpPr>
            <a:spLocks noGrp="1"/>
          </p:cNvSpPr>
          <p:nvPr>
            <p:ph idx="1"/>
          </p:nvPr>
        </p:nvSpPr>
        <p:spPr/>
        <p:txBody>
          <a:bodyPr>
            <a:normAutofit fontScale="77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lvl="0" algn="ctr" defTabSz="533400">
              <a:lnSpc>
                <a:spcPct val="90000"/>
              </a:lnSpc>
              <a:spcBef>
                <a:spcPct val="0"/>
              </a:spcBef>
              <a:spcAft>
                <a:spcPct val="35000"/>
              </a:spcAft>
              <a:buNone/>
            </a:pPr>
            <a:r>
              <a:rPr lang="ar-SA" sz="2800" b="1" dirty="0" smtClean="0">
                <a:solidFill>
                  <a:srgbClr val="002060"/>
                </a:solidFill>
                <a:latin typeface="Monotype Koufi" pitchFamily="2" charset="-78"/>
                <a:ea typeface="Monotype Koufi" pitchFamily="2" charset="-78"/>
                <a:cs typeface="Monotype Koufi" pitchFamily="2" charset="-78"/>
              </a:rPr>
              <a:t>تخفيض الوزن</a:t>
            </a:r>
            <a:endParaRPr lang="ar-SY" sz="2800" b="1" dirty="0">
              <a:solidFill>
                <a:srgbClr val="002060"/>
              </a:solidFill>
              <a:latin typeface="Monotype Koufi" pitchFamily="2" charset="-78"/>
              <a:ea typeface="Monotype Koufi" pitchFamily="2" charset="-78"/>
              <a:cs typeface="Monotype Koufi" pitchFamily="2" charset="-78"/>
            </a:endParaRPr>
          </a:p>
        </p:txBody>
      </p:sp>
      <p:grpSp>
        <p:nvGrpSpPr>
          <p:cNvPr id="8" name="مجموعة 7"/>
          <p:cNvGrpSpPr/>
          <p:nvPr/>
        </p:nvGrpSpPr>
        <p:grpSpPr>
          <a:xfrm>
            <a:off x="2643174" y="1785927"/>
            <a:ext cx="3857652" cy="3500462"/>
            <a:chOff x="0" y="2004969"/>
            <a:chExt cx="2634276" cy="1580565"/>
          </a:xfrm>
        </p:grpSpPr>
        <p:sp>
          <p:nvSpPr>
            <p:cNvPr id="10" name="مستطيل 9"/>
            <p:cNvSpPr/>
            <p:nvPr/>
          </p:nvSpPr>
          <p:spPr>
            <a:xfrm>
              <a:off x="0" y="2004969"/>
              <a:ext cx="2634276" cy="1580565"/>
            </a:xfrm>
            <a:prstGeom prst="rect">
              <a:avLst/>
            </a:prstGeom>
            <a:blipFill rotWithShape="0">
              <a:blip r:embed="rId2" cstate="print"/>
              <a:stretch>
                <a:fillRect/>
              </a:stretch>
            </a:blipFill>
            <a:ln>
              <a:solidFill>
                <a:srgbClr val="00B050"/>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1" name="مستطيل 10"/>
            <p:cNvSpPr/>
            <p:nvPr/>
          </p:nvSpPr>
          <p:spPr>
            <a:xfrm>
              <a:off x="0" y="2004969"/>
              <a:ext cx="2634276" cy="1580565"/>
            </a:xfrm>
            <a:prstGeom prst="rect">
              <a:avLst/>
            </a:prstGeom>
            <a:ln>
              <a:solidFill>
                <a:srgbClr val="00B050"/>
              </a:solid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endParaRPr lang="ar-SA" sz="1200" kern="1200" dirty="0" smtClean="0"/>
            </a:p>
            <a:p>
              <a:pPr lvl="0" algn="ctr" defTabSz="533400" rtl="1">
                <a:lnSpc>
                  <a:spcPct val="90000"/>
                </a:lnSpc>
                <a:spcBef>
                  <a:spcPct val="0"/>
                </a:spcBef>
                <a:spcAft>
                  <a:spcPct val="35000"/>
                </a:spcAft>
              </a:pPr>
              <a:endParaRPr lang="ar-SA" sz="1200" kern="1200" dirty="0" smtClean="0"/>
            </a:p>
            <a:p>
              <a:pPr lvl="0" algn="ctr" defTabSz="533400" rtl="1">
                <a:lnSpc>
                  <a:spcPct val="90000"/>
                </a:lnSpc>
                <a:spcBef>
                  <a:spcPct val="0"/>
                </a:spcBef>
                <a:spcAft>
                  <a:spcPct val="35000"/>
                </a:spcAft>
              </a:pPr>
              <a:endParaRPr lang="ar-SA" sz="1200" kern="1200" dirty="0" smtClean="0"/>
            </a:p>
            <a:p>
              <a:pPr lvl="0" algn="ctr" defTabSz="533400" rtl="1">
                <a:lnSpc>
                  <a:spcPct val="90000"/>
                </a:lnSpc>
                <a:spcBef>
                  <a:spcPct val="0"/>
                </a:spcBef>
                <a:spcAft>
                  <a:spcPct val="35000"/>
                </a:spcAft>
              </a:pPr>
              <a:endParaRPr lang="ar-SA" sz="1200" kern="1200" dirty="0" smtClean="0"/>
            </a:p>
            <a:p>
              <a:pPr lvl="0" algn="ctr" defTabSz="533400" rtl="1">
                <a:lnSpc>
                  <a:spcPct val="90000"/>
                </a:lnSpc>
                <a:spcBef>
                  <a:spcPct val="0"/>
                </a:spcBef>
                <a:spcAft>
                  <a:spcPct val="35000"/>
                </a:spcAft>
              </a:pPr>
              <a:endParaRPr lang="ar-SA" sz="1200" kern="1200" dirty="0" smtClean="0"/>
            </a:p>
          </p:txBody>
        </p:sp>
      </p:gr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الوقاية من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159</a:t>
            </a:fld>
            <a:endParaRPr lang="ar-SA" dirty="0">
              <a:solidFill>
                <a:srgbClr val="002060"/>
              </a:solidFill>
            </a:endParaRPr>
          </a:p>
        </p:txBody>
      </p:sp>
      <p:sp>
        <p:nvSpPr>
          <p:cNvPr id="7" name="عنصر نائب للمحتوى 6"/>
          <p:cNvSpPr>
            <a:spLocks noGrp="1"/>
          </p:cNvSpPr>
          <p:nvPr>
            <p:ph idx="1"/>
          </p:nvPr>
        </p:nvSpPr>
        <p:spPr/>
        <p:txBody>
          <a:bodyPr>
            <a:normAutofit fontScale="77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lvl="0" algn="ctr" defTabSz="933450">
              <a:lnSpc>
                <a:spcPct val="90000"/>
              </a:lnSpc>
              <a:spcBef>
                <a:spcPct val="0"/>
              </a:spcBef>
              <a:spcAft>
                <a:spcPct val="35000"/>
              </a:spcAft>
              <a:buNone/>
            </a:pPr>
            <a:r>
              <a:rPr lang="ar-SA" sz="2800" b="1" dirty="0" smtClean="0">
                <a:solidFill>
                  <a:srgbClr val="002060"/>
                </a:solidFill>
                <a:latin typeface="Monotype Koufi" pitchFamily="2" charset="-78"/>
                <a:ea typeface="Monotype Koufi" pitchFamily="2" charset="-78"/>
                <a:cs typeface="Monotype Koufi" pitchFamily="2" charset="-78"/>
              </a:rPr>
              <a:t>الإكثار من الخضار والفواكه</a:t>
            </a:r>
            <a:endParaRPr lang="ar-SY" sz="2800" b="1" dirty="0">
              <a:solidFill>
                <a:srgbClr val="002060"/>
              </a:solidFill>
              <a:latin typeface="Monotype Koufi" pitchFamily="2" charset="-78"/>
              <a:ea typeface="Monotype Koufi" pitchFamily="2" charset="-78"/>
              <a:cs typeface="Monotype Koufi" pitchFamily="2" charset="-78"/>
            </a:endParaRPr>
          </a:p>
        </p:txBody>
      </p:sp>
      <p:pic>
        <p:nvPicPr>
          <p:cNvPr id="24578" name="Picture 2" descr="C:\Users\TOSHIBA\Documents\محاضرات السرطان\تصنيف المسرطنات\الوقاية\خضار وفواكه.jpg"/>
          <p:cNvPicPr>
            <a:picLocks noChangeAspect="1" noChangeArrowheads="1"/>
          </p:cNvPicPr>
          <p:nvPr/>
        </p:nvPicPr>
        <p:blipFill>
          <a:blip r:embed="rId2"/>
          <a:srcRect/>
          <a:stretch>
            <a:fillRect/>
          </a:stretch>
        </p:blipFill>
        <p:spPr bwMode="auto">
          <a:xfrm>
            <a:off x="1357290" y="1928802"/>
            <a:ext cx="6191250" cy="3486150"/>
          </a:xfrm>
          <a:prstGeom prst="rect">
            <a:avLst/>
          </a:prstGeom>
          <a:ln w="88900" cap="sq" cmpd="thickThin">
            <a:solidFill>
              <a:srgbClr val="92D050"/>
            </a:solidFill>
            <a:prstDash val="solid"/>
            <a:miter lim="800000"/>
          </a:ln>
          <a:effectLst>
            <a:innerShdw blurRad="76200">
              <a:srgbClr val="000000"/>
            </a:inn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20" y="0"/>
            <a:ext cx="8501122" cy="1714488"/>
          </a:xfrm>
          <a:solidFill>
            <a:srgbClr val="FFC000"/>
          </a:solidFill>
        </p:spPr>
        <p:txBody>
          <a:bodyPr>
            <a:normAutofit/>
          </a:bodyPr>
          <a:lstStyle/>
          <a:p>
            <a:r>
              <a:rPr lang="ar-SY" sz="3600" b="1" dirty="0" smtClean="0">
                <a:solidFill>
                  <a:srgbClr val="0070C0"/>
                </a:solidFill>
                <a:latin typeface="Monotype Koufi" pitchFamily="2" charset="-78"/>
                <a:ea typeface="Monotype Koufi" pitchFamily="2" charset="-78"/>
                <a:cs typeface="PT Bold Heading" pitchFamily="2" charset="-78"/>
              </a:rPr>
              <a:t>تَصْنيف الوَكالَة الدولية لبُحوث السَّرَطان (</a:t>
            </a:r>
            <a:r>
              <a:rPr lang="en-US" sz="3600" b="1" dirty="0" smtClean="0">
                <a:solidFill>
                  <a:srgbClr val="0070C0"/>
                </a:solidFill>
                <a:latin typeface="Monotype Koufi" pitchFamily="2" charset="-78"/>
                <a:ea typeface="Monotype Koufi" pitchFamily="2" charset="-78"/>
                <a:cs typeface="PT Bold Heading" pitchFamily="2" charset="-78"/>
              </a:rPr>
              <a:t>IARC</a:t>
            </a:r>
            <a:r>
              <a:rPr lang="ar-SY" sz="3600" b="1" dirty="0" smtClean="0">
                <a:solidFill>
                  <a:srgbClr val="0070C0"/>
                </a:solidFill>
                <a:latin typeface="Monotype Koufi" pitchFamily="2" charset="-78"/>
                <a:ea typeface="Monotype Koufi" pitchFamily="2" charset="-78"/>
                <a:cs typeface="PT Bold Heading" pitchFamily="2" charset="-78"/>
              </a:rPr>
              <a:t>) للمَواد والعَوامِل تبعاً </a:t>
            </a:r>
            <a:r>
              <a:rPr lang="ar-SY" sz="3600" b="1" dirty="0" err="1" smtClean="0">
                <a:solidFill>
                  <a:srgbClr val="0070C0"/>
                </a:solidFill>
                <a:latin typeface="Monotype Koufi" pitchFamily="2" charset="-78"/>
                <a:ea typeface="Monotype Koufi" pitchFamily="2" charset="-78"/>
                <a:cs typeface="PT Bold Heading" pitchFamily="2" charset="-78"/>
              </a:rPr>
              <a:t>للسَّرْطَنَة</a:t>
            </a:r>
            <a:r>
              <a:rPr lang="ar-SY" b="1" baseline="30000" dirty="0" smtClean="0">
                <a:solidFill>
                  <a:srgbClr val="00B050"/>
                </a:solidFill>
                <a:latin typeface="Monotype Koufi" pitchFamily="2" charset="-78"/>
                <a:ea typeface="Monotype Koufi" pitchFamily="2" charset="-78"/>
                <a:cs typeface="PT Bold Heading" pitchFamily="2" charset="-78"/>
              </a:rPr>
              <a:t> 1، 15</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xfrm>
            <a:off x="428596" y="1857364"/>
            <a:ext cx="8229600" cy="4525963"/>
          </a:xfrm>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16</a:t>
            </a:fld>
            <a:endParaRPr lang="ar-SA" dirty="0">
              <a:solidFill>
                <a:srgbClr val="002060"/>
              </a:solidFill>
            </a:endParaRPr>
          </a:p>
        </p:txBody>
      </p:sp>
      <p:graphicFrame>
        <p:nvGraphicFramePr>
          <p:cNvPr id="7" name="جدول 6"/>
          <p:cNvGraphicFramePr>
            <a:graphicFrameLocks noGrp="1"/>
          </p:cNvGraphicFramePr>
          <p:nvPr/>
        </p:nvGraphicFramePr>
        <p:xfrm>
          <a:off x="142844" y="1928802"/>
          <a:ext cx="8643998" cy="4498848"/>
        </p:xfrm>
        <a:graphic>
          <a:graphicData uri="http://schemas.openxmlformats.org/drawingml/2006/table">
            <a:tbl>
              <a:tblPr rtl="1"/>
              <a:tblGrid>
                <a:gridCol w="2184531"/>
                <a:gridCol w="1722784"/>
                <a:gridCol w="4736683"/>
              </a:tblGrid>
              <a:tr h="0">
                <a:tc>
                  <a:txBody>
                    <a:bodyPr/>
                    <a:lstStyle/>
                    <a:p>
                      <a:pPr algn="ctr" rtl="1">
                        <a:lnSpc>
                          <a:spcPct val="115000"/>
                        </a:lnSpc>
                        <a:spcAft>
                          <a:spcPts val="600"/>
                        </a:spcAft>
                      </a:pPr>
                      <a:r>
                        <a:rPr lang="ar-SA" sz="2800" b="1" dirty="0">
                          <a:solidFill>
                            <a:schemeClr val="bg1"/>
                          </a:solidFill>
                          <a:latin typeface="Calibri"/>
                          <a:ea typeface="Times New Roman"/>
                          <a:cs typeface="+mn-cs"/>
                        </a:rPr>
                        <a:t>المجموعة</a:t>
                      </a:r>
                      <a:endParaRPr lang="en-US" sz="2800" b="1" dirty="0">
                        <a:solidFill>
                          <a:schemeClr val="bg1"/>
                        </a:solidFill>
                        <a:latin typeface="Calibri"/>
                        <a:ea typeface="Times New Roman"/>
                        <a:cs typeface="+mn-cs"/>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800" b="1" dirty="0">
                          <a:solidFill>
                            <a:schemeClr val="bg1"/>
                          </a:solidFill>
                          <a:latin typeface="Calibri"/>
                          <a:ea typeface="Times New Roman"/>
                          <a:cs typeface="+mn-cs"/>
                        </a:rPr>
                        <a:t>الوصف</a:t>
                      </a:r>
                      <a:endParaRPr lang="en-US" sz="28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800" b="1" dirty="0">
                          <a:solidFill>
                            <a:schemeClr val="bg1"/>
                          </a:solidFill>
                          <a:latin typeface="Calibri"/>
                          <a:ea typeface="Times New Roman"/>
                          <a:cs typeface="+mn-cs"/>
                        </a:rPr>
                        <a:t>التَّعْريف</a:t>
                      </a:r>
                      <a:endParaRPr lang="en-US" sz="28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0">
                <a:tc>
                  <a:txBody>
                    <a:bodyPr/>
                    <a:lstStyle/>
                    <a:p>
                      <a:pPr algn="ctr" rtl="1">
                        <a:lnSpc>
                          <a:spcPct val="115000"/>
                        </a:lnSpc>
                        <a:spcAft>
                          <a:spcPts val="600"/>
                        </a:spcAft>
                      </a:pPr>
                      <a:r>
                        <a:rPr lang="ar-SA" sz="2200" b="1" dirty="0" smtClean="0">
                          <a:solidFill>
                            <a:srgbClr val="FFFF00"/>
                          </a:solidFill>
                          <a:latin typeface="Simplified Arabic" pitchFamily="18" charset="-78"/>
                          <a:ea typeface="Times New Roman"/>
                          <a:cs typeface="Simplified Arabic" pitchFamily="18" charset="-78"/>
                        </a:rPr>
                        <a:t>2-أ</a:t>
                      </a:r>
                      <a:endParaRPr lang="en-US" sz="2200" b="1" dirty="0" smtClean="0">
                        <a:solidFill>
                          <a:srgbClr val="FFFF00"/>
                        </a:solidFill>
                        <a:latin typeface="Simplified Arabic" pitchFamily="18" charset="-78"/>
                        <a:ea typeface="Times New Roman"/>
                        <a:cs typeface="Simplified Arabic" pitchFamily="18" charset="-78"/>
                      </a:endParaRPr>
                    </a:p>
                    <a:p>
                      <a:pPr marL="0" marR="0" indent="0" algn="ctr" defTabSz="914400" rtl="1" eaLnBrk="1" fontAlgn="auto" latinLnBrk="0" hangingPunct="1">
                        <a:lnSpc>
                          <a:spcPct val="115000"/>
                        </a:lnSpc>
                        <a:spcBef>
                          <a:spcPts val="0"/>
                        </a:spcBef>
                        <a:spcAft>
                          <a:spcPts val="600"/>
                        </a:spcAft>
                        <a:buClrTx/>
                        <a:buSzTx/>
                        <a:buFontTx/>
                        <a:buNone/>
                        <a:tabLst/>
                        <a:defRPr/>
                      </a:pPr>
                      <a:r>
                        <a:rPr lang="ar-SA" sz="2400" b="1" dirty="0" smtClean="0">
                          <a:solidFill>
                            <a:srgbClr val="FFFF00"/>
                          </a:solidFill>
                          <a:latin typeface="Simplified Arabic" pitchFamily="18" charset="-78"/>
                          <a:ea typeface="Times New Roman"/>
                          <a:cs typeface="Simplified Arabic" pitchFamily="18" charset="-78"/>
                        </a:rPr>
                        <a:t>(</a:t>
                      </a:r>
                      <a:r>
                        <a:rPr lang="en-US" sz="2400" b="1" dirty="0" smtClean="0">
                          <a:solidFill>
                            <a:srgbClr val="FFFF00"/>
                          </a:solidFill>
                          <a:latin typeface="Simplified Arabic" pitchFamily="18" charset="-78"/>
                          <a:ea typeface="Times New Roman"/>
                          <a:cs typeface="Simplified Arabic" pitchFamily="18" charset="-78"/>
                        </a:rPr>
                        <a:t>category</a:t>
                      </a:r>
                      <a:r>
                        <a:rPr lang="en-US" sz="2400" b="1" baseline="0" dirty="0" smtClean="0">
                          <a:solidFill>
                            <a:srgbClr val="FFFF00"/>
                          </a:solidFill>
                          <a:latin typeface="Simplified Arabic" pitchFamily="18" charset="-78"/>
                          <a:ea typeface="Times New Roman"/>
                          <a:cs typeface="Simplified Arabic" pitchFamily="18" charset="-78"/>
                        </a:rPr>
                        <a:t> 2A</a:t>
                      </a:r>
                      <a:r>
                        <a:rPr lang="ar-SA" sz="2400" b="1" dirty="0" smtClean="0">
                          <a:solidFill>
                            <a:srgbClr val="FFFF00"/>
                          </a:solidFill>
                          <a:latin typeface="Simplified Arabic" pitchFamily="18" charset="-78"/>
                          <a:ea typeface="Times New Roman"/>
                          <a:cs typeface="Simplified Arabic" pitchFamily="18" charset="-78"/>
                        </a:rPr>
                        <a:t>)</a:t>
                      </a:r>
                      <a:endParaRPr lang="en-US" sz="2400" b="1" dirty="0" smtClean="0">
                        <a:solidFill>
                          <a:srgbClr val="FFFF00"/>
                        </a:solidFill>
                        <a:latin typeface="Simplified Arabic" pitchFamily="18" charset="-78"/>
                        <a:ea typeface="Times New Roman"/>
                        <a:cs typeface="Simplified Arabic" pitchFamily="18" charset="-78"/>
                      </a:endParaRPr>
                    </a:p>
                    <a:p>
                      <a:pPr algn="ctr" rtl="1">
                        <a:lnSpc>
                          <a:spcPct val="115000"/>
                        </a:lnSpc>
                        <a:spcAft>
                          <a:spcPts val="600"/>
                        </a:spcAft>
                      </a:pPr>
                      <a:endParaRPr lang="en-US" sz="22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r" rtl="1">
                        <a:lnSpc>
                          <a:spcPct val="115000"/>
                        </a:lnSpc>
                        <a:spcAft>
                          <a:spcPts val="600"/>
                        </a:spcAft>
                      </a:pPr>
                      <a:r>
                        <a:rPr lang="ar-SA" sz="2200" b="1" dirty="0" err="1">
                          <a:solidFill>
                            <a:srgbClr val="FFFF00"/>
                          </a:solidFill>
                          <a:latin typeface="Simplified Arabic" pitchFamily="18" charset="-78"/>
                          <a:ea typeface="Times New Roman"/>
                          <a:cs typeface="Simplified Arabic" pitchFamily="18" charset="-78"/>
                        </a:rPr>
                        <a:t>مُسَرْطِنَة</a:t>
                      </a:r>
                      <a:r>
                        <a:rPr lang="ar-SA" sz="2200" b="1" dirty="0">
                          <a:solidFill>
                            <a:srgbClr val="FFFF00"/>
                          </a:solidFill>
                          <a:latin typeface="Simplified Arabic" pitchFamily="18" charset="-78"/>
                          <a:ea typeface="Times New Roman"/>
                          <a:cs typeface="Simplified Arabic" pitchFamily="18" charset="-78"/>
                        </a:rPr>
                        <a:t> للإنسان بشكل </a:t>
                      </a:r>
                      <a:r>
                        <a:rPr lang="ar-SA" sz="2200" b="1" dirty="0" smtClean="0">
                          <a:solidFill>
                            <a:srgbClr val="FFFF00"/>
                          </a:solidFill>
                          <a:latin typeface="Simplified Arabic" pitchFamily="18" charset="-78"/>
                          <a:ea typeface="Times New Roman"/>
                          <a:cs typeface="Simplified Arabic" pitchFamily="18" charset="-78"/>
                        </a:rPr>
                        <a:t>مُحْتَمَل</a:t>
                      </a:r>
                      <a:r>
                        <a:rPr lang="ar-SY" sz="2200" b="1" dirty="0" smtClean="0">
                          <a:solidFill>
                            <a:srgbClr val="FFFF00"/>
                          </a:solidFill>
                          <a:latin typeface="Simplified Arabic" pitchFamily="18" charset="-78"/>
                          <a:ea typeface="Times New Roman"/>
                          <a:cs typeface="Simplified Arabic" pitchFamily="18" charset="-78"/>
                        </a:rPr>
                        <a:t> (</a:t>
                      </a:r>
                      <a:r>
                        <a:rPr lang="en-US" sz="2200" b="1" dirty="0" smtClean="0">
                          <a:solidFill>
                            <a:srgbClr val="FFFF00"/>
                          </a:solidFill>
                          <a:latin typeface="Simplified Arabic" pitchFamily="18" charset="-78"/>
                          <a:ea typeface="Times New Roman"/>
                          <a:cs typeface="Simplified Arabic" pitchFamily="18" charset="-78"/>
                        </a:rPr>
                        <a:t>probably</a:t>
                      </a:r>
                      <a:r>
                        <a:rPr lang="ar-SY" sz="2200" b="1" dirty="0" smtClean="0">
                          <a:solidFill>
                            <a:srgbClr val="FFFF00"/>
                          </a:solidFill>
                          <a:latin typeface="Simplified Arabic" pitchFamily="18" charset="-78"/>
                          <a:ea typeface="Times New Roman"/>
                          <a:cs typeface="Simplified Arabic" pitchFamily="18" charset="-78"/>
                        </a:rPr>
                        <a:t>)</a:t>
                      </a:r>
                      <a:r>
                        <a:rPr lang="ar-SA" sz="2200" b="1" dirty="0" smtClean="0">
                          <a:solidFill>
                            <a:srgbClr val="FFFF00"/>
                          </a:solidFill>
                          <a:latin typeface="Simplified Arabic" pitchFamily="18" charset="-78"/>
                          <a:ea typeface="Times New Roman"/>
                          <a:cs typeface="Simplified Arabic" pitchFamily="18" charset="-78"/>
                        </a:rPr>
                        <a:t>*</a:t>
                      </a:r>
                      <a:endParaRPr lang="en-US" sz="22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342900" lvl="0" indent="-342900" algn="just" rtl="1">
                        <a:lnSpc>
                          <a:spcPct val="115000"/>
                        </a:lnSpc>
                        <a:spcAft>
                          <a:spcPts val="600"/>
                        </a:spcAft>
                        <a:buFont typeface="Wingdings"/>
                        <a:buChar char=""/>
                      </a:pPr>
                      <a:r>
                        <a:rPr lang="ar-SA" sz="2200" b="1" dirty="0">
                          <a:solidFill>
                            <a:srgbClr val="FFFF00"/>
                          </a:solidFill>
                          <a:latin typeface="Simplified Arabic" pitchFamily="18" charset="-78"/>
                          <a:ea typeface="Calibri"/>
                          <a:cs typeface="Simplified Arabic" pitchFamily="18" charset="-78"/>
                        </a:rPr>
                        <a:t>بَيِّنَة محدودة </a:t>
                      </a:r>
                      <a:r>
                        <a:rPr lang="ar-SA" sz="2200" b="1" dirty="0" err="1">
                          <a:solidFill>
                            <a:srgbClr val="FFFF00"/>
                          </a:solidFill>
                          <a:latin typeface="Simplified Arabic" pitchFamily="18" charset="-78"/>
                          <a:ea typeface="Calibri"/>
                          <a:cs typeface="Simplified Arabic" pitchFamily="18" charset="-78"/>
                        </a:rPr>
                        <a:t>للسَّرْطَنَة</a:t>
                      </a:r>
                      <a:r>
                        <a:rPr lang="ar-SA" sz="2200" b="1" dirty="0">
                          <a:solidFill>
                            <a:srgbClr val="FFFF00"/>
                          </a:solidFill>
                          <a:latin typeface="Simplified Arabic" pitchFamily="18" charset="-78"/>
                          <a:ea typeface="Calibri"/>
                          <a:cs typeface="Simplified Arabic" pitchFamily="18" charset="-78"/>
                        </a:rPr>
                        <a:t> للإنسان وبَيِّنَة كافية </a:t>
                      </a:r>
                      <a:r>
                        <a:rPr lang="ar-SA" sz="2200" b="1" dirty="0" err="1" smtClean="0">
                          <a:solidFill>
                            <a:srgbClr val="FFFF00"/>
                          </a:solidFill>
                          <a:latin typeface="Simplified Arabic" pitchFamily="18" charset="-78"/>
                          <a:ea typeface="Calibri"/>
                          <a:cs typeface="Simplified Arabic" pitchFamily="18" charset="-78"/>
                        </a:rPr>
                        <a:t>للسَّرْطَنَة</a:t>
                      </a:r>
                      <a:r>
                        <a:rPr lang="ar-SA" sz="2200" b="1" dirty="0" smtClean="0">
                          <a:solidFill>
                            <a:srgbClr val="FFFF00"/>
                          </a:solidFill>
                          <a:latin typeface="Simplified Arabic" pitchFamily="18" charset="-78"/>
                          <a:ea typeface="Calibri"/>
                          <a:cs typeface="Simplified Arabic" pitchFamily="18" charset="-78"/>
                        </a:rPr>
                        <a:t> لحَيَوانات </a:t>
                      </a:r>
                      <a:r>
                        <a:rPr lang="ar-SA" sz="2200" b="1" dirty="0">
                          <a:solidFill>
                            <a:srgbClr val="FFFF00"/>
                          </a:solidFill>
                          <a:latin typeface="Simplified Arabic" pitchFamily="18" charset="-78"/>
                          <a:ea typeface="Calibri"/>
                          <a:cs typeface="Simplified Arabic" pitchFamily="18" charset="-78"/>
                        </a:rPr>
                        <a:t>التَّجارُب أو</a:t>
                      </a:r>
                      <a:endParaRPr lang="en-US" sz="2200" b="1" dirty="0">
                        <a:solidFill>
                          <a:srgbClr val="FFFF00"/>
                        </a:solidFill>
                        <a:latin typeface="Simplified Arabic" pitchFamily="18" charset="-78"/>
                        <a:ea typeface="Calibri"/>
                        <a:cs typeface="Simplified Arabic" pitchFamily="18" charset="-78"/>
                      </a:endParaRPr>
                    </a:p>
                    <a:p>
                      <a:pPr marL="342900" lvl="0" indent="-342900" algn="just" rtl="1">
                        <a:lnSpc>
                          <a:spcPct val="115000"/>
                        </a:lnSpc>
                        <a:spcAft>
                          <a:spcPts val="600"/>
                        </a:spcAft>
                        <a:buFont typeface="Wingdings"/>
                        <a:buChar char=""/>
                      </a:pPr>
                      <a:r>
                        <a:rPr lang="ar-SA" sz="2200" b="1" dirty="0">
                          <a:solidFill>
                            <a:srgbClr val="FFFF00"/>
                          </a:solidFill>
                          <a:latin typeface="Simplified Arabic" pitchFamily="18" charset="-78"/>
                          <a:ea typeface="Calibri"/>
                          <a:cs typeface="Simplified Arabic" pitchFamily="18" charset="-78"/>
                        </a:rPr>
                        <a:t>بَيِّنَة </a:t>
                      </a:r>
                      <a:r>
                        <a:rPr lang="ar-SA" sz="2200" b="1" dirty="0" smtClean="0">
                          <a:solidFill>
                            <a:srgbClr val="FFFF00"/>
                          </a:solidFill>
                          <a:latin typeface="Simplified Arabic" pitchFamily="18" charset="-78"/>
                          <a:ea typeface="Calibri"/>
                          <a:cs typeface="Simplified Arabic" pitchFamily="18" charset="-78"/>
                        </a:rPr>
                        <a:t>غير كافية </a:t>
                      </a:r>
                      <a:r>
                        <a:rPr lang="ar-SA" sz="2200" b="1" dirty="0" err="1">
                          <a:solidFill>
                            <a:srgbClr val="FFFF00"/>
                          </a:solidFill>
                          <a:latin typeface="Simplified Arabic" pitchFamily="18" charset="-78"/>
                          <a:ea typeface="Calibri"/>
                          <a:cs typeface="Simplified Arabic" pitchFamily="18" charset="-78"/>
                        </a:rPr>
                        <a:t>للسَّرْطَنَة</a:t>
                      </a:r>
                      <a:r>
                        <a:rPr lang="ar-SA" sz="2200" b="1" dirty="0">
                          <a:solidFill>
                            <a:srgbClr val="FFFF00"/>
                          </a:solidFill>
                          <a:latin typeface="Simplified Arabic" pitchFamily="18" charset="-78"/>
                          <a:ea typeface="Calibri"/>
                          <a:cs typeface="Simplified Arabic" pitchFamily="18" charset="-78"/>
                        </a:rPr>
                        <a:t> للإنسان وبَيِّنَة كافية </a:t>
                      </a:r>
                      <a:r>
                        <a:rPr lang="ar-SA" sz="2200" b="1" dirty="0" err="1">
                          <a:solidFill>
                            <a:srgbClr val="FFFF00"/>
                          </a:solidFill>
                          <a:latin typeface="Simplified Arabic" pitchFamily="18" charset="-78"/>
                          <a:ea typeface="Calibri"/>
                          <a:cs typeface="Simplified Arabic" pitchFamily="18" charset="-78"/>
                        </a:rPr>
                        <a:t>للسَّرْطَنَة</a:t>
                      </a:r>
                      <a:r>
                        <a:rPr lang="ar-SA" sz="2200" b="1" dirty="0">
                          <a:solidFill>
                            <a:srgbClr val="FFFF00"/>
                          </a:solidFill>
                          <a:latin typeface="Simplified Arabic" pitchFamily="18" charset="-78"/>
                          <a:ea typeface="Calibri"/>
                          <a:cs typeface="Simplified Arabic" pitchFamily="18" charset="-78"/>
                        </a:rPr>
                        <a:t> لحَيَوانات التَّجارُب وبَيِّنَة قوية بأن </a:t>
                      </a:r>
                      <a:r>
                        <a:rPr lang="ar-SA" sz="2200" b="1" dirty="0" err="1">
                          <a:solidFill>
                            <a:srgbClr val="FFFF00"/>
                          </a:solidFill>
                          <a:latin typeface="Simplified Arabic" pitchFamily="18" charset="-78"/>
                          <a:ea typeface="Calibri"/>
                          <a:cs typeface="Simplified Arabic" pitchFamily="18" charset="-78"/>
                        </a:rPr>
                        <a:t>السَّرْطَنَة</a:t>
                      </a:r>
                      <a:r>
                        <a:rPr lang="ar-SA" sz="2200" b="1" dirty="0">
                          <a:solidFill>
                            <a:srgbClr val="FFFF00"/>
                          </a:solidFill>
                          <a:latin typeface="Simplified Arabic" pitchFamily="18" charset="-78"/>
                          <a:ea typeface="Calibri"/>
                          <a:cs typeface="Simplified Arabic" pitchFamily="18" charset="-78"/>
                        </a:rPr>
                        <a:t> مُتَوَسَّطَة بآلية تعمل لدى الإنسان أيضاً أو</a:t>
                      </a:r>
                      <a:endParaRPr lang="en-US" sz="2200" b="1" dirty="0">
                        <a:solidFill>
                          <a:srgbClr val="FFFF00"/>
                        </a:solidFill>
                        <a:latin typeface="Simplified Arabic" pitchFamily="18" charset="-78"/>
                        <a:ea typeface="Calibri"/>
                        <a:cs typeface="Simplified Arabic" pitchFamily="18" charset="-78"/>
                      </a:endParaRPr>
                    </a:p>
                    <a:p>
                      <a:pPr marL="342900" lvl="0" indent="-342900" algn="just" rtl="1">
                        <a:lnSpc>
                          <a:spcPct val="115000"/>
                        </a:lnSpc>
                        <a:spcAft>
                          <a:spcPts val="600"/>
                        </a:spcAft>
                        <a:buFont typeface="Wingdings"/>
                        <a:buChar char=""/>
                      </a:pPr>
                      <a:r>
                        <a:rPr lang="ar-SA" sz="2200" b="1" dirty="0">
                          <a:solidFill>
                            <a:srgbClr val="FFFF00"/>
                          </a:solidFill>
                          <a:latin typeface="Simplified Arabic" pitchFamily="18" charset="-78"/>
                          <a:ea typeface="Calibri"/>
                          <a:cs typeface="Simplified Arabic" pitchFamily="18" charset="-78"/>
                        </a:rPr>
                        <a:t>بَيِّنَة محدودة </a:t>
                      </a:r>
                      <a:r>
                        <a:rPr lang="ar-SA" sz="2200" b="1" dirty="0" err="1">
                          <a:solidFill>
                            <a:srgbClr val="FFFF00"/>
                          </a:solidFill>
                          <a:latin typeface="Simplified Arabic" pitchFamily="18" charset="-78"/>
                          <a:ea typeface="Calibri"/>
                          <a:cs typeface="Simplified Arabic" pitchFamily="18" charset="-78"/>
                        </a:rPr>
                        <a:t>للسَّرْطَنَة</a:t>
                      </a:r>
                      <a:r>
                        <a:rPr lang="ar-SA" sz="2200" b="1" dirty="0">
                          <a:solidFill>
                            <a:srgbClr val="FFFF00"/>
                          </a:solidFill>
                          <a:latin typeface="Simplified Arabic" pitchFamily="18" charset="-78"/>
                          <a:ea typeface="Calibri"/>
                          <a:cs typeface="Simplified Arabic" pitchFamily="18" charset="-78"/>
                        </a:rPr>
                        <a:t> للإنسان لكن تنتمي، اعتماداً على اعتبارات تتعلق بالآلية، إلى صنف من </a:t>
                      </a:r>
                      <a:r>
                        <a:rPr lang="ar-SA" sz="2200" b="1" dirty="0" smtClean="0">
                          <a:solidFill>
                            <a:srgbClr val="FFFF00"/>
                          </a:solidFill>
                          <a:latin typeface="Simplified Arabic" pitchFamily="18" charset="-78"/>
                          <a:ea typeface="Calibri"/>
                          <a:cs typeface="Simplified Arabic" pitchFamily="18" charset="-78"/>
                        </a:rPr>
                        <a:t>العَوامِل التي </a:t>
                      </a:r>
                      <a:r>
                        <a:rPr lang="ar-SA" sz="2200" b="1" dirty="0">
                          <a:solidFill>
                            <a:srgbClr val="FFFF00"/>
                          </a:solidFill>
                          <a:latin typeface="Simplified Arabic" pitchFamily="18" charset="-78"/>
                          <a:ea typeface="Calibri"/>
                          <a:cs typeface="Simplified Arabic" pitchFamily="18" charset="-78"/>
                        </a:rPr>
                        <a:t>من أجلها صُنِّف عُضْو أو أكثر في المجموعة 1 أو المجموعة 2-أ</a:t>
                      </a:r>
                      <a:endParaRPr lang="en-US" sz="2200" b="1" dirty="0">
                        <a:solidFill>
                          <a:srgbClr val="FFFF00"/>
                        </a:solidFill>
                        <a:latin typeface="Simplified Arabic" pitchFamily="18" charset="-78"/>
                        <a:ea typeface="Calibri"/>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الوقاية من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160</a:t>
            </a:fld>
            <a:endParaRPr lang="ar-SA" dirty="0">
              <a:solidFill>
                <a:srgbClr val="002060"/>
              </a:solidFill>
            </a:endParaRPr>
          </a:p>
        </p:txBody>
      </p:sp>
      <p:sp>
        <p:nvSpPr>
          <p:cNvPr id="7" name="عنصر نائب للمحتوى 6"/>
          <p:cNvSpPr>
            <a:spLocks noGrp="1"/>
          </p:cNvSpPr>
          <p:nvPr>
            <p:ph idx="1"/>
          </p:nvPr>
        </p:nvSpPr>
        <p:spPr/>
        <p:txBody>
          <a:bodyPr>
            <a:normAutofit fontScale="55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lvl="0" algn="ctr" defTabSz="933450">
              <a:lnSpc>
                <a:spcPct val="90000"/>
              </a:lnSpc>
              <a:spcBef>
                <a:spcPct val="0"/>
              </a:spcBef>
              <a:spcAft>
                <a:spcPct val="35000"/>
              </a:spcAft>
              <a:buNone/>
            </a:pPr>
            <a:endParaRPr lang="ar-SA" sz="3100" b="1" dirty="0" smtClean="0">
              <a:solidFill>
                <a:srgbClr val="002060"/>
              </a:solidFill>
              <a:latin typeface="Monotype Koufi" pitchFamily="2" charset="-78"/>
              <a:ea typeface="Monotype Koufi" pitchFamily="2" charset="-78"/>
              <a:cs typeface="Monotype Koufi" pitchFamily="2" charset="-78"/>
            </a:endParaRPr>
          </a:p>
          <a:p>
            <a:pPr lvl="0" algn="ctr" defTabSz="933450">
              <a:lnSpc>
                <a:spcPct val="90000"/>
              </a:lnSpc>
              <a:spcBef>
                <a:spcPct val="0"/>
              </a:spcBef>
              <a:spcAft>
                <a:spcPct val="35000"/>
              </a:spcAft>
              <a:buNone/>
            </a:pPr>
            <a:endParaRPr lang="ar-SA" sz="3100" b="1" dirty="0" smtClean="0">
              <a:solidFill>
                <a:srgbClr val="002060"/>
              </a:solidFill>
              <a:latin typeface="Monotype Koufi" pitchFamily="2" charset="-78"/>
              <a:ea typeface="Monotype Koufi" pitchFamily="2" charset="-78"/>
              <a:cs typeface="Monotype Koufi" pitchFamily="2" charset="-78"/>
            </a:endParaRPr>
          </a:p>
          <a:p>
            <a:pPr lvl="0" algn="ctr" defTabSz="933450">
              <a:lnSpc>
                <a:spcPct val="90000"/>
              </a:lnSpc>
              <a:spcBef>
                <a:spcPct val="0"/>
              </a:spcBef>
              <a:spcAft>
                <a:spcPct val="35000"/>
              </a:spcAft>
              <a:buNone/>
            </a:pPr>
            <a:endParaRPr lang="ar-SA" sz="3500" b="1" dirty="0" smtClean="0">
              <a:solidFill>
                <a:srgbClr val="002060"/>
              </a:solidFill>
              <a:latin typeface="Monotype Koufi" pitchFamily="2" charset="-78"/>
              <a:ea typeface="Monotype Koufi" pitchFamily="2" charset="-78"/>
              <a:cs typeface="Monotype Koufi" pitchFamily="2" charset="-78"/>
            </a:endParaRPr>
          </a:p>
          <a:p>
            <a:pPr lvl="0" algn="ctr" defTabSz="933450">
              <a:lnSpc>
                <a:spcPct val="90000"/>
              </a:lnSpc>
              <a:spcBef>
                <a:spcPct val="0"/>
              </a:spcBef>
              <a:spcAft>
                <a:spcPct val="35000"/>
              </a:spcAft>
              <a:buNone/>
            </a:pPr>
            <a:r>
              <a:rPr lang="ar-SA" sz="3500" b="1" dirty="0" smtClean="0">
                <a:solidFill>
                  <a:srgbClr val="002060"/>
                </a:solidFill>
                <a:latin typeface="Monotype Koufi" pitchFamily="2" charset="-78"/>
                <a:ea typeface="Monotype Koufi" pitchFamily="2" charset="-78"/>
                <a:cs typeface="Monotype Koufi" pitchFamily="2" charset="-78"/>
              </a:rPr>
              <a:t>استخدام وسائل الوقاية الفردية</a:t>
            </a:r>
            <a:endParaRPr lang="ar-SY" sz="3500" b="1" dirty="0">
              <a:solidFill>
                <a:srgbClr val="002060"/>
              </a:solidFill>
              <a:latin typeface="Monotype Koufi" pitchFamily="2" charset="-78"/>
              <a:ea typeface="Monotype Koufi" pitchFamily="2" charset="-78"/>
              <a:cs typeface="Monotype Koufi" pitchFamily="2" charset="-78"/>
            </a:endParaRPr>
          </a:p>
        </p:txBody>
      </p:sp>
      <p:pic>
        <p:nvPicPr>
          <p:cNvPr id="12" name="صورة 11" descr="C:\Users\TOSHIBA\Documents\‫المهنة والسرطان-نسخة د. بسام 1\الصور\وسائل الوقاية الفردية.png"/>
          <p:cNvPicPr/>
          <p:nvPr/>
        </p:nvPicPr>
        <p:blipFill>
          <a:blip r:embed="rId2" cstate="print"/>
          <a:srcRect/>
          <a:stretch>
            <a:fillRect/>
          </a:stretch>
        </p:blipFill>
        <p:spPr bwMode="auto">
          <a:xfrm>
            <a:off x="2786050" y="1928802"/>
            <a:ext cx="3786214" cy="3429024"/>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التحري الدوري عن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85000" lnSpcReduction="20000"/>
          </a:bodyPr>
          <a:lstStyle/>
          <a:p>
            <a:pPr algn="ctr">
              <a:buNone/>
            </a:pPr>
            <a:r>
              <a:rPr lang="ar-SA" b="1" dirty="0" smtClean="0">
                <a:solidFill>
                  <a:schemeClr val="accent3">
                    <a:lumMod val="40000"/>
                    <a:lumOff val="60000"/>
                  </a:schemeClr>
                </a:solidFill>
                <a:latin typeface="Arial Unicode MS" pitchFamily="34" charset="-128"/>
                <a:ea typeface="Arial Unicode MS" pitchFamily="34" charset="-128"/>
                <a:cs typeface="+mj-cs"/>
              </a:rPr>
              <a:t>المبادئ</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الكشف المبكر للسرطان يتطلب خدمات صحية عالية الجودة، ويمكن الوصول إليها؛ بالإضافة إلى الموارد الكافية بشرياً ومالياً وتقنياً</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يمكن لبرامج التحري المعتمدة على السكان ذات الجودة الملائمة أن تخفض معدلات </a:t>
            </a:r>
            <a:r>
              <a:rPr lang="ar-SA" b="1" dirty="0" err="1" smtClean="0">
                <a:solidFill>
                  <a:schemeClr val="bg1"/>
                </a:solidFill>
                <a:latin typeface="Arial Unicode MS" pitchFamily="34" charset="-128"/>
                <a:ea typeface="Arial Unicode MS" pitchFamily="34" charset="-128"/>
              </a:rPr>
              <a:t>المراضة</a:t>
            </a:r>
            <a:r>
              <a:rPr lang="ar-SA" b="1" dirty="0" smtClean="0">
                <a:solidFill>
                  <a:schemeClr val="bg1"/>
                </a:solidFill>
                <a:latin typeface="Arial Unicode MS" pitchFamily="34" charset="-128"/>
                <a:ea typeface="Arial Unicode MS" pitchFamily="34" charset="-128"/>
              </a:rPr>
              <a:t> والوفيات من سرطانات الثدي وعنق الرحم والقولون-المستقيم، لاسيما الطرق المعتمدة على البينة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ينبغي أن تكون البرامج المعتمدة على السكان منظمة؛ وذات موارد كافية من أجل التخطيط والتدريب وتحديد ودعوة الفئات السكانية المستهدفة، وضمان الجودة (التوثيق والمراقبة والتقييم)، بالإضافة إلى الالتزام السياسي والحكومي بشأن التزويد بالموارد الكافية؛ وينبغي أن تراعي مشاركة المجتمع المدني؛ كما ينبغي تنفيذها تدريجياً وأن تراعي الفئات السكانية الأقل استفادة من الخدمات الصحية</a:t>
            </a:r>
          </a:p>
          <a:p>
            <a:pPr>
              <a:buFont typeface="Wingdings" pitchFamily="2" charset="2"/>
              <a:buChar char="Ø"/>
            </a:pPr>
            <a:endParaRPr lang="ar-SY"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161</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التحري الدوري عن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92500" lnSpcReduction="20000"/>
          </a:bodyPr>
          <a:lstStyle/>
          <a:p>
            <a:pPr algn="ctr">
              <a:buClr>
                <a:srgbClr val="002060"/>
              </a:buClr>
              <a:buNone/>
            </a:pPr>
            <a:r>
              <a:rPr lang="ar-SA" b="1" dirty="0" smtClean="0">
                <a:solidFill>
                  <a:schemeClr val="accent3">
                    <a:lumMod val="40000"/>
                    <a:lumOff val="60000"/>
                  </a:schemeClr>
                </a:solidFill>
                <a:latin typeface="Arial Unicode MS" pitchFamily="34" charset="-128"/>
                <a:ea typeface="Arial Unicode MS" pitchFamily="34" charset="-128"/>
                <a:cs typeface="+mj-cs"/>
              </a:rPr>
              <a:t>أهم طرق التحري عن السرطان</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سرطان عنق الرحم: </a:t>
            </a:r>
            <a:r>
              <a:rPr lang="ar-SA" b="1" dirty="0" err="1" smtClean="0">
                <a:solidFill>
                  <a:schemeClr val="bg1"/>
                </a:solidFill>
                <a:latin typeface="Arial Unicode MS" pitchFamily="34" charset="-128"/>
                <a:ea typeface="Arial Unicode MS" pitchFamily="34" charset="-128"/>
              </a:rPr>
              <a:t>لطاخة</a:t>
            </a:r>
            <a:r>
              <a:rPr lang="ar-SA" b="1" dirty="0" smtClean="0">
                <a:solidFill>
                  <a:schemeClr val="bg1"/>
                </a:solidFill>
                <a:latin typeface="Arial Unicode MS" pitchFamily="34" charset="-128"/>
                <a:ea typeface="Arial Unicode MS" pitchFamily="34" charset="-128"/>
              </a:rPr>
              <a:t> عنق الرحم، أو (للبلدان منخفضة الدخل) المراقبة البصرية باستعمال حمض الخل أو محلول </a:t>
            </a:r>
            <a:r>
              <a:rPr lang="ar-SA" b="1" dirty="0" err="1" smtClean="0">
                <a:solidFill>
                  <a:schemeClr val="bg1"/>
                </a:solidFill>
                <a:latin typeface="Arial Unicode MS" pitchFamily="34" charset="-128"/>
                <a:ea typeface="Arial Unicode MS" pitchFamily="34" charset="-128"/>
              </a:rPr>
              <a:t>لوغول</a:t>
            </a:r>
            <a:r>
              <a:rPr lang="ar-SA" b="1" dirty="0" smtClean="0">
                <a:solidFill>
                  <a:schemeClr val="bg1"/>
                </a:solidFill>
                <a:latin typeface="Arial Unicode MS" pitchFamily="34" charset="-128"/>
                <a:ea typeface="Arial Unicode MS" pitchFamily="34" charset="-128"/>
              </a:rPr>
              <a:t> اليودي</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سرطان الثدي: </a:t>
            </a:r>
            <a:r>
              <a:rPr lang="ar-SA" b="1" dirty="0" smtClean="0">
                <a:solidFill>
                  <a:schemeClr val="bg1"/>
                </a:solidFill>
                <a:latin typeface="Arial Unicode MS" pitchFamily="34" charset="-128"/>
                <a:ea typeface="Arial Unicode MS" pitchFamily="34" charset="-128"/>
              </a:rPr>
              <a:t>الفحص </a:t>
            </a:r>
            <a:r>
              <a:rPr lang="ar-SA" b="1" dirty="0" err="1" smtClean="0">
                <a:solidFill>
                  <a:schemeClr val="bg1"/>
                </a:solidFill>
                <a:latin typeface="Arial Unicode MS" pitchFamily="34" charset="-128"/>
                <a:ea typeface="Arial Unicode MS" pitchFamily="34" charset="-128"/>
              </a:rPr>
              <a:t>السريري</a:t>
            </a:r>
            <a:r>
              <a:rPr lang="ar-SA" b="1" dirty="0" smtClean="0">
                <a:solidFill>
                  <a:schemeClr val="bg1"/>
                </a:solidFill>
                <a:latin typeface="Arial Unicode MS" pitchFamily="34" charset="-128"/>
                <a:ea typeface="Arial Unicode MS" pitchFamily="34" charset="-128"/>
              </a:rPr>
              <a:t> للثدي (لاسيما الذاتي) والتصوير </a:t>
            </a:r>
            <a:r>
              <a:rPr lang="ar-SA" b="1" dirty="0" err="1" smtClean="0">
                <a:solidFill>
                  <a:schemeClr val="bg1"/>
                </a:solidFill>
                <a:latin typeface="Arial Unicode MS" pitchFamily="34" charset="-128"/>
                <a:ea typeface="Arial Unicode MS" pitchFamily="34" charset="-128"/>
              </a:rPr>
              <a:t>الشعاعي</a:t>
            </a:r>
            <a:r>
              <a:rPr lang="ar-SA" b="1" dirty="0" smtClean="0">
                <a:solidFill>
                  <a:schemeClr val="bg1"/>
                </a:solidFill>
                <a:latin typeface="Arial Unicode MS" pitchFamily="34" charset="-128"/>
                <a:ea typeface="Arial Unicode MS" pitchFamily="34" charset="-128"/>
              </a:rPr>
              <a:t> للثدي (</a:t>
            </a:r>
            <a:r>
              <a:rPr lang="ar-SA" b="1" dirty="0" err="1" smtClean="0">
                <a:solidFill>
                  <a:schemeClr val="bg1"/>
                </a:solidFill>
                <a:latin typeface="Arial Unicode MS" pitchFamily="34" charset="-128"/>
                <a:ea typeface="Arial Unicode MS" pitchFamily="34" charset="-128"/>
              </a:rPr>
              <a:t>ماموغرافي</a:t>
            </a:r>
            <a:r>
              <a:rPr lang="ar-SA" b="1" dirty="0" smtClean="0">
                <a:solidFill>
                  <a:schemeClr val="bg1"/>
                </a:solidFill>
                <a:latin typeface="Arial Unicode MS" pitchFamily="34" charset="-128"/>
                <a:ea typeface="Arial Unicode MS" pitchFamily="34" charset="-128"/>
              </a:rPr>
              <a:t>) </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سرطان </a:t>
            </a:r>
            <a:r>
              <a:rPr lang="ar-SA" b="1" dirty="0" err="1" smtClean="0">
                <a:solidFill>
                  <a:srgbClr val="002060"/>
                </a:solidFill>
                <a:latin typeface="Arial Unicode MS" pitchFamily="34" charset="-128"/>
                <a:ea typeface="Arial Unicode MS" pitchFamily="34" charset="-128"/>
              </a:rPr>
              <a:t>الكولون</a:t>
            </a:r>
            <a:r>
              <a:rPr lang="ar-SA" b="1" dirty="0" smtClean="0">
                <a:solidFill>
                  <a:srgbClr val="002060"/>
                </a:solidFill>
                <a:latin typeface="Arial Unicode MS" pitchFamily="34" charset="-128"/>
                <a:ea typeface="Arial Unicode MS" pitchFamily="34" charset="-128"/>
              </a:rPr>
              <a:t>-المستقيم: </a:t>
            </a:r>
            <a:r>
              <a:rPr lang="ar-SY" b="1" dirty="0" smtClean="0">
                <a:solidFill>
                  <a:schemeClr val="bg1"/>
                </a:solidFill>
              </a:rPr>
              <a:t>اختبار الدم الخفي في البراز، حقنة </a:t>
            </a:r>
            <a:r>
              <a:rPr lang="ar-SY" b="1" dirty="0" err="1" smtClean="0">
                <a:solidFill>
                  <a:schemeClr val="bg1"/>
                </a:solidFill>
              </a:rPr>
              <a:t>الباريوم</a:t>
            </a:r>
            <a:r>
              <a:rPr lang="ar-SY" b="1" dirty="0" smtClean="0">
                <a:solidFill>
                  <a:schemeClr val="bg1"/>
                </a:solidFill>
              </a:rPr>
              <a:t>، التنظير المرن للسين، تنظير </a:t>
            </a:r>
            <a:r>
              <a:rPr lang="ar-SY" b="1" dirty="0" err="1" smtClean="0">
                <a:solidFill>
                  <a:schemeClr val="bg1"/>
                </a:solidFill>
              </a:rPr>
              <a:t>الكولون</a:t>
            </a:r>
            <a:r>
              <a:rPr lang="ar-SY" b="1" dirty="0" smtClean="0">
                <a:solidFill>
                  <a:schemeClr val="bg1"/>
                </a:solidFill>
              </a:rPr>
              <a:t>، تخطيط </a:t>
            </a:r>
            <a:r>
              <a:rPr lang="ar-SY" b="1" dirty="0" err="1" smtClean="0">
                <a:solidFill>
                  <a:schemeClr val="bg1"/>
                </a:solidFill>
              </a:rPr>
              <a:t>الكولون</a:t>
            </a:r>
            <a:r>
              <a:rPr lang="ar-SY" b="1" dirty="0" smtClean="0">
                <a:solidFill>
                  <a:schemeClr val="bg1"/>
                </a:solidFill>
              </a:rPr>
              <a:t> بالتصوير الطبقي </a:t>
            </a:r>
            <a:r>
              <a:rPr lang="ar-SY" b="1" dirty="0" err="1" smtClean="0">
                <a:solidFill>
                  <a:schemeClr val="bg1"/>
                </a:solidFill>
              </a:rPr>
              <a:t>المحوسب</a:t>
            </a:r>
            <a:r>
              <a:rPr lang="ar-SY" b="1" dirty="0" smtClean="0">
                <a:solidFill>
                  <a:schemeClr val="bg1"/>
                </a:solidFill>
              </a:rPr>
              <a:t> (</a:t>
            </a:r>
            <a:r>
              <a:rPr lang="en-US" b="1" dirty="0" smtClean="0">
                <a:solidFill>
                  <a:schemeClr val="bg1"/>
                </a:solidFill>
              </a:rPr>
              <a:t>computed </a:t>
            </a:r>
            <a:r>
              <a:rPr lang="en-US" b="1" dirty="0" err="1" smtClean="0">
                <a:solidFill>
                  <a:schemeClr val="bg1"/>
                </a:solidFill>
              </a:rPr>
              <a:t>tomographic</a:t>
            </a:r>
            <a:r>
              <a:rPr lang="en-US" b="1" dirty="0" smtClean="0">
                <a:solidFill>
                  <a:schemeClr val="bg1"/>
                </a:solidFill>
              </a:rPr>
              <a:t> </a:t>
            </a:r>
            <a:r>
              <a:rPr lang="en-US" b="1" dirty="0" err="1" smtClean="0">
                <a:solidFill>
                  <a:schemeClr val="bg1"/>
                </a:solidFill>
              </a:rPr>
              <a:t>colonography</a:t>
            </a:r>
            <a:r>
              <a:rPr lang="ar-SY" b="1" dirty="0" smtClean="0">
                <a:solidFill>
                  <a:schemeClr val="bg1"/>
                </a:solidFill>
              </a:rPr>
              <a:t>)، كشف الحمض </a:t>
            </a:r>
            <a:r>
              <a:rPr lang="ar-SY" b="1" dirty="0" err="1" smtClean="0">
                <a:solidFill>
                  <a:schemeClr val="bg1"/>
                </a:solidFill>
              </a:rPr>
              <a:t>الريبي</a:t>
            </a:r>
            <a:r>
              <a:rPr lang="ar-SY" b="1" dirty="0" smtClean="0">
                <a:solidFill>
                  <a:schemeClr val="bg1"/>
                </a:solidFill>
              </a:rPr>
              <a:t> النووي منزوع الأكسجين (</a:t>
            </a:r>
            <a:r>
              <a:rPr lang="en-US" b="1" dirty="0" smtClean="0">
                <a:solidFill>
                  <a:schemeClr val="bg1"/>
                </a:solidFill>
              </a:rPr>
              <a:t>DNA</a:t>
            </a:r>
            <a:r>
              <a:rPr lang="ar-SY" b="1" dirty="0" smtClean="0">
                <a:solidFill>
                  <a:schemeClr val="bg1"/>
                </a:solidFill>
              </a:rPr>
              <a:t>) غير السوي في البراز</a:t>
            </a:r>
            <a:endParaRPr lang="ar-SA" b="1" dirty="0" smtClean="0">
              <a:solidFill>
                <a:schemeClr val="bg1"/>
              </a:solidFill>
            </a:endParaRPr>
          </a:p>
          <a:p>
            <a:pPr>
              <a:buNone/>
            </a:pPr>
            <a:endParaRPr lang="en-US" b="1" dirty="0" smtClean="0">
              <a:solidFill>
                <a:schemeClr val="bg1"/>
              </a:solidFill>
              <a:cs typeface="+mj-cs"/>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162</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التحري الدوري عن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Clr>
                <a:srgbClr val="002060"/>
              </a:buClr>
              <a:buNone/>
            </a:pPr>
            <a:r>
              <a:rPr lang="ar-SA" b="1" dirty="0" smtClean="0">
                <a:solidFill>
                  <a:schemeClr val="accent3">
                    <a:lumMod val="40000"/>
                    <a:lumOff val="60000"/>
                  </a:schemeClr>
                </a:solidFill>
                <a:latin typeface="Arial Unicode MS" pitchFamily="34" charset="-128"/>
                <a:ea typeface="Arial Unicode MS" pitchFamily="34" charset="-128"/>
                <a:cs typeface="+mj-cs"/>
              </a:rPr>
              <a:t>أهم طرق التحري عن السرطان</a:t>
            </a:r>
            <a:endParaRPr lang="ar-SA" b="1" dirty="0" smtClean="0">
              <a:solidFill>
                <a:srgbClr val="002060"/>
              </a:solidFill>
              <a:latin typeface="Arial Unicode MS" pitchFamily="34" charset="-128"/>
              <a:ea typeface="Arial Unicode MS" pitchFamily="34" charset="-128"/>
              <a:cs typeface="+mj-cs"/>
            </a:endParaRP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سرطان الفم: </a:t>
            </a:r>
            <a:r>
              <a:rPr lang="ar-SA" b="1" dirty="0" smtClean="0">
                <a:solidFill>
                  <a:schemeClr val="bg1"/>
                </a:solidFill>
                <a:latin typeface="Arial Unicode MS" pitchFamily="34" charset="-128"/>
                <a:ea typeface="Arial Unicode MS" pitchFamily="34" charset="-128"/>
              </a:rPr>
              <a:t>المراقبة البصرية (</a:t>
            </a:r>
            <a:r>
              <a:rPr lang="ar-SA" b="1" dirty="0" err="1" smtClean="0">
                <a:solidFill>
                  <a:schemeClr val="bg1"/>
                </a:solidFill>
                <a:latin typeface="Arial Unicode MS" pitchFamily="34" charset="-128"/>
                <a:ea typeface="Arial Unicode MS" pitchFamily="34" charset="-128"/>
              </a:rPr>
              <a:t>الطَّلَوان</a:t>
            </a:r>
            <a:r>
              <a:rPr lang="ar-SA" b="1" dirty="0" smtClean="0">
                <a:solidFill>
                  <a:schemeClr val="bg1"/>
                </a:solidFill>
                <a:latin typeface="Arial Unicode MS" pitchFamily="34" charset="-128"/>
                <a:ea typeface="Arial Unicode MS" pitchFamily="34" charset="-128"/>
              </a:rPr>
              <a:t>)</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سرطان المعدة: </a:t>
            </a:r>
            <a:r>
              <a:rPr lang="ar-SA" b="1" dirty="0" smtClean="0">
                <a:solidFill>
                  <a:schemeClr val="bg1"/>
                </a:solidFill>
                <a:latin typeface="Arial Unicode MS" pitchFamily="34" charset="-128"/>
                <a:ea typeface="Arial Unicode MS" pitchFamily="34" charset="-128"/>
              </a:rPr>
              <a:t>التنظير؟؟؟؟؟؟؟؟ في البلدان عالية الخطر</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سرطان </a:t>
            </a:r>
            <a:r>
              <a:rPr lang="ar-SA" b="1" dirty="0" err="1" smtClean="0">
                <a:solidFill>
                  <a:srgbClr val="002060"/>
                </a:solidFill>
                <a:latin typeface="Arial Unicode MS" pitchFamily="34" charset="-128"/>
                <a:ea typeface="Arial Unicode MS" pitchFamily="34" charset="-128"/>
              </a:rPr>
              <a:t>البروستات</a:t>
            </a:r>
            <a:r>
              <a:rPr lang="ar-SA" b="1" dirty="0" smtClean="0">
                <a:solidFill>
                  <a:srgbClr val="002060"/>
                </a:solidFill>
                <a:latin typeface="Arial Unicode MS" pitchFamily="34" charset="-128"/>
                <a:ea typeface="Arial Unicode MS" pitchFamily="34" charset="-128"/>
              </a:rPr>
              <a:t>: </a:t>
            </a:r>
            <a:r>
              <a:rPr lang="ar-SA" b="1" dirty="0" err="1" smtClean="0">
                <a:solidFill>
                  <a:schemeClr val="bg1"/>
                </a:solidFill>
                <a:latin typeface="Arial Unicode MS" pitchFamily="34" charset="-128"/>
                <a:ea typeface="Arial Unicode MS" pitchFamily="34" charset="-128"/>
              </a:rPr>
              <a:t>المستضد</a:t>
            </a:r>
            <a:r>
              <a:rPr lang="ar-SA" b="1" dirty="0" smtClean="0">
                <a:solidFill>
                  <a:schemeClr val="bg1"/>
                </a:solidFill>
                <a:latin typeface="Arial Unicode MS" pitchFamily="34" charset="-128"/>
                <a:ea typeface="Arial Unicode MS" pitchFamily="34" charset="-128"/>
              </a:rPr>
              <a:t> </a:t>
            </a:r>
            <a:r>
              <a:rPr lang="ar-SA" b="1" dirty="0" err="1" smtClean="0">
                <a:solidFill>
                  <a:schemeClr val="bg1"/>
                </a:solidFill>
                <a:latin typeface="Arial Unicode MS" pitchFamily="34" charset="-128"/>
                <a:ea typeface="Arial Unicode MS" pitchFamily="34" charset="-128"/>
              </a:rPr>
              <a:t>البروستاتي</a:t>
            </a:r>
            <a:r>
              <a:rPr lang="ar-SA" b="1" dirty="0" smtClean="0">
                <a:solidFill>
                  <a:schemeClr val="bg1"/>
                </a:solidFill>
                <a:latin typeface="Arial Unicode MS" pitchFamily="34" charset="-128"/>
                <a:ea typeface="Arial Unicode MS" pitchFamily="34" charset="-128"/>
              </a:rPr>
              <a:t> النوعي (</a:t>
            </a:r>
            <a:r>
              <a:rPr lang="en-US" b="1" dirty="0" smtClean="0">
                <a:solidFill>
                  <a:schemeClr val="bg1"/>
                </a:solidFill>
                <a:latin typeface="Arial Unicode MS" pitchFamily="34" charset="-128"/>
                <a:ea typeface="Arial Unicode MS" pitchFamily="34" charset="-128"/>
              </a:rPr>
              <a:t>PSA</a:t>
            </a:r>
            <a:r>
              <a:rPr lang="ar-SA" b="1" dirty="0" smtClean="0">
                <a:solidFill>
                  <a:schemeClr val="bg1"/>
                </a:solidFill>
                <a:latin typeface="Arial Unicode MS" pitchFamily="34" charset="-128"/>
                <a:ea typeface="Arial Unicode MS" pitchFamily="34" charset="-128"/>
              </a:rPr>
              <a:t>)؟؟؟؟؟؟؟؟</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سرطان المبيض: </a:t>
            </a:r>
            <a:r>
              <a:rPr lang="ar-SA" b="1" dirty="0" smtClean="0">
                <a:solidFill>
                  <a:schemeClr val="bg1"/>
                </a:solidFill>
                <a:latin typeface="Arial Unicode MS" pitchFamily="34" charset="-128"/>
                <a:ea typeface="Arial Unicode MS" pitchFamily="34" charset="-128"/>
              </a:rPr>
              <a:t>لا يوجد طريقة ذات شأن؛ الطرائق المتوافرة تمتاز بالإيجابيات الكاذبة</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163</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التحري الدوري عن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92500" lnSpcReduction="20000"/>
          </a:bodyPr>
          <a:lstStyle/>
          <a:p>
            <a:pPr lvl="0" algn="ctr">
              <a:buClr>
                <a:srgbClr val="002060"/>
              </a:buClr>
              <a:buNone/>
            </a:pPr>
            <a:r>
              <a:rPr lang="ar-SA" sz="3500" b="1" dirty="0" smtClean="0">
                <a:solidFill>
                  <a:srgbClr val="9BBB59">
                    <a:lumMod val="40000"/>
                    <a:lumOff val="60000"/>
                  </a:srgbClr>
                </a:solidFill>
                <a:latin typeface="Arial Unicode MS" pitchFamily="34" charset="-128"/>
                <a:ea typeface="Arial Unicode MS" pitchFamily="34" charset="-128"/>
                <a:cs typeface="Times New Roman"/>
              </a:rPr>
              <a:t>أهم طرق التحري عن السرطان</a:t>
            </a:r>
            <a:endParaRPr lang="ar-SA" b="1" dirty="0" smtClean="0">
              <a:solidFill>
                <a:srgbClr val="002060"/>
              </a:solidFill>
              <a:latin typeface="Arial Unicode MS" pitchFamily="34" charset="-128"/>
              <a:ea typeface="Arial Unicode MS" pitchFamily="34" charset="-128"/>
            </a:endParaRP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سرطان الرئة: </a:t>
            </a:r>
            <a:r>
              <a:rPr lang="ar-SA" b="1" dirty="0" smtClean="0">
                <a:solidFill>
                  <a:schemeClr val="bg1"/>
                </a:solidFill>
                <a:latin typeface="Arial Unicode MS" pitchFamily="34" charset="-128"/>
                <a:ea typeface="Arial Unicode MS" pitchFamily="34" charset="-128"/>
              </a:rPr>
              <a:t>صورة الصدر </a:t>
            </a:r>
            <a:r>
              <a:rPr lang="ar-SA" b="1" dirty="0" err="1" smtClean="0">
                <a:solidFill>
                  <a:schemeClr val="bg1"/>
                </a:solidFill>
                <a:latin typeface="Arial Unicode MS" pitchFamily="34" charset="-128"/>
                <a:ea typeface="Arial Unicode MS" pitchFamily="34" charset="-128"/>
              </a:rPr>
              <a:t>الشعاعية</a:t>
            </a:r>
            <a:r>
              <a:rPr lang="ar-SA" b="1" dirty="0" smtClean="0">
                <a:solidFill>
                  <a:schemeClr val="bg1"/>
                </a:solidFill>
                <a:latin typeface="Arial Unicode MS" pitchFamily="34" charset="-128"/>
                <a:ea typeface="Arial Unicode MS" pitchFamily="34" charset="-128"/>
              </a:rPr>
              <a:t> (؟؟؟؟؟)، الفحص الخلوي (؟؟؟؟)، </a:t>
            </a:r>
            <a:r>
              <a:rPr lang="ar-SA" b="1" dirty="0" err="1" smtClean="0">
                <a:solidFill>
                  <a:schemeClr val="bg1"/>
                </a:solidFill>
                <a:latin typeface="Arial Unicode MS" pitchFamily="34" charset="-128"/>
                <a:ea typeface="Arial Unicode MS" pitchFamily="34" charset="-128"/>
              </a:rPr>
              <a:t>الواسمات</a:t>
            </a:r>
            <a:r>
              <a:rPr lang="ar-SA" b="1" dirty="0" smtClean="0">
                <a:solidFill>
                  <a:schemeClr val="bg1"/>
                </a:solidFill>
                <a:latin typeface="Arial Unicode MS" pitchFamily="34" charset="-128"/>
                <a:ea typeface="Arial Unicode MS" pitchFamily="34" charset="-128"/>
              </a:rPr>
              <a:t> الحيوية المصلية، </a:t>
            </a:r>
            <a:r>
              <a:rPr lang="ar-SA" b="1" dirty="0" err="1" smtClean="0">
                <a:solidFill>
                  <a:schemeClr val="bg1"/>
                </a:solidFill>
                <a:latin typeface="Arial Unicode MS" pitchFamily="34" charset="-128"/>
                <a:ea typeface="Arial Unicode MS" pitchFamily="34" charset="-128"/>
              </a:rPr>
              <a:t>التفريس</a:t>
            </a:r>
            <a:r>
              <a:rPr lang="ar-SA" b="1" dirty="0" smtClean="0">
                <a:solidFill>
                  <a:schemeClr val="bg1"/>
                </a:solidFill>
                <a:latin typeface="Arial Unicode MS" pitchFamily="34" charset="-128"/>
                <a:ea typeface="Arial Unicode MS" pitchFamily="34" charset="-128"/>
              </a:rPr>
              <a:t> (</a:t>
            </a:r>
            <a:r>
              <a:rPr lang="en-US" b="1" dirty="0" smtClean="0">
                <a:solidFill>
                  <a:schemeClr val="bg1"/>
                </a:solidFill>
                <a:latin typeface="Arial Unicode MS" pitchFamily="34" charset="-128"/>
                <a:ea typeface="Arial Unicode MS" pitchFamily="34" charset="-128"/>
              </a:rPr>
              <a:t>SCAN</a:t>
            </a:r>
            <a:r>
              <a:rPr lang="ar-SA" b="1" dirty="0" smtClean="0">
                <a:solidFill>
                  <a:schemeClr val="bg1"/>
                </a:solidFill>
                <a:latin typeface="Arial Unicode MS" pitchFamily="34" charset="-128"/>
                <a:ea typeface="Arial Unicode MS" pitchFamily="34" charset="-128"/>
              </a:rPr>
              <a:t>) الطبقي المحوري الحلزوني الرئوي</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سرطان الجلد: </a:t>
            </a:r>
            <a:r>
              <a:rPr lang="ar-SA" b="1" dirty="0" smtClean="0">
                <a:solidFill>
                  <a:schemeClr val="bg1"/>
                </a:solidFill>
                <a:latin typeface="Arial Unicode MS" pitchFamily="34" charset="-128"/>
                <a:ea typeface="Arial Unicode MS" pitchFamily="34" charset="-128"/>
              </a:rPr>
              <a:t>لا يوجد اختبار. يفضل الملاحظة والمتابعة البصرية للآفات الجلدية (الشامات)</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اختبارات الجينات: </a:t>
            </a:r>
            <a:r>
              <a:rPr lang="ar-SA" b="1" dirty="0" smtClean="0">
                <a:solidFill>
                  <a:schemeClr val="bg1"/>
                </a:solidFill>
                <a:latin typeface="Arial Unicode MS" pitchFamily="34" charset="-128"/>
                <a:ea typeface="Arial Unicode MS" pitchFamily="34" charset="-128"/>
              </a:rPr>
              <a:t>لاسيما للمجموعات عالية الخطر؛ </a:t>
            </a:r>
            <a:r>
              <a:rPr lang="en-US" b="1" dirty="0" smtClean="0">
                <a:solidFill>
                  <a:schemeClr val="bg1"/>
                </a:solidFill>
                <a:latin typeface="Arial Unicode MS" pitchFamily="34" charset="-128"/>
                <a:ea typeface="Arial Unicode MS" pitchFamily="34" charset="-128"/>
              </a:rPr>
              <a:t> BRCA1</a:t>
            </a:r>
            <a:r>
              <a:rPr lang="ar-SA" b="1" dirty="0" smtClean="0">
                <a:solidFill>
                  <a:schemeClr val="bg1"/>
                </a:solidFill>
                <a:latin typeface="Arial Unicode MS" pitchFamily="34" charset="-128"/>
                <a:ea typeface="Arial Unicode MS" pitchFamily="34" charset="-128"/>
              </a:rPr>
              <a:t>و</a:t>
            </a:r>
            <a:r>
              <a:rPr lang="en-US" b="1" dirty="0" smtClean="0">
                <a:solidFill>
                  <a:schemeClr val="bg1"/>
                </a:solidFill>
                <a:latin typeface="Arial Unicode MS" pitchFamily="34" charset="-128"/>
                <a:ea typeface="Arial Unicode MS" pitchFamily="34" charset="-128"/>
              </a:rPr>
              <a:t>BRCA2 </a:t>
            </a:r>
            <a:r>
              <a:rPr lang="ar-SA" b="1" dirty="0" smtClean="0">
                <a:solidFill>
                  <a:schemeClr val="bg1"/>
                </a:solidFill>
                <a:latin typeface="Arial Unicode MS" pitchFamily="34" charset="-128"/>
                <a:ea typeface="Arial Unicode MS" pitchFamily="34" charset="-128"/>
              </a:rPr>
              <a:t> (سرطان الثدي والمبيض)،</a:t>
            </a:r>
          </a:p>
          <a:p>
            <a:pPr>
              <a:buNone/>
            </a:pPr>
            <a:r>
              <a:rPr lang="ar-SA" b="1" dirty="0" smtClean="0">
                <a:solidFill>
                  <a:schemeClr val="bg1"/>
                </a:solidFill>
                <a:latin typeface="Arial Unicode MS" pitchFamily="34" charset="-128"/>
                <a:ea typeface="Arial Unicode MS" pitchFamily="34" charset="-128"/>
              </a:rPr>
              <a:t>      و</a:t>
            </a:r>
            <a:r>
              <a:rPr lang="en-US" b="1" dirty="0" smtClean="0">
                <a:solidFill>
                  <a:schemeClr val="bg1"/>
                </a:solidFill>
                <a:latin typeface="Arial Unicode MS" pitchFamily="34" charset="-128"/>
                <a:ea typeface="Arial Unicode MS" pitchFamily="34" charset="-128"/>
              </a:rPr>
              <a:t>MLH1 MSH2 </a:t>
            </a:r>
            <a:r>
              <a:rPr lang="ar-SY" b="1" dirty="0" smtClean="0">
                <a:solidFill>
                  <a:schemeClr val="bg1"/>
                </a:solidFill>
                <a:latin typeface="Arial Unicode MS" pitchFamily="34" charset="-128"/>
                <a:ea typeface="Arial Unicode MS" pitchFamily="34" charset="-128"/>
              </a:rPr>
              <a:t> (سرطان القولون-المستقيم وبطانة الرحم)</a:t>
            </a:r>
            <a:endParaRPr lang="ar-SA" b="1" dirty="0" smtClean="0">
              <a:solidFill>
                <a:schemeClr val="accent4">
                  <a:lumMod val="40000"/>
                  <a:lumOff val="60000"/>
                </a:schemeClr>
              </a:solidFill>
              <a:latin typeface="Arial Unicode MS" pitchFamily="34" charset="-128"/>
              <a:ea typeface="Arial Unicode MS" pitchFamily="34" charset="-128"/>
            </a:endParaRPr>
          </a:p>
          <a:p>
            <a:pPr>
              <a:buNone/>
            </a:pPr>
            <a:endParaRPr lang="en-US" b="1" dirty="0" smtClean="0">
              <a:solidFill>
                <a:schemeClr val="bg1"/>
              </a:solidFill>
              <a:cs typeface="+mj-cs"/>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164</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التحري الدوري عن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165</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رَسْم تَخْطيطِي لطَريقَة أخذ </a:t>
            </a:r>
            <a:r>
              <a:rPr lang="ar-SA" sz="3100" b="1" dirty="0" err="1" smtClean="0">
                <a:solidFill>
                  <a:srgbClr val="002060"/>
                </a:solidFill>
                <a:latin typeface="Monotype Koufi" pitchFamily="2" charset="-78"/>
                <a:ea typeface="Monotype Koufi" pitchFamily="2" charset="-78"/>
                <a:cs typeface="Monotype Koufi" pitchFamily="2" charset="-78"/>
              </a:rPr>
              <a:t>لُطاخَة</a:t>
            </a:r>
            <a:r>
              <a:rPr lang="ar-SA" sz="3100" b="1" dirty="0" smtClean="0">
                <a:solidFill>
                  <a:srgbClr val="002060"/>
                </a:solidFill>
                <a:latin typeface="Monotype Koufi" pitchFamily="2" charset="-78"/>
                <a:ea typeface="Monotype Koufi" pitchFamily="2" charset="-78"/>
                <a:cs typeface="Monotype Koufi" pitchFamily="2" charset="-78"/>
              </a:rPr>
              <a:t> عُنُق الرَّحِم</a:t>
            </a:r>
            <a:endParaRPr lang="en-US" sz="3100" dirty="0">
              <a:solidFill>
                <a:srgbClr val="002060"/>
              </a:solidFill>
              <a:ea typeface="Monotype Koufi" pitchFamily="2" charset="-78"/>
              <a:cs typeface="Monotype Koufi" pitchFamily="2" charset="-78"/>
            </a:endParaRPr>
          </a:p>
        </p:txBody>
      </p:sp>
      <p:pic>
        <p:nvPicPr>
          <p:cNvPr id="8" name="صورة 7" descr="C:\Users\TOSHIBA\Documents\‫المهنة والسرطان-نسخة د. بسام 1\الصور\لطاخة عنق الرحم.jpg"/>
          <p:cNvPicPr/>
          <p:nvPr/>
        </p:nvPicPr>
        <p:blipFill>
          <a:blip r:embed="rId2" cstate="print"/>
          <a:srcRect/>
          <a:stretch>
            <a:fillRect/>
          </a:stretch>
        </p:blipFill>
        <p:spPr bwMode="auto">
          <a:xfrm>
            <a:off x="2071670" y="1857364"/>
            <a:ext cx="4599565" cy="299753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التحري الدوري عن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166</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طَريقَة إجراء الفَحْص الذَّاتي للثَّدْي</a:t>
            </a:r>
            <a:endParaRPr lang="en-US" sz="3100" dirty="0">
              <a:solidFill>
                <a:srgbClr val="002060"/>
              </a:solidFill>
              <a:ea typeface="Monotype Koufi" pitchFamily="2" charset="-78"/>
              <a:cs typeface="Monotype Koufi" pitchFamily="2" charset="-78"/>
            </a:endParaRPr>
          </a:p>
        </p:txBody>
      </p:sp>
      <p:pic>
        <p:nvPicPr>
          <p:cNvPr id="9" name="صورة 8" descr="C:\Users\TOSHIBA\Documents\‫المهنة والسرطان-نسخة د. بسام 1\الصور\7-1-الفحص الذاتي للثدي..jpg"/>
          <p:cNvPicPr/>
          <p:nvPr/>
        </p:nvPicPr>
        <p:blipFill>
          <a:blip r:embed="rId2" cstate="print"/>
          <a:srcRect/>
          <a:stretch>
            <a:fillRect/>
          </a:stretch>
        </p:blipFill>
        <p:spPr bwMode="auto">
          <a:xfrm>
            <a:off x="2000232" y="2143117"/>
            <a:ext cx="5357850" cy="3000396"/>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التحري الدوري عن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167</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التَّصْوير </a:t>
            </a:r>
            <a:r>
              <a:rPr lang="ar-SA" sz="3100" b="1" dirty="0" err="1" smtClean="0">
                <a:solidFill>
                  <a:srgbClr val="002060"/>
                </a:solidFill>
                <a:latin typeface="Monotype Koufi" pitchFamily="2" charset="-78"/>
                <a:ea typeface="Monotype Koufi" pitchFamily="2" charset="-78"/>
                <a:cs typeface="Monotype Koufi" pitchFamily="2" charset="-78"/>
              </a:rPr>
              <a:t>الشُّعاعِي</a:t>
            </a:r>
            <a:r>
              <a:rPr lang="ar-SA" sz="3100" b="1" dirty="0" smtClean="0">
                <a:solidFill>
                  <a:srgbClr val="002060"/>
                </a:solidFill>
                <a:latin typeface="Monotype Koufi" pitchFamily="2" charset="-78"/>
                <a:ea typeface="Monotype Koufi" pitchFamily="2" charset="-78"/>
                <a:cs typeface="Monotype Koufi" pitchFamily="2" charset="-78"/>
              </a:rPr>
              <a:t> للثَّدْي</a:t>
            </a:r>
            <a:endParaRPr lang="en-US" sz="3100" dirty="0">
              <a:solidFill>
                <a:srgbClr val="002060"/>
              </a:solidFill>
              <a:ea typeface="Monotype Koufi" pitchFamily="2" charset="-78"/>
              <a:cs typeface="Monotype Koufi" pitchFamily="2" charset="-78"/>
            </a:endParaRPr>
          </a:p>
        </p:txBody>
      </p:sp>
      <p:pic>
        <p:nvPicPr>
          <p:cNvPr id="8" name="صورة 7" descr="C:\Users\TOSHIBA\Documents\‫المهنة والسرطان-نسخة د. بسام 1\الصور\ماموغرافي.jpg"/>
          <p:cNvPicPr/>
          <p:nvPr/>
        </p:nvPicPr>
        <p:blipFill>
          <a:blip r:embed="rId2" cstate="print"/>
          <a:srcRect l="4240" r="6663"/>
          <a:stretch>
            <a:fillRect/>
          </a:stretch>
        </p:blipFill>
        <p:spPr bwMode="auto">
          <a:xfrm>
            <a:off x="2357422" y="1714488"/>
            <a:ext cx="4714907" cy="3429023"/>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التحري الدوري عن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168</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err="1" smtClean="0">
                <a:solidFill>
                  <a:srgbClr val="002060"/>
                </a:solidFill>
                <a:latin typeface="Monotype Koufi" pitchFamily="2" charset="-78"/>
                <a:ea typeface="Monotype Koufi" pitchFamily="2" charset="-78"/>
                <a:cs typeface="Monotype Koufi" pitchFamily="2" charset="-78"/>
              </a:rPr>
              <a:t>التَّبَدُّلات</a:t>
            </a:r>
            <a:r>
              <a:rPr lang="ar-SA" sz="3100" b="1" dirty="0" smtClean="0">
                <a:solidFill>
                  <a:srgbClr val="002060"/>
                </a:solidFill>
                <a:latin typeface="Monotype Koufi" pitchFamily="2" charset="-78"/>
                <a:ea typeface="Monotype Koufi" pitchFamily="2" charset="-78"/>
                <a:cs typeface="Monotype Koufi" pitchFamily="2" charset="-78"/>
              </a:rPr>
              <a:t> في الثَّدْي المُتَعَلِّقة بالسَّرَطان</a:t>
            </a:r>
            <a:endParaRPr lang="en-US" sz="3100" dirty="0">
              <a:solidFill>
                <a:srgbClr val="002060"/>
              </a:solidFill>
              <a:ea typeface="Monotype Koufi" pitchFamily="2" charset="-78"/>
              <a:cs typeface="Monotype Koufi" pitchFamily="2" charset="-78"/>
            </a:endParaRPr>
          </a:p>
        </p:txBody>
      </p:sp>
      <p:pic>
        <p:nvPicPr>
          <p:cNvPr id="9" name="صورة 8" descr="C:\Users\TOSHIBA\Documents\‫المهنة والسرطان-نسخة د. بسام 1\الصور\أعراض مبكرة لسرطان الثدي5.jpg"/>
          <p:cNvPicPr/>
          <p:nvPr/>
        </p:nvPicPr>
        <p:blipFill>
          <a:blip r:embed="rId2" cstate="print"/>
          <a:srcRect/>
          <a:stretch>
            <a:fillRect/>
          </a:stretch>
        </p:blipFill>
        <p:spPr bwMode="auto">
          <a:xfrm>
            <a:off x="2714612" y="1643050"/>
            <a:ext cx="3786214" cy="3794756"/>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التحري الدوري عن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169</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err="1" smtClean="0">
                <a:solidFill>
                  <a:srgbClr val="002060"/>
                </a:solidFill>
                <a:latin typeface="Monotype Koufi" pitchFamily="2" charset="-78"/>
                <a:ea typeface="Monotype Koufi" pitchFamily="2" charset="-78"/>
                <a:cs typeface="Monotype Koufi" pitchFamily="2" charset="-78"/>
              </a:rPr>
              <a:t>الطَّلَوان</a:t>
            </a:r>
            <a:r>
              <a:rPr lang="ar-SA" sz="3100" b="1" dirty="0" smtClean="0">
                <a:solidFill>
                  <a:srgbClr val="002060"/>
                </a:solidFill>
                <a:latin typeface="Monotype Koufi" pitchFamily="2" charset="-78"/>
                <a:ea typeface="Monotype Koufi" pitchFamily="2" charset="-78"/>
                <a:cs typeface="Monotype Koufi" pitchFamily="2" charset="-78"/>
              </a:rPr>
              <a:t> (حالَة مُحْتَمَلَة </a:t>
            </a:r>
            <a:r>
              <a:rPr lang="ar-SA" sz="3100" b="1" dirty="0" err="1" smtClean="0">
                <a:solidFill>
                  <a:srgbClr val="002060"/>
                </a:solidFill>
                <a:latin typeface="Monotype Koufi" pitchFamily="2" charset="-78"/>
                <a:ea typeface="Monotype Koufi" pitchFamily="2" charset="-78"/>
                <a:cs typeface="Monotype Koufi" pitchFamily="2" charset="-78"/>
              </a:rPr>
              <a:t>التَّسَرْطُن</a:t>
            </a:r>
            <a:r>
              <a:rPr lang="ar-SA" sz="3100" b="1" dirty="0" smtClean="0">
                <a:solidFill>
                  <a:srgbClr val="002060"/>
                </a:solidFill>
                <a:latin typeface="Monotype Koufi" pitchFamily="2" charset="-78"/>
                <a:ea typeface="Monotype Koufi" pitchFamily="2" charset="-78"/>
                <a:cs typeface="Monotype Koufi" pitchFamily="2" charset="-78"/>
              </a:rPr>
              <a:t> في جَوف الفَم)</a:t>
            </a:r>
            <a:endParaRPr lang="en-US" sz="3100" dirty="0">
              <a:solidFill>
                <a:srgbClr val="002060"/>
              </a:solidFill>
              <a:ea typeface="Monotype Koufi" pitchFamily="2" charset="-78"/>
              <a:cs typeface="Monotype Koufi" pitchFamily="2" charset="-78"/>
            </a:endParaRPr>
          </a:p>
        </p:txBody>
      </p:sp>
      <p:pic>
        <p:nvPicPr>
          <p:cNvPr id="8" name="صورة 7" descr="C:\Users\TOSHIBA\Documents\‫المهنة والسرطان-نسخة د. بسام 1\الصور\طلوان.jpg"/>
          <p:cNvPicPr/>
          <p:nvPr/>
        </p:nvPicPr>
        <p:blipFill>
          <a:blip r:embed="rId2" cstate="print"/>
          <a:srcRect b="8216"/>
          <a:stretch>
            <a:fillRect/>
          </a:stretch>
        </p:blipFill>
        <p:spPr bwMode="auto">
          <a:xfrm>
            <a:off x="2500298" y="2428868"/>
            <a:ext cx="4143405" cy="2505578"/>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20" y="0"/>
            <a:ext cx="8572560" cy="1785926"/>
          </a:xfrm>
          <a:solidFill>
            <a:srgbClr val="FFC000"/>
          </a:solidFill>
        </p:spPr>
        <p:txBody>
          <a:bodyPr>
            <a:normAutofit/>
          </a:bodyPr>
          <a:lstStyle/>
          <a:p>
            <a:r>
              <a:rPr lang="ar-SY" sz="3600" b="1" dirty="0" smtClean="0">
                <a:solidFill>
                  <a:srgbClr val="0070C0"/>
                </a:solidFill>
                <a:latin typeface="Monotype Koufi" pitchFamily="2" charset="-78"/>
                <a:ea typeface="Monotype Koufi" pitchFamily="2" charset="-78"/>
                <a:cs typeface="PT Bold Heading" pitchFamily="2" charset="-78"/>
              </a:rPr>
              <a:t>تَصْنيف الوَكالَة الدولية لبُحوث السَّرَطان (</a:t>
            </a:r>
            <a:r>
              <a:rPr lang="en-US" sz="3600" b="1" dirty="0" smtClean="0">
                <a:solidFill>
                  <a:srgbClr val="0070C0"/>
                </a:solidFill>
                <a:latin typeface="Monotype Koufi" pitchFamily="2" charset="-78"/>
                <a:ea typeface="Monotype Koufi" pitchFamily="2" charset="-78"/>
                <a:cs typeface="PT Bold Heading" pitchFamily="2" charset="-78"/>
              </a:rPr>
              <a:t>IARC</a:t>
            </a:r>
            <a:r>
              <a:rPr lang="ar-SY" sz="3600" b="1" dirty="0" smtClean="0">
                <a:solidFill>
                  <a:srgbClr val="0070C0"/>
                </a:solidFill>
                <a:latin typeface="Monotype Koufi" pitchFamily="2" charset="-78"/>
                <a:ea typeface="Monotype Koufi" pitchFamily="2" charset="-78"/>
                <a:cs typeface="PT Bold Heading" pitchFamily="2" charset="-78"/>
              </a:rPr>
              <a:t>) للمَواد والعَوامِل تبعاً </a:t>
            </a:r>
            <a:r>
              <a:rPr lang="ar-SY" sz="3600" b="1" dirty="0" err="1" smtClean="0">
                <a:solidFill>
                  <a:srgbClr val="0070C0"/>
                </a:solidFill>
                <a:latin typeface="Monotype Koufi" pitchFamily="2" charset="-78"/>
                <a:ea typeface="Monotype Koufi" pitchFamily="2" charset="-78"/>
                <a:cs typeface="PT Bold Heading" pitchFamily="2" charset="-78"/>
              </a:rPr>
              <a:t>للسَّرْطَنَة</a:t>
            </a:r>
            <a:r>
              <a:rPr lang="ar-SY" b="1" baseline="30000" dirty="0" smtClean="0">
                <a:solidFill>
                  <a:srgbClr val="00B050"/>
                </a:solidFill>
                <a:latin typeface="Monotype Koufi" pitchFamily="2" charset="-78"/>
                <a:ea typeface="Monotype Koufi" pitchFamily="2" charset="-78"/>
                <a:cs typeface="PT Bold Heading" pitchFamily="2" charset="-78"/>
              </a:rPr>
              <a:t> 1، 15</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xfrm>
            <a:off x="428596" y="1857364"/>
            <a:ext cx="8229600" cy="4525963"/>
          </a:xfrm>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17</a:t>
            </a:fld>
            <a:endParaRPr lang="ar-SA" dirty="0">
              <a:solidFill>
                <a:srgbClr val="002060"/>
              </a:solidFill>
            </a:endParaRPr>
          </a:p>
        </p:txBody>
      </p:sp>
      <p:graphicFrame>
        <p:nvGraphicFramePr>
          <p:cNvPr id="7" name="جدول 6"/>
          <p:cNvGraphicFramePr>
            <a:graphicFrameLocks noGrp="1"/>
          </p:cNvGraphicFramePr>
          <p:nvPr/>
        </p:nvGraphicFramePr>
        <p:xfrm>
          <a:off x="214282" y="2071678"/>
          <a:ext cx="8786873" cy="4586478"/>
        </p:xfrm>
        <a:graphic>
          <a:graphicData uri="http://schemas.openxmlformats.org/drawingml/2006/table">
            <a:tbl>
              <a:tblPr rtl="1"/>
              <a:tblGrid>
                <a:gridCol w="2510260"/>
                <a:gridCol w="1820439"/>
                <a:gridCol w="4456174"/>
              </a:tblGrid>
              <a:tr h="0">
                <a:tc>
                  <a:txBody>
                    <a:bodyPr/>
                    <a:lstStyle/>
                    <a:p>
                      <a:pPr algn="ctr" rtl="1">
                        <a:lnSpc>
                          <a:spcPct val="115000"/>
                        </a:lnSpc>
                        <a:spcAft>
                          <a:spcPts val="600"/>
                        </a:spcAft>
                      </a:pPr>
                      <a:r>
                        <a:rPr lang="ar-SA" sz="2800" b="1" dirty="0">
                          <a:solidFill>
                            <a:schemeClr val="bg1"/>
                          </a:solidFill>
                          <a:latin typeface="Calibri"/>
                          <a:ea typeface="Times New Roman"/>
                          <a:cs typeface="+mn-cs"/>
                        </a:rPr>
                        <a:t>المجموعة</a:t>
                      </a:r>
                      <a:endParaRPr lang="en-US" sz="2800" b="1" dirty="0">
                        <a:solidFill>
                          <a:schemeClr val="bg1"/>
                        </a:solidFill>
                        <a:latin typeface="Calibri"/>
                        <a:ea typeface="Times New Roman"/>
                        <a:cs typeface="+mn-cs"/>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800" b="1" dirty="0">
                          <a:solidFill>
                            <a:schemeClr val="bg1"/>
                          </a:solidFill>
                          <a:latin typeface="Calibri"/>
                          <a:ea typeface="Times New Roman"/>
                          <a:cs typeface="+mn-cs"/>
                        </a:rPr>
                        <a:t>الوصف</a:t>
                      </a:r>
                      <a:endParaRPr lang="en-US" sz="28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800" b="1" dirty="0">
                          <a:solidFill>
                            <a:schemeClr val="bg1"/>
                          </a:solidFill>
                          <a:latin typeface="Calibri"/>
                          <a:ea typeface="Times New Roman"/>
                          <a:cs typeface="+mn-cs"/>
                        </a:rPr>
                        <a:t>التَّعْريف</a:t>
                      </a:r>
                      <a:endParaRPr lang="en-US" sz="28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0">
                <a:tc>
                  <a:txBody>
                    <a:bodyPr/>
                    <a:lstStyle/>
                    <a:p>
                      <a:pPr algn="ctr" rtl="1">
                        <a:lnSpc>
                          <a:spcPct val="115000"/>
                        </a:lnSpc>
                        <a:spcAft>
                          <a:spcPts val="600"/>
                        </a:spcAft>
                      </a:pPr>
                      <a:r>
                        <a:rPr lang="ar-SA" sz="2500" b="1" i="0" dirty="0" smtClean="0">
                          <a:solidFill>
                            <a:srgbClr val="FFFF00"/>
                          </a:solidFill>
                          <a:latin typeface="Simplified Arabic" pitchFamily="18" charset="-78"/>
                          <a:ea typeface="Times New Roman"/>
                          <a:cs typeface="Simplified Arabic" pitchFamily="18" charset="-78"/>
                        </a:rPr>
                        <a:t>2-ب</a:t>
                      </a:r>
                      <a:endParaRPr lang="en-US" sz="2500" b="1" i="0" dirty="0" smtClean="0">
                        <a:solidFill>
                          <a:srgbClr val="FFFF00"/>
                        </a:solidFill>
                        <a:latin typeface="Simplified Arabic" pitchFamily="18" charset="-78"/>
                        <a:ea typeface="Times New Roman"/>
                        <a:cs typeface="Simplified Arabic" pitchFamily="18" charset="-78"/>
                      </a:endParaRPr>
                    </a:p>
                    <a:p>
                      <a:pPr marL="0" marR="0" indent="0" algn="ctr" defTabSz="914400" rtl="1" eaLnBrk="1" fontAlgn="auto" latinLnBrk="0" hangingPunct="1">
                        <a:lnSpc>
                          <a:spcPct val="115000"/>
                        </a:lnSpc>
                        <a:spcBef>
                          <a:spcPts val="0"/>
                        </a:spcBef>
                        <a:spcAft>
                          <a:spcPts val="600"/>
                        </a:spcAft>
                        <a:buClrTx/>
                        <a:buSzTx/>
                        <a:buFontTx/>
                        <a:buNone/>
                        <a:tabLst/>
                        <a:defRPr/>
                      </a:pPr>
                      <a:r>
                        <a:rPr lang="ar-SA" sz="2800" b="1" dirty="0" smtClean="0">
                          <a:solidFill>
                            <a:srgbClr val="FFFF00"/>
                          </a:solidFill>
                          <a:latin typeface="Simplified Arabic" pitchFamily="18" charset="-78"/>
                          <a:ea typeface="Times New Roman"/>
                          <a:cs typeface="Simplified Arabic" pitchFamily="18" charset="-78"/>
                        </a:rPr>
                        <a:t>(</a:t>
                      </a:r>
                      <a:r>
                        <a:rPr lang="en-US" sz="2800" b="1" dirty="0" smtClean="0">
                          <a:solidFill>
                            <a:srgbClr val="FFFF00"/>
                          </a:solidFill>
                          <a:latin typeface="Simplified Arabic" pitchFamily="18" charset="-78"/>
                          <a:ea typeface="Times New Roman"/>
                          <a:cs typeface="Simplified Arabic" pitchFamily="18" charset="-78"/>
                        </a:rPr>
                        <a:t>category</a:t>
                      </a:r>
                      <a:r>
                        <a:rPr lang="en-US" sz="2800" b="1" baseline="0" dirty="0" smtClean="0">
                          <a:solidFill>
                            <a:srgbClr val="FFFF00"/>
                          </a:solidFill>
                          <a:latin typeface="Simplified Arabic" pitchFamily="18" charset="-78"/>
                          <a:ea typeface="Times New Roman"/>
                          <a:cs typeface="Simplified Arabic" pitchFamily="18" charset="-78"/>
                        </a:rPr>
                        <a:t> 2B</a:t>
                      </a:r>
                      <a:r>
                        <a:rPr lang="ar-SA" sz="2800" b="1" dirty="0" smtClean="0">
                          <a:solidFill>
                            <a:srgbClr val="FFFF00"/>
                          </a:solidFill>
                          <a:latin typeface="Simplified Arabic" pitchFamily="18" charset="-78"/>
                          <a:ea typeface="Times New Roman"/>
                          <a:cs typeface="Simplified Arabic" pitchFamily="18" charset="-78"/>
                        </a:rPr>
                        <a:t>)</a:t>
                      </a:r>
                      <a:endParaRPr lang="en-US" sz="2800" b="1" dirty="0" smtClean="0">
                        <a:solidFill>
                          <a:srgbClr val="FFFF00"/>
                        </a:solidFill>
                        <a:latin typeface="Simplified Arabic" pitchFamily="18" charset="-78"/>
                        <a:ea typeface="Times New Roman"/>
                        <a:cs typeface="Simplified Arabic" pitchFamily="18" charset="-78"/>
                      </a:endParaRPr>
                    </a:p>
                    <a:p>
                      <a:pPr algn="ctr" rtl="1">
                        <a:lnSpc>
                          <a:spcPct val="115000"/>
                        </a:lnSpc>
                        <a:spcAft>
                          <a:spcPts val="600"/>
                        </a:spcAft>
                      </a:pPr>
                      <a:endParaRPr lang="en-US" sz="2500" i="0"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r" rtl="1">
                        <a:lnSpc>
                          <a:spcPct val="115000"/>
                        </a:lnSpc>
                        <a:spcAft>
                          <a:spcPts val="600"/>
                        </a:spcAft>
                      </a:pPr>
                      <a:r>
                        <a:rPr lang="ar-SA" sz="2500" b="1" i="0" dirty="0" err="1">
                          <a:solidFill>
                            <a:srgbClr val="FFFF00"/>
                          </a:solidFill>
                          <a:latin typeface="Simplified Arabic" pitchFamily="18" charset="-78"/>
                          <a:ea typeface="Times New Roman"/>
                          <a:cs typeface="Simplified Arabic" pitchFamily="18" charset="-78"/>
                        </a:rPr>
                        <a:t>مُسَرْطِنَة</a:t>
                      </a:r>
                      <a:r>
                        <a:rPr lang="ar-SA" sz="2500" b="1" i="0" dirty="0">
                          <a:solidFill>
                            <a:srgbClr val="FFFF00"/>
                          </a:solidFill>
                          <a:latin typeface="Simplified Arabic" pitchFamily="18" charset="-78"/>
                          <a:ea typeface="Times New Roman"/>
                          <a:cs typeface="Simplified Arabic" pitchFamily="18" charset="-78"/>
                        </a:rPr>
                        <a:t> </a:t>
                      </a:r>
                      <a:r>
                        <a:rPr lang="ar-SA" sz="2500" b="1" i="0" dirty="0" smtClean="0">
                          <a:solidFill>
                            <a:srgbClr val="FFFF00"/>
                          </a:solidFill>
                          <a:latin typeface="Simplified Arabic" pitchFamily="18" charset="-78"/>
                          <a:ea typeface="Times New Roman"/>
                          <a:cs typeface="Simplified Arabic" pitchFamily="18" charset="-78"/>
                        </a:rPr>
                        <a:t>للإنسان</a:t>
                      </a:r>
                      <a:r>
                        <a:rPr lang="ar-SA" sz="2500" b="1" i="0" baseline="0" dirty="0" smtClean="0">
                          <a:solidFill>
                            <a:srgbClr val="FFFF00"/>
                          </a:solidFill>
                          <a:latin typeface="Simplified Arabic" pitchFamily="18" charset="-78"/>
                          <a:ea typeface="Times New Roman"/>
                          <a:cs typeface="Simplified Arabic" pitchFamily="18" charset="-78"/>
                        </a:rPr>
                        <a:t> </a:t>
                      </a:r>
                      <a:r>
                        <a:rPr lang="ar-SA" sz="2500" b="1" i="0" dirty="0" smtClean="0">
                          <a:solidFill>
                            <a:srgbClr val="FFFF00"/>
                          </a:solidFill>
                          <a:latin typeface="Simplified Arabic" pitchFamily="18" charset="-78"/>
                          <a:ea typeface="Times New Roman"/>
                          <a:cs typeface="Simplified Arabic" pitchFamily="18" charset="-78"/>
                        </a:rPr>
                        <a:t>بشكل مُمْكِن </a:t>
                      </a:r>
                      <a:r>
                        <a:rPr lang="ar-SA" sz="2400" b="1" i="0" dirty="0" smtClean="0">
                          <a:solidFill>
                            <a:srgbClr val="FFFF00"/>
                          </a:solidFill>
                          <a:latin typeface="Simplified Arabic" pitchFamily="18" charset="-78"/>
                          <a:ea typeface="Times New Roman"/>
                          <a:cs typeface="Simplified Arabic" pitchFamily="18" charset="-78"/>
                        </a:rPr>
                        <a:t>(</a:t>
                      </a:r>
                      <a:r>
                        <a:rPr lang="en-US" sz="2400" b="1" i="0" dirty="0" smtClean="0">
                          <a:solidFill>
                            <a:srgbClr val="FFFF00"/>
                          </a:solidFill>
                          <a:latin typeface="Simplified Arabic" pitchFamily="18" charset="-78"/>
                          <a:ea typeface="Times New Roman"/>
                          <a:cs typeface="Simplified Arabic" pitchFamily="18" charset="-78"/>
                        </a:rPr>
                        <a:t>possibly</a:t>
                      </a:r>
                      <a:r>
                        <a:rPr lang="ar-SA" sz="2400" b="1" i="0" dirty="0" smtClean="0">
                          <a:solidFill>
                            <a:srgbClr val="FFFF00"/>
                          </a:solidFill>
                          <a:latin typeface="Simplified Arabic" pitchFamily="18" charset="-78"/>
                          <a:ea typeface="Times New Roman"/>
                          <a:cs typeface="Simplified Arabic" pitchFamily="18" charset="-78"/>
                        </a:rPr>
                        <a:t>)*</a:t>
                      </a:r>
                      <a:endParaRPr lang="en-US" sz="2400" i="0"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342900" lvl="0" indent="-342900" algn="just" rtl="1">
                        <a:lnSpc>
                          <a:spcPct val="115000"/>
                        </a:lnSpc>
                        <a:spcAft>
                          <a:spcPts val="600"/>
                        </a:spcAft>
                        <a:buFont typeface="Wingdings"/>
                        <a:buChar char=""/>
                      </a:pPr>
                      <a:r>
                        <a:rPr lang="ar-SA" sz="2500" b="1" i="0" dirty="0">
                          <a:solidFill>
                            <a:srgbClr val="FFFF00"/>
                          </a:solidFill>
                          <a:latin typeface="Simplified Arabic" pitchFamily="18" charset="-78"/>
                          <a:ea typeface="Calibri"/>
                          <a:cs typeface="Simplified Arabic" pitchFamily="18" charset="-78"/>
                        </a:rPr>
                        <a:t>بَيِّنَة محدودة </a:t>
                      </a:r>
                      <a:r>
                        <a:rPr lang="ar-SA" sz="2500" b="1" i="0" dirty="0" err="1" smtClean="0">
                          <a:solidFill>
                            <a:srgbClr val="FFFF00"/>
                          </a:solidFill>
                          <a:latin typeface="Simplified Arabic" pitchFamily="18" charset="-78"/>
                          <a:ea typeface="Calibri"/>
                          <a:cs typeface="Simplified Arabic" pitchFamily="18" charset="-78"/>
                        </a:rPr>
                        <a:t>للسَّرْطَنَة</a:t>
                      </a:r>
                      <a:r>
                        <a:rPr lang="ar-SA" sz="2500" b="1" i="0" dirty="0" smtClean="0">
                          <a:solidFill>
                            <a:srgbClr val="FFFF00"/>
                          </a:solidFill>
                          <a:latin typeface="Simplified Arabic" pitchFamily="18" charset="-78"/>
                          <a:ea typeface="Calibri"/>
                          <a:cs typeface="Simplified Arabic" pitchFamily="18" charset="-78"/>
                        </a:rPr>
                        <a:t> للإنسان </a:t>
                      </a:r>
                      <a:r>
                        <a:rPr lang="ar-SA" sz="2500" b="1" i="0" dirty="0">
                          <a:solidFill>
                            <a:srgbClr val="FFFF00"/>
                          </a:solidFill>
                          <a:latin typeface="Simplified Arabic" pitchFamily="18" charset="-78"/>
                          <a:ea typeface="Calibri"/>
                          <a:cs typeface="Simplified Arabic" pitchFamily="18" charset="-78"/>
                        </a:rPr>
                        <a:t>وأقل من كافية </a:t>
                      </a:r>
                      <a:r>
                        <a:rPr lang="ar-SA" sz="2500" b="1" i="0" dirty="0" err="1">
                          <a:solidFill>
                            <a:srgbClr val="FFFF00"/>
                          </a:solidFill>
                          <a:latin typeface="Simplified Arabic" pitchFamily="18" charset="-78"/>
                          <a:ea typeface="Calibri"/>
                          <a:cs typeface="Simplified Arabic" pitchFamily="18" charset="-78"/>
                        </a:rPr>
                        <a:t>للسَّرْطَنَة</a:t>
                      </a:r>
                      <a:r>
                        <a:rPr lang="ar-SA" sz="2500" b="1" i="0" dirty="0">
                          <a:solidFill>
                            <a:srgbClr val="FFFF00"/>
                          </a:solidFill>
                          <a:latin typeface="Simplified Arabic" pitchFamily="18" charset="-78"/>
                          <a:ea typeface="Calibri"/>
                          <a:cs typeface="Simplified Arabic" pitchFamily="18" charset="-78"/>
                        </a:rPr>
                        <a:t> لحَيَوانات التَّجارُب أو</a:t>
                      </a:r>
                      <a:endParaRPr lang="en-US" sz="2500" i="0" dirty="0">
                        <a:solidFill>
                          <a:srgbClr val="FFFF00"/>
                        </a:solidFill>
                        <a:latin typeface="Simplified Arabic" pitchFamily="18" charset="-78"/>
                        <a:ea typeface="Calibri"/>
                        <a:cs typeface="Simplified Arabic" pitchFamily="18" charset="-78"/>
                      </a:endParaRPr>
                    </a:p>
                    <a:p>
                      <a:pPr marL="342900" lvl="0" indent="-342900" algn="just" rtl="1">
                        <a:lnSpc>
                          <a:spcPct val="115000"/>
                        </a:lnSpc>
                        <a:spcAft>
                          <a:spcPts val="600"/>
                        </a:spcAft>
                        <a:buFont typeface="Wingdings"/>
                        <a:buChar char=""/>
                      </a:pPr>
                      <a:r>
                        <a:rPr lang="ar-SA" sz="2500" b="1" i="0" dirty="0">
                          <a:solidFill>
                            <a:srgbClr val="FFFF00"/>
                          </a:solidFill>
                          <a:latin typeface="Simplified Arabic" pitchFamily="18" charset="-78"/>
                          <a:ea typeface="Calibri"/>
                          <a:cs typeface="Simplified Arabic" pitchFamily="18" charset="-78"/>
                        </a:rPr>
                        <a:t>بَيِّنَة غير كافية </a:t>
                      </a:r>
                      <a:r>
                        <a:rPr lang="ar-SA" sz="2500" b="1" i="0" dirty="0" err="1">
                          <a:solidFill>
                            <a:srgbClr val="FFFF00"/>
                          </a:solidFill>
                          <a:latin typeface="Simplified Arabic" pitchFamily="18" charset="-78"/>
                          <a:ea typeface="Calibri"/>
                          <a:cs typeface="Simplified Arabic" pitchFamily="18" charset="-78"/>
                        </a:rPr>
                        <a:t>للسَّرْطَنَة</a:t>
                      </a:r>
                      <a:r>
                        <a:rPr lang="ar-SA" sz="2500" b="1" i="0" dirty="0">
                          <a:solidFill>
                            <a:srgbClr val="FFFF00"/>
                          </a:solidFill>
                          <a:latin typeface="Simplified Arabic" pitchFamily="18" charset="-78"/>
                          <a:ea typeface="Calibri"/>
                          <a:cs typeface="Simplified Arabic" pitchFamily="18" charset="-78"/>
                        </a:rPr>
                        <a:t> للإنسان لكن بَيِّنَة كافية </a:t>
                      </a:r>
                      <a:r>
                        <a:rPr lang="ar-SA" sz="2500" b="1" i="0" dirty="0" err="1">
                          <a:solidFill>
                            <a:srgbClr val="FFFF00"/>
                          </a:solidFill>
                          <a:latin typeface="Simplified Arabic" pitchFamily="18" charset="-78"/>
                          <a:ea typeface="Calibri"/>
                          <a:cs typeface="Simplified Arabic" pitchFamily="18" charset="-78"/>
                        </a:rPr>
                        <a:t>للسَّرْطَنَة</a:t>
                      </a:r>
                      <a:r>
                        <a:rPr lang="ar-SA" sz="2500" b="1" i="0" dirty="0">
                          <a:solidFill>
                            <a:srgbClr val="FFFF00"/>
                          </a:solidFill>
                          <a:latin typeface="Simplified Arabic" pitchFamily="18" charset="-78"/>
                          <a:ea typeface="Calibri"/>
                          <a:cs typeface="Simplified Arabic" pitchFamily="18" charset="-78"/>
                        </a:rPr>
                        <a:t> لحَيَوانات التَّجارُب أو</a:t>
                      </a:r>
                      <a:endParaRPr lang="en-US" sz="2500" i="0" dirty="0">
                        <a:solidFill>
                          <a:srgbClr val="FFFF00"/>
                        </a:solidFill>
                        <a:latin typeface="Simplified Arabic" pitchFamily="18" charset="-78"/>
                        <a:ea typeface="Calibri"/>
                        <a:cs typeface="Simplified Arabic" pitchFamily="18" charset="-78"/>
                      </a:endParaRPr>
                    </a:p>
                    <a:p>
                      <a:pPr marL="342900" lvl="0" indent="-342900" algn="just" rtl="1">
                        <a:lnSpc>
                          <a:spcPct val="115000"/>
                        </a:lnSpc>
                        <a:spcAft>
                          <a:spcPts val="600"/>
                        </a:spcAft>
                        <a:buFont typeface="Wingdings"/>
                        <a:buChar char=""/>
                      </a:pPr>
                      <a:r>
                        <a:rPr lang="ar-SA" sz="2500" b="1" i="0" dirty="0">
                          <a:solidFill>
                            <a:srgbClr val="FFFF00"/>
                          </a:solidFill>
                          <a:latin typeface="Simplified Arabic" pitchFamily="18" charset="-78"/>
                          <a:ea typeface="Calibri"/>
                          <a:cs typeface="Simplified Arabic" pitchFamily="18" charset="-78"/>
                        </a:rPr>
                        <a:t>بَيِّنَة غير كافية </a:t>
                      </a:r>
                      <a:r>
                        <a:rPr lang="ar-SA" sz="2500" b="1" i="0" dirty="0" err="1">
                          <a:solidFill>
                            <a:srgbClr val="FFFF00"/>
                          </a:solidFill>
                          <a:latin typeface="Simplified Arabic" pitchFamily="18" charset="-78"/>
                          <a:ea typeface="Calibri"/>
                          <a:cs typeface="Simplified Arabic" pitchFamily="18" charset="-78"/>
                        </a:rPr>
                        <a:t>للسَّرْطَنَة</a:t>
                      </a:r>
                      <a:r>
                        <a:rPr lang="ar-SA" sz="2500" b="1" i="0" dirty="0">
                          <a:solidFill>
                            <a:srgbClr val="FFFF00"/>
                          </a:solidFill>
                          <a:latin typeface="Simplified Arabic" pitchFamily="18" charset="-78"/>
                          <a:ea typeface="Calibri"/>
                          <a:cs typeface="Simplified Arabic" pitchFamily="18" charset="-78"/>
                        </a:rPr>
                        <a:t> للإنسان وأقل من كافية </a:t>
                      </a:r>
                      <a:r>
                        <a:rPr lang="ar-SA" sz="2500" b="1" i="0" dirty="0" err="1">
                          <a:solidFill>
                            <a:srgbClr val="FFFF00"/>
                          </a:solidFill>
                          <a:latin typeface="Simplified Arabic" pitchFamily="18" charset="-78"/>
                          <a:ea typeface="Calibri"/>
                          <a:cs typeface="Simplified Arabic" pitchFamily="18" charset="-78"/>
                        </a:rPr>
                        <a:t>للسَّرْطَنَة</a:t>
                      </a:r>
                      <a:r>
                        <a:rPr lang="ar-SA" sz="2500" b="1" i="0" dirty="0">
                          <a:solidFill>
                            <a:srgbClr val="FFFF00"/>
                          </a:solidFill>
                          <a:latin typeface="Simplified Arabic" pitchFamily="18" charset="-78"/>
                          <a:ea typeface="Calibri"/>
                          <a:cs typeface="Simplified Arabic" pitchFamily="18" charset="-78"/>
                        </a:rPr>
                        <a:t> لحَيَوانات التَّجارُب لكن مع بَيِّنَة داعمة من البَيانات ذات الصِّلَة بالآلية أو غيرها</a:t>
                      </a:r>
                      <a:endParaRPr lang="en-US" sz="2500" i="0" dirty="0">
                        <a:solidFill>
                          <a:srgbClr val="FFFF00"/>
                        </a:solidFill>
                        <a:latin typeface="Simplified Arabic" pitchFamily="18" charset="-78"/>
                        <a:ea typeface="Calibri"/>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التحري الدوري عن السرطان</a:t>
            </a:r>
            <a:r>
              <a:rPr lang="ar-SY" b="1" baseline="30000" dirty="0" smtClean="0">
                <a:solidFill>
                  <a:srgbClr val="00B050"/>
                </a:solidFill>
                <a:latin typeface="Monotype Koufi" pitchFamily="2" charset="-78"/>
                <a:ea typeface="Monotype Koufi" pitchFamily="2" charset="-78"/>
                <a:cs typeface="PT Bold Heading" pitchFamily="2" charset="-78"/>
              </a:rPr>
              <a:t>1، 26،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170</a:t>
            </a:fld>
            <a:endParaRPr lang="ar-SA" dirty="0">
              <a:solidFill>
                <a:srgbClr val="002060"/>
              </a:solidFill>
            </a:endParaRPr>
          </a:p>
        </p:txBody>
      </p:sp>
      <p:sp>
        <p:nvSpPr>
          <p:cNvPr id="7" name="عنصر نائب للمحتوى 6"/>
          <p:cNvSpPr>
            <a:spLocks noGrp="1"/>
          </p:cNvSpPr>
          <p:nvPr>
            <p:ph idx="1"/>
          </p:nvPr>
        </p:nvSpPr>
        <p:spPr/>
        <p:txBody>
          <a:bodyPr>
            <a:normAutofit fontScale="92500" lnSpcReduction="1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الاخْتِلافات بين الشِّامات المُتَسَرْطِنَة (الصَّف السُّفْلِي) والشَّامات </a:t>
            </a:r>
            <a:r>
              <a:rPr lang="ar-SA" sz="2200" b="1" dirty="0" err="1" smtClean="0">
                <a:solidFill>
                  <a:srgbClr val="002060"/>
                </a:solidFill>
                <a:latin typeface="Monotype Koufi" pitchFamily="2" charset="-78"/>
                <a:ea typeface="Monotype Koufi" pitchFamily="2" charset="-78"/>
                <a:cs typeface="Monotype Koufi" pitchFamily="2" charset="-78"/>
              </a:rPr>
              <a:t>غيرالسَّرَطانيَّة</a:t>
            </a: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الصَّفالعُلْوِي</a:t>
            </a:r>
            <a:r>
              <a:rPr lang="ar-SA" sz="2200" b="1" dirty="0" smtClean="0">
                <a:solidFill>
                  <a:srgbClr val="002060"/>
                </a:solidFill>
                <a:latin typeface="Monotype Koufi" pitchFamily="2" charset="-78"/>
                <a:ea typeface="Monotype Koufi" pitchFamily="2" charset="-78"/>
                <a:cs typeface="Monotype Koufi" pitchFamily="2" charset="-78"/>
              </a:rPr>
              <a:t>)</a:t>
            </a:r>
            <a:endParaRPr lang="en-US" sz="2200" dirty="0">
              <a:solidFill>
                <a:srgbClr val="002060"/>
              </a:solidFill>
              <a:ea typeface="Monotype Koufi" pitchFamily="2" charset="-78"/>
              <a:cs typeface="Monotype Koufi" pitchFamily="2" charset="-78"/>
            </a:endParaRPr>
          </a:p>
        </p:txBody>
      </p:sp>
      <p:pic>
        <p:nvPicPr>
          <p:cNvPr id="9" name="صورة 8" descr="C:\Users\TOSHIBA\Documents\‫المهنة والسرطان-نسخة د. بسام 1\الصور\علامات تسرطن الشامات.jpg"/>
          <p:cNvPicPr/>
          <p:nvPr/>
        </p:nvPicPr>
        <p:blipFill>
          <a:blip r:embed="rId2" cstate="print"/>
          <a:srcRect/>
          <a:stretch>
            <a:fillRect/>
          </a:stretch>
        </p:blipFill>
        <p:spPr bwMode="auto">
          <a:xfrm>
            <a:off x="1500166" y="2143116"/>
            <a:ext cx="5786477" cy="3100240"/>
          </a:xfrm>
          <a:prstGeom prst="rect">
            <a:avLst/>
          </a:prstGeom>
          <a:ln w="38100" cap="sq">
            <a:solidFill>
              <a:schemeClr val="bg1">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أعراض وعلامات السرطان</a:t>
            </a:r>
            <a:r>
              <a:rPr lang="ar-SY" b="1" baseline="30000" dirty="0" smtClean="0">
                <a:solidFill>
                  <a:srgbClr val="00B050"/>
                </a:solidFill>
                <a:latin typeface="Monotype Koufi" pitchFamily="2" charset="-78"/>
                <a:ea typeface="Monotype Koufi" pitchFamily="2" charset="-78"/>
                <a:cs typeface="PT Bold Heading" pitchFamily="2" charset="-78"/>
              </a:rPr>
              <a:t>1، 16، 25، 27</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Font typeface="Wingdings" pitchFamily="2" charset="2"/>
              <a:buChar char="Ø"/>
            </a:pPr>
            <a:r>
              <a:rPr lang="ar-SA" b="1" dirty="0" smtClean="0">
                <a:solidFill>
                  <a:schemeClr val="accent6">
                    <a:lumMod val="60000"/>
                    <a:lumOff val="40000"/>
                  </a:schemeClr>
                </a:solidFill>
                <a:latin typeface="Arial Unicode MS" pitchFamily="34" charset="-128"/>
                <a:ea typeface="Arial Unicode MS" pitchFamily="34" charset="-128"/>
              </a:rPr>
              <a:t>تختلف بحسب العضو المصاب:</a:t>
            </a:r>
          </a:p>
          <a:p>
            <a:pPr>
              <a:buClr>
                <a:srgbClr val="002060"/>
              </a:buClr>
              <a:buFont typeface="Wingdings" pitchFamily="2" charset="2"/>
              <a:buChar char="§"/>
            </a:pPr>
            <a:r>
              <a:rPr lang="ar-SA" b="1" dirty="0" err="1" smtClean="0">
                <a:solidFill>
                  <a:srgbClr val="002060"/>
                </a:solidFill>
                <a:latin typeface="Arial Unicode MS" pitchFamily="34" charset="-128"/>
                <a:ea typeface="Arial Unicode MS" pitchFamily="34" charset="-128"/>
              </a:rPr>
              <a:t>تبدلات</a:t>
            </a:r>
            <a:r>
              <a:rPr lang="ar-SA" b="1" dirty="0" smtClean="0">
                <a:solidFill>
                  <a:srgbClr val="002060"/>
                </a:solidFill>
                <a:latin typeface="Arial Unicode MS" pitchFamily="34" charset="-128"/>
                <a:ea typeface="Arial Unicode MS" pitchFamily="34" charset="-128"/>
              </a:rPr>
              <a:t> في الجلد:</a:t>
            </a:r>
          </a:p>
          <a:p>
            <a:pPr>
              <a:buFont typeface="Courier New" pitchFamily="49" charset="0"/>
              <a:buChar char="o"/>
            </a:pPr>
            <a:r>
              <a:rPr lang="ar-SA" b="1" dirty="0" smtClean="0">
                <a:solidFill>
                  <a:schemeClr val="bg1"/>
                </a:solidFill>
                <a:latin typeface="Arial Unicode MS" pitchFamily="34" charset="-128"/>
                <a:ea typeface="Arial Unicode MS" pitchFamily="34" charset="-128"/>
              </a:rPr>
              <a:t>شامة جديدة أو تبدل في شامة موجودة</a:t>
            </a:r>
          </a:p>
          <a:p>
            <a:pPr>
              <a:buFont typeface="Courier New" pitchFamily="49" charset="0"/>
              <a:buChar char="o"/>
            </a:pPr>
            <a:r>
              <a:rPr lang="ar-SA" b="1" dirty="0" smtClean="0">
                <a:solidFill>
                  <a:schemeClr val="bg1"/>
                </a:solidFill>
                <a:latin typeface="Arial Unicode MS" pitchFamily="34" charset="-128"/>
                <a:ea typeface="Arial Unicode MS" pitchFamily="34" charset="-128"/>
              </a:rPr>
              <a:t>قرحة لا تلتئم</a:t>
            </a:r>
          </a:p>
          <a:p>
            <a:pPr>
              <a:buClr>
                <a:srgbClr val="002060"/>
              </a:buClr>
              <a:buFont typeface="Wingdings" pitchFamily="2" charset="2"/>
              <a:buChar char="§"/>
            </a:pPr>
            <a:r>
              <a:rPr lang="ar-SA" b="1" dirty="0" err="1" smtClean="0">
                <a:solidFill>
                  <a:srgbClr val="002060"/>
                </a:solidFill>
                <a:latin typeface="Arial Unicode MS" pitchFamily="34" charset="-128"/>
                <a:ea typeface="Arial Unicode MS" pitchFamily="34" charset="-128"/>
              </a:rPr>
              <a:t>تبدلات</a:t>
            </a:r>
            <a:r>
              <a:rPr lang="ar-SA" b="1" dirty="0" smtClean="0">
                <a:solidFill>
                  <a:srgbClr val="002060"/>
                </a:solidFill>
                <a:latin typeface="Arial Unicode MS" pitchFamily="34" charset="-128"/>
                <a:ea typeface="Arial Unicode MS" pitchFamily="34" charset="-128"/>
              </a:rPr>
              <a:t> في الثدي:</a:t>
            </a:r>
          </a:p>
          <a:p>
            <a:pPr>
              <a:buFont typeface="Courier New" pitchFamily="49" charset="0"/>
              <a:buChar char="o"/>
            </a:pPr>
            <a:r>
              <a:rPr lang="ar-SA" b="1" dirty="0" smtClean="0">
                <a:solidFill>
                  <a:schemeClr val="bg1"/>
                </a:solidFill>
                <a:latin typeface="Arial Unicode MS" pitchFamily="34" charset="-128"/>
                <a:ea typeface="Arial Unicode MS" pitchFamily="34" charset="-128"/>
              </a:rPr>
              <a:t>تبدل في حجم أو شكل الثدي أو الحلمة</a:t>
            </a:r>
          </a:p>
          <a:p>
            <a:pPr>
              <a:buFont typeface="Courier New" pitchFamily="49" charset="0"/>
              <a:buChar char="o"/>
            </a:pPr>
            <a:r>
              <a:rPr lang="ar-SA" b="1" dirty="0" smtClean="0">
                <a:solidFill>
                  <a:schemeClr val="bg1"/>
                </a:solidFill>
                <a:latin typeface="Arial Unicode MS" pitchFamily="34" charset="-128"/>
                <a:ea typeface="Arial Unicode MS" pitchFamily="34" charset="-128"/>
              </a:rPr>
              <a:t>تبدل في نسيج جلد الثدي</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171</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أعراض وعلامات السرطان</a:t>
            </a:r>
            <a:r>
              <a:rPr lang="ar-SY" b="1" baseline="30000" dirty="0" smtClean="0">
                <a:solidFill>
                  <a:srgbClr val="00B050"/>
                </a:solidFill>
                <a:latin typeface="Monotype Koufi" pitchFamily="2" charset="-78"/>
                <a:ea typeface="Monotype Koufi" pitchFamily="2" charset="-78"/>
                <a:cs typeface="PT Bold Heading" pitchFamily="2" charset="-78"/>
              </a:rPr>
              <a:t>1، 16، 25، 27</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lnSpcReduction="10000"/>
          </a:bodyPr>
          <a:lstStyle/>
          <a:p>
            <a:pPr>
              <a:buFont typeface="Wingdings" pitchFamily="2" charset="2"/>
              <a:buChar char="§"/>
            </a:pPr>
            <a:r>
              <a:rPr lang="ar-SA" b="1" dirty="0" err="1" smtClean="0">
                <a:solidFill>
                  <a:srgbClr val="002060"/>
                </a:solidFill>
                <a:latin typeface="Arial Unicode MS" pitchFamily="34" charset="-128"/>
                <a:ea typeface="Arial Unicode MS" pitchFamily="34" charset="-128"/>
              </a:rPr>
              <a:t>تثخن</a:t>
            </a:r>
            <a:r>
              <a:rPr lang="ar-SA" b="1" dirty="0" smtClean="0">
                <a:solidFill>
                  <a:srgbClr val="002060"/>
                </a:solidFill>
                <a:latin typeface="Arial Unicode MS" pitchFamily="34" charset="-128"/>
                <a:ea typeface="Arial Unicode MS" pitchFamily="34" charset="-128"/>
              </a:rPr>
              <a:t> أو كتلة على أو تحت الجلد</a:t>
            </a:r>
          </a:p>
          <a:p>
            <a:pPr>
              <a:buFont typeface="Wingdings" pitchFamily="2" charset="2"/>
              <a:buChar char="§"/>
            </a:pPr>
            <a:r>
              <a:rPr lang="ar-SA" b="1" dirty="0" smtClean="0">
                <a:solidFill>
                  <a:srgbClr val="002060"/>
                </a:solidFill>
                <a:latin typeface="Arial Unicode MS" pitchFamily="34" charset="-128"/>
                <a:ea typeface="Arial Unicode MS" pitchFamily="34" charset="-128"/>
              </a:rPr>
              <a:t>بحة أو سعال لا يختفي</a:t>
            </a:r>
          </a:p>
          <a:p>
            <a:pPr>
              <a:buFont typeface="Wingdings" pitchFamily="2" charset="2"/>
              <a:buChar char="§"/>
            </a:pPr>
            <a:r>
              <a:rPr lang="ar-SA" b="1" dirty="0" smtClean="0">
                <a:solidFill>
                  <a:srgbClr val="002060"/>
                </a:solidFill>
                <a:latin typeface="Arial Unicode MS" pitchFamily="34" charset="-128"/>
                <a:ea typeface="Arial Unicode MS" pitchFamily="34" charset="-128"/>
              </a:rPr>
              <a:t>تبدل في عادات </a:t>
            </a:r>
            <a:r>
              <a:rPr lang="ar-SA" b="1" dirty="0" err="1" smtClean="0">
                <a:solidFill>
                  <a:srgbClr val="002060"/>
                </a:solidFill>
                <a:latin typeface="Arial Unicode MS" pitchFamily="34" charset="-128"/>
                <a:ea typeface="Arial Unicode MS" pitchFamily="34" charset="-128"/>
              </a:rPr>
              <a:t>التغوط</a:t>
            </a:r>
            <a:endParaRPr lang="ar-SA" b="1" dirty="0" smtClean="0">
              <a:solidFill>
                <a:srgbClr val="002060"/>
              </a:solidFill>
              <a:latin typeface="Arial Unicode MS" pitchFamily="34" charset="-128"/>
              <a:ea typeface="Arial Unicode MS" pitchFamily="34" charset="-128"/>
            </a:endParaRPr>
          </a:p>
          <a:p>
            <a:pPr>
              <a:buFont typeface="Wingdings" pitchFamily="2" charset="2"/>
              <a:buChar char="§"/>
            </a:pPr>
            <a:r>
              <a:rPr lang="ar-SA" b="1" dirty="0" smtClean="0">
                <a:solidFill>
                  <a:srgbClr val="002060"/>
                </a:solidFill>
                <a:latin typeface="Arial Unicode MS" pitchFamily="34" charset="-128"/>
                <a:ea typeface="Arial Unicode MS" pitchFamily="34" charset="-128"/>
              </a:rPr>
              <a:t>صعوبة في التبول أو تبول مؤلم</a:t>
            </a:r>
          </a:p>
          <a:p>
            <a:pPr>
              <a:buFont typeface="Wingdings" pitchFamily="2" charset="2"/>
              <a:buChar char="§"/>
            </a:pPr>
            <a:r>
              <a:rPr lang="ar-SA" b="1" dirty="0" smtClean="0">
                <a:solidFill>
                  <a:srgbClr val="002060"/>
                </a:solidFill>
                <a:latin typeface="Arial Unicode MS" pitchFamily="34" charset="-128"/>
                <a:ea typeface="Arial Unicode MS" pitchFamily="34" charset="-128"/>
              </a:rPr>
              <a:t>مشاكل تتعلق بتناول الطعام:</a:t>
            </a:r>
          </a:p>
          <a:p>
            <a:pPr>
              <a:buFont typeface="Courier New" pitchFamily="49" charset="0"/>
              <a:buChar char="o"/>
            </a:pPr>
            <a:r>
              <a:rPr lang="ar-SA" b="1" dirty="0" smtClean="0">
                <a:solidFill>
                  <a:schemeClr val="bg1"/>
                </a:solidFill>
                <a:latin typeface="Arial Unicode MS" pitchFamily="34" charset="-128"/>
                <a:ea typeface="Arial Unicode MS" pitchFamily="34" charset="-128"/>
              </a:rPr>
              <a:t>انزعاج بعد تناول الطعام</a:t>
            </a:r>
          </a:p>
          <a:p>
            <a:pPr>
              <a:buFont typeface="Courier New" pitchFamily="49" charset="0"/>
              <a:buChar char="o"/>
            </a:pPr>
            <a:r>
              <a:rPr lang="ar-SA" b="1" dirty="0" smtClean="0">
                <a:solidFill>
                  <a:schemeClr val="bg1"/>
                </a:solidFill>
                <a:latin typeface="Arial Unicode MS" pitchFamily="34" charset="-128"/>
                <a:ea typeface="Arial Unicode MS" pitchFamily="34" charset="-128"/>
              </a:rPr>
              <a:t>صعوبة البلع</a:t>
            </a:r>
          </a:p>
          <a:p>
            <a:pPr>
              <a:buFont typeface="Courier New" pitchFamily="49" charset="0"/>
              <a:buChar char="o"/>
            </a:pPr>
            <a:r>
              <a:rPr lang="ar-SA" b="1" dirty="0" smtClean="0">
                <a:solidFill>
                  <a:schemeClr val="bg1"/>
                </a:solidFill>
                <a:latin typeface="Arial Unicode MS" pitchFamily="34" charset="-128"/>
                <a:ea typeface="Arial Unicode MS" pitchFamily="34" charset="-128"/>
              </a:rPr>
              <a:t>تبدل الشهية</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172</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أعراض وعلامات السرطان</a:t>
            </a:r>
            <a:r>
              <a:rPr lang="ar-SY" b="1" baseline="30000" dirty="0" smtClean="0">
                <a:solidFill>
                  <a:srgbClr val="00B050"/>
                </a:solidFill>
                <a:latin typeface="Monotype Koufi" pitchFamily="2" charset="-78"/>
                <a:ea typeface="Monotype Koufi" pitchFamily="2" charset="-78"/>
                <a:cs typeface="PT Bold Heading" pitchFamily="2" charset="-78"/>
              </a:rPr>
              <a:t>1، 16، 25، 27</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lnSpcReduction="10000"/>
          </a:bodyPr>
          <a:lstStyle/>
          <a:p>
            <a:pPr>
              <a:buFont typeface="Wingdings" pitchFamily="2" charset="2"/>
              <a:buChar char="§"/>
            </a:pPr>
            <a:r>
              <a:rPr lang="ar-SA" b="1" dirty="0" smtClean="0">
                <a:solidFill>
                  <a:srgbClr val="002060"/>
                </a:solidFill>
                <a:latin typeface="Arial Unicode MS" pitchFamily="34" charset="-128"/>
                <a:ea typeface="Arial Unicode MS" pitchFamily="34" charset="-128"/>
              </a:rPr>
              <a:t>اكتساب الوزن أو فقدان الوزن دون سبب معروف</a:t>
            </a:r>
          </a:p>
          <a:p>
            <a:pPr>
              <a:buFont typeface="Wingdings" pitchFamily="2" charset="2"/>
              <a:buChar char="§"/>
            </a:pPr>
            <a:r>
              <a:rPr lang="ar-SA" b="1" dirty="0" smtClean="0">
                <a:solidFill>
                  <a:srgbClr val="002060"/>
                </a:solidFill>
                <a:latin typeface="Arial Unicode MS" pitchFamily="34" charset="-128"/>
                <a:ea typeface="Arial Unicode MS" pitchFamily="34" charset="-128"/>
              </a:rPr>
              <a:t>وجع البطن</a:t>
            </a:r>
          </a:p>
          <a:p>
            <a:pPr>
              <a:buFont typeface="Wingdings" pitchFamily="2" charset="2"/>
              <a:buChar char="§"/>
            </a:pPr>
            <a:r>
              <a:rPr lang="ar-SA" b="1" dirty="0" smtClean="0">
                <a:solidFill>
                  <a:srgbClr val="002060"/>
                </a:solidFill>
                <a:latin typeface="Arial Unicode MS" pitchFamily="34" charset="-128"/>
                <a:ea typeface="Arial Unicode MS" pitchFamily="34" charset="-128"/>
              </a:rPr>
              <a:t>تعرق ليلي غير معلل</a:t>
            </a:r>
          </a:p>
          <a:p>
            <a:pPr>
              <a:buFont typeface="Wingdings" pitchFamily="2" charset="2"/>
              <a:buChar char="§"/>
            </a:pPr>
            <a:r>
              <a:rPr lang="ar-SA" b="1" dirty="0" smtClean="0">
                <a:solidFill>
                  <a:srgbClr val="002060"/>
                </a:solidFill>
                <a:latin typeface="Arial Unicode MS" pitchFamily="34" charset="-128"/>
                <a:ea typeface="Arial Unicode MS" pitchFamily="34" charset="-128"/>
              </a:rPr>
              <a:t>الشعور بالضعف أو التعب الشديد</a:t>
            </a:r>
          </a:p>
          <a:p>
            <a:pPr>
              <a:buFont typeface="Wingdings" pitchFamily="2" charset="2"/>
              <a:buChar char="§"/>
            </a:pPr>
            <a:r>
              <a:rPr lang="ar-SA" b="1" dirty="0" smtClean="0">
                <a:solidFill>
                  <a:srgbClr val="002060"/>
                </a:solidFill>
                <a:latin typeface="Arial Unicode MS" pitchFamily="34" charset="-128"/>
                <a:ea typeface="Arial Unicode MS" pitchFamily="34" charset="-128"/>
              </a:rPr>
              <a:t>نزف غير عادي أو </a:t>
            </a:r>
            <a:r>
              <a:rPr lang="ar-SA" b="1" dirty="0" err="1" smtClean="0">
                <a:solidFill>
                  <a:srgbClr val="002060"/>
                </a:solidFill>
                <a:latin typeface="Arial Unicode MS" pitchFamily="34" charset="-128"/>
                <a:ea typeface="Arial Unicode MS" pitchFamily="34" charset="-128"/>
              </a:rPr>
              <a:t>نجيج</a:t>
            </a:r>
            <a:r>
              <a:rPr lang="ar-SA" b="1" dirty="0" smtClean="0">
                <a:solidFill>
                  <a:srgbClr val="002060"/>
                </a:solidFill>
                <a:latin typeface="Arial Unicode MS" pitchFamily="34" charset="-128"/>
                <a:ea typeface="Arial Unicode MS" pitchFamily="34" charset="-128"/>
              </a:rPr>
              <a:t> غير عادي، بما في ذلك:</a:t>
            </a:r>
          </a:p>
          <a:p>
            <a:pPr>
              <a:buFont typeface="Courier New" pitchFamily="49" charset="0"/>
              <a:buChar char="o"/>
            </a:pPr>
            <a:r>
              <a:rPr lang="ar-SA" b="1" dirty="0" smtClean="0">
                <a:solidFill>
                  <a:schemeClr val="bg1"/>
                </a:solidFill>
                <a:latin typeface="Arial Unicode MS" pitchFamily="34" charset="-128"/>
                <a:ea typeface="Arial Unicode MS" pitchFamily="34" charset="-128"/>
              </a:rPr>
              <a:t>دم في البول</a:t>
            </a:r>
          </a:p>
          <a:p>
            <a:pPr>
              <a:buFont typeface="Courier New" pitchFamily="49" charset="0"/>
              <a:buChar char="o"/>
            </a:pPr>
            <a:r>
              <a:rPr lang="ar-SA" b="1" dirty="0" smtClean="0">
                <a:solidFill>
                  <a:schemeClr val="bg1"/>
                </a:solidFill>
                <a:latin typeface="Arial Unicode MS" pitchFamily="34" charset="-128"/>
                <a:ea typeface="Arial Unicode MS" pitchFamily="34" charset="-128"/>
              </a:rPr>
              <a:t>نزف مهبلي</a:t>
            </a:r>
          </a:p>
          <a:p>
            <a:pPr>
              <a:buFont typeface="Courier New" pitchFamily="49" charset="0"/>
              <a:buChar char="o"/>
            </a:pPr>
            <a:r>
              <a:rPr lang="ar-SA" b="1" dirty="0" smtClean="0">
                <a:solidFill>
                  <a:schemeClr val="bg1"/>
                </a:solidFill>
                <a:latin typeface="Arial Unicode MS" pitchFamily="34" charset="-128"/>
                <a:ea typeface="Arial Unicode MS" pitchFamily="34" charset="-128"/>
              </a:rPr>
              <a:t>دم في البراز</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173</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أعراض وعلامات السرطان</a:t>
            </a:r>
            <a:r>
              <a:rPr lang="ar-SY" b="1" baseline="30000" dirty="0" smtClean="0">
                <a:solidFill>
                  <a:srgbClr val="00B050"/>
                </a:solidFill>
                <a:latin typeface="Monotype Koufi" pitchFamily="2" charset="-78"/>
                <a:ea typeface="Monotype Koufi" pitchFamily="2" charset="-78"/>
                <a:cs typeface="PT Bold Heading" pitchFamily="2" charset="-78"/>
              </a:rPr>
              <a:t>1، 16، 25،</a:t>
            </a:r>
            <a:r>
              <a:rPr lang="ar-SY" b="1" dirty="0" smtClean="0">
                <a:solidFill>
                  <a:srgbClr val="00B050"/>
                </a:solidFill>
                <a:latin typeface="Monotype Koufi" pitchFamily="2" charset="-78"/>
                <a:ea typeface="Monotype Koufi" pitchFamily="2" charset="-78"/>
                <a:cs typeface="PT Bold Heading" pitchFamily="2" charset="-78"/>
              </a:rPr>
              <a:t> </a:t>
            </a:r>
            <a:r>
              <a:rPr lang="ar-SY" b="1" baseline="30000" dirty="0" smtClean="0">
                <a:solidFill>
                  <a:srgbClr val="00B050"/>
                </a:solidFill>
                <a:latin typeface="Monotype Koufi" pitchFamily="2" charset="-78"/>
                <a:ea typeface="Monotype Koufi" pitchFamily="2" charset="-78"/>
                <a:cs typeface="PT Bold Heading" pitchFamily="2" charset="-78"/>
              </a:rPr>
              <a:t>27،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174</a:t>
            </a:fld>
            <a:endParaRPr lang="ar-SA" dirty="0">
              <a:solidFill>
                <a:srgbClr val="002060"/>
              </a:solidFill>
            </a:endParaRPr>
          </a:p>
        </p:txBody>
      </p:sp>
      <p:sp>
        <p:nvSpPr>
          <p:cNvPr id="7" name="عنصر نائب للمحتوى 6"/>
          <p:cNvSpPr>
            <a:spLocks noGrp="1"/>
          </p:cNvSpPr>
          <p:nvPr>
            <p:ph idx="1"/>
          </p:nvPr>
        </p:nvSpPr>
        <p:spPr/>
        <p:txBody>
          <a:bodyPr>
            <a:normAutofit fontScale="77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2800" b="1" dirty="0" smtClean="0">
                <a:solidFill>
                  <a:srgbClr val="002060"/>
                </a:solidFill>
                <a:latin typeface="Monotype Koufi" pitchFamily="2" charset="-78"/>
                <a:ea typeface="Monotype Koufi" pitchFamily="2" charset="-78"/>
                <a:cs typeface="Monotype Koufi" pitchFamily="2" charset="-78"/>
              </a:rPr>
              <a:t>العلامات المبكرة للسرطان</a:t>
            </a:r>
            <a:endParaRPr lang="en-US" sz="2800" dirty="0">
              <a:solidFill>
                <a:srgbClr val="002060"/>
              </a:solidFill>
              <a:ea typeface="Monotype Koufi" pitchFamily="2" charset="-78"/>
              <a:cs typeface="Monotype Koufi" pitchFamily="2" charset="-78"/>
            </a:endParaRPr>
          </a:p>
        </p:txBody>
      </p:sp>
      <p:pic>
        <p:nvPicPr>
          <p:cNvPr id="8" name="Picture 2" descr="C:\Users\TOSHIBA\Documents\محاضرات السرطان\تصنيف المسرطنات\أعراض وعلامات السرطان\الأعراض والعلامات.jpg"/>
          <p:cNvPicPr>
            <a:picLocks noChangeAspect="1" noChangeArrowheads="1"/>
          </p:cNvPicPr>
          <p:nvPr/>
        </p:nvPicPr>
        <p:blipFill>
          <a:blip r:embed="rId2"/>
          <a:srcRect b="27983"/>
          <a:stretch>
            <a:fillRect/>
          </a:stretch>
        </p:blipFill>
        <p:spPr bwMode="auto">
          <a:xfrm>
            <a:off x="5556142" y="1785927"/>
            <a:ext cx="2982878" cy="3357585"/>
          </a:xfrm>
          <a:prstGeom prst="rect">
            <a:avLst/>
          </a:prstGeom>
          <a:ln w="127000" cap="sq">
            <a:solidFill>
              <a:srgbClr val="C00000"/>
            </a:solidFill>
            <a:miter lim="800000"/>
          </a:ln>
          <a:effectLst>
            <a:outerShdw blurRad="57150" dist="50800" dir="2700000" algn="tl" rotWithShape="0">
              <a:srgbClr val="000000">
                <a:alpha val="40000"/>
              </a:srgbClr>
            </a:outerShdw>
          </a:effectLst>
        </p:spPr>
      </p:pic>
      <p:pic>
        <p:nvPicPr>
          <p:cNvPr id="10" name="Picture 3" descr="C:\Users\TOSHIBA\Documents\محاضرات السرطان\تصنيف المسرطنات\أعراض وعلامات السرطان\WARNING-SIGNS-OF-CANCER.jpg"/>
          <p:cNvPicPr>
            <a:picLocks noChangeAspect="1" noChangeArrowheads="1"/>
          </p:cNvPicPr>
          <p:nvPr/>
        </p:nvPicPr>
        <p:blipFill>
          <a:blip r:embed="rId3"/>
          <a:srcRect/>
          <a:stretch>
            <a:fillRect/>
          </a:stretch>
        </p:blipFill>
        <p:spPr bwMode="auto">
          <a:xfrm>
            <a:off x="714349" y="2000240"/>
            <a:ext cx="3857652" cy="3190830"/>
          </a:xfrm>
          <a:prstGeom prst="rect">
            <a:avLst/>
          </a:prstGeom>
          <a:ln w="127000" cap="sq">
            <a:solidFill>
              <a:srgbClr val="C0000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نماذج من الخلايا السوية</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الخلايا الظهارية</a:t>
            </a:r>
            <a:r>
              <a:rPr lang="ar-SY" b="1" baseline="30000" dirty="0" smtClean="0">
                <a:solidFill>
                  <a:srgbClr val="00B050"/>
                </a:solidFill>
                <a:latin typeface="Monotype Koufi" pitchFamily="2" charset="-78"/>
                <a:ea typeface="Monotype Koufi" pitchFamily="2" charset="-78"/>
                <a:cs typeface="PT Bold Heading" pitchFamily="2" charset="-78"/>
              </a:rPr>
              <a:t>18، 28</a:t>
            </a:r>
            <a:endParaRPr lang="ar-SY" b="1"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175</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200" b="1" dirty="0" smtClean="0">
              <a:solidFill>
                <a:srgbClr val="002060"/>
              </a:solidFill>
              <a:latin typeface="Monotype Koufi" pitchFamily="2" charset="-78"/>
              <a:ea typeface="Monotype Koufi" pitchFamily="2" charset="-78"/>
              <a:cs typeface="Monotype Koufi" pitchFamily="2" charset="-78"/>
            </a:endParaRPr>
          </a:p>
        </p:txBody>
      </p:sp>
      <p:pic>
        <p:nvPicPr>
          <p:cNvPr id="1026" name="Picture 2" descr="C:\Users\TOSHIBA\Documents\محاضرات السرطان\تصنيف المسرطنات\انماط السرطانات\خلايا طبيعية\الخلايا الظهارية\انواع الخلايا الظهارية.jpg"/>
          <p:cNvPicPr>
            <a:picLocks noChangeAspect="1" noChangeArrowheads="1"/>
          </p:cNvPicPr>
          <p:nvPr/>
        </p:nvPicPr>
        <p:blipFill>
          <a:blip r:embed="rId2"/>
          <a:srcRect/>
          <a:stretch>
            <a:fillRect/>
          </a:stretch>
        </p:blipFill>
        <p:spPr bwMode="auto">
          <a:xfrm>
            <a:off x="1000100" y="2071678"/>
            <a:ext cx="7231090" cy="2892436"/>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نماذج من الخلايا السوية</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الخلايا الظهارية</a:t>
            </a:r>
            <a:r>
              <a:rPr lang="ar-SY" b="1" baseline="30000" dirty="0" smtClean="0">
                <a:solidFill>
                  <a:srgbClr val="00B050"/>
                </a:solidFill>
                <a:latin typeface="Monotype Koufi" pitchFamily="2" charset="-78"/>
                <a:ea typeface="Monotype Koufi" pitchFamily="2" charset="-78"/>
                <a:cs typeface="PT Bold Heading" pitchFamily="2" charset="-78"/>
              </a:rPr>
              <a:t>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176</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الخلايا القاعدية                           الخلايا الحرشفية                            الخلايا الورمية </a:t>
            </a:r>
            <a:r>
              <a:rPr lang="ar-SA" sz="2200" b="1" dirty="0" err="1" smtClean="0">
                <a:solidFill>
                  <a:srgbClr val="002060"/>
                </a:solidFill>
                <a:latin typeface="Monotype Koufi" pitchFamily="2" charset="-78"/>
                <a:ea typeface="Monotype Koufi" pitchFamily="2" charset="-78"/>
                <a:cs typeface="Monotype Koufi" pitchFamily="2" charset="-78"/>
              </a:rPr>
              <a:t>الغدية</a:t>
            </a:r>
            <a:endParaRPr lang="en-US" sz="2200" dirty="0">
              <a:solidFill>
                <a:srgbClr val="002060"/>
              </a:solidFill>
              <a:ea typeface="Monotype Koufi" pitchFamily="2" charset="-78"/>
              <a:cs typeface="Monotype Koufi" pitchFamily="2" charset="-78"/>
            </a:endParaRPr>
          </a:p>
        </p:txBody>
      </p:sp>
      <p:pic>
        <p:nvPicPr>
          <p:cNvPr id="9" name="Picture 2" descr="C:\Users\TOSHIBA\Documents\محاضرات السرطان\تصنيف المسرطنات\انماط السرطانات\خلايا طبيعية\الخلايا الظهارية\الخلايا القاعدية.jpg"/>
          <p:cNvPicPr>
            <a:picLocks noChangeAspect="1" noChangeArrowheads="1"/>
          </p:cNvPicPr>
          <p:nvPr/>
        </p:nvPicPr>
        <p:blipFill>
          <a:blip r:embed="rId2"/>
          <a:srcRect/>
          <a:stretch>
            <a:fillRect/>
          </a:stretch>
        </p:blipFill>
        <p:spPr bwMode="auto">
          <a:xfrm>
            <a:off x="6500826" y="4214818"/>
            <a:ext cx="2354181" cy="1104896"/>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3074" name="Picture 2" descr="C:\Users\TOSHIBA\Documents\محاضرات السرطان\تصنيف المسرطنات\انماط السرطانات\خلايا طبيعية\الخلايا الظهارية\الخلايا الحرشفية.jpg"/>
          <p:cNvPicPr>
            <a:picLocks noChangeAspect="1" noChangeArrowheads="1"/>
          </p:cNvPicPr>
          <p:nvPr/>
        </p:nvPicPr>
        <p:blipFill>
          <a:blip r:embed="rId3"/>
          <a:srcRect/>
          <a:stretch>
            <a:fillRect/>
          </a:stretch>
        </p:blipFill>
        <p:spPr bwMode="auto">
          <a:xfrm>
            <a:off x="3643306" y="4071942"/>
            <a:ext cx="2683834" cy="1295397"/>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3075" name="Picture 3" descr="C:\Users\TOSHIBA\Documents\محاضرات السرطان\تصنيف المسرطنات\انماط السرطانات\خلايا طبيعية\الخلايا الظهارية\الخلايا الغدية الورمية.jpg"/>
          <p:cNvPicPr>
            <a:picLocks noChangeAspect="1" noChangeArrowheads="1"/>
          </p:cNvPicPr>
          <p:nvPr/>
        </p:nvPicPr>
        <p:blipFill>
          <a:blip r:embed="rId4"/>
          <a:srcRect/>
          <a:stretch>
            <a:fillRect/>
          </a:stretch>
        </p:blipFill>
        <p:spPr bwMode="auto">
          <a:xfrm>
            <a:off x="428596" y="3500438"/>
            <a:ext cx="2992021" cy="1843085"/>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نماذج من الخلايا السوية</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الخلايا الظهارية</a:t>
            </a:r>
            <a:r>
              <a:rPr lang="ar-SY" b="1" baseline="30000" dirty="0" smtClean="0">
                <a:solidFill>
                  <a:srgbClr val="00B050"/>
                </a:solidFill>
                <a:latin typeface="Monotype Koufi" pitchFamily="2" charset="-78"/>
                <a:ea typeface="Monotype Koufi" pitchFamily="2" charset="-78"/>
                <a:cs typeface="PT Bold Heading" pitchFamily="2" charset="-78"/>
              </a:rPr>
              <a:t>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177</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الخلايا الانتقالية                                                       الخلايا الانتقالية في المثانة</a:t>
            </a:r>
            <a:endParaRPr lang="en-US" sz="2200" dirty="0">
              <a:solidFill>
                <a:srgbClr val="002060"/>
              </a:solidFill>
              <a:ea typeface="Monotype Koufi" pitchFamily="2" charset="-78"/>
              <a:cs typeface="Monotype Koufi" pitchFamily="2" charset="-78"/>
            </a:endParaRPr>
          </a:p>
        </p:txBody>
      </p:sp>
      <p:pic>
        <p:nvPicPr>
          <p:cNvPr id="4098" name="Picture 2" descr="C:\Users\TOSHIBA\Documents\محاضرات السرطان\تصنيف المسرطنات\انماط السرطانات\خلايا طبيعية\الخلايا الظهارية\الخلايا الانتقالية.jpg"/>
          <p:cNvPicPr>
            <a:picLocks noChangeAspect="1" noChangeArrowheads="1"/>
          </p:cNvPicPr>
          <p:nvPr/>
        </p:nvPicPr>
        <p:blipFill>
          <a:blip r:embed="rId2"/>
          <a:srcRect/>
          <a:stretch>
            <a:fillRect/>
          </a:stretch>
        </p:blipFill>
        <p:spPr bwMode="auto">
          <a:xfrm>
            <a:off x="5214942" y="2214554"/>
            <a:ext cx="3571875" cy="2771775"/>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4099" name="Picture 3" descr="C:\Users\TOSHIBA\Documents\محاضرات السرطان\تصنيف المسرطنات\انماط السرطانات\خلايا طبيعية\الخلايا الظهارية\الخلايا الانتقالية في المثانة.jpg"/>
          <p:cNvPicPr>
            <a:picLocks noChangeAspect="1" noChangeArrowheads="1"/>
          </p:cNvPicPr>
          <p:nvPr/>
        </p:nvPicPr>
        <p:blipFill>
          <a:blip r:embed="rId3" cstate="print"/>
          <a:srcRect/>
          <a:stretch>
            <a:fillRect/>
          </a:stretch>
        </p:blipFill>
        <p:spPr bwMode="auto">
          <a:xfrm>
            <a:off x="428597" y="1714488"/>
            <a:ext cx="4000528" cy="3686493"/>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نماذج من الخلايا السوية</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خلايا النسج </a:t>
            </a:r>
            <a:r>
              <a:rPr lang="ar-SY" b="1" dirty="0" err="1" smtClean="0">
                <a:solidFill>
                  <a:srgbClr val="C00000"/>
                </a:solidFill>
                <a:latin typeface="Monotype Koufi" pitchFamily="2" charset="-78"/>
                <a:ea typeface="Monotype Koufi" pitchFamily="2" charset="-78"/>
                <a:cs typeface="PT Bold Heading" pitchFamily="2" charset="-78"/>
              </a:rPr>
              <a:t>الضامة</a:t>
            </a:r>
            <a:r>
              <a:rPr lang="ar-SY" b="1" dirty="0" smtClean="0">
                <a:solidFill>
                  <a:srgbClr val="C00000"/>
                </a:solidFill>
                <a:latin typeface="Monotype Koufi" pitchFamily="2" charset="-78"/>
                <a:ea typeface="Monotype Koufi" pitchFamily="2" charset="-78"/>
                <a:cs typeface="PT Bold Heading" pitchFamily="2" charset="-78"/>
              </a:rPr>
              <a:t> والرخوة</a:t>
            </a:r>
            <a:r>
              <a:rPr lang="ar-SY" b="1" baseline="30000" dirty="0" smtClean="0">
                <a:solidFill>
                  <a:srgbClr val="00B050"/>
                </a:solidFill>
                <a:latin typeface="Monotype Koufi" pitchFamily="2" charset="-78"/>
                <a:ea typeface="Monotype Koufi" pitchFamily="2" charset="-78"/>
                <a:cs typeface="PT Bold Heading" pitchFamily="2" charset="-78"/>
              </a:rPr>
              <a:t>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178</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الخلايا العظمية                      الخلايا العضلية المخططة                  الخلايا الغضروفية</a:t>
            </a:r>
            <a:endParaRPr lang="en-US" sz="2200" dirty="0">
              <a:solidFill>
                <a:srgbClr val="002060"/>
              </a:solidFill>
              <a:ea typeface="Monotype Koufi" pitchFamily="2" charset="-78"/>
              <a:cs typeface="Monotype Koufi" pitchFamily="2" charset="-78"/>
            </a:endParaRPr>
          </a:p>
        </p:txBody>
      </p:sp>
      <p:pic>
        <p:nvPicPr>
          <p:cNvPr id="5122" name="Picture 2" descr="C:\Users\TOSHIBA\Documents\محاضرات السرطان\تصنيف المسرطنات\انماط السرطانات\خلايا طبيعية\خلايا الأنسجة الضامة والرخوة\الخلايا العظمية.jpg"/>
          <p:cNvPicPr>
            <a:picLocks noChangeAspect="1" noChangeArrowheads="1"/>
          </p:cNvPicPr>
          <p:nvPr/>
        </p:nvPicPr>
        <p:blipFill>
          <a:blip r:embed="rId2"/>
          <a:srcRect/>
          <a:stretch>
            <a:fillRect/>
          </a:stretch>
        </p:blipFill>
        <p:spPr bwMode="auto">
          <a:xfrm>
            <a:off x="6446131" y="3071810"/>
            <a:ext cx="2483562" cy="2119306"/>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5123" name="Picture 3" descr="C:\Users\TOSHIBA\Documents\محاضرات السرطان\تصنيف المسرطنات\انماط السرطانات\خلايا طبيعية\خلايا الأنسجة الضامة والرخوة\الخلايا العضلية المخططة.jpg"/>
          <p:cNvPicPr>
            <a:picLocks noChangeAspect="1" noChangeArrowheads="1"/>
          </p:cNvPicPr>
          <p:nvPr/>
        </p:nvPicPr>
        <p:blipFill>
          <a:blip r:embed="rId3"/>
          <a:srcRect/>
          <a:stretch>
            <a:fillRect/>
          </a:stretch>
        </p:blipFill>
        <p:spPr bwMode="auto">
          <a:xfrm>
            <a:off x="3643306" y="3643314"/>
            <a:ext cx="2619393" cy="1571636"/>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5124" name="Picture 4" descr="C:\Users\TOSHIBA\Documents\محاضرات السرطان\تصنيف المسرطنات\انماط السرطانات\خلايا طبيعية\خلايا الأنسجة الضامة والرخوة\الخلايا الغضروفية.jpg"/>
          <p:cNvPicPr>
            <a:picLocks noChangeAspect="1" noChangeArrowheads="1"/>
          </p:cNvPicPr>
          <p:nvPr/>
        </p:nvPicPr>
        <p:blipFill>
          <a:blip r:embed="rId4"/>
          <a:srcRect/>
          <a:stretch>
            <a:fillRect/>
          </a:stretch>
        </p:blipFill>
        <p:spPr bwMode="auto">
          <a:xfrm>
            <a:off x="285721" y="3214686"/>
            <a:ext cx="3225462" cy="1995486"/>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نماذج من الخلايا السوية</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منشأ كريات الدم</a:t>
            </a:r>
            <a:r>
              <a:rPr lang="ar-SY" b="1" baseline="30000" dirty="0" smtClean="0">
                <a:solidFill>
                  <a:srgbClr val="00B050"/>
                </a:solidFill>
                <a:latin typeface="Monotype Koufi" pitchFamily="2" charset="-78"/>
                <a:ea typeface="Monotype Koufi" pitchFamily="2" charset="-78"/>
                <a:cs typeface="PT Bold Heading" pitchFamily="2" charset="-78"/>
              </a:rPr>
              <a:t>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179</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p:txBody>
      </p:sp>
      <p:pic>
        <p:nvPicPr>
          <p:cNvPr id="6146" name="Picture 2" descr="C:\Users\TOSHIBA\Documents\محاضرات السرطان\تصنيف المسرطنات\انماط السرطانات\خلايا طبيعية\كريات الدم واللمف\منشأكريات الدم.jpg"/>
          <p:cNvPicPr>
            <a:picLocks noChangeAspect="1" noChangeArrowheads="1"/>
          </p:cNvPicPr>
          <p:nvPr/>
        </p:nvPicPr>
        <p:blipFill>
          <a:blip r:embed="rId2"/>
          <a:srcRect/>
          <a:stretch>
            <a:fillRect/>
          </a:stretch>
        </p:blipFill>
        <p:spPr bwMode="auto">
          <a:xfrm>
            <a:off x="2285983" y="2500306"/>
            <a:ext cx="4981177" cy="3714776"/>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7158" y="0"/>
            <a:ext cx="8572560" cy="1785878"/>
          </a:xfrm>
          <a:solidFill>
            <a:srgbClr val="FFC000"/>
          </a:solidFill>
        </p:spPr>
        <p:txBody>
          <a:bodyPr>
            <a:normAutofit/>
          </a:bodyPr>
          <a:lstStyle/>
          <a:p>
            <a:r>
              <a:rPr lang="ar-SY" sz="3600" b="1" dirty="0" smtClean="0">
                <a:solidFill>
                  <a:srgbClr val="0070C0"/>
                </a:solidFill>
                <a:latin typeface="Monotype Koufi" pitchFamily="2" charset="-78"/>
                <a:ea typeface="Monotype Koufi" pitchFamily="2" charset="-78"/>
                <a:cs typeface="PT Bold Heading" pitchFamily="2" charset="-78"/>
              </a:rPr>
              <a:t>تَصْنيف الوَكالَة الدولية لبُحوث السَّرَطان (</a:t>
            </a:r>
            <a:r>
              <a:rPr lang="en-US" sz="3600" b="1" dirty="0" smtClean="0">
                <a:solidFill>
                  <a:srgbClr val="0070C0"/>
                </a:solidFill>
                <a:latin typeface="Monotype Koufi" pitchFamily="2" charset="-78"/>
                <a:ea typeface="Monotype Koufi" pitchFamily="2" charset="-78"/>
                <a:cs typeface="PT Bold Heading" pitchFamily="2" charset="-78"/>
              </a:rPr>
              <a:t>IARC</a:t>
            </a:r>
            <a:r>
              <a:rPr lang="ar-SY" sz="3600" b="1" dirty="0" smtClean="0">
                <a:solidFill>
                  <a:srgbClr val="0070C0"/>
                </a:solidFill>
                <a:latin typeface="Monotype Koufi" pitchFamily="2" charset="-78"/>
                <a:ea typeface="Monotype Koufi" pitchFamily="2" charset="-78"/>
                <a:cs typeface="PT Bold Heading" pitchFamily="2" charset="-78"/>
              </a:rPr>
              <a:t>) للمَواد والعَوامِل تبعاً </a:t>
            </a:r>
            <a:r>
              <a:rPr lang="ar-SY" sz="3600" b="1" dirty="0" err="1" smtClean="0">
                <a:solidFill>
                  <a:srgbClr val="0070C0"/>
                </a:solidFill>
                <a:latin typeface="Monotype Koufi" pitchFamily="2" charset="-78"/>
                <a:ea typeface="Monotype Koufi" pitchFamily="2" charset="-78"/>
                <a:cs typeface="PT Bold Heading" pitchFamily="2" charset="-78"/>
              </a:rPr>
              <a:t>للسَّرْطَنَة</a:t>
            </a:r>
            <a:r>
              <a:rPr lang="ar-SY" b="1" baseline="30000" dirty="0" smtClean="0">
                <a:solidFill>
                  <a:srgbClr val="00B050"/>
                </a:solidFill>
                <a:latin typeface="Monotype Koufi" pitchFamily="2" charset="-78"/>
                <a:ea typeface="Monotype Koufi" pitchFamily="2" charset="-78"/>
                <a:cs typeface="PT Bold Heading" pitchFamily="2" charset="-78"/>
              </a:rPr>
              <a:t> 1، 15</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18</a:t>
            </a:fld>
            <a:endParaRPr lang="ar-SA" dirty="0">
              <a:solidFill>
                <a:srgbClr val="002060"/>
              </a:solidFill>
            </a:endParaRPr>
          </a:p>
        </p:txBody>
      </p:sp>
      <p:graphicFrame>
        <p:nvGraphicFramePr>
          <p:cNvPr id="7" name="جدول 6"/>
          <p:cNvGraphicFramePr>
            <a:graphicFrameLocks noGrp="1"/>
          </p:cNvGraphicFramePr>
          <p:nvPr/>
        </p:nvGraphicFramePr>
        <p:xfrm>
          <a:off x="214282" y="1857364"/>
          <a:ext cx="8786874" cy="4750308"/>
        </p:xfrm>
        <a:graphic>
          <a:graphicData uri="http://schemas.openxmlformats.org/drawingml/2006/table">
            <a:tbl>
              <a:tblPr rtl="1"/>
              <a:tblGrid>
                <a:gridCol w="1961700"/>
                <a:gridCol w="1724724"/>
                <a:gridCol w="5100450"/>
              </a:tblGrid>
              <a:tr h="0">
                <a:tc>
                  <a:txBody>
                    <a:bodyPr/>
                    <a:lstStyle/>
                    <a:p>
                      <a:pPr algn="ctr" rtl="1">
                        <a:lnSpc>
                          <a:spcPct val="115000"/>
                        </a:lnSpc>
                        <a:spcAft>
                          <a:spcPts val="600"/>
                        </a:spcAft>
                      </a:pPr>
                      <a:r>
                        <a:rPr lang="ar-SA" sz="2800" b="1" dirty="0">
                          <a:solidFill>
                            <a:schemeClr val="bg1"/>
                          </a:solidFill>
                          <a:latin typeface="Calibri"/>
                          <a:ea typeface="Times New Roman"/>
                          <a:cs typeface="+mn-cs"/>
                        </a:rPr>
                        <a:t>المجموعة</a:t>
                      </a:r>
                      <a:endParaRPr lang="en-US" sz="2800" b="1" dirty="0">
                        <a:solidFill>
                          <a:schemeClr val="bg1"/>
                        </a:solidFill>
                        <a:latin typeface="Calibri"/>
                        <a:ea typeface="Times New Roman"/>
                        <a:cs typeface="+mn-cs"/>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800" b="1" dirty="0">
                          <a:solidFill>
                            <a:schemeClr val="bg1"/>
                          </a:solidFill>
                          <a:latin typeface="Calibri"/>
                          <a:ea typeface="Times New Roman"/>
                          <a:cs typeface="+mn-cs"/>
                        </a:rPr>
                        <a:t>الوصف</a:t>
                      </a:r>
                      <a:endParaRPr lang="en-US" sz="28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800" b="1" dirty="0">
                          <a:solidFill>
                            <a:schemeClr val="bg1"/>
                          </a:solidFill>
                          <a:latin typeface="Calibri"/>
                          <a:ea typeface="Times New Roman"/>
                          <a:cs typeface="+mn-cs"/>
                        </a:rPr>
                        <a:t>التَّعْريف</a:t>
                      </a:r>
                      <a:endParaRPr lang="en-US" sz="28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0">
                <a:tc>
                  <a:txBody>
                    <a:bodyPr/>
                    <a:lstStyle/>
                    <a:p>
                      <a:pPr algn="ctr" rtl="1">
                        <a:lnSpc>
                          <a:spcPct val="115000"/>
                        </a:lnSpc>
                        <a:spcAft>
                          <a:spcPts val="600"/>
                        </a:spcAft>
                      </a:pPr>
                      <a:r>
                        <a:rPr lang="ar-SA" sz="2300" b="1" dirty="0" smtClean="0">
                          <a:solidFill>
                            <a:srgbClr val="FFFF00"/>
                          </a:solidFill>
                          <a:latin typeface="Simplified Arabic" pitchFamily="18" charset="-78"/>
                          <a:ea typeface="Times New Roman"/>
                          <a:cs typeface="Simplified Arabic" pitchFamily="18" charset="-78"/>
                        </a:rPr>
                        <a:t>3</a:t>
                      </a:r>
                    </a:p>
                    <a:p>
                      <a:pPr marL="0" marR="0" indent="0" algn="ctr" defTabSz="914400" rtl="1" eaLnBrk="1" fontAlgn="auto" latinLnBrk="0" hangingPunct="1">
                        <a:lnSpc>
                          <a:spcPct val="115000"/>
                        </a:lnSpc>
                        <a:spcBef>
                          <a:spcPts val="0"/>
                        </a:spcBef>
                        <a:spcAft>
                          <a:spcPts val="600"/>
                        </a:spcAft>
                        <a:buClrTx/>
                        <a:buSzTx/>
                        <a:buFontTx/>
                        <a:buNone/>
                        <a:tabLst/>
                        <a:defRPr/>
                      </a:pPr>
                      <a:r>
                        <a:rPr lang="ar-SA" sz="2300" b="1" dirty="0" smtClean="0">
                          <a:solidFill>
                            <a:srgbClr val="FFFF00"/>
                          </a:solidFill>
                          <a:latin typeface="Simplified Arabic" pitchFamily="18" charset="-78"/>
                          <a:ea typeface="Times New Roman"/>
                          <a:cs typeface="Simplified Arabic" pitchFamily="18" charset="-78"/>
                        </a:rPr>
                        <a:t>(</a:t>
                      </a:r>
                      <a:r>
                        <a:rPr lang="en-US" sz="2300" b="1" dirty="0" smtClean="0">
                          <a:solidFill>
                            <a:srgbClr val="FFFF00"/>
                          </a:solidFill>
                          <a:latin typeface="Simplified Arabic" pitchFamily="18" charset="-78"/>
                          <a:ea typeface="Times New Roman"/>
                          <a:cs typeface="Simplified Arabic" pitchFamily="18" charset="-78"/>
                        </a:rPr>
                        <a:t>category</a:t>
                      </a:r>
                      <a:r>
                        <a:rPr lang="en-US" sz="2300" b="1" baseline="0" dirty="0" smtClean="0">
                          <a:solidFill>
                            <a:srgbClr val="FFFF00"/>
                          </a:solidFill>
                          <a:latin typeface="Simplified Arabic" pitchFamily="18" charset="-78"/>
                          <a:ea typeface="Times New Roman"/>
                          <a:cs typeface="Simplified Arabic" pitchFamily="18" charset="-78"/>
                        </a:rPr>
                        <a:t> 3</a:t>
                      </a:r>
                      <a:r>
                        <a:rPr lang="ar-SA" sz="2300" b="1" dirty="0" smtClean="0">
                          <a:solidFill>
                            <a:srgbClr val="FFFF00"/>
                          </a:solidFill>
                          <a:latin typeface="Simplified Arabic" pitchFamily="18" charset="-78"/>
                          <a:ea typeface="Times New Roman"/>
                          <a:cs typeface="Simplified Arabic" pitchFamily="18" charset="-78"/>
                        </a:rPr>
                        <a:t>)</a:t>
                      </a:r>
                      <a:endParaRPr lang="en-US" sz="2300" b="1" dirty="0" smtClean="0">
                        <a:solidFill>
                          <a:srgbClr val="FFFF00"/>
                        </a:solidFill>
                        <a:latin typeface="Simplified Arabic" pitchFamily="18" charset="-78"/>
                        <a:ea typeface="Times New Roman"/>
                        <a:cs typeface="Simplified Arabic" pitchFamily="18" charset="-78"/>
                      </a:endParaRPr>
                    </a:p>
                    <a:p>
                      <a:pPr algn="ctr" rtl="1">
                        <a:lnSpc>
                          <a:spcPct val="115000"/>
                        </a:lnSpc>
                        <a:spcAft>
                          <a:spcPts val="600"/>
                        </a:spcAft>
                      </a:pPr>
                      <a:endParaRPr lang="en-US" sz="23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r" rtl="1">
                        <a:lnSpc>
                          <a:spcPct val="115000"/>
                        </a:lnSpc>
                        <a:spcAft>
                          <a:spcPts val="600"/>
                        </a:spcAft>
                      </a:pPr>
                      <a:r>
                        <a:rPr lang="ar-SA" sz="2300" b="1" dirty="0">
                          <a:solidFill>
                            <a:srgbClr val="FFFF00"/>
                          </a:solidFill>
                          <a:latin typeface="Simplified Arabic" pitchFamily="18" charset="-78"/>
                          <a:ea typeface="Times New Roman"/>
                          <a:cs typeface="Simplified Arabic" pitchFamily="18" charset="-78"/>
                        </a:rPr>
                        <a:t>غير قابلة للتَّصْنيف بما يتعلق </a:t>
                      </a:r>
                      <a:r>
                        <a:rPr lang="ar-SA" sz="2300" b="1" dirty="0" err="1">
                          <a:solidFill>
                            <a:srgbClr val="FFFF00"/>
                          </a:solidFill>
                          <a:latin typeface="Simplified Arabic" pitchFamily="18" charset="-78"/>
                          <a:ea typeface="Times New Roman"/>
                          <a:cs typeface="Simplified Arabic" pitchFamily="18" charset="-78"/>
                        </a:rPr>
                        <a:t>بالسَّرْطَنَة</a:t>
                      </a:r>
                      <a:r>
                        <a:rPr lang="ar-SA" sz="2300" b="1" dirty="0">
                          <a:solidFill>
                            <a:srgbClr val="FFFF00"/>
                          </a:solidFill>
                          <a:latin typeface="Simplified Arabic" pitchFamily="18" charset="-78"/>
                          <a:ea typeface="Times New Roman"/>
                          <a:cs typeface="Simplified Arabic" pitchFamily="18" charset="-78"/>
                        </a:rPr>
                        <a:t> للإنسان</a:t>
                      </a:r>
                      <a:endParaRPr lang="en-US" sz="23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342900" lvl="0" indent="-342900" algn="just" rtl="1">
                        <a:lnSpc>
                          <a:spcPct val="115000"/>
                        </a:lnSpc>
                        <a:spcAft>
                          <a:spcPts val="600"/>
                        </a:spcAft>
                        <a:buFont typeface="Wingdings"/>
                        <a:buChar char=""/>
                      </a:pPr>
                      <a:r>
                        <a:rPr lang="ar-SA" sz="2300" b="1" dirty="0">
                          <a:solidFill>
                            <a:srgbClr val="FFFF00"/>
                          </a:solidFill>
                          <a:latin typeface="Simplified Arabic" pitchFamily="18" charset="-78"/>
                          <a:ea typeface="Calibri"/>
                          <a:cs typeface="Simplified Arabic" pitchFamily="18" charset="-78"/>
                        </a:rPr>
                        <a:t>بَيِّنَة غير كافية </a:t>
                      </a:r>
                      <a:r>
                        <a:rPr lang="ar-SA" sz="2300" b="1" dirty="0" err="1">
                          <a:solidFill>
                            <a:srgbClr val="FFFF00"/>
                          </a:solidFill>
                          <a:latin typeface="Simplified Arabic" pitchFamily="18" charset="-78"/>
                          <a:ea typeface="Calibri"/>
                          <a:cs typeface="Simplified Arabic" pitchFamily="18" charset="-78"/>
                        </a:rPr>
                        <a:t>للسَّرْطَنَة</a:t>
                      </a:r>
                      <a:r>
                        <a:rPr lang="ar-SA" sz="2300" b="1" dirty="0">
                          <a:solidFill>
                            <a:srgbClr val="FFFF00"/>
                          </a:solidFill>
                          <a:latin typeface="Simplified Arabic" pitchFamily="18" charset="-78"/>
                          <a:ea typeface="Calibri"/>
                          <a:cs typeface="Simplified Arabic" pitchFamily="18" charset="-78"/>
                        </a:rPr>
                        <a:t> للإنسان وغير كافية أو محدودة لحَيَوانات التَّجارُب أو</a:t>
                      </a:r>
                      <a:endParaRPr lang="en-US" sz="2300" b="1" dirty="0">
                        <a:solidFill>
                          <a:srgbClr val="FFFF00"/>
                        </a:solidFill>
                        <a:latin typeface="Simplified Arabic" pitchFamily="18" charset="-78"/>
                        <a:ea typeface="Calibri"/>
                        <a:cs typeface="Simplified Arabic" pitchFamily="18" charset="-78"/>
                      </a:endParaRPr>
                    </a:p>
                    <a:p>
                      <a:pPr marL="342900" lvl="0" indent="-342900" algn="just" rtl="1">
                        <a:lnSpc>
                          <a:spcPct val="115000"/>
                        </a:lnSpc>
                        <a:spcAft>
                          <a:spcPts val="600"/>
                        </a:spcAft>
                        <a:buFont typeface="Wingdings"/>
                        <a:buChar char=""/>
                      </a:pPr>
                      <a:r>
                        <a:rPr lang="ar-SA" sz="2300" b="1" dirty="0">
                          <a:solidFill>
                            <a:srgbClr val="FFFF00"/>
                          </a:solidFill>
                          <a:latin typeface="Simplified Arabic" pitchFamily="18" charset="-78"/>
                          <a:ea typeface="Calibri"/>
                          <a:cs typeface="Simplified Arabic" pitchFamily="18" charset="-78"/>
                        </a:rPr>
                        <a:t>بَيِّنَة غير كافية </a:t>
                      </a:r>
                      <a:r>
                        <a:rPr lang="ar-SA" sz="2300" b="1" dirty="0" err="1">
                          <a:solidFill>
                            <a:srgbClr val="FFFF00"/>
                          </a:solidFill>
                          <a:latin typeface="Simplified Arabic" pitchFamily="18" charset="-78"/>
                          <a:ea typeface="Calibri"/>
                          <a:cs typeface="Simplified Arabic" pitchFamily="18" charset="-78"/>
                        </a:rPr>
                        <a:t>للسَّرْطَنَة</a:t>
                      </a:r>
                      <a:r>
                        <a:rPr lang="ar-SA" sz="2300" b="1" dirty="0">
                          <a:solidFill>
                            <a:srgbClr val="FFFF00"/>
                          </a:solidFill>
                          <a:latin typeface="Simplified Arabic" pitchFamily="18" charset="-78"/>
                          <a:ea typeface="Calibri"/>
                          <a:cs typeface="Simplified Arabic" pitchFamily="18" charset="-78"/>
                        </a:rPr>
                        <a:t> للإنسان لكن كافية لحَيَوانات التَّجارُب، لكن البَيِّنَة قوية بأن آلية </a:t>
                      </a:r>
                      <a:r>
                        <a:rPr lang="ar-SA" sz="2300" b="1" dirty="0" err="1">
                          <a:solidFill>
                            <a:srgbClr val="FFFF00"/>
                          </a:solidFill>
                          <a:latin typeface="Simplified Arabic" pitchFamily="18" charset="-78"/>
                          <a:ea typeface="Calibri"/>
                          <a:cs typeface="Simplified Arabic" pitchFamily="18" charset="-78"/>
                        </a:rPr>
                        <a:t>السَّرْطَنَة</a:t>
                      </a:r>
                      <a:r>
                        <a:rPr lang="ar-SA" sz="2300" b="1" dirty="0">
                          <a:solidFill>
                            <a:srgbClr val="FFFF00"/>
                          </a:solidFill>
                          <a:latin typeface="Simplified Arabic" pitchFamily="18" charset="-78"/>
                          <a:ea typeface="Calibri"/>
                          <a:cs typeface="Simplified Arabic" pitchFamily="18" charset="-78"/>
                        </a:rPr>
                        <a:t> لحَيَوانات التَّجارُب تعمل لدى الإنسان أيضاً أو</a:t>
                      </a:r>
                      <a:endParaRPr lang="en-US" sz="2300" b="1" dirty="0">
                        <a:solidFill>
                          <a:srgbClr val="FFFF00"/>
                        </a:solidFill>
                        <a:latin typeface="Simplified Arabic" pitchFamily="18" charset="-78"/>
                        <a:ea typeface="Calibri"/>
                        <a:cs typeface="Simplified Arabic" pitchFamily="18" charset="-78"/>
                      </a:endParaRPr>
                    </a:p>
                    <a:p>
                      <a:pPr marL="342900" lvl="0" indent="-342900" algn="just" rtl="1">
                        <a:lnSpc>
                          <a:spcPct val="115000"/>
                        </a:lnSpc>
                        <a:spcAft>
                          <a:spcPts val="600"/>
                        </a:spcAft>
                        <a:buFont typeface="Wingdings"/>
                        <a:buChar char=""/>
                      </a:pPr>
                      <a:r>
                        <a:rPr lang="ar-SA" sz="2300" b="1" dirty="0" smtClean="0">
                          <a:solidFill>
                            <a:srgbClr val="FFFF00"/>
                          </a:solidFill>
                          <a:latin typeface="Simplified Arabic" pitchFamily="18" charset="-78"/>
                          <a:ea typeface="Calibri"/>
                          <a:cs typeface="Simplified Arabic" pitchFamily="18" charset="-78"/>
                        </a:rPr>
                        <a:t>العَوامِل التي </a:t>
                      </a:r>
                      <a:r>
                        <a:rPr lang="ar-SA" sz="2300" b="1" dirty="0">
                          <a:solidFill>
                            <a:srgbClr val="FFFF00"/>
                          </a:solidFill>
                          <a:latin typeface="Simplified Arabic" pitchFamily="18" charset="-78"/>
                          <a:ea typeface="Calibri"/>
                          <a:cs typeface="Simplified Arabic" pitchFamily="18" charset="-78"/>
                        </a:rPr>
                        <a:t>لا تنطوي تحت أي مجموعة أخرى</a:t>
                      </a:r>
                      <a:endParaRPr lang="en-US" sz="2300" b="1" dirty="0">
                        <a:solidFill>
                          <a:srgbClr val="FFFF00"/>
                        </a:solidFill>
                        <a:latin typeface="Simplified Arabic" pitchFamily="18" charset="-78"/>
                        <a:ea typeface="Calibri"/>
                        <a:cs typeface="Simplified Arabic" pitchFamily="18" charset="-78"/>
                      </a:endParaRPr>
                    </a:p>
                    <a:p>
                      <a:pPr algn="just" rtl="1">
                        <a:lnSpc>
                          <a:spcPct val="115000"/>
                        </a:lnSpc>
                        <a:spcAft>
                          <a:spcPts val="600"/>
                        </a:spcAft>
                      </a:pPr>
                      <a:r>
                        <a:rPr lang="ar-SA" sz="2300" b="1" dirty="0">
                          <a:solidFill>
                            <a:srgbClr val="002060"/>
                          </a:solidFill>
                          <a:latin typeface="Simplified Arabic" pitchFamily="18" charset="-78"/>
                          <a:ea typeface="Times New Roman"/>
                          <a:cs typeface="Simplified Arabic" pitchFamily="18" charset="-78"/>
                        </a:rPr>
                        <a:t> إن العَوامِل في المجموعة 3 لا تُحَدَّد كي تكون غير </a:t>
                      </a:r>
                      <a:r>
                        <a:rPr lang="ar-SA" sz="2300" b="1" dirty="0" err="1">
                          <a:solidFill>
                            <a:srgbClr val="002060"/>
                          </a:solidFill>
                          <a:latin typeface="Simplified Arabic" pitchFamily="18" charset="-78"/>
                          <a:ea typeface="Times New Roman"/>
                          <a:cs typeface="Simplified Arabic" pitchFamily="18" charset="-78"/>
                        </a:rPr>
                        <a:t>مُسَرْطِنَة</a:t>
                      </a:r>
                      <a:r>
                        <a:rPr lang="ar-SA" sz="2300" b="1" dirty="0">
                          <a:solidFill>
                            <a:srgbClr val="002060"/>
                          </a:solidFill>
                          <a:latin typeface="Simplified Arabic" pitchFamily="18" charset="-78"/>
                          <a:ea typeface="Times New Roman"/>
                          <a:cs typeface="Simplified Arabic" pitchFamily="18" charset="-78"/>
                        </a:rPr>
                        <a:t> أو مَأْمونَة، لكنها غالباً ما تعني أن ثمة حاجة لمزيد من البُحوث</a:t>
                      </a:r>
                      <a:endParaRPr lang="en-US" sz="2300" b="1" dirty="0">
                        <a:solidFill>
                          <a:srgbClr val="00206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نماذج من الخلايا السوية</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بعض كريات الدم</a:t>
            </a:r>
            <a:r>
              <a:rPr lang="ar-SY" b="1" baseline="30000" dirty="0" smtClean="0">
                <a:solidFill>
                  <a:srgbClr val="00B050"/>
                </a:solidFill>
                <a:latin typeface="Monotype Koufi" pitchFamily="2" charset="-78"/>
                <a:ea typeface="Monotype Koufi" pitchFamily="2" charset="-78"/>
                <a:cs typeface="PT Bold Heading" pitchFamily="2" charset="-78"/>
              </a:rPr>
              <a:t>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180</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الكرية</a:t>
            </a:r>
            <a:r>
              <a:rPr lang="ar-SA" sz="2200" b="1" dirty="0" smtClean="0">
                <a:solidFill>
                  <a:srgbClr val="002060"/>
                </a:solidFill>
                <a:latin typeface="Monotype Koufi" pitchFamily="2" charset="-78"/>
                <a:ea typeface="Monotype Koufi" pitchFamily="2" charset="-78"/>
                <a:cs typeface="Monotype Koufi" pitchFamily="2" charset="-78"/>
              </a:rPr>
              <a:t> البيضاء                               الخلية </a:t>
            </a:r>
            <a:r>
              <a:rPr lang="ar-SA" sz="2200" b="1" dirty="0" err="1" smtClean="0">
                <a:solidFill>
                  <a:srgbClr val="002060"/>
                </a:solidFill>
                <a:latin typeface="Monotype Koufi" pitchFamily="2" charset="-78"/>
                <a:ea typeface="Monotype Koufi" pitchFamily="2" charset="-78"/>
                <a:cs typeface="Monotype Koufi" pitchFamily="2" charset="-78"/>
              </a:rPr>
              <a:t>اللمفية</a:t>
            </a:r>
            <a:r>
              <a:rPr lang="ar-SA" sz="2200" b="1" dirty="0" smtClean="0">
                <a:solidFill>
                  <a:srgbClr val="002060"/>
                </a:solidFill>
                <a:latin typeface="Monotype Koufi" pitchFamily="2" charset="-78"/>
                <a:ea typeface="Monotype Koufi" pitchFamily="2" charset="-78"/>
                <a:cs typeface="Monotype Koufi" pitchFamily="2" charset="-78"/>
              </a:rPr>
              <a:t>                                     الخلية المصورة</a:t>
            </a:r>
            <a:endParaRPr lang="en-US" sz="2200" dirty="0">
              <a:solidFill>
                <a:srgbClr val="002060"/>
              </a:solidFill>
              <a:ea typeface="Monotype Koufi" pitchFamily="2" charset="-78"/>
              <a:cs typeface="Monotype Koufi" pitchFamily="2" charset="-78"/>
            </a:endParaRPr>
          </a:p>
        </p:txBody>
      </p:sp>
      <p:pic>
        <p:nvPicPr>
          <p:cNvPr id="8194" name="Picture 2" descr="C:\Users\TOSHIBA\Documents\محاضرات السرطان\تصنيف المسرطنات\انماط السرطانات\خلايا طبيعية\كريات الدم واللمف\الكرية البيضاء.jpg"/>
          <p:cNvPicPr>
            <a:picLocks noChangeAspect="1" noChangeArrowheads="1"/>
          </p:cNvPicPr>
          <p:nvPr/>
        </p:nvPicPr>
        <p:blipFill>
          <a:blip r:embed="rId2"/>
          <a:srcRect/>
          <a:stretch>
            <a:fillRect/>
          </a:stretch>
        </p:blipFill>
        <p:spPr bwMode="auto">
          <a:xfrm>
            <a:off x="5965041" y="3000372"/>
            <a:ext cx="3036090" cy="242887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8195" name="Picture 3" descr="C:\Users\TOSHIBA\Documents\محاضرات السرطان\تصنيف المسرطنات\انماط السرطانات\خلايا طبيعية\كريات الدم واللمف\اللمفوية.jpg"/>
          <p:cNvPicPr>
            <a:picLocks noChangeAspect="1" noChangeArrowheads="1"/>
          </p:cNvPicPr>
          <p:nvPr/>
        </p:nvPicPr>
        <p:blipFill>
          <a:blip r:embed="rId3"/>
          <a:srcRect/>
          <a:stretch>
            <a:fillRect/>
          </a:stretch>
        </p:blipFill>
        <p:spPr bwMode="auto">
          <a:xfrm>
            <a:off x="3000364" y="3143248"/>
            <a:ext cx="2857495" cy="2285996"/>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8196" name="Picture 4" descr="C:\Users\TOSHIBA\Documents\محاضرات السرطان\تصنيف المسرطنات\انماط السرطانات\خلايا طبيعية\كريات الدم واللمف\خلية بلازمية.jpg"/>
          <p:cNvPicPr>
            <a:picLocks noChangeAspect="1" noChangeArrowheads="1"/>
          </p:cNvPicPr>
          <p:nvPr/>
        </p:nvPicPr>
        <p:blipFill>
          <a:blip r:embed="rId4"/>
          <a:srcRect/>
          <a:stretch>
            <a:fillRect/>
          </a:stretch>
        </p:blipFill>
        <p:spPr bwMode="auto">
          <a:xfrm>
            <a:off x="214282" y="3214686"/>
            <a:ext cx="2519729" cy="2224081"/>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fontScale="90000"/>
          </a:bodyPr>
          <a:lstStyle/>
          <a:p>
            <a:r>
              <a:rPr lang="ar-SY" b="1" dirty="0" smtClean="0">
                <a:solidFill>
                  <a:srgbClr val="0070C0"/>
                </a:solidFill>
                <a:latin typeface="Monotype Koufi" pitchFamily="2" charset="-78"/>
                <a:ea typeface="Monotype Koufi" pitchFamily="2" charset="-78"/>
                <a:cs typeface="PT Bold Heading" pitchFamily="2" charset="-78"/>
              </a:rPr>
              <a:t>نماذج من الخلايا السوية</a:t>
            </a:r>
            <a:br>
              <a:rPr lang="ar-SY" b="1" dirty="0" smtClean="0">
                <a:solidFill>
                  <a:srgbClr val="0070C0"/>
                </a:solidFill>
                <a:latin typeface="Monotype Koufi" pitchFamily="2" charset="-78"/>
                <a:ea typeface="Monotype Koufi" pitchFamily="2" charset="-78"/>
                <a:cs typeface="PT Bold Heading" pitchFamily="2" charset="-78"/>
              </a:rPr>
            </a:br>
            <a:r>
              <a:rPr lang="ar-SY" sz="4900" b="1" dirty="0" smtClean="0">
                <a:solidFill>
                  <a:srgbClr val="C00000"/>
                </a:solidFill>
                <a:latin typeface="Monotype Koufi" pitchFamily="2" charset="-78"/>
                <a:ea typeface="Monotype Koufi" pitchFamily="2" charset="-78"/>
                <a:cs typeface="PT Bold Heading" pitchFamily="2" charset="-78"/>
              </a:rPr>
              <a:t>عقدة لمفية</a:t>
            </a:r>
            <a:r>
              <a:rPr lang="ar-SY" b="1" baseline="30000" dirty="0" smtClean="0">
                <a:solidFill>
                  <a:srgbClr val="00B050"/>
                </a:solidFill>
                <a:latin typeface="Monotype Koufi" pitchFamily="2" charset="-78"/>
                <a:ea typeface="Monotype Koufi" pitchFamily="2" charset="-78"/>
                <a:cs typeface="PT Bold Heading" pitchFamily="2" charset="-78"/>
              </a:rPr>
              <a:t>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181</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p:txBody>
      </p:sp>
      <p:pic>
        <p:nvPicPr>
          <p:cNvPr id="7170" name="Picture 2" descr="C:\Users\TOSHIBA\Documents\محاضرات السرطان\تصنيف المسرطنات\انماط السرطانات\خلايا طبيعية\كريات الدم واللمف\عقدة لمفية.jpg"/>
          <p:cNvPicPr>
            <a:picLocks noChangeAspect="1" noChangeArrowheads="1"/>
          </p:cNvPicPr>
          <p:nvPr/>
        </p:nvPicPr>
        <p:blipFill>
          <a:blip r:embed="rId2"/>
          <a:srcRect l="2100" t="2016" r="2100" b="3024"/>
          <a:stretch>
            <a:fillRect/>
          </a:stretch>
        </p:blipFill>
        <p:spPr bwMode="auto">
          <a:xfrm>
            <a:off x="2108219" y="2429425"/>
            <a:ext cx="4927526" cy="3391894"/>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نماذج من الخلايا السوية</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خلايا الدماغ</a:t>
            </a:r>
            <a:r>
              <a:rPr lang="ar-SY" b="1" baseline="30000" dirty="0" smtClean="0">
                <a:solidFill>
                  <a:srgbClr val="00B050"/>
                </a:solidFill>
                <a:latin typeface="Monotype Koufi" pitchFamily="2" charset="-78"/>
                <a:ea typeface="Monotype Koufi" pitchFamily="2" charset="-78"/>
                <a:cs typeface="PT Bold Heading" pitchFamily="2" charset="-78"/>
              </a:rPr>
              <a:t>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182</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العصبون</a:t>
            </a:r>
            <a:endParaRPr lang="en-US" sz="2200" dirty="0">
              <a:solidFill>
                <a:srgbClr val="002060"/>
              </a:solidFill>
              <a:ea typeface="Monotype Koufi" pitchFamily="2" charset="-78"/>
              <a:cs typeface="Monotype Koufi" pitchFamily="2" charset="-78"/>
            </a:endParaRPr>
          </a:p>
        </p:txBody>
      </p:sp>
      <p:pic>
        <p:nvPicPr>
          <p:cNvPr id="9218" name="Picture 2" descr="C:\Users\TOSHIBA\Documents\محاضرات السرطان\تصنيف المسرطنات\انماط السرطانات\خلايا طبيعية\خلايا الدماغ\العصبون1.jpg"/>
          <p:cNvPicPr>
            <a:picLocks noChangeAspect="1" noChangeArrowheads="1"/>
          </p:cNvPicPr>
          <p:nvPr/>
        </p:nvPicPr>
        <p:blipFill>
          <a:blip r:embed="rId2"/>
          <a:srcRect/>
          <a:stretch>
            <a:fillRect/>
          </a:stretch>
        </p:blipFill>
        <p:spPr bwMode="auto">
          <a:xfrm>
            <a:off x="5357818" y="2550285"/>
            <a:ext cx="3454325" cy="2521789"/>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9219" name="Picture 3" descr="C:\Users\TOSHIBA\Documents\محاضرات السرطان\تصنيف المسرطنات\انماط السرطانات\خلايا طبيعية\خلايا الدماغ\العصبون.jpg"/>
          <p:cNvPicPr>
            <a:picLocks noChangeAspect="1" noChangeArrowheads="1"/>
          </p:cNvPicPr>
          <p:nvPr/>
        </p:nvPicPr>
        <p:blipFill>
          <a:blip r:embed="rId3"/>
          <a:srcRect/>
          <a:stretch>
            <a:fillRect/>
          </a:stretch>
        </p:blipFill>
        <p:spPr bwMode="auto">
          <a:xfrm>
            <a:off x="132708" y="2643182"/>
            <a:ext cx="4591691" cy="2471737"/>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نماذج من الخلايا السوية</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0070C0"/>
                </a:solidFill>
                <a:latin typeface="Monotype Koufi" pitchFamily="2" charset="-78"/>
                <a:ea typeface="Monotype Koufi" pitchFamily="2" charset="-78"/>
                <a:cs typeface="PT Bold Heading" pitchFamily="2" charset="-78"/>
              </a:rPr>
              <a:t> </a:t>
            </a:r>
            <a:r>
              <a:rPr lang="ar-SY" b="1" dirty="0" smtClean="0">
                <a:solidFill>
                  <a:srgbClr val="C00000"/>
                </a:solidFill>
                <a:latin typeface="Monotype Koufi" pitchFamily="2" charset="-78"/>
                <a:ea typeface="Monotype Koufi" pitchFamily="2" charset="-78"/>
                <a:cs typeface="PT Bold Heading" pitchFamily="2" charset="-78"/>
              </a:rPr>
              <a:t>خلايا الدماغ</a:t>
            </a:r>
            <a:r>
              <a:rPr lang="ar-SY" b="1" baseline="30000" dirty="0" smtClean="0">
                <a:solidFill>
                  <a:srgbClr val="00B050"/>
                </a:solidFill>
                <a:latin typeface="Monotype Koufi" pitchFamily="2" charset="-78"/>
                <a:ea typeface="Monotype Koufi" pitchFamily="2" charset="-78"/>
                <a:cs typeface="PT Bold Heading" pitchFamily="2" charset="-78"/>
              </a:rPr>
              <a:t>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183</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الخلايا </a:t>
            </a:r>
            <a:r>
              <a:rPr lang="ar-SA" sz="2200" b="1" dirty="0" err="1" smtClean="0">
                <a:solidFill>
                  <a:srgbClr val="002060"/>
                </a:solidFill>
                <a:latin typeface="Monotype Koufi" pitchFamily="2" charset="-78"/>
                <a:ea typeface="Monotype Koufi" pitchFamily="2" charset="-78"/>
                <a:cs typeface="Monotype Koufi" pitchFamily="2" charset="-78"/>
              </a:rPr>
              <a:t>الدبقية</a:t>
            </a:r>
            <a:r>
              <a:rPr lang="ar-SA" sz="2200" b="1" dirty="0" smtClean="0">
                <a:solidFill>
                  <a:srgbClr val="002060"/>
                </a:solidFill>
                <a:latin typeface="Monotype Koufi" pitchFamily="2" charset="-78"/>
                <a:ea typeface="Monotype Koufi" pitchFamily="2" charset="-78"/>
                <a:cs typeface="Monotype Koufi" pitchFamily="2" charset="-78"/>
              </a:rPr>
              <a:t>                                                                        الخلية </a:t>
            </a:r>
            <a:r>
              <a:rPr lang="ar-SA" sz="2200" b="1" dirty="0" err="1" smtClean="0">
                <a:solidFill>
                  <a:srgbClr val="002060"/>
                </a:solidFill>
                <a:latin typeface="Monotype Koufi" pitchFamily="2" charset="-78"/>
                <a:ea typeface="Monotype Koufi" pitchFamily="2" charset="-78"/>
                <a:cs typeface="Monotype Koufi" pitchFamily="2" charset="-78"/>
              </a:rPr>
              <a:t>النجمية</a:t>
            </a:r>
            <a:endParaRPr lang="en-US" sz="2200" dirty="0">
              <a:solidFill>
                <a:srgbClr val="002060"/>
              </a:solidFill>
              <a:ea typeface="Monotype Koufi" pitchFamily="2" charset="-78"/>
              <a:cs typeface="Monotype Koufi" pitchFamily="2" charset="-78"/>
            </a:endParaRPr>
          </a:p>
        </p:txBody>
      </p:sp>
      <p:pic>
        <p:nvPicPr>
          <p:cNvPr id="10242" name="Picture 2" descr="C:\Users\TOSHIBA\Documents\محاضرات السرطان\تصنيف المسرطنات\انماط السرطانات\خلايا طبيعية\خلايا الدماغ\الخلايا الدبقية.jpg"/>
          <p:cNvPicPr>
            <a:picLocks noChangeAspect="1" noChangeArrowheads="1"/>
          </p:cNvPicPr>
          <p:nvPr/>
        </p:nvPicPr>
        <p:blipFill>
          <a:blip r:embed="rId2"/>
          <a:srcRect b="9203"/>
          <a:stretch>
            <a:fillRect/>
          </a:stretch>
        </p:blipFill>
        <p:spPr bwMode="auto">
          <a:xfrm>
            <a:off x="4786314" y="2285992"/>
            <a:ext cx="3962400" cy="3196447"/>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10243" name="Picture 3" descr="C:\Users\TOSHIBA\Documents\محاضرات السرطان\تصنيف المسرطنات\انماط السرطانات\خلايا طبيعية\خلايا الدماغ\الخلية النجمية-أحد أنواع الخلاياالدبقية.jpg"/>
          <p:cNvPicPr>
            <a:picLocks noChangeAspect="1" noChangeArrowheads="1"/>
          </p:cNvPicPr>
          <p:nvPr/>
        </p:nvPicPr>
        <p:blipFill>
          <a:blip r:embed="rId3"/>
          <a:srcRect/>
          <a:stretch>
            <a:fillRect/>
          </a:stretch>
        </p:blipFill>
        <p:spPr bwMode="auto">
          <a:xfrm>
            <a:off x="500034" y="2285992"/>
            <a:ext cx="3571875" cy="30480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نماذج من الخلايا السوية</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0070C0"/>
                </a:solidFill>
                <a:latin typeface="Monotype Koufi" pitchFamily="2" charset="-78"/>
                <a:ea typeface="Monotype Koufi" pitchFamily="2" charset="-78"/>
                <a:cs typeface="PT Bold Heading" pitchFamily="2" charset="-78"/>
              </a:rPr>
              <a:t> </a:t>
            </a:r>
            <a:r>
              <a:rPr lang="ar-SY" b="1" dirty="0" smtClean="0">
                <a:solidFill>
                  <a:srgbClr val="C00000"/>
                </a:solidFill>
                <a:latin typeface="Monotype Koufi" pitchFamily="2" charset="-78"/>
                <a:ea typeface="Monotype Koufi" pitchFamily="2" charset="-78"/>
                <a:cs typeface="PT Bold Heading" pitchFamily="2" charset="-78"/>
              </a:rPr>
              <a:t>الخلايا الميلانينية</a:t>
            </a:r>
            <a:r>
              <a:rPr lang="ar-SY" b="1" baseline="30000" dirty="0" smtClean="0">
                <a:solidFill>
                  <a:srgbClr val="00B050"/>
                </a:solidFill>
                <a:latin typeface="Monotype Koufi" pitchFamily="2" charset="-78"/>
                <a:ea typeface="Monotype Koufi" pitchFamily="2" charset="-78"/>
                <a:cs typeface="PT Bold Heading" pitchFamily="2" charset="-78"/>
              </a:rPr>
              <a:t>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184</a:t>
            </a:fld>
            <a:endParaRPr lang="ar-SA" dirty="0">
              <a:solidFill>
                <a:srgbClr val="002060"/>
              </a:solidFill>
            </a:endParaRPr>
          </a:p>
        </p:txBody>
      </p:sp>
      <p:sp>
        <p:nvSpPr>
          <p:cNvPr id="7" name="عنصر نائب للمحتوى 6"/>
          <p:cNvSpPr>
            <a:spLocks noGrp="1"/>
          </p:cNvSpPr>
          <p:nvPr>
            <p:ph idx="1"/>
          </p:nvPr>
        </p:nvSpPr>
        <p:spPr>
          <a:xfrm>
            <a:off x="428596" y="1714488"/>
            <a:ext cx="8229600" cy="4525963"/>
          </a:xfrm>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r>
              <a:rPr lang="ar-SA" sz="2200" b="1" dirty="0" smtClean="0">
                <a:solidFill>
                  <a:srgbClr val="002060"/>
                </a:solidFill>
                <a:latin typeface="Monotype Koufi" pitchFamily="2" charset="-78"/>
                <a:ea typeface="Monotype Koufi" pitchFamily="2" charset="-78"/>
                <a:cs typeface="Monotype Koufi" pitchFamily="2" charset="-78"/>
              </a:rPr>
              <a:t>في الجلد</a:t>
            </a:r>
            <a:endParaRPr lang="en-US" sz="2200" dirty="0">
              <a:solidFill>
                <a:srgbClr val="002060"/>
              </a:solidFill>
              <a:ea typeface="Monotype Koufi" pitchFamily="2" charset="-78"/>
              <a:cs typeface="Monotype Koufi" pitchFamily="2" charset="-78"/>
            </a:endParaRPr>
          </a:p>
        </p:txBody>
      </p:sp>
      <p:pic>
        <p:nvPicPr>
          <p:cNvPr id="9" name="Picture 3" descr="C:\Users\TOSHIBA\Documents\محاضرات السرطان\تصنيف المسرطنات\انماط السرطانات\خلايا طبيعية\الخلايا الميلانية\الخلية الميلانينية السوية.png"/>
          <p:cNvPicPr>
            <a:picLocks noChangeAspect="1" noChangeArrowheads="1"/>
          </p:cNvPicPr>
          <p:nvPr/>
        </p:nvPicPr>
        <p:blipFill>
          <a:blip r:embed="rId2"/>
          <a:srcRect/>
          <a:stretch>
            <a:fillRect/>
          </a:stretch>
        </p:blipFill>
        <p:spPr bwMode="auto">
          <a:xfrm>
            <a:off x="4643438" y="2285992"/>
            <a:ext cx="4018357" cy="3214685"/>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10" name="Picture 2" descr="C:\Users\TOSHIBA\Documents\محاضرات السرطان\تصنيف المسرطنات\انماط السرطانات\خلايا طبيعية\الخلايا الميلانية\الخلية الميلانينية.jpg"/>
          <p:cNvPicPr>
            <a:picLocks noChangeAspect="1" noChangeArrowheads="1"/>
          </p:cNvPicPr>
          <p:nvPr/>
        </p:nvPicPr>
        <p:blipFill>
          <a:blip r:embed="rId3" cstate="print"/>
          <a:srcRect b="7241"/>
          <a:stretch>
            <a:fillRect/>
          </a:stretch>
        </p:blipFill>
        <p:spPr bwMode="auto">
          <a:xfrm>
            <a:off x="500034" y="2285992"/>
            <a:ext cx="3634415" cy="3299321"/>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نماذج من الخلايا السوية</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0070C0"/>
                </a:solidFill>
                <a:latin typeface="Monotype Koufi" pitchFamily="2" charset="-78"/>
                <a:ea typeface="Monotype Koufi" pitchFamily="2" charset="-78"/>
                <a:cs typeface="PT Bold Heading" pitchFamily="2" charset="-78"/>
              </a:rPr>
              <a:t> </a:t>
            </a:r>
            <a:r>
              <a:rPr lang="ar-SY" b="1" dirty="0" smtClean="0">
                <a:solidFill>
                  <a:srgbClr val="C00000"/>
                </a:solidFill>
                <a:latin typeface="Monotype Koufi" pitchFamily="2" charset="-78"/>
                <a:ea typeface="Monotype Koufi" pitchFamily="2" charset="-78"/>
                <a:cs typeface="PT Bold Heading" pitchFamily="2" charset="-78"/>
              </a:rPr>
              <a:t>الخلايا الميلانينية</a:t>
            </a:r>
            <a:r>
              <a:rPr lang="ar-SY" b="1" baseline="30000" dirty="0" smtClean="0">
                <a:solidFill>
                  <a:srgbClr val="00B050"/>
                </a:solidFill>
                <a:latin typeface="Monotype Koufi" pitchFamily="2" charset="-78"/>
                <a:ea typeface="Monotype Koufi" pitchFamily="2" charset="-78"/>
                <a:cs typeface="PT Bold Heading" pitchFamily="2" charset="-78"/>
              </a:rPr>
              <a:t>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185</a:t>
            </a:fld>
            <a:endParaRPr lang="ar-SA" dirty="0">
              <a:solidFill>
                <a:srgbClr val="002060"/>
              </a:solidFill>
            </a:endParaRPr>
          </a:p>
        </p:txBody>
      </p:sp>
      <p:sp>
        <p:nvSpPr>
          <p:cNvPr id="7" name="عنصر نائب للمحتوى 6"/>
          <p:cNvSpPr>
            <a:spLocks noGrp="1"/>
          </p:cNvSpPr>
          <p:nvPr>
            <p:ph idx="1"/>
          </p:nvPr>
        </p:nvSpPr>
        <p:spPr>
          <a:xfrm>
            <a:off x="428596" y="1714488"/>
            <a:ext cx="8229600" cy="4525963"/>
          </a:xfrm>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في العين</a:t>
            </a:r>
            <a:endParaRPr lang="en-US" sz="2200" dirty="0">
              <a:solidFill>
                <a:srgbClr val="002060"/>
              </a:solidFill>
              <a:ea typeface="Monotype Koufi" pitchFamily="2" charset="-78"/>
              <a:cs typeface="Monotype Koufi" pitchFamily="2" charset="-78"/>
            </a:endParaRPr>
          </a:p>
        </p:txBody>
      </p:sp>
      <p:pic>
        <p:nvPicPr>
          <p:cNvPr id="1026" name="Picture 2" descr="C:\Users\TOSHIBA\Documents\محاضرات السرطان\تصنيف المسرطنات\انماط السرطانات\خلايا طبيعية\الخلايا الميلانية\الخلية الميلانينية في العين.jpg"/>
          <p:cNvPicPr>
            <a:picLocks noChangeAspect="1" noChangeArrowheads="1"/>
          </p:cNvPicPr>
          <p:nvPr/>
        </p:nvPicPr>
        <p:blipFill>
          <a:blip r:embed="rId2"/>
          <a:srcRect/>
          <a:stretch>
            <a:fillRect/>
          </a:stretch>
        </p:blipFill>
        <p:spPr bwMode="auto">
          <a:xfrm>
            <a:off x="3643306" y="1785926"/>
            <a:ext cx="5143504" cy="3548581"/>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1027" name="Picture 3" descr="C:\Users\TOSHIBA\Documents\محاضرات السرطان\تصنيف المسرطنات\انماط السرطانات\خلايا طبيعية\الخلايا الميلانية\الخلية الميلانينية ضمن القزحية.jpg"/>
          <p:cNvPicPr>
            <a:picLocks noChangeAspect="1" noChangeArrowheads="1"/>
          </p:cNvPicPr>
          <p:nvPr/>
        </p:nvPicPr>
        <p:blipFill>
          <a:blip r:embed="rId3" cstate="print"/>
          <a:srcRect/>
          <a:stretch>
            <a:fillRect/>
          </a:stretch>
        </p:blipFill>
        <p:spPr bwMode="auto">
          <a:xfrm>
            <a:off x="285720" y="1785926"/>
            <a:ext cx="3144808" cy="450057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نماذج من الخلايا السوية</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0070C0"/>
                </a:solidFill>
                <a:latin typeface="Monotype Koufi" pitchFamily="2" charset="-78"/>
                <a:ea typeface="Monotype Koufi" pitchFamily="2" charset="-78"/>
                <a:cs typeface="PT Bold Heading" pitchFamily="2" charset="-78"/>
              </a:rPr>
              <a:t> </a:t>
            </a:r>
            <a:r>
              <a:rPr lang="ar-SY" b="1" dirty="0" smtClean="0">
                <a:solidFill>
                  <a:srgbClr val="C00000"/>
                </a:solidFill>
                <a:latin typeface="Monotype Koufi" pitchFamily="2" charset="-78"/>
                <a:ea typeface="Monotype Koufi" pitchFamily="2" charset="-78"/>
                <a:cs typeface="PT Bold Heading" pitchFamily="2" charset="-78"/>
              </a:rPr>
              <a:t>الخلية الجنسية</a:t>
            </a:r>
            <a:r>
              <a:rPr lang="ar-SY" b="1" baseline="30000" dirty="0" smtClean="0">
                <a:solidFill>
                  <a:srgbClr val="00B050"/>
                </a:solidFill>
                <a:latin typeface="Monotype Koufi" pitchFamily="2" charset="-78"/>
                <a:ea typeface="Monotype Koufi" pitchFamily="2" charset="-78"/>
                <a:cs typeface="PT Bold Heading" pitchFamily="2" charset="-78"/>
              </a:rPr>
              <a:t>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186</a:t>
            </a:fld>
            <a:endParaRPr lang="ar-SA" dirty="0">
              <a:solidFill>
                <a:srgbClr val="002060"/>
              </a:solidFill>
            </a:endParaRPr>
          </a:p>
        </p:txBody>
      </p:sp>
      <p:sp>
        <p:nvSpPr>
          <p:cNvPr id="7" name="عنصر نائب للمحتوى 6"/>
          <p:cNvSpPr>
            <a:spLocks noGrp="1"/>
          </p:cNvSpPr>
          <p:nvPr>
            <p:ph idx="1"/>
          </p:nvPr>
        </p:nvSpPr>
        <p:spPr>
          <a:xfrm>
            <a:off x="428596" y="1714488"/>
            <a:ext cx="8229600" cy="4525963"/>
          </a:xfrm>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تكون </a:t>
            </a:r>
            <a:r>
              <a:rPr lang="ar-SA" sz="2200" b="1" dirty="0" err="1" smtClean="0">
                <a:solidFill>
                  <a:srgbClr val="002060"/>
                </a:solidFill>
                <a:latin typeface="Monotype Koufi" pitchFamily="2" charset="-78"/>
                <a:ea typeface="Monotype Koufi" pitchFamily="2" charset="-78"/>
                <a:cs typeface="Monotype Koufi" pitchFamily="2" charset="-78"/>
              </a:rPr>
              <a:t>النطاف</a:t>
            </a:r>
            <a:r>
              <a:rPr lang="ar-SA" sz="2200" b="1" dirty="0" smtClean="0">
                <a:solidFill>
                  <a:srgbClr val="002060"/>
                </a:solidFill>
                <a:latin typeface="Monotype Koufi" pitchFamily="2" charset="-78"/>
                <a:ea typeface="Monotype Koufi" pitchFamily="2" charset="-78"/>
                <a:cs typeface="Monotype Koufi" pitchFamily="2" charset="-78"/>
              </a:rPr>
              <a:t>                                                           تكون </a:t>
            </a:r>
            <a:r>
              <a:rPr lang="ar-SA" sz="2200" b="1" dirty="0" err="1" smtClean="0">
                <a:solidFill>
                  <a:srgbClr val="002060"/>
                </a:solidFill>
                <a:latin typeface="Monotype Koufi" pitchFamily="2" charset="-78"/>
                <a:ea typeface="Monotype Koufi" pitchFamily="2" charset="-78"/>
                <a:cs typeface="Monotype Koufi" pitchFamily="2" charset="-78"/>
              </a:rPr>
              <a:t>البيوض</a:t>
            </a:r>
            <a:endParaRPr lang="en-US" sz="2200" dirty="0">
              <a:solidFill>
                <a:srgbClr val="002060"/>
              </a:solidFill>
              <a:ea typeface="Monotype Koufi" pitchFamily="2" charset="-78"/>
              <a:cs typeface="Monotype Koufi" pitchFamily="2" charset="-78"/>
            </a:endParaRPr>
          </a:p>
        </p:txBody>
      </p:sp>
      <p:pic>
        <p:nvPicPr>
          <p:cNvPr id="7170" name="Picture 2" descr="C:\Users\TOSHIBA\Documents\محاضرات السرطان\تصنيف المسرطنات\انماط السرطانات\خلايا طبيعية\الخلايا الجنسية\الخلايا الجنسية1.jpg"/>
          <p:cNvPicPr>
            <a:picLocks noChangeAspect="1" noChangeArrowheads="1"/>
          </p:cNvPicPr>
          <p:nvPr/>
        </p:nvPicPr>
        <p:blipFill>
          <a:blip r:embed="rId2"/>
          <a:srcRect/>
          <a:stretch>
            <a:fillRect/>
          </a:stretch>
        </p:blipFill>
        <p:spPr bwMode="auto">
          <a:xfrm>
            <a:off x="5500694" y="2000239"/>
            <a:ext cx="3286148" cy="3180143"/>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7171" name="Picture 3" descr="C:\Users\TOSHIBA\Documents\محاضرات السرطان\تصنيف المسرطنات\انماط السرطانات\خلايا طبيعية\الخلايا الجنسية\تكون البيوض.jpg"/>
          <p:cNvPicPr>
            <a:picLocks noChangeAspect="1" noChangeArrowheads="1"/>
          </p:cNvPicPr>
          <p:nvPr/>
        </p:nvPicPr>
        <p:blipFill>
          <a:blip r:embed="rId3"/>
          <a:srcRect/>
          <a:stretch>
            <a:fillRect/>
          </a:stretch>
        </p:blipFill>
        <p:spPr bwMode="auto">
          <a:xfrm>
            <a:off x="642910" y="2000240"/>
            <a:ext cx="4286280" cy="3218069"/>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92500" lnSpcReduction="20000"/>
          </a:bodyPr>
          <a:lstStyle/>
          <a:p>
            <a:pPr>
              <a:buFont typeface="Wingdings" pitchFamily="2" charset="2"/>
              <a:buChar char="Ø"/>
            </a:pPr>
            <a:r>
              <a:rPr lang="ar-SA" b="1" dirty="0" smtClean="0">
                <a:solidFill>
                  <a:schemeClr val="bg1"/>
                </a:solidFill>
                <a:latin typeface="Arial Unicode MS" pitchFamily="34" charset="-128"/>
                <a:ea typeface="Arial Unicode MS" pitchFamily="34" charset="-128"/>
              </a:rPr>
              <a:t>السرطان</a:t>
            </a:r>
            <a:r>
              <a:rPr lang="ar-SY" b="1" dirty="0" smtClean="0">
                <a:solidFill>
                  <a:schemeClr val="bg1"/>
                </a:solidFill>
                <a:latin typeface="Arial Unicode MS" pitchFamily="34" charset="-128"/>
                <a:ea typeface="Arial Unicode MS" pitchFamily="34" charset="-128"/>
              </a:rPr>
              <a:t>ة (</a:t>
            </a:r>
            <a:r>
              <a:rPr lang="ar-SY" b="1" dirty="0" err="1" smtClean="0">
                <a:solidFill>
                  <a:schemeClr val="bg1"/>
                </a:solidFill>
                <a:latin typeface="Arial Unicode MS" pitchFamily="34" charset="-128"/>
                <a:ea typeface="Arial Unicode MS" pitchFamily="34" charset="-128"/>
              </a:rPr>
              <a:t>الكارسينوما</a:t>
            </a:r>
            <a:r>
              <a:rPr lang="ar-SY" b="1" dirty="0" smtClean="0">
                <a:solidFill>
                  <a:schemeClr val="bg1"/>
                </a:solidFill>
                <a:latin typeface="Arial Unicode MS" pitchFamily="34" charset="-128"/>
                <a:ea typeface="Arial Unicode MS" pitchFamily="34" charset="-128"/>
              </a:rPr>
              <a:t>)</a:t>
            </a: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الساركومة</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الابيضاضات</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اللمفومة</a:t>
            </a:r>
            <a:r>
              <a:rPr lang="ar-SY" b="1" dirty="0" smtClean="0">
                <a:solidFill>
                  <a:schemeClr val="bg1"/>
                </a:solidFill>
                <a:latin typeface="Arial Unicode MS" pitchFamily="34" charset="-128"/>
                <a:ea typeface="Arial Unicode MS" pitchFamily="34" charset="-128"/>
              </a:rPr>
              <a:t> والورم </a:t>
            </a:r>
            <a:r>
              <a:rPr lang="ar-SY" b="1" dirty="0" err="1" smtClean="0">
                <a:solidFill>
                  <a:schemeClr val="bg1"/>
                </a:solidFill>
                <a:latin typeface="Arial Unicode MS" pitchFamily="34" charset="-128"/>
                <a:ea typeface="Arial Unicode MS" pitchFamily="34" charset="-128"/>
              </a:rPr>
              <a:t>النقيي</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r>
              <a:rPr lang="ar-SY" b="1" dirty="0" smtClean="0">
                <a:solidFill>
                  <a:schemeClr val="bg1"/>
                </a:solidFill>
                <a:latin typeface="Arial Unicode MS" pitchFamily="34" charset="-128"/>
                <a:ea typeface="Arial Unicode MS" pitchFamily="34" charset="-128"/>
              </a:rPr>
              <a:t>سرطانات الدماغ والنخاع</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الورم </a:t>
            </a:r>
            <a:r>
              <a:rPr lang="ar-SY" b="1" dirty="0" err="1" smtClean="0">
                <a:solidFill>
                  <a:schemeClr val="bg1"/>
                </a:solidFill>
                <a:latin typeface="Arial Unicode MS" pitchFamily="34" charset="-128"/>
                <a:ea typeface="Arial Unicode MS" pitchFamily="34" charset="-128"/>
              </a:rPr>
              <a:t>الميلانيني</a:t>
            </a: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r>
              <a:rPr lang="ar-SY" b="1" dirty="0" smtClean="0">
                <a:solidFill>
                  <a:schemeClr val="bg1"/>
                </a:solidFill>
                <a:latin typeface="Arial Unicode MS" pitchFamily="34" charset="-128"/>
                <a:ea typeface="Arial Unicode MS" pitchFamily="34" charset="-128"/>
              </a:rPr>
              <a:t>أورام </a:t>
            </a:r>
            <a:r>
              <a:rPr lang="ar-SY" b="1" dirty="0" err="1" smtClean="0">
                <a:solidFill>
                  <a:schemeClr val="bg1"/>
                </a:solidFill>
                <a:latin typeface="Arial Unicode MS" pitchFamily="34" charset="-128"/>
                <a:ea typeface="Arial Unicode MS" pitchFamily="34" charset="-128"/>
              </a:rPr>
              <a:t>االخلايا</a:t>
            </a:r>
            <a:r>
              <a:rPr lang="ar-SY" b="1" dirty="0" smtClean="0">
                <a:solidFill>
                  <a:schemeClr val="bg1"/>
                </a:solidFill>
                <a:latin typeface="Arial Unicode MS" pitchFamily="34" charset="-128"/>
                <a:ea typeface="Arial Unicode MS" pitchFamily="34" charset="-128"/>
              </a:rPr>
              <a:t> الجنسية</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الأورام العصبية </a:t>
            </a:r>
            <a:r>
              <a:rPr lang="ar-SY" b="1" dirty="0" err="1" smtClean="0">
                <a:solidFill>
                  <a:schemeClr val="bg1"/>
                </a:solidFill>
                <a:latin typeface="Arial Unicode MS" pitchFamily="34" charset="-128"/>
                <a:ea typeface="Arial Unicode MS" pitchFamily="34" charset="-128"/>
              </a:rPr>
              <a:t>الصماوية</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r>
              <a:rPr lang="ar-SY" b="1" dirty="0" smtClean="0">
                <a:solidFill>
                  <a:schemeClr val="bg1"/>
                </a:solidFill>
                <a:latin typeface="Arial Unicode MS" pitchFamily="34" charset="-128"/>
                <a:ea typeface="Arial Unicode MS" pitchFamily="34" charset="-128"/>
              </a:rPr>
              <a:t>الأورام </a:t>
            </a:r>
            <a:r>
              <a:rPr lang="ar-SY" b="1" dirty="0" err="1" smtClean="0">
                <a:solidFill>
                  <a:schemeClr val="bg1"/>
                </a:solidFill>
                <a:latin typeface="Arial Unicode MS" pitchFamily="34" charset="-128"/>
                <a:ea typeface="Arial Unicode MS" pitchFamily="34" charset="-128"/>
              </a:rPr>
              <a:t>السَّرَطاوِيَّة</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الكارسينوئيد</a:t>
            </a:r>
            <a:r>
              <a:rPr lang="ar-SY" b="1" dirty="0" smtClean="0">
                <a:solidFill>
                  <a:schemeClr val="bg1"/>
                </a:solidFill>
                <a:latin typeface="Arial Unicode MS" pitchFamily="34" charset="-128"/>
                <a:ea typeface="Arial Unicode MS" pitchFamily="34" charset="-128"/>
              </a:rPr>
              <a:t>)</a:t>
            </a: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187</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92500" lnSpcReduction="20000"/>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السرطان</a:t>
            </a:r>
            <a:r>
              <a:rPr lang="ar-SY" b="1" dirty="0" smtClean="0">
                <a:solidFill>
                  <a:schemeClr val="accent6">
                    <a:lumMod val="60000"/>
                    <a:lumOff val="40000"/>
                  </a:schemeClr>
                </a:solidFill>
                <a:latin typeface="Arial Unicode MS" pitchFamily="34" charset="-128"/>
                <a:ea typeface="Arial Unicode MS" pitchFamily="34" charset="-128"/>
              </a:rPr>
              <a:t>ة (</a:t>
            </a:r>
            <a:r>
              <a:rPr lang="ar-SY" b="1" dirty="0" err="1" smtClean="0">
                <a:solidFill>
                  <a:schemeClr val="accent6">
                    <a:lumMod val="60000"/>
                    <a:lumOff val="40000"/>
                  </a:schemeClr>
                </a:solidFill>
                <a:latin typeface="Arial Unicode MS" pitchFamily="34" charset="-128"/>
                <a:ea typeface="Arial Unicode MS" pitchFamily="34" charset="-128"/>
              </a:rPr>
              <a:t>الكارسينوما</a:t>
            </a:r>
            <a:r>
              <a:rPr lang="ar-SY" b="1" dirty="0" smtClean="0">
                <a:solidFill>
                  <a:schemeClr val="accent6">
                    <a:lumMod val="60000"/>
                    <a:lumOff val="40000"/>
                  </a:schemeClr>
                </a:solidFill>
                <a:latin typeface="Arial Unicode MS" pitchFamily="34" charset="-128"/>
                <a:ea typeface="Arial Unicode MS" pitchFamily="34" charset="-128"/>
              </a:rPr>
              <a:t>)</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تبدأ </a:t>
            </a:r>
            <a:r>
              <a:rPr lang="ar-SY" b="1" dirty="0" err="1" smtClean="0">
                <a:solidFill>
                  <a:schemeClr val="bg1"/>
                </a:solidFill>
                <a:latin typeface="Arial Unicode MS" pitchFamily="34" charset="-128"/>
                <a:ea typeface="Arial Unicode MS" pitchFamily="34" charset="-128"/>
              </a:rPr>
              <a:t>السرطانة</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الكارسينوما</a:t>
            </a:r>
            <a:r>
              <a:rPr lang="ar-SY" b="1" dirty="0" smtClean="0">
                <a:solidFill>
                  <a:schemeClr val="bg1"/>
                </a:solidFill>
                <a:latin typeface="Arial Unicode MS" pitchFamily="34" charset="-128"/>
                <a:ea typeface="Arial Unicode MS" pitchFamily="34" charset="-128"/>
              </a:rPr>
              <a:t>) في الخلايا </a:t>
            </a:r>
            <a:r>
              <a:rPr lang="ar-SY" b="1" dirty="0" err="1" smtClean="0">
                <a:solidFill>
                  <a:schemeClr val="bg1"/>
                </a:solidFill>
                <a:latin typeface="Arial Unicode MS" pitchFamily="34" charset="-128"/>
                <a:ea typeface="Arial Unicode MS" pitchFamily="34" charset="-128"/>
              </a:rPr>
              <a:t>الظهارية</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r>
              <a:rPr lang="ar-SY" b="1" dirty="0" smtClean="0">
                <a:solidFill>
                  <a:schemeClr val="bg1"/>
                </a:solidFill>
                <a:latin typeface="Arial Unicode MS" pitchFamily="34" charset="-128"/>
                <a:ea typeface="Arial Unicode MS" pitchFamily="34" charset="-128"/>
              </a:rPr>
              <a:t>تغطي الخلايا </a:t>
            </a:r>
            <a:r>
              <a:rPr lang="ar-SY" b="1" dirty="0" err="1" smtClean="0">
                <a:solidFill>
                  <a:schemeClr val="bg1"/>
                </a:solidFill>
                <a:latin typeface="Arial Unicode MS" pitchFamily="34" charset="-128"/>
                <a:ea typeface="Arial Unicode MS" pitchFamily="34" charset="-128"/>
              </a:rPr>
              <a:t>الظهارية</a:t>
            </a:r>
            <a:r>
              <a:rPr lang="ar-SY" b="1" dirty="0" smtClean="0">
                <a:solidFill>
                  <a:schemeClr val="bg1"/>
                </a:solidFill>
                <a:latin typeface="Arial Unicode MS" pitchFamily="34" charset="-128"/>
                <a:ea typeface="Arial Unicode MS" pitchFamily="34" charset="-128"/>
              </a:rPr>
              <a:t> كافة خارج الجسم كالجلد، وتغطي وتبطن الأعضاء داخل الجسم كأعضاء الجهاز الهضمي، وتبطن أيضاً أجواف الجسم كداخل جوف الصدر وجوف البطن</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إنها أكثر السرطانات شيوعاً (85</a:t>
            </a:r>
            <a:r>
              <a:rPr lang="ar-SY" b="1" dirty="0" smtClean="0">
                <a:solidFill>
                  <a:schemeClr val="bg1"/>
                </a:solidFill>
                <a:latin typeface="Simplified Arabic"/>
                <a:ea typeface="Arial Unicode MS" pitchFamily="34" charset="-128"/>
                <a:cs typeface="Simplified Arabic"/>
              </a:rPr>
              <a:t>٪</a:t>
            </a:r>
            <a:r>
              <a:rPr lang="ar-SY" b="1" dirty="0" smtClean="0">
                <a:solidFill>
                  <a:schemeClr val="bg1"/>
                </a:solidFill>
                <a:latin typeface="Arial Unicode MS" pitchFamily="34" charset="-128"/>
                <a:ea typeface="Arial Unicode MS" pitchFamily="34" charset="-128"/>
              </a:rPr>
              <a:t>)</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ثمة أنواع مختلفة من الخلايا </a:t>
            </a:r>
            <a:r>
              <a:rPr lang="ar-SY" b="1" dirty="0" err="1" smtClean="0">
                <a:solidFill>
                  <a:schemeClr val="bg1"/>
                </a:solidFill>
                <a:latin typeface="Arial Unicode MS" pitchFamily="34" charset="-128"/>
                <a:ea typeface="Arial Unicode MS" pitchFamily="34" charset="-128"/>
              </a:rPr>
              <a:t>الظهارية</a:t>
            </a:r>
            <a:r>
              <a:rPr lang="ar-SY" b="1" dirty="0" smtClean="0">
                <a:solidFill>
                  <a:schemeClr val="bg1"/>
                </a:solidFill>
                <a:latin typeface="Arial Unicode MS" pitchFamily="34" charset="-128"/>
                <a:ea typeface="Arial Unicode MS" pitchFamily="34" charset="-128"/>
              </a:rPr>
              <a:t>، ويمكن أن تتطور إلى أنواع مختلفة من </a:t>
            </a:r>
            <a:r>
              <a:rPr lang="ar-SY" b="1" dirty="0" err="1" smtClean="0">
                <a:solidFill>
                  <a:schemeClr val="bg1"/>
                </a:solidFill>
                <a:latin typeface="Arial Unicode MS" pitchFamily="34" charset="-128"/>
                <a:ea typeface="Arial Unicode MS" pitchFamily="34" charset="-128"/>
              </a:rPr>
              <a:t>السرطانة</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الكارسينوما</a:t>
            </a:r>
            <a:r>
              <a:rPr lang="ar-SY" b="1" dirty="0" smtClean="0">
                <a:solidFill>
                  <a:schemeClr val="bg1"/>
                </a:solidFill>
                <a:latin typeface="Arial Unicode MS" pitchFamily="34" charset="-128"/>
                <a:ea typeface="Arial Unicode MS" pitchFamily="34" charset="-128"/>
              </a:rPr>
              <a:t>) تشتمل على: </a:t>
            </a:r>
            <a:r>
              <a:rPr lang="ar-SY" b="1" dirty="0" err="1" smtClean="0">
                <a:solidFill>
                  <a:schemeClr val="bg1"/>
                </a:solidFill>
                <a:latin typeface="Arial Unicode MS" pitchFamily="34" charset="-128"/>
                <a:ea typeface="Arial Unicode MS" pitchFamily="34" charset="-128"/>
              </a:rPr>
              <a:t>السرطانة</a:t>
            </a:r>
            <a:r>
              <a:rPr lang="ar-SY" b="1" dirty="0" smtClean="0">
                <a:solidFill>
                  <a:schemeClr val="bg1"/>
                </a:solidFill>
                <a:latin typeface="Arial Unicode MS" pitchFamily="34" charset="-128"/>
                <a:ea typeface="Arial Unicode MS" pitchFamily="34" charset="-128"/>
              </a:rPr>
              <a:t> حرشفية الخلايا، </a:t>
            </a:r>
            <a:r>
              <a:rPr lang="ar-SY" b="1" dirty="0" err="1" smtClean="0">
                <a:solidFill>
                  <a:schemeClr val="bg1"/>
                </a:solidFill>
                <a:latin typeface="Arial Unicode MS" pitchFamily="34" charset="-128"/>
                <a:ea typeface="Arial Unicode MS" pitchFamily="34" charset="-128"/>
              </a:rPr>
              <a:t>السرطانة</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الغدية</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الأدينوكارسينوما</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سرطانة</a:t>
            </a:r>
            <a:r>
              <a:rPr lang="ar-SY" b="1" dirty="0" smtClean="0">
                <a:solidFill>
                  <a:schemeClr val="bg1"/>
                </a:solidFill>
                <a:latin typeface="Arial Unicode MS" pitchFamily="34" charset="-128"/>
                <a:ea typeface="Arial Unicode MS" pitchFamily="34" charset="-128"/>
              </a:rPr>
              <a:t> الخلايا الانتقالية، </a:t>
            </a:r>
            <a:r>
              <a:rPr lang="ar-SY" b="1" dirty="0" err="1" smtClean="0">
                <a:solidFill>
                  <a:schemeClr val="bg1"/>
                </a:solidFill>
                <a:latin typeface="Arial Unicode MS" pitchFamily="34" charset="-128"/>
                <a:ea typeface="Arial Unicode MS" pitchFamily="34" charset="-128"/>
              </a:rPr>
              <a:t>السرطانة</a:t>
            </a:r>
            <a:r>
              <a:rPr lang="ar-SY" b="1" dirty="0" smtClean="0">
                <a:solidFill>
                  <a:schemeClr val="bg1"/>
                </a:solidFill>
                <a:latin typeface="Arial Unicode MS" pitchFamily="34" charset="-128"/>
                <a:ea typeface="Arial Unicode MS" pitchFamily="34" charset="-128"/>
              </a:rPr>
              <a:t> قاعدية الخلايا</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188</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السرطان</a:t>
            </a:r>
            <a:r>
              <a:rPr lang="ar-SY" b="1" dirty="0" smtClean="0">
                <a:solidFill>
                  <a:schemeClr val="accent6">
                    <a:lumMod val="60000"/>
                    <a:lumOff val="40000"/>
                  </a:schemeClr>
                </a:solidFill>
                <a:latin typeface="Arial Unicode MS" pitchFamily="34" charset="-128"/>
                <a:ea typeface="Arial Unicode MS" pitchFamily="34" charset="-128"/>
              </a:rPr>
              <a:t>ة (</a:t>
            </a:r>
            <a:r>
              <a:rPr lang="ar-SY" b="1" dirty="0" err="1" smtClean="0">
                <a:solidFill>
                  <a:schemeClr val="accent6">
                    <a:lumMod val="60000"/>
                    <a:lumOff val="40000"/>
                  </a:schemeClr>
                </a:solidFill>
                <a:latin typeface="Arial Unicode MS" pitchFamily="34" charset="-128"/>
                <a:ea typeface="Arial Unicode MS" pitchFamily="34" charset="-128"/>
              </a:rPr>
              <a:t>الكارسينوما</a:t>
            </a:r>
            <a:r>
              <a:rPr lang="ar-SY" b="1" dirty="0" smtClean="0">
                <a:solidFill>
                  <a:schemeClr val="accent6">
                    <a:lumMod val="60000"/>
                    <a:lumOff val="40000"/>
                  </a:schemeClr>
                </a:solidFill>
                <a:latin typeface="Arial Unicode MS" pitchFamily="34" charset="-128"/>
                <a:ea typeface="Arial Unicode MS" pitchFamily="34" charset="-128"/>
              </a:rPr>
              <a:t>)</a:t>
            </a:r>
          </a:p>
          <a:p>
            <a:pPr algn="ctr">
              <a:buNone/>
            </a:pPr>
            <a:r>
              <a:rPr lang="ar-SY" b="1" dirty="0" err="1" smtClean="0">
                <a:solidFill>
                  <a:srgbClr val="002060"/>
                </a:solidFill>
                <a:latin typeface="Arial Unicode MS" pitchFamily="34" charset="-128"/>
                <a:ea typeface="Arial Unicode MS" pitchFamily="34" charset="-128"/>
              </a:rPr>
              <a:t>السرطانة</a:t>
            </a:r>
            <a:r>
              <a:rPr lang="ar-SY" b="1" dirty="0" smtClean="0">
                <a:solidFill>
                  <a:srgbClr val="002060"/>
                </a:solidFill>
                <a:latin typeface="Arial Unicode MS" pitchFamily="34" charset="-128"/>
                <a:ea typeface="Arial Unicode MS" pitchFamily="34" charset="-128"/>
              </a:rPr>
              <a:t> (</a:t>
            </a:r>
            <a:r>
              <a:rPr lang="ar-SY" b="1" dirty="0" err="1" smtClean="0">
                <a:solidFill>
                  <a:srgbClr val="002060"/>
                </a:solidFill>
                <a:latin typeface="Arial Unicode MS" pitchFamily="34" charset="-128"/>
                <a:ea typeface="Arial Unicode MS" pitchFamily="34" charset="-128"/>
              </a:rPr>
              <a:t>الكارسينوما</a:t>
            </a:r>
            <a:r>
              <a:rPr lang="ar-SY" b="1" dirty="0" smtClean="0">
                <a:solidFill>
                  <a:srgbClr val="002060"/>
                </a:solidFill>
                <a:latin typeface="Arial Unicode MS" pitchFamily="34" charset="-128"/>
                <a:ea typeface="Arial Unicode MS" pitchFamily="34" charset="-128"/>
              </a:rPr>
              <a:t>) حرشفية الخلايا</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تبدأ في الخلايا الحرشفية؛ وهي الخلايا التي تغطي السطح الموجود في مناطق عديدة كالجلد وبطانة الحلق وأنبوب الطعام (المريء)</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189</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8643998" cy="1714464"/>
          </a:xfrm>
          <a:solidFill>
            <a:srgbClr val="FFC000"/>
          </a:solidFill>
        </p:spPr>
        <p:txBody>
          <a:bodyPr>
            <a:normAutofit/>
          </a:bodyPr>
          <a:lstStyle/>
          <a:p>
            <a:r>
              <a:rPr lang="ar-SY" sz="3600" b="1" dirty="0" smtClean="0">
                <a:solidFill>
                  <a:srgbClr val="0070C0"/>
                </a:solidFill>
                <a:latin typeface="Monotype Koufi" pitchFamily="2" charset="-78"/>
                <a:ea typeface="Monotype Koufi" pitchFamily="2" charset="-78"/>
                <a:cs typeface="PT Bold Heading" pitchFamily="2" charset="-78"/>
              </a:rPr>
              <a:t>تَصْنيف الوَكالَة الدولية لبُحوث السَّرَطان (</a:t>
            </a:r>
            <a:r>
              <a:rPr lang="en-US" sz="3600" b="1" dirty="0" smtClean="0">
                <a:solidFill>
                  <a:srgbClr val="0070C0"/>
                </a:solidFill>
                <a:latin typeface="Monotype Koufi" pitchFamily="2" charset="-78"/>
                <a:ea typeface="Monotype Koufi" pitchFamily="2" charset="-78"/>
                <a:cs typeface="PT Bold Heading" pitchFamily="2" charset="-78"/>
              </a:rPr>
              <a:t>IARC</a:t>
            </a:r>
            <a:r>
              <a:rPr lang="ar-SY" sz="3600" b="1" dirty="0" smtClean="0">
                <a:solidFill>
                  <a:srgbClr val="0070C0"/>
                </a:solidFill>
                <a:latin typeface="Monotype Koufi" pitchFamily="2" charset="-78"/>
                <a:ea typeface="Monotype Koufi" pitchFamily="2" charset="-78"/>
                <a:cs typeface="PT Bold Heading" pitchFamily="2" charset="-78"/>
              </a:rPr>
              <a:t>) للمَواد والعَوامِل تبعاً </a:t>
            </a:r>
            <a:r>
              <a:rPr lang="ar-SY" sz="3600" b="1" dirty="0" err="1" smtClean="0">
                <a:solidFill>
                  <a:srgbClr val="0070C0"/>
                </a:solidFill>
                <a:latin typeface="Monotype Koufi" pitchFamily="2" charset="-78"/>
                <a:ea typeface="Monotype Koufi" pitchFamily="2" charset="-78"/>
                <a:cs typeface="PT Bold Heading" pitchFamily="2" charset="-78"/>
              </a:rPr>
              <a:t>للسَّرْطَنَة</a:t>
            </a:r>
            <a:r>
              <a:rPr lang="ar-SY" b="1" baseline="30000" dirty="0" smtClean="0">
                <a:solidFill>
                  <a:srgbClr val="00B050"/>
                </a:solidFill>
                <a:latin typeface="Monotype Koufi" pitchFamily="2" charset="-78"/>
                <a:ea typeface="Monotype Koufi" pitchFamily="2" charset="-78"/>
                <a:cs typeface="PT Bold Heading" pitchFamily="2" charset="-78"/>
              </a:rPr>
              <a:t> 1، 15</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19</a:t>
            </a:fld>
            <a:endParaRPr lang="ar-SA" dirty="0">
              <a:solidFill>
                <a:srgbClr val="002060"/>
              </a:solidFill>
            </a:endParaRPr>
          </a:p>
        </p:txBody>
      </p:sp>
      <p:graphicFrame>
        <p:nvGraphicFramePr>
          <p:cNvPr id="7" name="جدول 6"/>
          <p:cNvGraphicFramePr>
            <a:graphicFrameLocks noGrp="1"/>
          </p:cNvGraphicFramePr>
          <p:nvPr/>
        </p:nvGraphicFramePr>
        <p:xfrm>
          <a:off x="428594" y="1857364"/>
          <a:ext cx="8358247" cy="4492752"/>
        </p:xfrm>
        <a:graphic>
          <a:graphicData uri="http://schemas.openxmlformats.org/drawingml/2006/table">
            <a:tbl>
              <a:tblPr rtl="1"/>
              <a:tblGrid>
                <a:gridCol w="2137623"/>
                <a:gridCol w="1892548"/>
                <a:gridCol w="4328076"/>
              </a:tblGrid>
              <a:tr h="0">
                <a:tc>
                  <a:txBody>
                    <a:bodyPr/>
                    <a:lstStyle/>
                    <a:p>
                      <a:pPr algn="ctr" rtl="1">
                        <a:lnSpc>
                          <a:spcPct val="115000"/>
                        </a:lnSpc>
                        <a:spcAft>
                          <a:spcPts val="600"/>
                        </a:spcAft>
                      </a:pPr>
                      <a:r>
                        <a:rPr lang="ar-SA" sz="2800" b="1" dirty="0">
                          <a:solidFill>
                            <a:schemeClr val="bg1"/>
                          </a:solidFill>
                          <a:latin typeface="Calibri"/>
                          <a:ea typeface="Times New Roman"/>
                          <a:cs typeface="+mn-cs"/>
                        </a:rPr>
                        <a:t>المجموعة</a:t>
                      </a:r>
                      <a:endParaRPr lang="en-US" sz="2800" b="1" dirty="0">
                        <a:solidFill>
                          <a:schemeClr val="bg1"/>
                        </a:solidFill>
                        <a:latin typeface="Calibri"/>
                        <a:ea typeface="Times New Roman"/>
                        <a:cs typeface="+mn-cs"/>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800" b="1" dirty="0">
                          <a:solidFill>
                            <a:schemeClr val="bg1"/>
                          </a:solidFill>
                          <a:latin typeface="Calibri"/>
                          <a:ea typeface="Times New Roman"/>
                          <a:cs typeface="+mn-cs"/>
                        </a:rPr>
                        <a:t>الوصف</a:t>
                      </a:r>
                      <a:endParaRPr lang="en-US" sz="28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800" b="1" dirty="0">
                          <a:solidFill>
                            <a:schemeClr val="bg1"/>
                          </a:solidFill>
                          <a:latin typeface="Calibri"/>
                          <a:ea typeface="Times New Roman"/>
                          <a:cs typeface="+mn-cs"/>
                        </a:rPr>
                        <a:t>التَّعْريف</a:t>
                      </a:r>
                      <a:endParaRPr lang="en-US" sz="28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0">
                <a:tc>
                  <a:txBody>
                    <a:bodyPr/>
                    <a:lstStyle/>
                    <a:p>
                      <a:pPr algn="ctr" rtl="1">
                        <a:lnSpc>
                          <a:spcPct val="115000"/>
                        </a:lnSpc>
                        <a:spcAft>
                          <a:spcPts val="600"/>
                        </a:spcAft>
                      </a:pPr>
                      <a:r>
                        <a:rPr lang="ar-SA" sz="2800" b="1" dirty="0" smtClean="0">
                          <a:solidFill>
                            <a:srgbClr val="FFFF00"/>
                          </a:solidFill>
                          <a:latin typeface="Simplified Arabic" pitchFamily="18" charset="-78"/>
                          <a:ea typeface="Times New Roman"/>
                          <a:cs typeface="Simplified Arabic" pitchFamily="18" charset="-78"/>
                        </a:rPr>
                        <a:t>4</a:t>
                      </a:r>
                    </a:p>
                    <a:p>
                      <a:pPr marL="0" marR="0" indent="0" algn="ctr" defTabSz="914400" rtl="1" eaLnBrk="1" fontAlgn="auto" latinLnBrk="0" hangingPunct="1">
                        <a:lnSpc>
                          <a:spcPct val="115000"/>
                        </a:lnSpc>
                        <a:spcBef>
                          <a:spcPts val="0"/>
                        </a:spcBef>
                        <a:spcAft>
                          <a:spcPts val="600"/>
                        </a:spcAft>
                        <a:buClrTx/>
                        <a:buSzTx/>
                        <a:buFontTx/>
                        <a:buNone/>
                        <a:tabLst/>
                        <a:defRPr/>
                      </a:pPr>
                      <a:r>
                        <a:rPr lang="ar-SA" sz="2800" b="1" dirty="0" smtClean="0">
                          <a:solidFill>
                            <a:srgbClr val="FFFF00"/>
                          </a:solidFill>
                          <a:latin typeface="Simplified Arabic" pitchFamily="18" charset="-78"/>
                          <a:ea typeface="Times New Roman"/>
                          <a:cs typeface="Simplified Arabic" pitchFamily="18" charset="-78"/>
                        </a:rPr>
                        <a:t>(</a:t>
                      </a:r>
                      <a:r>
                        <a:rPr lang="en-US" sz="2800" b="1" dirty="0" smtClean="0">
                          <a:solidFill>
                            <a:srgbClr val="FFFF00"/>
                          </a:solidFill>
                          <a:latin typeface="Simplified Arabic" pitchFamily="18" charset="-78"/>
                          <a:ea typeface="Times New Roman"/>
                          <a:cs typeface="Simplified Arabic" pitchFamily="18" charset="-78"/>
                        </a:rPr>
                        <a:t>category</a:t>
                      </a:r>
                      <a:r>
                        <a:rPr lang="en-US" sz="2800" b="1" baseline="0" dirty="0" smtClean="0">
                          <a:solidFill>
                            <a:srgbClr val="FFFF00"/>
                          </a:solidFill>
                          <a:latin typeface="Simplified Arabic" pitchFamily="18" charset="-78"/>
                          <a:ea typeface="Times New Roman"/>
                          <a:cs typeface="Simplified Arabic" pitchFamily="18" charset="-78"/>
                        </a:rPr>
                        <a:t> 4</a:t>
                      </a:r>
                      <a:r>
                        <a:rPr lang="ar-SA" sz="2800" b="1" dirty="0" smtClean="0">
                          <a:solidFill>
                            <a:srgbClr val="FFFF00"/>
                          </a:solidFill>
                          <a:latin typeface="Simplified Arabic" pitchFamily="18" charset="-78"/>
                          <a:ea typeface="Times New Roman"/>
                          <a:cs typeface="Simplified Arabic" pitchFamily="18" charset="-78"/>
                        </a:rPr>
                        <a:t>)</a:t>
                      </a:r>
                      <a:endParaRPr lang="en-US" sz="2800" b="1" dirty="0" smtClean="0">
                        <a:solidFill>
                          <a:srgbClr val="FFFF00"/>
                        </a:solidFill>
                        <a:latin typeface="Simplified Arabic" pitchFamily="18" charset="-78"/>
                        <a:ea typeface="Times New Roman"/>
                        <a:cs typeface="Simplified Arabic" pitchFamily="18" charset="-78"/>
                      </a:endParaRPr>
                    </a:p>
                    <a:p>
                      <a:pPr algn="ctr" rtl="1">
                        <a:lnSpc>
                          <a:spcPct val="115000"/>
                        </a:lnSpc>
                        <a:spcAft>
                          <a:spcPts val="600"/>
                        </a:spcAft>
                      </a:pPr>
                      <a:endParaRPr lang="en-US" sz="28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algn="just" rtl="1">
                        <a:lnSpc>
                          <a:spcPct val="115000"/>
                        </a:lnSpc>
                        <a:spcAft>
                          <a:spcPts val="600"/>
                        </a:spcAft>
                      </a:pPr>
                      <a:r>
                        <a:rPr lang="ar-SA" sz="2800" b="1" dirty="0">
                          <a:solidFill>
                            <a:srgbClr val="FFFF00"/>
                          </a:solidFill>
                          <a:latin typeface="Simplified Arabic" pitchFamily="18" charset="-78"/>
                          <a:ea typeface="Times New Roman"/>
                          <a:cs typeface="Simplified Arabic" pitchFamily="18" charset="-78"/>
                        </a:rPr>
                        <a:t>غير </a:t>
                      </a:r>
                      <a:r>
                        <a:rPr lang="ar-SA" sz="2800" b="1" dirty="0" err="1">
                          <a:solidFill>
                            <a:srgbClr val="FFFF00"/>
                          </a:solidFill>
                          <a:latin typeface="Simplified Arabic" pitchFamily="18" charset="-78"/>
                          <a:ea typeface="Times New Roman"/>
                          <a:cs typeface="Simplified Arabic" pitchFamily="18" charset="-78"/>
                        </a:rPr>
                        <a:t>مُسَرْطِنَة</a:t>
                      </a:r>
                      <a:r>
                        <a:rPr lang="ar-SA" sz="2800" b="1" dirty="0">
                          <a:solidFill>
                            <a:srgbClr val="FFFF00"/>
                          </a:solidFill>
                          <a:latin typeface="Simplified Arabic" pitchFamily="18" charset="-78"/>
                          <a:ea typeface="Times New Roman"/>
                          <a:cs typeface="Simplified Arabic" pitchFamily="18" charset="-78"/>
                        </a:rPr>
                        <a:t> للإنسان بشكل مُحْتَمَل</a:t>
                      </a:r>
                      <a:endParaRPr lang="en-US" sz="28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c>
                  <a:txBody>
                    <a:bodyPr/>
                    <a:lstStyle/>
                    <a:p>
                      <a:pPr marL="342900" lvl="0" indent="-342900" algn="just" rtl="1">
                        <a:lnSpc>
                          <a:spcPct val="115000"/>
                        </a:lnSpc>
                        <a:spcAft>
                          <a:spcPts val="600"/>
                        </a:spcAft>
                        <a:buFont typeface="Wingdings"/>
                        <a:buChar char=""/>
                      </a:pPr>
                      <a:r>
                        <a:rPr lang="ar-SA" sz="2800" b="1" dirty="0">
                          <a:solidFill>
                            <a:srgbClr val="FFFF00"/>
                          </a:solidFill>
                          <a:latin typeface="Simplified Arabic" pitchFamily="18" charset="-78"/>
                          <a:ea typeface="Calibri"/>
                          <a:cs typeface="Simplified Arabic" pitchFamily="18" charset="-78"/>
                        </a:rPr>
                        <a:t>بَيِّنَة تقترح نَقْصاً في </a:t>
                      </a:r>
                      <a:r>
                        <a:rPr lang="ar-SA" sz="2800" b="1" dirty="0" err="1">
                          <a:solidFill>
                            <a:srgbClr val="FFFF00"/>
                          </a:solidFill>
                          <a:latin typeface="Simplified Arabic" pitchFamily="18" charset="-78"/>
                          <a:ea typeface="Calibri"/>
                          <a:cs typeface="Simplified Arabic" pitchFamily="18" charset="-78"/>
                        </a:rPr>
                        <a:t>السَّرْطَنَة</a:t>
                      </a:r>
                      <a:r>
                        <a:rPr lang="ar-SA" sz="2800" b="1" dirty="0">
                          <a:solidFill>
                            <a:srgbClr val="FFFF00"/>
                          </a:solidFill>
                          <a:latin typeface="Simplified Arabic" pitchFamily="18" charset="-78"/>
                          <a:ea typeface="Calibri"/>
                          <a:cs typeface="Simplified Arabic" pitchFamily="18" charset="-78"/>
                        </a:rPr>
                        <a:t> للإنسان ولحَيَوانات التَّجارُب أو</a:t>
                      </a:r>
                      <a:endParaRPr lang="en-US" sz="2800" b="1" dirty="0">
                        <a:solidFill>
                          <a:srgbClr val="FFFF00"/>
                        </a:solidFill>
                        <a:latin typeface="Simplified Arabic" pitchFamily="18" charset="-78"/>
                        <a:ea typeface="Calibri"/>
                        <a:cs typeface="Simplified Arabic" pitchFamily="18" charset="-78"/>
                      </a:endParaRPr>
                    </a:p>
                    <a:p>
                      <a:pPr marL="342900" lvl="0" indent="-342900" algn="just" rtl="1">
                        <a:lnSpc>
                          <a:spcPct val="115000"/>
                        </a:lnSpc>
                        <a:spcAft>
                          <a:spcPts val="600"/>
                        </a:spcAft>
                        <a:buFont typeface="Wingdings"/>
                        <a:buChar char=""/>
                      </a:pPr>
                      <a:r>
                        <a:rPr lang="ar-SA" sz="2800" b="1" dirty="0">
                          <a:solidFill>
                            <a:srgbClr val="FFFF00"/>
                          </a:solidFill>
                          <a:latin typeface="Simplified Arabic" pitchFamily="18" charset="-78"/>
                          <a:ea typeface="Calibri"/>
                          <a:cs typeface="Simplified Arabic" pitchFamily="18" charset="-78"/>
                        </a:rPr>
                        <a:t>بَيِّنَة غير كافية </a:t>
                      </a:r>
                      <a:r>
                        <a:rPr lang="ar-SA" sz="2800" b="1" dirty="0" err="1">
                          <a:solidFill>
                            <a:srgbClr val="FFFF00"/>
                          </a:solidFill>
                          <a:latin typeface="Simplified Arabic" pitchFamily="18" charset="-78"/>
                          <a:ea typeface="Calibri"/>
                          <a:cs typeface="Simplified Arabic" pitchFamily="18" charset="-78"/>
                        </a:rPr>
                        <a:t>للسَّرْطَنَة</a:t>
                      </a:r>
                      <a:r>
                        <a:rPr lang="ar-SA" sz="2800" b="1" dirty="0">
                          <a:solidFill>
                            <a:srgbClr val="FFFF00"/>
                          </a:solidFill>
                          <a:latin typeface="Simplified Arabic" pitchFamily="18" charset="-78"/>
                          <a:ea typeface="Calibri"/>
                          <a:cs typeface="Simplified Arabic" pitchFamily="18" charset="-78"/>
                        </a:rPr>
                        <a:t> للإنسان لكن البَيِّنَة تقترح نَقْصاً في </a:t>
                      </a:r>
                      <a:r>
                        <a:rPr lang="ar-SA" sz="2800" b="1" dirty="0" err="1">
                          <a:solidFill>
                            <a:srgbClr val="FFFF00"/>
                          </a:solidFill>
                          <a:latin typeface="Simplified Arabic" pitchFamily="18" charset="-78"/>
                          <a:ea typeface="Calibri"/>
                          <a:cs typeface="Simplified Arabic" pitchFamily="18" charset="-78"/>
                        </a:rPr>
                        <a:t>السَّرْطَنَة</a:t>
                      </a:r>
                      <a:r>
                        <a:rPr lang="ar-SA" sz="2800" b="1" dirty="0">
                          <a:solidFill>
                            <a:srgbClr val="FFFF00"/>
                          </a:solidFill>
                          <a:latin typeface="Simplified Arabic" pitchFamily="18" charset="-78"/>
                          <a:ea typeface="Calibri"/>
                          <a:cs typeface="Simplified Arabic" pitchFamily="18" charset="-78"/>
                        </a:rPr>
                        <a:t> لحَيَوانات التَّجارُب مدعومة باتِّساق وبقوة من قِبَل مدى واسع من البَيانات ذات الصِّلَة بالآلية وغيرها</a:t>
                      </a:r>
                      <a:endParaRPr lang="en-US" sz="2800" b="1" dirty="0">
                        <a:solidFill>
                          <a:srgbClr val="FFFF00"/>
                        </a:solidFill>
                        <a:latin typeface="Simplified Arabic" pitchFamily="18" charset="-78"/>
                        <a:ea typeface="Calibri"/>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err="1" smtClean="0">
                <a:solidFill>
                  <a:srgbClr val="C00000"/>
                </a:solidFill>
                <a:latin typeface="Monotype Koufi" pitchFamily="2" charset="-78"/>
                <a:ea typeface="Monotype Koufi" pitchFamily="2" charset="-78"/>
                <a:cs typeface="PT Bold Heading" pitchFamily="2" charset="-78"/>
              </a:rPr>
              <a:t>السرطانة</a:t>
            </a:r>
            <a:r>
              <a:rPr lang="ar-SY" b="1" dirty="0" smtClean="0">
                <a:solidFill>
                  <a:srgbClr val="C00000"/>
                </a:solidFill>
                <a:latin typeface="Monotype Koufi" pitchFamily="2" charset="-78"/>
                <a:ea typeface="Monotype Koufi" pitchFamily="2" charset="-78"/>
                <a:cs typeface="PT Bold Heading" pitchFamily="2" charset="-78"/>
              </a:rPr>
              <a:t> (</a:t>
            </a:r>
            <a:r>
              <a:rPr lang="ar-SY" b="1" dirty="0" err="1" smtClean="0">
                <a:solidFill>
                  <a:srgbClr val="C00000"/>
                </a:solidFill>
                <a:latin typeface="Monotype Koufi" pitchFamily="2" charset="-78"/>
                <a:ea typeface="Monotype Koufi" pitchFamily="2" charset="-78"/>
                <a:cs typeface="PT Bold Heading" pitchFamily="2" charset="-78"/>
              </a:rPr>
              <a:t>الكارسينوما</a:t>
            </a:r>
            <a:r>
              <a:rPr lang="ar-SY" b="1" dirty="0" smtClean="0">
                <a:solidFill>
                  <a:srgbClr val="C00000"/>
                </a:solidFill>
                <a:latin typeface="Monotype Koufi" pitchFamily="2" charset="-78"/>
                <a:ea typeface="Monotype Koufi" pitchFamily="2" charset="-78"/>
                <a:cs typeface="PT Bold Heading" pitchFamily="2" charset="-78"/>
              </a:rPr>
              <a:t>)</a:t>
            </a:r>
            <a:r>
              <a:rPr lang="ar-SY" b="1" baseline="30000" dirty="0" smtClean="0">
                <a:solidFill>
                  <a:srgbClr val="00B050"/>
                </a:solidFill>
                <a:latin typeface="Monotype Koufi" pitchFamily="2" charset="-78"/>
                <a:ea typeface="Monotype Koufi" pitchFamily="2" charset="-78"/>
                <a:cs typeface="PT Bold Heading" pitchFamily="2" charset="-78"/>
              </a:rPr>
              <a:t> 1، 18، 28</a:t>
            </a:r>
            <a:r>
              <a:rPr lang="ar-SY" b="1" dirty="0" smtClean="0">
                <a:solidFill>
                  <a:srgbClr val="C00000"/>
                </a:solidFill>
                <a:latin typeface="Monotype Koufi" pitchFamily="2" charset="-78"/>
                <a:ea typeface="Monotype Koufi" pitchFamily="2" charset="-78"/>
                <a:cs typeface="PT Bold Heading" pitchFamily="2" charset="-78"/>
              </a:rPr>
              <a:t>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190</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r>
              <a:rPr lang="ar-SY" sz="2200" b="1" dirty="0" err="1" smtClean="0">
                <a:solidFill>
                  <a:srgbClr val="002060"/>
                </a:solidFill>
                <a:latin typeface="Monotype Koufi" pitchFamily="2" charset="-78"/>
                <a:ea typeface="Monotype Koufi" pitchFamily="2" charset="-78"/>
                <a:cs typeface="Monotype Koufi" pitchFamily="2" charset="-78"/>
              </a:rPr>
              <a:t>السرطانة</a:t>
            </a:r>
            <a:r>
              <a:rPr lang="ar-SY" sz="2200" b="1" dirty="0" smtClean="0">
                <a:solidFill>
                  <a:srgbClr val="002060"/>
                </a:solidFill>
                <a:latin typeface="Monotype Koufi" pitchFamily="2" charset="-78"/>
                <a:ea typeface="Monotype Koufi" pitchFamily="2" charset="-78"/>
                <a:cs typeface="Monotype Koufi" pitchFamily="2" charset="-78"/>
              </a:rPr>
              <a:t> (</a:t>
            </a:r>
            <a:r>
              <a:rPr lang="ar-SY" sz="2200" b="1" dirty="0" err="1" smtClean="0">
                <a:solidFill>
                  <a:srgbClr val="002060"/>
                </a:solidFill>
                <a:latin typeface="Monotype Koufi" pitchFamily="2" charset="-78"/>
                <a:ea typeface="Monotype Koufi" pitchFamily="2" charset="-78"/>
                <a:cs typeface="Monotype Koufi" pitchFamily="2" charset="-78"/>
              </a:rPr>
              <a:t>الكارسينوما</a:t>
            </a:r>
            <a:r>
              <a:rPr lang="ar-SY" sz="2200" b="1" dirty="0" smtClean="0">
                <a:solidFill>
                  <a:srgbClr val="002060"/>
                </a:solidFill>
                <a:latin typeface="Monotype Koufi" pitchFamily="2" charset="-78"/>
                <a:ea typeface="Monotype Koufi" pitchFamily="2" charset="-78"/>
                <a:cs typeface="Monotype Koufi" pitchFamily="2" charset="-78"/>
              </a:rPr>
              <a:t>) حرشفية الخلايا</a:t>
            </a:r>
            <a:endParaRPr lang="en-US" sz="2200" dirty="0">
              <a:solidFill>
                <a:srgbClr val="002060"/>
              </a:solidFill>
              <a:ea typeface="Monotype Koufi" pitchFamily="2" charset="-78"/>
              <a:cs typeface="Monotype Koufi" pitchFamily="2" charset="-78"/>
            </a:endParaRPr>
          </a:p>
        </p:txBody>
      </p:sp>
      <p:pic>
        <p:nvPicPr>
          <p:cNvPr id="9" name="Picture 2" descr="C:\Users\TOSHIBA\Documents\محاضرات السرطان\تصنيف المسرطنات\انماط السرطانات\كارسينوما حرشفية.jpg"/>
          <p:cNvPicPr>
            <a:picLocks noChangeAspect="1" noChangeArrowheads="1"/>
          </p:cNvPicPr>
          <p:nvPr/>
        </p:nvPicPr>
        <p:blipFill>
          <a:blip r:embed="rId2"/>
          <a:srcRect b="11339"/>
          <a:stretch>
            <a:fillRect/>
          </a:stretch>
        </p:blipFill>
        <p:spPr bwMode="auto">
          <a:xfrm>
            <a:off x="1643042" y="1857364"/>
            <a:ext cx="5731215" cy="338759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السرطان</a:t>
            </a:r>
            <a:r>
              <a:rPr lang="ar-SY" b="1" dirty="0" smtClean="0">
                <a:solidFill>
                  <a:schemeClr val="accent6">
                    <a:lumMod val="60000"/>
                    <a:lumOff val="40000"/>
                  </a:schemeClr>
                </a:solidFill>
                <a:latin typeface="Arial Unicode MS" pitchFamily="34" charset="-128"/>
                <a:ea typeface="Arial Unicode MS" pitchFamily="34" charset="-128"/>
              </a:rPr>
              <a:t>ة (</a:t>
            </a:r>
            <a:r>
              <a:rPr lang="ar-SY" b="1" dirty="0" err="1" smtClean="0">
                <a:solidFill>
                  <a:schemeClr val="accent6">
                    <a:lumMod val="60000"/>
                    <a:lumOff val="40000"/>
                  </a:schemeClr>
                </a:solidFill>
                <a:latin typeface="Arial Unicode MS" pitchFamily="34" charset="-128"/>
                <a:ea typeface="Arial Unicode MS" pitchFamily="34" charset="-128"/>
              </a:rPr>
              <a:t>الكارسينوما</a:t>
            </a:r>
            <a:r>
              <a:rPr lang="ar-SY" b="1" dirty="0" smtClean="0">
                <a:solidFill>
                  <a:schemeClr val="accent6">
                    <a:lumMod val="60000"/>
                    <a:lumOff val="40000"/>
                  </a:schemeClr>
                </a:solidFill>
                <a:latin typeface="Arial Unicode MS" pitchFamily="34" charset="-128"/>
                <a:ea typeface="Arial Unicode MS" pitchFamily="34" charset="-128"/>
              </a:rPr>
              <a:t>)</a:t>
            </a:r>
          </a:p>
          <a:p>
            <a:pPr algn="ctr">
              <a:buNone/>
            </a:pPr>
            <a:r>
              <a:rPr lang="ar-SY" b="1" dirty="0" err="1" smtClean="0">
                <a:solidFill>
                  <a:srgbClr val="002060"/>
                </a:solidFill>
                <a:latin typeface="Arial Unicode MS" pitchFamily="34" charset="-128"/>
                <a:ea typeface="Arial Unicode MS" pitchFamily="34" charset="-128"/>
              </a:rPr>
              <a:t>السرطانة</a:t>
            </a:r>
            <a:r>
              <a:rPr lang="ar-SY" b="1" dirty="0" smtClean="0">
                <a:solidFill>
                  <a:srgbClr val="002060"/>
                </a:solidFill>
                <a:latin typeface="Arial Unicode MS" pitchFamily="34" charset="-128"/>
                <a:ea typeface="Arial Unicode MS" pitchFamily="34" charset="-128"/>
              </a:rPr>
              <a:t> قاعدية الخلايا</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توجد الخلايا في أعمق طبقة من خلايا الجلد. هذه </a:t>
            </a:r>
            <a:r>
              <a:rPr lang="ar-SY" b="1" dirty="0" err="1" smtClean="0">
                <a:solidFill>
                  <a:schemeClr val="bg1"/>
                </a:solidFill>
                <a:latin typeface="Arial Unicode MS" pitchFamily="34" charset="-128"/>
                <a:ea typeface="Arial Unicode MS" pitchFamily="34" charset="-128"/>
              </a:rPr>
              <a:t>السرطانة</a:t>
            </a:r>
            <a:r>
              <a:rPr lang="ar-SY" b="1" dirty="0" smtClean="0">
                <a:solidFill>
                  <a:schemeClr val="bg1"/>
                </a:solidFill>
                <a:latin typeface="Arial Unicode MS" pitchFamily="34" charset="-128"/>
                <a:ea typeface="Arial Unicode MS" pitchFamily="34" charset="-128"/>
              </a:rPr>
              <a:t> غير شائعة</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191</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err="1" smtClean="0">
                <a:solidFill>
                  <a:srgbClr val="C00000"/>
                </a:solidFill>
                <a:latin typeface="Monotype Koufi" pitchFamily="2" charset="-78"/>
                <a:ea typeface="Monotype Koufi" pitchFamily="2" charset="-78"/>
                <a:cs typeface="PT Bold Heading" pitchFamily="2" charset="-78"/>
              </a:rPr>
              <a:t>السرطانة</a:t>
            </a:r>
            <a:r>
              <a:rPr lang="ar-SY" b="1" dirty="0" smtClean="0">
                <a:solidFill>
                  <a:srgbClr val="C00000"/>
                </a:solidFill>
                <a:latin typeface="Monotype Koufi" pitchFamily="2" charset="-78"/>
                <a:ea typeface="Monotype Koufi" pitchFamily="2" charset="-78"/>
                <a:cs typeface="PT Bold Heading" pitchFamily="2" charset="-78"/>
              </a:rPr>
              <a:t> (</a:t>
            </a:r>
            <a:r>
              <a:rPr lang="ar-SY" b="1" dirty="0" err="1" smtClean="0">
                <a:solidFill>
                  <a:srgbClr val="C00000"/>
                </a:solidFill>
                <a:latin typeface="Monotype Koufi" pitchFamily="2" charset="-78"/>
                <a:ea typeface="Monotype Koufi" pitchFamily="2" charset="-78"/>
                <a:cs typeface="PT Bold Heading" pitchFamily="2" charset="-78"/>
              </a:rPr>
              <a:t>الكارسينوما</a:t>
            </a:r>
            <a:r>
              <a:rPr lang="ar-SY" b="1" dirty="0" smtClean="0">
                <a:solidFill>
                  <a:srgbClr val="C00000"/>
                </a:solidFill>
                <a:latin typeface="Monotype Koufi" pitchFamily="2" charset="-78"/>
                <a:ea typeface="Monotype Koufi" pitchFamily="2" charset="-78"/>
                <a:cs typeface="PT Bold Heading" pitchFamily="2" charset="-78"/>
              </a:rPr>
              <a:t>)</a:t>
            </a:r>
            <a:r>
              <a:rPr lang="ar-SY" b="1" baseline="30000" dirty="0" smtClean="0">
                <a:solidFill>
                  <a:srgbClr val="00B050"/>
                </a:solidFill>
                <a:latin typeface="Monotype Koufi" pitchFamily="2" charset="-78"/>
                <a:ea typeface="Monotype Koufi" pitchFamily="2" charset="-78"/>
                <a:cs typeface="PT Bold Heading" pitchFamily="2" charset="-78"/>
              </a:rPr>
              <a:t> 1، 18، 28</a:t>
            </a:r>
            <a:r>
              <a:rPr lang="ar-SY" b="1" dirty="0" smtClean="0">
                <a:solidFill>
                  <a:srgbClr val="C00000"/>
                </a:solidFill>
                <a:latin typeface="Monotype Koufi" pitchFamily="2" charset="-78"/>
                <a:ea typeface="Monotype Koufi" pitchFamily="2" charset="-78"/>
                <a:cs typeface="PT Bold Heading" pitchFamily="2" charset="-78"/>
              </a:rPr>
              <a:t>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192</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r>
              <a:rPr lang="ar-SY" sz="2200" b="1" dirty="0" smtClean="0">
                <a:solidFill>
                  <a:srgbClr val="002060"/>
                </a:solidFill>
                <a:latin typeface="Monotype Koufi" pitchFamily="2" charset="-78"/>
                <a:ea typeface="Monotype Koufi" pitchFamily="2" charset="-78"/>
                <a:cs typeface="Monotype Koufi" pitchFamily="2" charset="-78"/>
              </a:rPr>
              <a:t> </a:t>
            </a:r>
            <a:r>
              <a:rPr lang="ar-SY" sz="2200" b="1" dirty="0" err="1" smtClean="0">
                <a:solidFill>
                  <a:srgbClr val="002060"/>
                </a:solidFill>
                <a:latin typeface="Monotype Koufi" pitchFamily="2" charset="-78"/>
                <a:ea typeface="Monotype Koufi" pitchFamily="2" charset="-78"/>
                <a:cs typeface="Monotype Koufi" pitchFamily="2" charset="-78"/>
              </a:rPr>
              <a:t>السرطانة</a:t>
            </a:r>
            <a:r>
              <a:rPr lang="ar-SY" sz="2200" b="1" dirty="0" smtClean="0">
                <a:solidFill>
                  <a:srgbClr val="002060"/>
                </a:solidFill>
                <a:latin typeface="Monotype Koufi" pitchFamily="2" charset="-78"/>
                <a:ea typeface="Monotype Koufi" pitchFamily="2" charset="-78"/>
                <a:cs typeface="Monotype Koufi" pitchFamily="2" charset="-78"/>
              </a:rPr>
              <a:t> (</a:t>
            </a:r>
            <a:r>
              <a:rPr lang="ar-SY" sz="2200" b="1" dirty="0" err="1" smtClean="0">
                <a:solidFill>
                  <a:srgbClr val="002060"/>
                </a:solidFill>
                <a:latin typeface="Monotype Koufi" pitchFamily="2" charset="-78"/>
                <a:ea typeface="Monotype Koufi" pitchFamily="2" charset="-78"/>
                <a:cs typeface="Monotype Koufi" pitchFamily="2" charset="-78"/>
              </a:rPr>
              <a:t>الكارسينوما</a:t>
            </a:r>
            <a:r>
              <a:rPr lang="ar-SY" sz="2200" b="1" dirty="0" smtClean="0">
                <a:solidFill>
                  <a:srgbClr val="002060"/>
                </a:solidFill>
                <a:latin typeface="Monotype Koufi" pitchFamily="2" charset="-78"/>
                <a:ea typeface="Monotype Koufi" pitchFamily="2" charset="-78"/>
                <a:cs typeface="Monotype Koufi" pitchFamily="2" charset="-78"/>
              </a:rPr>
              <a:t>) قاعدية الخلايا</a:t>
            </a:r>
            <a:endParaRPr lang="en-US" sz="2200" dirty="0">
              <a:solidFill>
                <a:srgbClr val="002060"/>
              </a:solidFill>
              <a:ea typeface="Monotype Koufi" pitchFamily="2" charset="-78"/>
              <a:cs typeface="Monotype Koufi" pitchFamily="2" charset="-78"/>
            </a:endParaRPr>
          </a:p>
        </p:txBody>
      </p:sp>
      <p:pic>
        <p:nvPicPr>
          <p:cNvPr id="8" name="Picture 2" descr="C:\Users\TOSHIBA\Documents\محاضرات السرطان\تصنيف المسرطنات\انماط السرطانات\كارسينوما قاعدية.jpg"/>
          <p:cNvPicPr>
            <a:picLocks noChangeAspect="1" noChangeArrowheads="1"/>
          </p:cNvPicPr>
          <p:nvPr/>
        </p:nvPicPr>
        <p:blipFill>
          <a:blip r:embed="rId2" cstate="print"/>
          <a:srcRect b="8529"/>
          <a:stretch>
            <a:fillRect/>
          </a:stretch>
        </p:blipFill>
        <p:spPr bwMode="auto">
          <a:xfrm>
            <a:off x="2214546" y="1785926"/>
            <a:ext cx="4603308" cy="350046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err="1" smtClean="0">
                <a:solidFill>
                  <a:srgbClr val="C00000"/>
                </a:solidFill>
                <a:latin typeface="Monotype Koufi" pitchFamily="2" charset="-78"/>
                <a:ea typeface="Monotype Koufi" pitchFamily="2" charset="-78"/>
                <a:cs typeface="PT Bold Heading" pitchFamily="2" charset="-78"/>
              </a:rPr>
              <a:t>السرطانة</a:t>
            </a:r>
            <a:r>
              <a:rPr lang="ar-SY" b="1" dirty="0" smtClean="0">
                <a:solidFill>
                  <a:srgbClr val="C00000"/>
                </a:solidFill>
                <a:latin typeface="Monotype Koufi" pitchFamily="2" charset="-78"/>
                <a:ea typeface="Monotype Koufi" pitchFamily="2" charset="-78"/>
                <a:cs typeface="PT Bold Heading" pitchFamily="2" charset="-78"/>
              </a:rPr>
              <a:t> (</a:t>
            </a:r>
            <a:r>
              <a:rPr lang="ar-SY" b="1" dirty="0" err="1" smtClean="0">
                <a:solidFill>
                  <a:srgbClr val="C00000"/>
                </a:solidFill>
                <a:latin typeface="Monotype Koufi" pitchFamily="2" charset="-78"/>
                <a:ea typeface="Monotype Koufi" pitchFamily="2" charset="-78"/>
                <a:cs typeface="PT Bold Heading" pitchFamily="2" charset="-78"/>
              </a:rPr>
              <a:t>الكارسينوما</a:t>
            </a:r>
            <a:r>
              <a:rPr lang="ar-SY" b="1" dirty="0" smtClean="0">
                <a:solidFill>
                  <a:srgbClr val="C00000"/>
                </a:solidFill>
                <a:latin typeface="Monotype Koufi" pitchFamily="2" charset="-78"/>
                <a:ea typeface="Monotype Koufi" pitchFamily="2" charset="-78"/>
                <a:cs typeface="PT Bold Heading" pitchFamily="2" charset="-78"/>
              </a:rPr>
              <a:t>)</a:t>
            </a:r>
            <a:r>
              <a:rPr lang="ar-SY" b="1" baseline="30000" dirty="0" smtClean="0">
                <a:solidFill>
                  <a:srgbClr val="00B050"/>
                </a:solidFill>
                <a:latin typeface="Monotype Koufi" pitchFamily="2" charset="-78"/>
                <a:ea typeface="Monotype Koufi" pitchFamily="2" charset="-78"/>
                <a:cs typeface="PT Bold Heading" pitchFamily="2" charset="-78"/>
              </a:rPr>
              <a:t> 1، 18، 28</a:t>
            </a:r>
            <a:r>
              <a:rPr lang="ar-SY" b="1" dirty="0" smtClean="0">
                <a:solidFill>
                  <a:srgbClr val="C00000"/>
                </a:solidFill>
                <a:latin typeface="Monotype Koufi" pitchFamily="2" charset="-78"/>
                <a:ea typeface="Monotype Koufi" pitchFamily="2" charset="-78"/>
                <a:cs typeface="PT Bold Heading" pitchFamily="2" charset="-78"/>
              </a:rPr>
              <a:t>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193</a:t>
            </a:fld>
            <a:endParaRPr lang="ar-SA" dirty="0">
              <a:solidFill>
                <a:srgbClr val="002060"/>
              </a:solidFill>
            </a:endParaRPr>
          </a:p>
        </p:txBody>
      </p:sp>
      <p:sp>
        <p:nvSpPr>
          <p:cNvPr id="7" name="عنصر نائب للمحتوى 6"/>
          <p:cNvSpPr>
            <a:spLocks noGrp="1"/>
          </p:cNvSpPr>
          <p:nvPr>
            <p:ph idx="1"/>
          </p:nvPr>
        </p:nvSpPr>
        <p:spPr/>
        <p:txBody>
          <a:bodyPr>
            <a:normAutofit fontScale="92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endParaRPr lang="ar-SY" sz="24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Y" sz="24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Y" sz="2400" b="1" dirty="0" smtClean="0">
              <a:solidFill>
                <a:srgbClr val="002060"/>
              </a:solidFill>
              <a:latin typeface="Monotype Koufi" pitchFamily="2" charset="-78"/>
              <a:ea typeface="Monotype Koufi" pitchFamily="2" charset="-78"/>
              <a:cs typeface="Monotype Koufi" pitchFamily="2" charset="-78"/>
            </a:endParaRPr>
          </a:p>
          <a:p>
            <a:pPr algn="ctr">
              <a:buNone/>
            </a:pPr>
            <a:r>
              <a:rPr lang="ar-SY" sz="2400" b="1" dirty="0" err="1" smtClean="0">
                <a:solidFill>
                  <a:srgbClr val="002060"/>
                </a:solidFill>
                <a:latin typeface="Monotype Koufi" pitchFamily="2" charset="-78"/>
                <a:ea typeface="Monotype Koufi" pitchFamily="2" charset="-78"/>
                <a:cs typeface="Monotype Koufi" pitchFamily="2" charset="-78"/>
              </a:rPr>
              <a:t>السرطانة</a:t>
            </a:r>
            <a:r>
              <a:rPr lang="ar-SY" sz="2400" b="1" dirty="0" smtClean="0">
                <a:solidFill>
                  <a:srgbClr val="002060"/>
                </a:solidFill>
                <a:latin typeface="Monotype Koufi" pitchFamily="2" charset="-78"/>
                <a:ea typeface="Monotype Koufi" pitchFamily="2" charset="-78"/>
                <a:cs typeface="Monotype Koufi" pitchFamily="2" charset="-78"/>
              </a:rPr>
              <a:t> (</a:t>
            </a:r>
            <a:r>
              <a:rPr lang="ar-SY" sz="2400" b="1" dirty="0" err="1" smtClean="0">
                <a:solidFill>
                  <a:srgbClr val="002060"/>
                </a:solidFill>
                <a:latin typeface="Monotype Koufi" pitchFamily="2" charset="-78"/>
                <a:ea typeface="Monotype Koufi" pitchFamily="2" charset="-78"/>
                <a:cs typeface="Monotype Koufi" pitchFamily="2" charset="-78"/>
              </a:rPr>
              <a:t>الكارسينوما</a:t>
            </a:r>
            <a:r>
              <a:rPr lang="ar-SY" sz="2400" b="1" dirty="0" smtClean="0">
                <a:solidFill>
                  <a:srgbClr val="002060"/>
                </a:solidFill>
                <a:latin typeface="Monotype Koufi" pitchFamily="2" charset="-78"/>
                <a:ea typeface="Monotype Koufi" pitchFamily="2" charset="-78"/>
                <a:cs typeface="Monotype Koufi" pitchFamily="2" charset="-78"/>
              </a:rPr>
              <a:t>) حرشفية </a:t>
            </a:r>
            <a:r>
              <a:rPr lang="ar-SY" sz="2400" b="1" dirty="0" err="1" smtClean="0">
                <a:solidFill>
                  <a:srgbClr val="002060"/>
                </a:solidFill>
                <a:latin typeface="Monotype Koufi" pitchFamily="2" charset="-78"/>
                <a:ea typeface="Monotype Koufi" pitchFamily="2" charset="-78"/>
                <a:cs typeface="Monotype Koufi" pitchFamily="2" charset="-78"/>
              </a:rPr>
              <a:t>الخلاياوالسرطانة</a:t>
            </a:r>
            <a:r>
              <a:rPr lang="ar-SY" sz="2400" b="1" dirty="0" smtClean="0">
                <a:solidFill>
                  <a:srgbClr val="002060"/>
                </a:solidFill>
                <a:latin typeface="Monotype Koufi" pitchFamily="2" charset="-78"/>
                <a:ea typeface="Monotype Koufi" pitchFamily="2" charset="-78"/>
                <a:cs typeface="Monotype Koufi" pitchFamily="2" charset="-78"/>
              </a:rPr>
              <a:t> (</a:t>
            </a:r>
            <a:r>
              <a:rPr lang="ar-SY" sz="2400" b="1" dirty="0" err="1" smtClean="0">
                <a:solidFill>
                  <a:srgbClr val="002060"/>
                </a:solidFill>
                <a:latin typeface="Monotype Koufi" pitchFamily="2" charset="-78"/>
                <a:ea typeface="Monotype Koufi" pitchFamily="2" charset="-78"/>
                <a:cs typeface="Monotype Koufi" pitchFamily="2" charset="-78"/>
              </a:rPr>
              <a:t>الكارسينوما</a:t>
            </a:r>
            <a:r>
              <a:rPr lang="ar-SY" sz="2400" b="1" dirty="0" smtClean="0">
                <a:solidFill>
                  <a:srgbClr val="002060"/>
                </a:solidFill>
                <a:latin typeface="Monotype Koufi" pitchFamily="2" charset="-78"/>
                <a:ea typeface="Monotype Koufi" pitchFamily="2" charset="-78"/>
                <a:cs typeface="Monotype Koufi" pitchFamily="2" charset="-78"/>
              </a:rPr>
              <a:t>) قاعدية الخلايا</a:t>
            </a:r>
            <a:endParaRPr lang="en-US" sz="2200" dirty="0">
              <a:solidFill>
                <a:srgbClr val="002060"/>
              </a:solidFill>
              <a:ea typeface="Monotype Koufi" pitchFamily="2" charset="-78"/>
              <a:cs typeface="Monotype Koufi" pitchFamily="2" charset="-78"/>
            </a:endParaRPr>
          </a:p>
        </p:txBody>
      </p:sp>
      <p:pic>
        <p:nvPicPr>
          <p:cNvPr id="9" name="Picture 3" descr="C:\Users\TOSHIBA\Documents\محاضرات السرطان\تصنيف المسرطنات\انماط السرطانات\كارسينوما-خلايا شائكة وقاعدية وميلابية.png"/>
          <p:cNvPicPr>
            <a:picLocks noChangeAspect="1" noChangeArrowheads="1"/>
          </p:cNvPicPr>
          <p:nvPr/>
        </p:nvPicPr>
        <p:blipFill>
          <a:blip r:embed="rId2"/>
          <a:srcRect b="6282"/>
          <a:stretch>
            <a:fillRect/>
          </a:stretch>
        </p:blipFill>
        <p:spPr bwMode="auto">
          <a:xfrm>
            <a:off x="2143108" y="1928802"/>
            <a:ext cx="4962070" cy="3357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السرطان</a:t>
            </a:r>
            <a:r>
              <a:rPr lang="ar-SY" b="1" dirty="0" smtClean="0">
                <a:solidFill>
                  <a:schemeClr val="accent6">
                    <a:lumMod val="60000"/>
                    <a:lumOff val="40000"/>
                  </a:schemeClr>
                </a:solidFill>
                <a:latin typeface="Arial Unicode MS" pitchFamily="34" charset="-128"/>
                <a:ea typeface="Arial Unicode MS" pitchFamily="34" charset="-128"/>
              </a:rPr>
              <a:t>ة (</a:t>
            </a:r>
            <a:r>
              <a:rPr lang="ar-SY" b="1" dirty="0" err="1" smtClean="0">
                <a:solidFill>
                  <a:schemeClr val="accent6">
                    <a:lumMod val="60000"/>
                    <a:lumOff val="40000"/>
                  </a:schemeClr>
                </a:solidFill>
                <a:latin typeface="Arial Unicode MS" pitchFamily="34" charset="-128"/>
                <a:ea typeface="Arial Unicode MS" pitchFamily="34" charset="-128"/>
              </a:rPr>
              <a:t>الكارسينوما</a:t>
            </a:r>
            <a:r>
              <a:rPr lang="ar-SY" b="1" dirty="0" smtClean="0">
                <a:solidFill>
                  <a:schemeClr val="accent6">
                    <a:lumMod val="60000"/>
                    <a:lumOff val="40000"/>
                  </a:schemeClr>
                </a:solidFill>
                <a:latin typeface="Arial Unicode MS" pitchFamily="34" charset="-128"/>
                <a:ea typeface="Arial Unicode MS" pitchFamily="34" charset="-128"/>
              </a:rPr>
              <a:t>)</a:t>
            </a:r>
          </a:p>
          <a:p>
            <a:pPr algn="ctr">
              <a:buNone/>
            </a:pPr>
            <a:r>
              <a:rPr lang="ar-SY" b="1" dirty="0" err="1" smtClean="0">
                <a:solidFill>
                  <a:srgbClr val="002060"/>
                </a:solidFill>
                <a:latin typeface="Arial Unicode MS" pitchFamily="34" charset="-128"/>
                <a:ea typeface="Arial Unicode MS" pitchFamily="34" charset="-128"/>
              </a:rPr>
              <a:t>السرطانة</a:t>
            </a:r>
            <a:r>
              <a:rPr lang="ar-SY" b="1" dirty="0" smtClean="0">
                <a:solidFill>
                  <a:srgbClr val="002060"/>
                </a:solidFill>
                <a:latin typeface="Arial Unicode MS" pitchFamily="34" charset="-128"/>
                <a:ea typeface="Arial Unicode MS" pitchFamily="34" charset="-128"/>
              </a:rPr>
              <a:t> </a:t>
            </a:r>
            <a:r>
              <a:rPr lang="ar-SY" b="1" dirty="0" err="1" smtClean="0">
                <a:solidFill>
                  <a:srgbClr val="002060"/>
                </a:solidFill>
                <a:latin typeface="Arial Unicode MS" pitchFamily="34" charset="-128"/>
                <a:ea typeface="Arial Unicode MS" pitchFamily="34" charset="-128"/>
              </a:rPr>
              <a:t>الغدية</a:t>
            </a:r>
            <a:r>
              <a:rPr lang="ar-SY" b="1" dirty="0" smtClean="0">
                <a:solidFill>
                  <a:srgbClr val="002060"/>
                </a:solidFill>
                <a:latin typeface="Arial Unicode MS" pitchFamily="34" charset="-128"/>
                <a:ea typeface="Arial Unicode MS" pitchFamily="34" charset="-128"/>
              </a:rPr>
              <a:t> (</a:t>
            </a:r>
            <a:r>
              <a:rPr lang="ar-SY" b="1" dirty="0" err="1" smtClean="0">
                <a:solidFill>
                  <a:srgbClr val="002060"/>
                </a:solidFill>
                <a:latin typeface="Arial Unicode MS" pitchFamily="34" charset="-128"/>
                <a:ea typeface="Arial Unicode MS" pitchFamily="34" charset="-128"/>
              </a:rPr>
              <a:t>الأدينوكارسينوما</a:t>
            </a:r>
            <a:r>
              <a:rPr lang="ar-SY" b="1" dirty="0" smtClean="0">
                <a:solidFill>
                  <a:srgbClr val="002060"/>
                </a:solidFill>
                <a:latin typeface="Arial Unicode MS" pitchFamily="34" charset="-128"/>
                <a:ea typeface="Arial Unicode MS" pitchFamily="34" charset="-128"/>
              </a:rPr>
              <a:t>)</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تبدأ في الخلايا </a:t>
            </a:r>
            <a:r>
              <a:rPr lang="ar-SY" b="1" dirty="0" err="1" smtClean="0">
                <a:solidFill>
                  <a:schemeClr val="bg1"/>
                </a:solidFill>
                <a:latin typeface="Arial Unicode MS" pitchFamily="34" charset="-128"/>
                <a:ea typeface="Arial Unicode MS" pitchFamily="34" charset="-128"/>
              </a:rPr>
              <a:t>الغدية</a:t>
            </a:r>
            <a:r>
              <a:rPr lang="ar-SY" b="1" dirty="0" smtClean="0">
                <a:solidFill>
                  <a:schemeClr val="bg1"/>
                </a:solidFill>
                <a:latin typeface="Arial Unicode MS" pitchFamily="34" charset="-128"/>
                <a:ea typeface="Arial Unicode MS" pitchFamily="34" charset="-128"/>
              </a:rPr>
              <a:t> التي تدعى الخلايا الورمية </a:t>
            </a:r>
            <a:r>
              <a:rPr lang="ar-SY" b="1" dirty="0" err="1" smtClean="0">
                <a:solidFill>
                  <a:schemeClr val="bg1"/>
                </a:solidFill>
                <a:latin typeface="Arial Unicode MS" pitchFamily="34" charset="-128"/>
                <a:ea typeface="Arial Unicode MS" pitchFamily="34" charset="-128"/>
              </a:rPr>
              <a:t>الغدية</a:t>
            </a:r>
            <a:r>
              <a:rPr lang="ar-SY" b="1" dirty="0" smtClean="0">
                <a:solidFill>
                  <a:schemeClr val="bg1"/>
                </a:solidFill>
                <a:latin typeface="Arial Unicode MS" pitchFamily="34" charset="-128"/>
                <a:ea typeface="Arial Unicode MS" pitchFamily="34" charset="-128"/>
              </a:rPr>
              <a:t> التي تنتج سوائل للمحافظة على الأنسجة ندية</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194</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err="1" smtClean="0">
                <a:solidFill>
                  <a:srgbClr val="C00000"/>
                </a:solidFill>
                <a:latin typeface="Monotype Koufi" pitchFamily="2" charset="-78"/>
                <a:ea typeface="Monotype Koufi" pitchFamily="2" charset="-78"/>
                <a:cs typeface="PT Bold Heading" pitchFamily="2" charset="-78"/>
              </a:rPr>
              <a:t>السرطانة</a:t>
            </a:r>
            <a:r>
              <a:rPr lang="ar-SY" b="1" dirty="0" smtClean="0">
                <a:solidFill>
                  <a:srgbClr val="C00000"/>
                </a:solidFill>
                <a:latin typeface="Monotype Koufi" pitchFamily="2" charset="-78"/>
                <a:ea typeface="Monotype Koufi" pitchFamily="2" charset="-78"/>
                <a:cs typeface="PT Bold Heading" pitchFamily="2" charset="-78"/>
              </a:rPr>
              <a:t> (</a:t>
            </a:r>
            <a:r>
              <a:rPr lang="ar-SY" b="1" dirty="0" err="1" smtClean="0">
                <a:solidFill>
                  <a:srgbClr val="C00000"/>
                </a:solidFill>
                <a:latin typeface="Monotype Koufi" pitchFamily="2" charset="-78"/>
                <a:ea typeface="Monotype Koufi" pitchFamily="2" charset="-78"/>
                <a:cs typeface="PT Bold Heading" pitchFamily="2" charset="-78"/>
              </a:rPr>
              <a:t>الكارسينوما</a:t>
            </a:r>
            <a:r>
              <a:rPr lang="ar-SY" b="1" dirty="0" smtClean="0">
                <a:solidFill>
                  <a:srgbClr val="C00000"/>
                </a:solidFill>
                <a:latin typeface="Monotype Koufi" pitchFamily="2" charset="-78"/>
                <a:ea typeface="Monotype Koufi" pitchFamily="2" charset="-78"/>
                <a:cs typeface="PT Bold Heading" pitchFamily="2" charset="-78"/>
              </a:rPr>
              <a:t>)</a:t>
            </a:r>
            <a:r>
              <a:rPr lang="ar-SY" b="1" baseline="30000" dirty="0" smtClean="0">
                <a:solidFill>
                  <a:srgbClr val="00B050"/>
                </a:solidFill>
                <a:latin typeface="Monotype Koufi" pitchFamily="2" charset="-78"/>
                <a:ea typeface="Monotype Koufi" pitchFamily="2" charset="-78"/>
                <a:cs typeface="PT Bold Heading" pitchFamily="2" charset="-78"/>
              </a:rPr>
              <a:t> 1، 18، 28</a:t>
            </a:r>
            <a:r>
              <a:rPr lang="ar-SY" b="1" dirty="0" smtClean="0">
                <a:solidFill>
                  <a:srgbClr val="C00000"/>
                </a:solidFill>
                <a:latin typeface="Monotype Koufi" pitchFamily="2" charset="-78"/>
                <a:ea typeface="Monotype Koufi" pitchFamily="2" charset="-78"/>
                <a:cs typeface="PT Bold Heading" pitchFamily="2" charset="-78"/>
              </a:rPr>
              <a:t>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195</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r>
              <a:rPr lang="ar-SY" sz="2200" b="1" dirty="0" err="1" smtClean="0">
                <a:solidFill>
                  <a:srgbClr val="002060"/>
                </a:solidFill>
                <a:latin typeface="Monotype Koufi" pitchFamily="2" charset="-78"/>
                <a:ea typeface="Monotype Koufi" pitchFamily="2" charset="-78"/>
                <a:cs typeface="Monotype Koufi" pitchFamily="2" charset="-78"/>
              </a:rPr>
              <a:t>السرطانة</a:t>
            </a:r>
            <a:r>
              <a:rPr lang="ar-SY" sz="2200" b="1" dirty="0" smtClean="0">
                <a:solidFill>
                  <a:srgbClr val="002060"/>
                </a:solidFill>
                <a:latin typeface="Monotype Koufi" pitchFamily="2" charset="-78"/>
                <a:ea typeface="Monotype Koufi" pitchFamily="2" charset="-78"/>
                <a:cs typeface="Monotype Koufi" pitchFamily="2" charset="-78"/>
              </a:rPr>
              <a:t> </a:t>
            </a:r>
            <a:r>
              <a:rPr lang="ar-SY" sz="2200" b="1" dirty="0" err="1" smtClean="0">
                <a:solidFill>
                  <a:srgbClr val="002060"/>
                </a:solidFill>
                <a:latin typeface="Monotype Koufi" pitchFamily="2" charset="-78"/>
                <a:ea typeface="Monotype Koufi" pitchFamily="2" charset="-78"/>
                <a:cs typeface="Monotype Koufi" pitchFamily="2" charset="-78"/>
              </a:rPr>
              <a:t>الغدية</a:t>
            </a:r>
            <a:r>
              <a:rPr lang="ar-SY" sz="2200" b="1" dirty="0" smtClean="0">
                <a:solidFill>
                  <a:srgbClr val="002060"/>
                </a:solidFill>
                <a:latin typeface="Monotype Koufi" pitchFamily="2" charset="-78"/>
                <a:ea typeface="Monotype Koufi" pitchFamily="2" charset="-78"/>
                <a:cs typeface="Monotype Koufi" pitchFamily="2" charset="-78"/>
              </a:rPr>
              <a:t> (</a:t>
            </a:r>
            <a:r>
              <a:rPr lang="ar-SY" sz="2200" b="1" dirty="0" err="1" smtClean="0">
                <a:solidFill>
                  <a:srgbClr val="002060"/>
                </a:solidFill>
                <a:latin typeface="Monotype Koufi" pitchFamily="2" charset="-78"/>
                <a:ea typeface="Monotype Koufi" pitchFamily="2" charset="-78"/>
                <a:cs typeface="Monotype Koufi" pitchFamily="2" charset="-78"/>
              </a:rPr>
              <a:t>الأدينو</a:t>
            </a:r>
            <a:r>
              <a:rPr lang="ar-SY" sz="2200" b="1" dirty="0" smtClean="0">
                <a:solidFill>
                  <a:srgbClr val="002060"/>
                </a:solidFill>
                <a:latin typeface="Monotype Koufi" pitchFamily="2" charset="-78"/>
                <a:ea typeface="Monotype Koufi" pitchFamily="2" charset="-78"/>
                <a:cs typeface="Monotype Koufi" pitchFamily="2" charset="-78"/>
              </a:rPr>
              <a:t> </a:t>
            </a:r>
            <a:r>
              <a:rPr lang="ar-SY" sz="2200" b="1" dirty="0" err="1" smtClean="0">
                <a:solidFill>
                  <a:srgbClr val="002060"/>
                </a:solidFill>
                <a:latin typeface="Monotype Koufi" pitchFamily="2" charset="-78"/>
                <a:ea typeface="Monotype Koufi" pitchFamily="2" charset="-78"/>
                <a:cs typeface="Monotype Koufi" pitchFamily="2" charset="-78"/>
              </a:rPr>
              <a:t>كارسينوما</a:t>
            </a:r>
            <a:r>
              <a:rPr lang="ar-SY" sz="2200" b="1" dirty="0" smtClean="0">
                <a:solidFill>
                  <a:srgbClr val="002060"/>
                </a:solidFill>
                <a:latin typeface="Monotype Koufi" pitchFamily="2" charset="-78"/>
                <a:ea typeface="Monotype Koufi" pitchFamily="2" charset="-78"/>
                <a:cs typeface="Monotype Koufi" pitchFamily="2" charset="-78"/>
              </a:rPr>
              <a:t>)</a:t>
            </a:r>
            <a:r>
              <a:rPr lang="ar-SY" sz="2200" b="1" dirty="0" smtClean="0">
                <a:solidFill>
                  <a:schemeClr val="bg1"/>
                </a:solidFill>
                <a:latin typeface="Monotype Koufi" pitchFamily="2" charset="-78"/>
                <a:ea typeface="Monotype Koufi" pitchFamily="2" charset="-78"/>
                <a:cs typeface="Monotype Koufi" pitchFamily="2" charset="-78"/>
              </a:rPr>
              <a:t>-في المريء-</a:t>
            </a:r>
            <a:endParaRPr lang="en-US" sz="2200" dirty="0">
              <a:solidFill>
                <a:schemeClr val="bg1"/>
              </a:solidFill>
              <a:ea typeface="Monotype Koufi" pitchFamily="2" charset="-78"/>
              <a:cs typeface="Monotype Koufi" pitchFamily="2" charset="-78"/>
            </a:endParaRPr>
          </a:p>
        </p:txBody>
      </p:sp>
      <p:pic>
        <p:nvPicPr>
          <p:cNvPr id="9" name="Picture 3" descr="C:\Users\TOSHIBA\Documents\محاضرات السرطان\تصنيف المسرطنات\انماط السرطانات\ادينوكارسينوما المريء.jpg"/>
          <p:cNvPicPr>
            <a:picLocks noChangeAspect="1" noChangeArrowheads="1"/>
          </p:cNvPicPr>
          <p:nvPr/>
        </p:nvPicPr>
        <p:blipFill>
          <a:blip r:embed="rId2"/>
          <a:srcRect/>
          <a:stretch>
            <a:fillRect/>
          </a:stretch>
        </p:blipFill>
        <p:spPr bwMode="auto">
          <a:xfrm>
            <a:off x="500034" y="2071678"/>
            <a:ext cx="8001024" cy="3305199"/>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السرطان</a:t>
            </a:r>
            <a:r>
              <a:rPr lang="ar-SY" b="1" dirty="0" smtClean="0">
                <a:solidFill>
                  <a:schemeClr val="accent6">
                    <a:lumMod val="60000"/>
                    <a:lumOff val="40000"/>
                  </a:schemeClr>
                </a:solidFill>
                <a:latin typeface="Arial Unicode MS" pitchFamily="34" charset="-128"/>
                <a:ea typeface="Arial Unicode MS" pitchFamily="34" charset="-128"/>
              </a:rPr>
              <a:t>ة (</a:t>
            </a:r>
            <a:r>
              <a:rPr lang="ar-SY" b="1" dirty="0" err="1" smtClean="0">
                <a:solidFill>
                  <a:schemeClr val="accent6">
                    <a:lumMod val="60000"/>
                    <a:lumOff val="40000"/>
                  </a:schemeClr>
                </a:solidFill>
                <a:latin typeface="Arial Unicode MS" pitchFamily="34" charset="-128"/>
                <a:ea typeface="Arial Unicode MS" pitchFamily="34" charset="-128"/>
              </a:rPr>
              <a:t>الكارسينوما</a:t>
            </a:r>
            <a:r>
              <a:rPr lang="ar-SY" b="1" dirty="0" smtClean="0">
                <a:solidFill>
                  <a:schemeClr val="accent6">
                    <a:lumMod val="60000"/>
                    <a:lumOff val="40000"/>
                  </a:schemeClr>
                </a:solidFill>
                <a:latin typeface="Arial Unicode MS" pitchFamily="34" charset="-128"/>
                <a:ea typeface="Arial Unicode MS" pitchFamily="34" charset="-128"/>
              </a:rPr>
              <a:t>)</a:t>
            </a:r>
          </a:p>
          <a:p>
            <a:pPr algn="ctr">
              <a:buNone/>
            </a:pPr>
            <a:r>
              <a:rPr lang="ar-SY" b="1" dirty="0" err="1" smtClean="0">
                <a:solidFill>
                  <a:srgbClr val="002060"/>
                </a:solidFill>
                <a:latin typeface="Arial Unicode MS" pitchFamily="34" charset="-128"/>
                <a:ea typeface="Arial Unicode MS" pitchFamily="34" charset="-128"/>
              </a:rPr>
              <a:t>سرطانة</a:t>
            </a:r>
            <a:r>
              <a:rPr lang="ar-SY" b="1" dirty="0" smtClean="0">
                <a:solidFill>
                  <a:srgbClr val="002060"/>
                </a:solidFill>
                <a:latin typeface="Arial Unicode MS" pitchFamily="34" charset="-128"/>
                <a:ea typeface="Arial Unicode MS" pitchFamily="34" charset="-128"/>
              </a:rPr>
              <a:t> الخلايا الانتقالية</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تبدأ في خلايا </a:t>
            </a:r>
            <a:r>
              <a:rPr lang="ar-SY" b="1" dirty="0" err="1" smtClean="0">
                <a:solidFill>
                  <a:schemeClr val="bg1"/>
                </a:solidFill>
                <a:latin typeface="Arial Unicode MS" pitchFamily="34" charset="-128"/>
                <a:ea typeface="Arial Unicode MS" pitchFamily="34" charset="-128"/>
              </a:rPr>
              <a:t>الظهارة</a:t>
            </a:r>
            <a:r>
              <a:rPr lang="ar-SY" b="1" dirty="0" smtClean="0">
                <a:solidFill>
                  <a:schemeClr val="bg1"/>
                </a:solidFill>
                <a:latin typeface="Arial Unicode MS" pitchFamily="34" charset="-128"/>
                <a:ea typeface="Arial Unicode MS" pitchFamily="34" charset="-128"/>
              </a:rPr>
              <a:t> الانتقالية، وهي خلايا تستطيع أن تتمدد، كبطانة المثانة </a:t>
            </a:r>
          </a:p>
          <a:p>
            <a:pPr>
              <a:buNone/>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196</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err="1" smtClean="0">
                <a:solidFill>
                  <a:srgbClr val="C00000"/>
                </a:solidFill>
                <a:latin typeface="Monotype Koufi" pitchFamily="2" charset="-78"/>
                <a:ea typeface="Monotype Koufi" pitchFamily="2" charset="-78"/>
                <a:cs typeface="PT Bold Heading" pitchFamily="2" charset="-78"/>
              </a:rPr>
              <a:t>السرطانة</a:t>
            </a:r>
            <a:r>
              <a:rPr lang="ar-SY" b="1" dirty="0" smtClean="0">
                <a:solidFill>
                  <a:srgbClr val="C00000"/>
                </a:solidFill>
                <a:latin typeface="Monotype Koufi" pitchFamily="2" charset="-78"/>
                <a:ea typeface="Monotype Koufi" pitchFamily="2" charset="-78"/>
                <a:cs typeface="PT Bold Heading" pitchFamily="2" charset="-78"/>
              </a:rPr>
              <a:t> (</a:t>
            </a:r>
            <a:r>
              <a:rPr lang="ar-SY" b="1" dirty="0" err="1" smtClean="0">
                <a:solidFill>
                  <a:srgbClr val="C00000"/>
                </a:solidFill>
                <a:latin typeface="Monotype Koufi" pitchFamily="2" charset="-78"/>
                <a:ea typeface="Monotype Koufi" pitchFamily="2" charset="-78"/>
                <a:cs typeface="PT Bold Heading" pitchFamily="2" charset="-78"/>
              </a:rPr>
              <a:t>الكارسينوما</a:t>
            </a:r>
            <a:r>
              <a:rPr lang="ar-SY" b="1" dirty="0" smtClean="0">
                <a:solidFill>
                  <a:srgbClr val="C00000"/>
                </a:solidFill>
                <a:latin typeface="Monotype Koufi" pitchFamily="2" charset="-78"/>
                <a:ea typeface="Monotype Koufi" pitchFamily="2" charset="-78"/>
                <a:cs typeface="PT Bold Heading" pitchFamily="2" charset="-78"/>
              </a:rPr>
              <a:t>)</a:t>
            </a:r>
            <a:r>
              <a:rPr lang="ar-SY" b="1" baseline="30000" dirty="0" smtClean="0">
                <a:solidFill>
                  <a:srgbClr val="00B050"/>
                </a:solidFill>
                <a:latin typeface="Monotype Koufi" pitchFamily="2" charset="-78"/>
                <a:ea typeface="Monotype Koufi" pitchFamily="2" charset="-78"/>
                <a:cs typeface="PT Bold Heading" pitchFamily="2" charset="-78"/>
              </a:rPr>
              <a:t> 1، 18، 28</a:t>
            </a:r>
            <a:r>
              <a:rPr lang="ar-SY" b="1" dirty="0" smtClean="0">
                <a:solidFill>
                  <a:srgbClr val="C00000"/>
                </a:solidFill>
                <a:latin typeface="Monotype Koufi" pitchFamily="2" charset="-78"/>
                <a:ea typeface="Monotype Koufi" pitchFamily="2" charset="-78"/>
                <a:cs typeface="PT Bold Heading" pitchFamily="2" charset="-78"/>
              </a:rPr>
              <a:t>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197</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r>
              <a:rPr lang="ar-SY" sz="2200" b="1" dirty="0" err="1" smtClean="0">
                <a:solidFill>
                  <a:srgbClr val="002060"/>
                </a:solidFill>
                <a:latin typeface="Monotype Koufi" pitchFamily="2" charset="-78"/>
                <a:ea typeface="Monotype Koufi" pitchFamily="2" charset="-78"/>
                <a:cs typeface="Monotype Koufi" pitchFamily="2" charset="-78"/>
              </a:rPr>
              <a:t>سرطانة</a:t>
            </a:r>
            <a:r>
              <a:rPr lang="ar-SY" sz="2200" b="1" dirty="0" smtClean="0">
                <a:solidFill>
                  <a:srgbClr val="002060"/>
                </a:solidFill>
                <a:latin typeface="Monotype Koufi" pitchFamily="2" charset="-78"/>
                <a:ea typeface="Monotype Koufi" pitchFamily="2" charset="-78"/>
                <a:cs typeface="Monotype Koufi" pitchFamily="2" charset="-78"/>
              </a:rPr>
              <a:t> (</a:t>
            </a:r>
            <a:r>
              <a:rPr lang="ar-SY" sz="2200" b="1" dirty="0" err="1" smtClean="0">
                <a:solidFill>
                  <a:srgbClr val="002060"/>
                </a:solidFill>
                <a:latin typeface="Monotype Koufi" pitchFamily="2" charset="-78"/>
                <a:ea typeface="Monotype Koufi" pitchFamily="2" charset="-78"/>
                <a:cs typeface="Monotype Koufi" pitchFamily="2" charset="-78"/>
              </a:rPr>
              <a:t>كارسينوما</a:t>
            </a:r>
            <a:r>
              <a:rPr lang="ar-SY" sz="2200" b="1" dirty="0" smtClean="0">
                <a:solidFill>
                  <a:srgbClr val="002060"/>
                </a:solidFill>
                <a:latin typeface="Monotype Koufi" pitchFamily="2" charset="-78"/>
                <a:ea typeface="Monotype Koufi" pitchFamily="2" charset="-78"/>
                <a:cs typeface="Monotype Koufi" pitchFamily="2" charset="-78"/>
              </a:rPr>
              <a:t>) الخلايا الانتقالية</a:t>
            </a:r>
            <a:r>
              <a:rPr lang="ar-SY" sz="2200" b="1" dirty="0" smtClean="0">
                <a:solidFill>
                  <a:schemeClr val="bg1"/>
                </a:solidFill>
                <a:latin typeface="Monotype Koufi" pitchFamily="2" charset="-78"/>
                <a:ea typeface="Monotype Koufi" pitchFamily="2" charset="-78"/>
                <a:cs typeface="Monotype Koufi" pitchFamily="2" charset="-78"/>
              </a:rPr>
              <a:t>-في المثانة-</a:t>
            </a:r>
            <a:endParaRPr lang="en-US" sz="2200" dirty="0">
              <a:solidFill>
                <a:schemeClr val="bg1"/>
              </a:solidFill>
              <a:ea typeface="Monotype Koufi" pitchFamily="2" charset="-78"/>
              <a:cs typeface="Monotype Koufi" pitchFamily="2" charset="-78"/>
            </a:endParaRPr>
          </a:p>
        </p:txBody>
      </p:sp>
      <p:pic>
        <p:nvPicPr>
          <p:cNvPr id="8" name="Picture 3" descr="C:\Users\TOSHIBA\Documents\محاضرات السرطان\تصنيف المسرطنات\انماط السرطانات\كارسينوما الخلايا الانتقالية في المثانة1.jpg"/>
          <p:cNvPicPr>
            <a:picLocks noChangeAspect="1" noChangeArrowheads="1"/>
          </p:cNvPicPr>
          <p:nvPr/>
        </p:nvPicPr>
        <p:blipFill>
          <a:blip r:embed="rId2"/>
          <a:srcRect/>
          <a:stretch>
            <a:fillRect/>
          </a:stretch>
        </p:blipFill>
        <p:spPr bwMode="auto">
          <a:xfrm>
            <a:off x="5786446" y="2500306"/>
            <a:ext cx="2790825" cy="2705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4" descr="C:\Users\TOSHIBA\Documents\محاضرات السرطان\تصنيف المسرطنات\انماط السرطانات\كارسينوما الخلايا الانتقالية في المثانة.jpg"/>
          <p:cNvPicPr>
            <a:picLocks noChangeAspect="1" noChangeArrowheads="1"/>
          </p:cNvPicPr>
          <p:nvPr/>
        </p:nvPicPr>
        <p:blipFill>
          <a:blip r:embed="rId3" cstate="print"/>
          <a:srcRect/>
          <a:stretch>
            <a:fillRect/>
          </a:stretch>
        </p:blipFill>
        <p:spPr bwMode="auto">
          <a:xfrm>
            <a:off x="428596" y="1857364"/>
            <a:ext cx="4672012" cy="3337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Y" b="1" dirty="0" err="1" smtClean="0">
                <a:solidFill>
                  <a:schemeClr val="accent6">
                    <a:lumMod val="60000"/>
                    <a:lumOff val="40000"/>
                  </a:schemeClr>
                </a:solidFill>
                <a:latin typeface="Arial Unicode MS" pitchFamily="34" charset="-128"/>
                <a:ea typeface="Arial Unicode MS" pitchFamily="34" charset="-128"/>
              </a:rPr>
              <a:t>الساركومة</a:t>
            </a:r>
            <a:endParaRPr lang="ar-SY" b="1" dirty="0" smtClean="0">
              <a:solidFill>
                <a:schemeClr val="accent6">
                  <a:lumMod val="60000"/>
                  <a:lumOff val="40000"/>
                </a:schemeClr>
              </a:solidFill>
              <a:latin typeface="Arial Unicode MS" pitchFamily="34" charset="-128"/>
              <a:ea typeface="Arial Unicode MS" pitchFamily="34" charset="-128"/>
            </a:endParaRPr>
          </a:p>
          <a:p>
            <a:pPr>
              <a:buFont typeface="Wingdings" pitchFamily="2" charset="2"/>
              <a:buChar char="Ø"/>
            </a:pPr>
            <a:r>
              <a:rPr lang="ar-SY" b="1" dirty="0" smtClean="0">
                <a:solidFill>
                  <a:schemeClr val="bg1"/>
                </a:solidFill>
                <a:latin typeface="Arial Unicode MS" pitchFamily="34" charset="-128"/>
                <a:ea typeface="Arial Unicode MS" pitchFamily="34" charset="-128"/>
              </a:rPr>
              <a:t>تبدأ في الأنسجة </a:t>
            </a:r>
            <a:r>
              <a:rPr lang="ar-SY" b="1" dirty="0" err="1" smtClean="0">
                <a:solidFill>
                  <a:schemeClr val="bg1"/>
                </a:solidFill>
                <a:latin typeface="Arial Unicode MS" pitchFamily="34" charset="-128"/>
                <a:ea typeface="Arial Unicode MS" pitchFamily="34" charset="-128"/>
              </a:rPr>
              <a:t>الضامة</a:t>
            </a:r>
            <a:r>
              <a:rPr lang="ar-SY" b="1" dirty="0" smtClean="0">
                <a:solidFill>
                  <a:schemeClr val="bg1"/>
                </a:solidFill>
                <a:latin typeface="Arial Unicode MS" pitchFamily="34" charset="-128"/>
                <a:ea typeface="Arial Unicode MS" pitchFamily="34" charset="-128"/>
              </a:rPr>
              <a:t> التي تعتبر الأنسجة الداعمة للجسم</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تشتمل الأنسجة </a:t>
            </a:r>
            <a:r>
              <a:rPr lang="ar-SY" b="1" dirty="0" err="1" smtClean="0">
                <a:solidFill>
                  <a:schemeClr val="bg1"/>
                </a:solidFill>
                <a:latin typeface="Arial Unicode MS" pitchFamily="34" charset="-128"/>
                <a:ea typeface="Arial Unicode MS" pitchFamily="34" charset="-128"/>
              </a:rPr>
              <a:t>الضامة</a:t>
            </a:r>
            <a:r>
              <a:rPr lang="ar-SY" b="1" dirty="0" smtClean="0">
                <a:solidFill>
                  <a:schemeClr val="bg1"/>
                </a:solidFill>
                <a:latin typeface="Arial Unicode MS" pitchFamily="34" charset="-128"/>
                <a:ea typeface="Arial Unicode MS" pitchFamily="34" charset="-128"/>
              </a:rPr>
              <a:t> على العظام والغضاريف والأوتار والنسيج الليفي الذي يدعم أعضاء الجسم</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إنها أقل شيوعاً من </a:t>
            </a:r>
            <a:r>
              <a:rPr lang="ar-SY" b="1" dirty="0" err="1" smtClean="0">
                <a:solidFill>
                  <a:schemeClr val="bg1"/>
                </a:solidFill>
                <a:latin typeface="Arial Unicode MS" pitchFamily="34" charset="-128"/>
                <a:ea typeface="Arial Unicode MS" pitchFamily="34" charset="-128"/>
              </a:rPr>
              <a:t>السرطانة</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الكارسينوما</a:t>
            </a:r>
            <a:r>
              <a:rPr lang="ar-SY" b="1" dirty="0" smtClean="0">
                <a:solidFill>
                  <a:schemeClr val="bg1"/>
                </a:solidFill>
                <a:latin typeface="Arial Unicode MS" pitchFamily="34" charset="-128"/>
                <a:ea typeface="Arial Unicode MS" pitchFamily="34" charset="-128"/>
              </a:rPr>
              <a:t>)</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تصنف إلى نوعين: </a:t>
            </a:r>
            <a:r>
              <a:rPr lang="ar-SY" b="1" dirty="0" err="1" smtClean="0">
                <a:solidFill>
                  <a:schemeClr val="bg1"/>
                </a:solidFill>
                <a:latin typeface="Arial Unicode MS" pitchFamily="34" charset="-128"/>
                <a:ea typeface="Arial Unicode MS" pitchFamily="34" charset="-128"/>
              </a:rPr>
              <a:t>ساركومة</a:t>
            </a:r>
            <a:r>
              <a:rPr lang="ar-SY" b="1" dirty="0" smtClean="0">
                <a:solidFill>
                  <a:schemeClr val="bg1"/>
                </a:solidFill>
                <a:latin typeface="Arial Unicode MS" pitchFamily="34" charset="-128"/>
                <a:ea typeface="Arial Unicode MS" pitchFamily="34" charset="-128"/>
              </a:rPr>
              <a:t> العظم، </a:t>
            </a:r>
            <a:r>
              <a:rPr lang="ar-SY" b="1" dirty="0" err="1" smtClean="0">
                <a:solidFill>
                  <a:schemeClr val="bg1"/>
                </a:solidFill>
                <a:latin typeface="Arial Unicode MS" pitchFamily="34" charset="-128"/>
                <a:ea typeface="Arial Unicode MS" pitchFamily="34" charset="-128"/>
              </a:rPr>
              <a:t>وساركومة</a:t>
            </a:r>
            <a:r>
              <a:rPr lang="ar-SY" b="1" dirty="0" smtClean="0">
                <a:solidFill>
                  <a:schemeClr val="bg1"/>
                </a:solidFill>
                <a:latin typeface="Arial Unicode MS" pitchFamily="34" charset="-128"/>
                <a:ea typeface="Arial Unicode MS" pitchFamily="34" charset="-128"/>
              </a:rPr>
              <a:t> الأنسجة الرخوة (تبدأ في الغضروف أو العضل)</a:t>
            </a: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198</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92500" lnSpcReduction="20000"/>
          </a:bodyPr>
          <a:lstStyle/>
          <a:p>
            <a:pPr algn="ctr">
              <a:buNone/>
            </a:pPr>
            <a:r>
              <a:rPr lang="ar-SY" b="1" dirty="0" err="1" smtClean="0">
                <a:solidFill>
                  <a:schemeClr val="accent6">
                    <a:lumMod val="60000"/>
                    <a:lumOff val="40000"/>
                  </a:schemeClr>
                </a:solidFill>
                <a:latin typeface="Arial Unicode MS" pitchFamily="34" charset="-128"/>
                <a:ea typeface="Arial Unicode MS" pitchFamily="34" charset="-128"/>
              </a:rPr>
              <a:t>الساركومة</a:t>
            </a:r>
            <a:endParaRPr lang="ar-SY" b="1" dirty="0" smtClean="0">
              <a:solidFill>
                <a:schemeClr val="accent6">
                  <a:lumMod val="60000"/>
                  <a:lumOff val="40000"/>
                </a:schemeClr>
              </a:solidFill>
              <a:latin typeface="Arial Unicode MS" pitchFamily="34" charset="-128"/>
              <a:ea typeface="Arial Unicode MS" pitchFamily="34" charset="-128"/>
            </a:endParaRPr>
          </a:p>
          <a:p>
            <a:pPr algn="ctr">
              <a:buNone/>
            </a:pPr>
            <a:r>
              <a:rPr lang="ar-SY" b="1" dirty="0" err="1" smtClean="0">
                <a:solidFill>
                  <a:srgbClr val="002060"/>
                </a:solidFill>
                <a:latin typeface="Arial Unicode MS" pitchFamily="34" charset="-128"/>
                <a:ea typeface="Arial Unicode MS" pitchFamily="34" charset="-128"/>
              </a:rPr>
              <a:t>ساركومة</a:t>
            </a:r>
            <a:r>
              <a:rPr lang="ar-SY" b="1" dirty="0" smtClean="0">
                <a:solidFill>
                  <a:srgbClr val="002060"/>
                </a:solidFill>
                <a:latin typeface="Arial Unicode MS" pitchFamily="34" charset="-128"/>
                <a:ea typeface="Arial Unicode MS" pitchFamily="34" charset="-128"/>
              </a:rPr>
              <a:t> العظم</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تبدأ في خلايا العظم، وهي عدة أنواع:</a:t>
            </a:r>
          </a:p>
          <a:p>
            <a:pPr>
              <a:buFont typeface="Wingdings" pitchFamily="2" charset="2"/>
              <a:buChar char="§"/>
            </a:pPr>
            <a:r>
              <a:rPr lang="ar-SY" b="1" dirty="0" err="1" smtClean="0">
                <a:solidFill>
                  <a:schemeClr val="bg1"/>
                </a:solidFill>
                <a:latin typeface="Arial Unicode MS" pitchFamily="34" charset="-128"/>
                <a:ea typeface="Arial Unicode MS" pitchFamily="34" charset="-128"/>
              </a:rPr>
              <a:t>الساركومة</a:t>
            </a:r>
            <a:r>
              <a:rPr lang="ar-SY" b="1" dirty="0" smtClean="0">
                <a:solidFill>
                  <a:schemeClr val="bg1"/>
                </a:solidFill>
                <a:latin typeface="Arial Unicode MS" pitchFamily="34" charset="-128"/>
                <a:ea typeface="Arial Unicode MS" pitchFamily="34" charset="-128"/>
              </a:rPr>
              <a:t> العظمية</a:t>
            </a:r>
          </a:p>
          <a:p>
            <a:pPr>
              <a:buFont typeface="Wingdings" pitchFamily="2" charset="2"/>
              <a:buChar char="§"/>
            </a:pPr>
            <a:r>
              <a:rPr lang="ar-SY" b="1" dirty="0" err="1" smtClean="0">
                <a:solidFill>
                  <a:schemeClr val="bg1"/>
                </a:solidFill>
                <a:latin typeface="Arial Unicode MS" pitchFamily="34" charset="-128"/>
                <a:ea typeface="Arial Unicode MS" pitchFamily="34" charset="-128"/>
              </a:rPr>
              <a:t>ساركومة</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يُوِينْغ</a:t>
            </a:r>
            <a:r>
              <a:rPr lang="ar-SY" b="1" dirty="0" smtClean="0">
                <a:solidFill>
                  <a:schemeClr val="bg1"/>
                </a:solidFill>
                <a:latin typeface="Arial Unicode MS" pitchFamily="34" charset="-128"/>
                <a:ea typeface="Arial Unicode MS" pitchFamily="34" charset="-128"/>
              </a:rPr>
              <a:t> (في العظم)</a:t>
            </a:r>
          </a:p>
          <a:p>
            <a:pPr>
              <a:buFont typeface="Wingdings" pitchFamily="2" charset="2"/>
              <a:buChar char="§"/>
            </a:pPr>
            <a:r>
              <a:rPr lang="ar-SY" b="1" dirty="0" err="1" smtClean="0">
                <a:solidFill>
                  <a:schemeClr val="bg1"/>
                </a:solidFill>
                <a:latin typeface="Arial Unicode MS" pitchFamily="34" charset="-128"/>
                <a:ea typeface="Arial Unicode MS" pitchFamily="34" charset="-128"/>
              </a:rPr>
              <a:t>الساركومة</a:t>
            </a:r>
            <a:r>
              <a:rPr lang="ar-SY" b="1" dirty="0" smtClean="0">
                <a:solidFill>
                  <a:schemeClr val="bg1"/>
                </a:solidFill>
                <a:latin typeface="Arial Unicode MS" pitchFamily="34" charset="-128"/>
                <a:ea typeface="Arial Unicode MS" pitchFamily="34" charset="-128"/>
              </a:rPr>
              <a:t> الغضروفية</a:t>
            </a:r>
          </a:p>
          <a:p>
            <a:pPr>
              <a:buFont typeface="Wingdings" pitchFamily="2" charset="2"/>
              <a:buChar char="§"/>
            </a:pPr>
            <a:r>
              <a:rPr lang="ar-SY" b="1" dirty="0" err="1" smtClean="0">
                <a:solidFill>
                  <a:schemeClr val="bg1"/>
                </a:solidFill>
                <a:latin typeface="Arial Unicode MS" pitchFamily="34" charset="-128"/>
                <a:ea typeface="Arial Unicode MS" pitchFamily="34" charset="-128"/>
              </a:rPr>
              <a:t>الساركومة</a:t>
            </a:r>
            <a:r>
              <a:rPr lang="ar-SY" b="1" dirty="0" smtClean="0">
                <a:solidFill>
                  <a:schemeClr val="bg1"/>
                </a:solidFill>
                <a:latin typeface="Arial Unicode MS" pitchFamily="34" charset="-128"/>
                <a:ea typeface="Arial Unicode MS" pitchFamily="34" charset="-128"/>
              </a:rPr>
              <a:t> مغزلية الخلايا: </a:t>
            </a:r>
            <a:r>
              <a:rPr lang="ar-SY" b="1" dirty="0" err="1" smtClean="0">
                <a:solidFill>
                  <a:schemeClr val="bg1"/>
                </a:solidFill>
                <a:latin typeface="Arial Unicode MS" pitchFamily="34" charset="-128"/>
                <a:ea typeface="Arial Unicode MS" pitchFamily="34" charset="-128"/>
              </a:rPr>
              <a:t>ساركومة</a:t>
            </a:r>
            <a:r>
              <a:rPr lang="ar-SY" b="1" dirty="0" smtClean="0">
                <a:solidFill>
                  <a:schemeClr val="bg1"/>
                </a:solidFill>
                <a:latin typeface="Arial Unicode MS" pitchFamily="34" charset="-128"/>
                <a:ea typeface="Arial Unicode MS" pitchFamily="34" charset="-128"/>
              </a:rPr>
              <a:t> العظم غير المتمايزة، ورم </a:t>
            </a:r>
            <a:r>
              <a:rPr lang="ar-SY" b="1" dirty="0" err="1" smtClean="0">
                <a:solidFill>
                  <a:schemeClr val="bg1"/>
                </a:solidFill>
                <a:latin typeface="Arial Unicode MS" pitchFamily="34" charset="-128"/>
                <a:ea typeface="Arial Unicode MS" pitchFamily="34" charset="-128"/>
              </a:rPr>
              <a:t>المُنْسِجات</a:t>
            </a:r>
            <a:r>
              <a:rPr lang="ar-SY" b="1" dirty="0" smtClean="0">
                <a:solidFill>
                  <a:schemeClr val="bg1"/>
                </a:solidFill>
                <a:latin typeface="Arial Unicode MS" pitchFamily="34" charset="-128"/>
                <a:ea typeface="Arial Unicode MS" pitchFamily="34" charset="-128"/>
              </a:rPr>
              <a:t> الليفي الخبيث، </a:t>
            </a:r>
            <a:r>
              <a:rPr lang="ar-SY" b="1" dirty="0" err="1" smtClean="0">
                <a:solidFill>
                  <a:schemeClr val="bg1"/>
                </a:solidFill>
                <a:latin typeface="Arial Unicode MS" pitchFamily="34" charset="-128"/>
                <a:ea typeface="Arial Unicode MS" pitchFamily="34" charset="-128"/>
              </a:rPr>
              <a:t>الساركومة</a:t>
            </a:r>
            <a:r>
              <a:rPr lang="ar-SY" b="1" dirty="0" smtClean="0">
                <a:solidFill>
                  <a:schemeClr val="bg1"/>
                </a:solidFill>
                <a:latin typeface="Arial Unicode MS" pitchFamily="34" charset="-128"/>
                <a:ea typeface="Arial Unicode MS" pitchFamily="34" charset="-128"/>
              </a:rPr>
              <a:t> الليفية، </a:t>
            </a:r>
            <a:r>
              <a:rPr lang="ar-SY" b="1" dirty="0" err="1" smtClean="0">
                <a:solidFill>
                  <a:schemeClr val="bg1"/>
                </a:solidFill>
                <a:latin typeface="Arial Unicode MS" pitchFamily="34" charset="-128"/>
                <a:ea typeface="Arial Unicode MS" pitchFamily="34" charset="-128"/>
              </a:rPr>
              <a:t>الساركومة</a:t>
            </a:r>
            <a:r>
              <a:rPr lang="ar-SY" b="1" dirty="0" smtClean="0">
                <a:solidFill>
                  <a:schemeClr val="bg1"/>
                </a:solidFill>
                <a:latin typeface="Arial Unicode MS" pitchFamily="34" charset="-128"/>
                <a:ea typeface="Arial Unicode MS" pitchFamily="34" charset="-128"/>
              </a:rPr>
              <a:t> العضلية الليفية</a:t>
            </a:r>
          </a:p>
          <a:p>
            <a:pPr>
              <a:buFont typeface="Wingdings" pitchFamily="2" charset="2"/>
              <a:buChar char="§"/>
            </a:pPr>
            <a:r>
              <a:rPr lang="ar-SY" b="1" dirty="0" smtClean="0">
                <a:solidFill>
                  <a:schemeClr val="bg1"/>
                </a:solidFill>
                <a:latin typeface="Arial Unicode MS" pitchFamily="34" charset="-128"/>
                <a:ea typeface="Arial Unicode MS" pitchFamily="34" charset="-128"/>
              </a:rPr>
              <a:t>الورم </a:t>
            </a:r>
            <a:r>
              <a:rPr lang="ar-SY" b="1" dirty="0" err="1" smtClean="0">
                <a:solidFill>
                  <a:schemeClr val="bg1"/>
                </a:solidFill>
                <a:latin typeface="Arial Unicode MS" pitchFamily="34" charset="-128"/>
                <a:ea typeface="Arial Unicode MS" pitchFamily="34" charset="-128"/>
              </a:rPr>
              <a:t>الحبلي</a:t>
            </a: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199</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FFC000"/>
          </a:solidFill>
        </p:spPr>
        <p:txBody>
          <a:bodyPr/>
          <a:lstStyle/>
          <a:p>
            <a:r>
              <a:rPr lang="ar-SY" b="1" dirty="0" smtClean="0">
                <a:solidFill>
                  <a:srgbClr val="0070C0"/>
                </a:solidFill>
                <a:latin typeface="Monotype Koufi" pitchFamily="2" charset="-78"/>
                <a:ea typeface="Monotype Koufi" pitchFamily="2" charset="-78"/>
                <a:cs typeface="Monotype Koufi" pitchFamily="2" charset="-78"/>
              </a:rPr>
              <a:t>المحتويات</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fontScale="85000" lnSpcReduction="20000"/>
          </a:bodyPr>
          <a:lstStyle/>
          <a:p>
            <a:pPr>
              <a:buFont typeface="Wingdings" pitchFamily="2" charset="2"/>
              <a:buChar char="v"/>
            </a:pPr>
            <a:r>
              <a:rPr lang="ar-SY" b="1" dirty="0" smtClean="0">
                <a:solidFill>
                  <a:schemeClr val="accent6">
                    <a:lumMod val="60000"/>
                    <a:lumOff val="40000"/>
                  </a:schemeClr>
                </a:solidFill>
                <a:latin typeface="Times New Roman" pitchFamily="18" charset="0"/>
                <a:ea typeface="Arial Unicode MS" pitchFamily="34" charset="-128"/>
              </a:rPr>
              <a:t>حقائق عامة عن السرطان</a:t>
            </a:r>
          </a:p>
          <a:p>
            <a:pPr>
              <a:buFont typeface="Wingdings" pitchFamily="2" charset="2"/>
              <a:buChar char="v"/>
            </a:pPr>
            <a:r>
              <a:rPr lang="ar-SY" b="1" dirty="0" smtClean="0">
                <a:solidFill>
                  <a:schemeClr val="accent6">
                    <a:lumMod val="60000"/>
                    <a:lumOff val="40000"/>
                  </a:schemeClr>
                </a:solidFill>
                <a:latin typeface="Monotype Koufi" pitchFamily="2" charset="-78"/>
                <a:ea typeface="Monotype Koufi" pitchFamily="2" charset="-78"/>
              </a:rPr>
              <a:t>تَصْنيف الوَكالَة الدولية لبُحوث السَّرَطان (</a:t>
            </a:r>
            <a:r>
              <a:rPr lang="en-US" b="1" dirty="0" smtClean="0">
                <a:solidFill>
                  <a:schemeClr val="accent6">
                    <a:lumMod val="60000"/>
                    <a:lumOff val="40000"/>
                  </a:schemeClr>
                </a:solidFill>
                <a:latin typeface="Monotype Koufi" pitchFamily="2" charset="-78"/>
                <a:ea typeface="Monotype Koufi" pitchFamily="2" charset="-78"/>
              </a:rPr>
              <a:t>IARC</a:t>
            </a:r>
            <a:r>
              <a:rPr lang="ar-SY" b="1" dirty="0" smtClean="0">
                <a:solidFill>
                  <a:schemeClr val="accent6">
                    <a:lumMod val="60000"/>
                    <a:lumOff val="40000"/>
                  </a:schemeClr>
                </a:solidFill>
                <a:latin typeface="Monotype Koufi" pitchFamily="2" charset="-78"/>
                <a:ea typeface="Monotype Koufi" pitchFamily="2" charset="-78"/>
              </a:rPr>
              <a:t>) للمَواد والعَوامِل تبعاً </a:t>
            </a:r>
            <a:r>
              <a:rPr lang="ar-SY" b="1" dirty="0" err="1" smtClean="0">
                <a:solidFill>
                  <a:schemeClr val="accent6">
                    <a:lumMod val="60000"/>
                    <a:lumOff val="40000"/>
                  </a:schemeClr>
                </a:solidFill>
                <a:latin typeface="Monotype Koufi" pitchFamily="2" charset="-78"/>
                <a:ea typeface="Monotype Koufi" pitchFamily="2" charset="-78"/>
              </a:rPr>
              <a:t>للسَّرْطَنَة</a:t>
            </a:r>
            <a:r>
              <a:rPr lang="ar-SY" b="1" dirty="0" smtClean="0">
                <a:solidFill>
                  <a:schemeClr val="accent6">
                    <a:lumMod val="60000"/>
                    <a:lumOff val="40000"/>
                  </a:schemeClr>
                </a:solidFill>
                <a:latin typeface="Monotype Koufi" pitchFamily="2" charset="-78"/>
                <a:ea typeface="Monotype Koufi" pitchFamily="2" charset="-78"/>
              </a:rPr>
              <a:t>-باختصار</a:t>
            </a:r>
          </a:p>
          <a:p>
            <a:pPr>
              <a:buFont typeface="Wingdings" pitchFamily="2" charset="2"/>
              <a:buChar char="v"/>
            </a:pPr>
            <a:r>
              <a:rPr lang="ar-SY" b="1" dirty="0" smtClean="0">
                <a:solidFill>
                  <a:schemeClr val="accent6">
                    <a:lumMod val="60000"/>
                    <a:lumOff val="40000"/>
                  </a:schemeClr>
                </a:solidFill>
                <a:latin typeface="Monotype Koufi" pitchFamily="2" charset="-78"/>
                <a:ea typeface="Monotype Koufi" pitchFamily="2" charset="-78"/>
              </a:rPr>
              <a:t>تَصْنيف الوَكالَة الدولية لبُحوث السَّرَطان (</a:t>
            </a:r>
            <a:r>
              <a:rPr lang="en-US" b="1" dirty="0" smtClean="0">
                <a:solidFill>
                  <a:schemeClr val="accent6">
                    <a:lumMod val="60000"/>
                    <a:lumOff val="40000"/>
                  </a:schemeClr>
                </a:solidFill>
                <a:latin typeface="Monotype Koufi" pitchFamily="2" charset="-78"/>
                <a:ea typeface="Monotype Koufi" pitchFamily="2" charset="-78"/>
              </a:rPr>
              <a:t>IARC</a:t>
            </a:r>
            <a:r>
              <a:rPr lang="ar-SY" b="1" dirty="0" smtClean="0">
                <a:solidFill>
                  <a:schemeClr val="accent6">
                    <a:lumMod val="60000"/>
                    <a:lumOff val="40000"/>
                  </a:schemeClr>
                </a:solidFill>
                <a:latin typeface="Monotype Koufi" pitchFamily="2" charset="-78"/>
                <a:ea typeface="Monotype Koufi" pitchFamily="2" charset="-78"/>
              </a:rPr>
              <a:t>) للمَواد والعَوامِل تبعاً </a:t>
            </a:r>
            <a:r>
              <a:rPr lang="ar-SY" b="1" dirty="0" err="1" smtClean="0">
                <a:solidFill>
                  <a:schemeClr val="accent6">
                    <a:lumMod val="60000"/>
                    <a:lumOff val="40000"/>
                  </a:schemeClr>
                </a:solidFill>
                <a:latin typeface="Monotype Koufi" pitchFamily="2" charset="-78"/>
                <a:ea typeface="Monotype Koufi" pitchFamily="2" charset="-78"/>
              </a:rPr>
              <a:t>للسَّرْطَنَة</a:t>
            </a:r>
            <a:endParaRPr lang="ar-SY" b="1" dirty="0" smtClean="0">
              <a:solidFill>
                <a:schemeClr val="accent6">
                  <a:lumMod val="60000"/>
                  <a:lumOff val="40000"/>
                </a:schemeClr>
              </a:solidFill>
              <a:latin typeface="Monotype Koufi" pitchFamily="2" charset="-78"/>
              <a:ea typeface="Monotype Koufi" pitchFamily="2" charset="-78"/>
            </a:endParaRPr>
          </a:p>
          <a:p>
            <a:pPr>
              <a:buFont typeface="Wingdings" pitchFamily="2" charset="2"/>
              <a:buChar char="v"/>
            </a:pPr>
            <a:r>
              <a:rPr lang="ar-SY" b="1" dirty="0" err="1" smtClean="0">
                <a:solidFill>
                  <a:schemeClr val="accent6">
                    <a:lumMod val="60000"/>
                    <a:lumOff val="40000"/>
                  </a:schemeClr>
                </a:solidFill>
                <a:latin typeface="Monotype Koufi" pitchFamily="2" charset="-78"/>
                <a:ea typeface="Monotype Koufi" pitchFamily="2" charset="-78"/>
              </a:rPr>
              <a:t>المسرطنات</a:t>
            </a:r>
            <a:r>
              <a:rPr lang="ar-SY" b="1" dirty="0" smtClean="0">
                <a:solidFill>
                  <a:schemeClr val="accent6">
                    <a:lumMod val="60000"/>
                    <a:lumOff val="40000"/>
                  </a:schemeClr>
                </a:solidFill>
                <a:latin typeface="Monotype Koufi" pitchFamily="2" charset="-78"/>
                <a:ea typeface="Monotype Koufi" pitchFamily="2" charset="-78"/>
              </a:rPr>
              <a:t> المؤكدة (المجموعة 1) بحسب نوعها</a:t>
            </a:r>
          </a:p>
          <a:p>
            <a:pPr>
              <a:buFont typeface="Wingdings" pitchFamily="2" charset="2"/>
              <a:buChar char="v"/>
            </a:pPr>
            <a:r>
              <a:rPr lang="ar-SY" b="1" dirty="0" err="1" smtClean="0">
                <a:solidFill>
                  <a:schemeClr val="accent6">
                    <a:lumMod val="60000"/>
                    <a:lumOff val="40000"/>
                  </a:schemeClr>
                </a:solidFill>
                <a:latin typeface="Monotype Koufi" pitchFamily="2" charset="-78"/>
                <a:ea typeface="Monotype Koufi" pitchFamily="2" charset="-78"/>
              </a:rPr>
              <a:t>المسرطنات</a:t>
            </a:r>
            <a:r>
              <a:rPr lang="ar-SY" b="1" dirty="0" smtClean="0">
                <a:solidFill>
                  <a:schemeClr val="accent6">
                    <a:lumMod val="60000"/>
                    <a:lumOff val="40000"/>
                  </a:schemeClr>
                </a:solidFill>
                <a:latin typeface="Monotype Koufi" pitchFamily="2" charset="-78"/>
                <a:ea typeface="Monotype Koufi" pitchFamily="2" charset="-78"/>
              </a:rPr>
              <a:t> المؤكدة (المجموعة 1) الكيميائية</a:t>
            </a:r>
          </a:p>
          <a:p>
            <a:pPr>
              <a:buFont typeface="Wingdings" pitchFamily="2" charset="2"/>
              <a:buChar char="v"/>
            </a:pPr>
            <a:r>
              <a:rPr lang="ar-SY" b="1" dirty="0" err="1" smtClean="0">
                <a:solidFill>
                  <a:schemeClr val="accent6">
                    <a:lumMod val="60000"/>
                    <a:lumOff val="40000"/>
                  </a:schemeClr>
                </a:solidFill>
                <a:latin typeface="Monotype Koufi" pitchFamily="2" charset="-78"/>
                <a:ea typeface="Monotype Koufi" pitchFamily="2" charset="-78"/>
              </a:rPr>
              <a:t>المسرطنات</a:t>
            </a:r>
            <a:r>
              <a:rPr lang="ar-SY" b="1" dirty="0" smtClean="0">
                <a:solidFill>
                  <a:schemeClr val="accent6">
                    <a:lumMod val="60000"/>
                    <a:lumOff val="40000"/>
                  </a:schemeClr>
                </a:solidFill>
                <a:latin typeface="Monotype Koufi" pitchFamily="2" charset="-78"/>
                <a:ea typeface="Monotype Koufi" pitchFamily="2" charset="-78"/>
              </a:rPr>
              <a:t> المؤكدة (المجموعة 1) </a:t>
            </a:r>
            <a:r>
              <a:rPr lang="ar-SY" b="1" dirty="0" err="1" smtClean="0">
                <a:solidFill>
                  <a:schemeClr val="accent6">
                    <a:lumMod val="60000"/>
                    <a:lumOff val="40000"/>
                  </a:schemeClr>
                </a:solidFill>
                <a:latin typeface="Monotype Koufi" pitchFamily="2" charset="-78"/>
                <a:ea typeface="Monotype Koufi" pitchFamily="2" charset="-78"/>
              </a:rPr>
              <a:t>الغبارية</a:t>
            </a:r>
            <a:r>
              <a:rPr lang="ar-SY" b="1" dirty="0" smtClean="0">
                <a:solidFill>
                  <a:schemeClr val="accent6">
                    <a:lumMod val="60000"/>
                    <a:lumOff val="40000"/>
                  </a:schemeClr>
                </a:solidFill>
                <a:latin typeface="Monotype Koufi" pitchFamily="2" charset="-78"/>
                <a:ea typeface="Monotype Koufi" pitchFamily="2" charset="-78"/>
              </a:rPr>
              <a:t> والليفية</a:t>
            </a:r>
            <a:endParaRPr lang="ar-SY" b="1" dirty="0" smtClean="0">
              <a:solidFill>
                <a:schemeClr val="accent6">
                  <a:lumMod val="60000"/>
                  <a:lumOff val="40000"/>
                </a:schemeClr>
              </a:solidFill>
              <a:latin typeface="Arial Unicode MS" pitchFamily="34" charset="-128"/>
              <a:ea typeface="Arial Unicode MS" pitchFamily="34" charset="-128"/>
            </a:endParaRPr>
          </a:p>
          <a:p>
            <a:pPr>
              <a:buFont typeface="Wingdings" pitchFamily="2" charset="2"/>
              <a:buChar char="v"/>
            </a:pPr>
            <a:r>
              <a:rPr lang="ar-SY" b="1" dirty="0" err="1" smtClean="0">
                <a:solidFill>
                  <a:schemeClr val="accent6">
                    <a:lumMod val="60000"/>
                    <a:lumOff val="40000"/>
                  </a:schemeClr>
                </a:solidFill>
                <a:latin typeface="Monotype Koufi" pitchFamily="2" charset="-78"/>
                <a:ea typeface="Monotype Koufi" pitchFamily="2" charset="-78"/>
              </a:rPr>
              <a:t>المسرطنات</a:t>
            </a:r>
            <a:r>
              <a:rPr lang="ar-SY" b="1" dirty="0" smtClean="0">
                <a:solidFill>
                  <a:schemeClr val="accent6">
                    <a:lumMod val="60000"/>
                    <a:lumOff val="40000"/>
                  </a:schemeClr>
                </a:solidFill>
                <a:latin typeface="Monotype Koufi" pitchFamily="2" charset="-78"/>
                <a:ea typeface="Monotype Koufi" pitchFamily="2" charset="-78"/>
              </a:rPr>
              <a:t> المؤكدة (المجموعة 1) الفيزيائية</a:t>
            </a:r>
            <a:endParaRPr lang="ar-SY" b="1" dirty="0" smtClean="0">
              <a:solidFill>
                <a:schemeClr val="accent6">
                  <a:lumMod val="60000"/>
                  <a:lumOff val="40000"/>
                </a:schemeClr>
              </a:solidFill>
              <a:latin typeface="Arial Unicode MS" pitchFamily="34" charset="-128"/>
              <a:ea typeface="Arial Unicode MS" pitchFamily="34" charset="-128"/>
            </a:endParaRPr>
          </a:p>
          <a:p>
            <a:pPr>
              <a:buFont typeface="Wingdings" pitchFamily="2" charset="2"/>
              <a:buChar char="v"/>
            </a:pPr>
            <a:r>
              <a:rPr lang="ar-SY" b="1" dirty="0" err="1" smtClean="0">
                <a:solidFill>
                  <a:schemeClr val="accent6">
                    <a:lumMod val="60000"/>
                    <a:lumOff val="40000"/>
                  </a:schemeClr>
                </a:solidFill>
                <a:latin typeface="Monotype Koufi" pitchFamily="2" charset="-78"/>
                <a:ea typeface="Monotype Koufi" pitchFamily="2" charset="-78"/>
              </a:rPr>
              <a:t>المسرطنات</a:t>
            </a:r>
            <a:r>
              <a:rPr lang="ar-SY" b="1" dirty="0" smtClean="0">
                <a:solidFill>
                  <a:schemeClr val="accent6">
                    <a:lumMod val="60000"/>
                    <a:lumOff val="40000"/>
                  </a:schemeClr>
                </a:solidFill>
                <a:latin typeface="Monotype Koufi" pitchFamily="2" charset="-78"/>
                <a:ea typeface="Monotype Koufi" pitchFamily="2" charset="-78"/>
              </a:rPr>
              <a:t> المؤكدة (المجموعة 1) الحيوية (البيولوجية)</a:t>
            </a:r>
            <a:endParaRPr lang="ar-SY" b="1" dirty="0" smtClean="0">
              <a:solidFill>
                <a:schemeClr val="accent6">
                  <a:lumMod val="60000"/>
                  <a:lumOff val="40000"/>
                </a:schemeClr>
              </a:solidFill>
              <a:latin typeface="Arial Unicode MS" pitchFamily="34" charset="-128"/>
              <a:ea typeface="Arial Unicode MS" pitchFamily="34" charset="-128"/>
            </a:endParaRPr>
          </a:p>
          <a:p>
            <a:pPr>
              <a:buFont typeface="Wingdings" pitchFamily="2" charset="2"/>
              <a:buChar char="v"/>
            </a:pPr>
            <a:r>
              <a:rPr lang="ar-SY" b="1" dirty="0" err="1" smtClean="0">
                <a:solidFill>
                  <a:schemeClr val="accent6">
                    <a:lumMod val="60000"/>
                    <a:lumOff val="40000"/>
                  </a:schemeClr>
                </a:solidFill>
                <a:latin typeface="Monotype Koufi" pitchFamily="2" charset="-78"/>
                <a:ea typeface="Monotype Koufi" pitchFamily="2" charset="-78"/>
              </a:rPr>
              <a:t>المسرطنات</a:t>
            </a:r>
            <a:r>
              <a:rPr lang="ar-SY" b="1" dirty="0" smtClean="0">
                <a:solidFill>
                  <a:schemeClr val="accent6">
                    <a:lumMod val="60000"/>
                    <a:lumOff val="40000"/>
                  </a:schemeClr>
                </a:solidFill>
                <a:latin typeface="Monotype Koufi" pitchFamily="2" charset="-78"/>
                <a:ea typeface="Monotype Koufi" pitchFamily="2" charset="-78"/>
              </a:rPr>
              <a:t> المؤكدة (المجموعة 1) الدوائية</a:t>
            </a:r>
            <a:endParaRPr lang="ar-SY" b="1" dirty="0" smtClean="0">
              <a:solidFill>
                <a:schemeClr val="accent6">
                  <a:lumMod val="60000"/>
                  <a:lumOff val="40000"/>
                </a:schemeClr>
              </a:solidFill>
              <a:latin typeface="Arial Unicode MS" pitchFamily="34" charset="-128"/>
              <a:ea typeface="Arial Unicode MS" pitchFamily="34" charset="-128"/>
            </a:endParaRPr>
          </a:p>
          <a:p>
            <a:pPr>
              <a:buFont typeface="Wingdings" pitchFamily="2" charset="2"/>
              <a:buChar char="v"/>
            </a:pPr>
            <a:endParaRPr lang="ar-SY" b="1" dirty="0" smtClean="0">
              <a:solidFill>
                <a:schemeClr val="bg1"/>
              </a:solidFill>
              <a:latin typeface="Arial Unicode MS" pitchFamily="34" charset="-128"/>
              <a:ea typeface="Arial Unicode MS" pitchFamily="34" charset="-128"/>
              <a:cs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7158" y="0"/>
            <a:ext cx="8572560" cy="1643026"/>
          </a:xfrm>
          <a:solidFill>
            <a:srgbClr val="FFC000"/>
          </a:solidFill>
        </p:spPr>
        <p:txBody>
          <a:bodyPr>
            <a:normAutofit/>
          </a:bodyPr>
          <a:lstStyle/>
          <a:p>
            <a:r>
              <a:rPr lang="ar-SY" sz="3600" b="1" dirty="0" smtClean="0">
                <a:solidFill>
                  <a:srgbClr val="0070C0"/>
                </a:solidFill>
                <a:latin typeface="Monotype Koufi" pitchFamily="2" charset="-78"/>
                <a:ea typeface="Monotype Koufi" pitchFamily="2" charset="-78"/>
                <a:cs typeface="PT Bold Heading" pitchFamily="2" charset="-78"/>
              </a:rPr>
              <a:t>تَصْنيف الوَكالَة الدولية لبُحوث السَّرَطان (</a:t>
            </a:r>
            <a:r>
              <a:rPr lang="en-US" sz="3600" b="1" dirty="0" smtClean="0">
                <a:solidFill>
                  <a:srgbClr val="0070C0"/>
                </a:solidFill>
                <a:latin typeface="Monotype Koufi" pitchFamily="2" charset="-78"/>
                <a:ea typeface="Monotype Koufi" pitchFamily="2" charset="-78"/>
                <a:cs typeface="PT Bold Heading" pitchFamily="2" charset="-78"/>
              </a:rPr>
              <a:t>IARC</a:t>
            </a:r>
            <a:r>
              <a:rPr lang="ar-SY" sz="3600" b="1" dirty="0" smtClean="0">
                <a:solidFill>
                  <a:srgbClr val="0070C0"/>
                </a:solidFill>
                <a:latin typeface="Monotype Koufi" pitchFamily="2" charset="-78"/>
                <a:ea typeface="Monotype Koufi" pitchFamily="2" charset="-78"/>
                <a:cs typeface="PT Bold Heading" pitchFamily="2" charset="-78"/>
              </a:rPr>
              <a:t>) للمَواد والعَوامِل تبعاً </a:t>
            </a:r>
            <a:r>
              <a:rPr lang="ar-SY" sz="3600" b="1" dirty="0" err="1" smtClean="0">
                <a:solidFill>
                  <a:srgbClr val="0070C0"/>
                </a:solidFill>
                <a:latin typeface="Monotype Koufi" pitchFamily="2" charset="-78"/>
                <a:ea typeface="Monotype Koufi" pitchFamily="2" charset="-78"/>
                <a:cs typeface="PT Bold Heading" pitchFamily="2" charset="-78"/>
              </a:rPr>
              <a:t>للسَّرْطَنَة</a:t>
            </a:r>
            <a:r>
              <a:rPr lang="ar-SY" b="1" baseline="30000" dirty="0" smtClean="0">
                <a:solidFill>
                  <a:srgbClr val="00B050"/>
                </a:solidFill>
                <a:latin typeface="Monotype Koufi" pitchFamily="2" charset="-78"/>
                <a:ea typeface="Monotype Koufi" pitchFamily="2" charset="-78"/>
                <a:cs typeface="PT Bold Heading" pitchFamily="2" charset="-78"/>
              </a:rPr>
              <a:t> 1، 15</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20</a:t>
            </a:fld>
            <a:endParaRPr lang="ar-SA" dirty="0">
              <a:solidFill>
                <a:srgbClr val="002060"/>
              </a:solidFill>
            </a:endParaRPr>
          </a:p>
        </p:txBody>
      </p:sp>
      <p:graphicFrame>
        <p:nvGraphicFramePr>
          <p:cNvPr id="7" name="جدول 6"/>
          <p:cNvGraphicFramePr>
            <a:graphicFrameLocks noGrp="1"/>
          </p:cNvGraphicFramePr>
          <p:nvPr/>
        </p:nvGraphicFramePr>
        <p:xfrm>
          <a:off x="857224" y="2285992"/>
          <a:ext cx="7572429" cy="2453640"/>
        </p:xfrm>
        <a:graphic>
          <a:graphicData uri="http://schemas.openxmlformats.org/drawingml/2006/table">
            <a:tbl>
              <a:tblPr rtl="1"/>
              <a:tblGrid>
                <a:gridCol w="7572429"/>
              </a:tblGrid>
              <a:tr h="0">
                <a:tc>
                  <a:txBody>
                    <a:bodyPr/>
                    <a:lstStyle/>
                    <a:p>
                      <a:pPr algn="ctr" rtl="1">
                        <a:lnSpc>
                          <a:spcPct val="115000"/>
                        </a:lnSpc>
                        <a:spcAft>
                          <a:spcPts val="600"/>
                        </a:spcAft>
                      </a:pPr>
                      <a:r>
                        <a:rPr lang="ar-SA" sz="2800" b="1" kern="1200" dirty="0" smtClean="0">
                          <a:solidFill>
                            <a:schemeClr val="bg1"/>
                          </a:solidFill>
                          <a:latin typeface="+mn-lt"/>
                          <a:ea typeface="+mn-ea"/>
                          <a:cs typeface="+mn-cs"/>
                        </a:rPr>
                        <a:t>* إن مُصْطَلَحي "</a:t>
                      </a:r>
                      <a:r>
                        <a:rPr lang="ar-SA" sz="2800" b="1" kern="1200" dirty="0" err="1" smtClean="0">
                          <a:solidFill>
                            <a:schemeClr val="bg1"/>
                          </a:solidFill>
                          <a:latin typeface="+mn-lt"/>
                          <a:ea typeface="+mn-ea"/>
                          <a:cs typeface="+mn-cs"/>
                        </a:rPr>
                        <a:t>مُسَرْطِنَة</a:t>
                      </a:r>
                      <a:r>
                        <a:rPr lang="ar-SA" sz="2800" b="1" kern="1200" dirty="0" smtClean="0">
                          <a:solidFill>
                            <a:schemeClr val="bg1"/>
                          </a:solidFill>
                          <a:latin typeface="+mn-lt"/>
                          <a:ea typeface="+mn-ea"/>
                          <a:cs typeface="+mn-cs"/>
                        </a:rPr>
                        <a:t> بشكل مُحْتَمَل" </a:t>
                      </a:r>
                      <a:r>
                        <a:rPr lang="ar-SA" sz="2800" b="1" kern="1200" dirty="0" err="1" smtClean="0">
                          <a:solidFill>
                            <a:schemeClr val="bg1"/>
                          </a:solidFill>
                          <a:latin typeface="+mn-lt"/>
                          <a:ea typeface="+mn-ea"/>
                          <a:cs typeface="+mn-cs"/>
                        </a:rPr>
                        <a:t>و</a:t>
                      </a:r>
                      <a:r>
                        <a:rPr lang="ar-SA" sz="2800" b="1" kern="1200" dirty="0" smtClean="0">
                          <a:solidFill>
                            <a:schemeClr val="bg1"/>
                          </a:solidFill>
                          <a:latin typeface="+mn-lt"/>
                          <a:ea typeface="+mn-ea"/>
                          <a:cs typeface="+mn-cs"/>
                        </a:rPr>
                        <a:t>"</a:t>
                      </a:r>
                      <a:r>
                        <a:rPr lang="ar-SA" sz="2800" b="1" kern="1200" dirty="0" err="1" smtClean="0">
                          <a:solidFill>
                            <a:schemeClr val="bg1"/>
                          </a:solidFill>
                          <a:latin typeface="+mn-lt"/>
                          <a:ea typeface="+mn-ea"/>
                          <a:cs typeface="+mn-cs"/>
                        </a:rPr>
                        <a:t>مُسَرْطِنَة</a:t>
                      </a:r>
                      <a:r>
                        <a:rPr lang="ar-SA" sz="2800" b="1" kern="1200" dirty="0" smtClean="0">
                          <a:solidFill>
                            <a:schemeClr val="bg1"/>
                          </a:solidFill>
                          <a:latin typeface="+mn-lt"/>
                          <a:ea typeface="+mn-ea"/>
                          <a:cs typeface="+mn-cs"/>
                        </a:rPr>
                        <a:t> بشكل مُمْكِن" ليس لهما دلالة كَمِّيَّة، ويُستخدَمان ببساطة كواصِفات للمُسْتَوَيات المختلفة من البَيِّنَة بشأن </a:t>
                      </a:r>
                      <a:r>
                        <a:rPr lang="ar-SA" sz="2800" b="1" kern="1200" dirty="0" err="1" smtClean="0">
                          <a:solidFill>
                            <a:schemeClr val="bg1"/>
                          </a:solidFill>
                          <a:latin typeface="+mn-lt"/>
                          <a:ea typeface="+mn-ea"/>
                          <a:cs typeface="+mn-cs"/>
                        </a:rPr>
                        <a:t>السَّرْطَنَة</a:t>
                      </a:r>
                      <a:r>
                        <a:rPr lang="ar-SA" sz="2800" b="1" kern="1200" dirty="0" smtClean="0">
                          <a:solidFill>
                            <a:schemeClr val="bg1"/>
                          </a:solidFill>
                          <a:latin typeface="+mn-lt"/>
                          <a:ea typeface="+mn-ea"/>
                          <a:cs typeface="+mn-cs"/>
                        </a:rPr>
                        <a:t> للإنسان؛ وإن مُصْطَلَح "</a:t>
                      </a:r>
                      <a:r>
                        <a:rPr lang="ar-SA" sz="2800" b="1" kern="1200" dirty="0" err="1" smtClean="0">
                          <a:solidFill>
                            <a:schemeClr val="bg1"/>
                          </a:solidFill>
                          <a:latin typeface="+mn-lt"/>
                          <a:ea typeface="+mn-ea"/>
                          <a:cs typeface="+mn-cs"/>
                        </a:rPr>
                        <a:t>مُسَرْطِنَة</a:t>
                      </a:r>
                      <a:r>
                        <a:rPr lang="ar-SA" sz="2800" b="1" kern="1200" dirty="0" smtClean="0">
                          <a:solidFill>
                            <a:schemeClr val="bg1"/>
                          </a:solidFill>
                          <a:latin typeface="+mn-lt"/>
                          <a:ea typeface="+mn-ea"/>
                          <a:cs typeface="+mn-cs"/>
                        </a:rPr>
                        <a:t> بشكل مُحْتَمَل" يشير إلى مُسْتَوى من البَيِّنَة أعلى من مُصْطَلَح "</a:t>
                      </a:r>
                      <a:r>
                        <a:rPr lang="ar-SA" sz="2800" b="1" kern="1200" dirty="0" err="1" smtClean="0">
                          <a:solidFill>
                            <a:schemeClr val="bg1"/>
                          </a:solidFill>
                          <a:latin typeface="+mn-lt"/>
                          <a:ea typeface="+mn-ea"/>
                          <a:cs typeface="+mn-cs"/>
                        </a:rPr>
                        <a:t>مُسَرْطِنَة</a:t>
                      </a:r>
                      <a:r>
                        <a:rPr lang="ar-SA" sz="2800" b="1" kern="1200" dirty="0" smtClean="0">
                          <a:solidFill>
                            <a:schemeClr val="bg1"/>
                          </a:solidFill>
                          <a:latin typeface="+mn-lt"/>
                          <a:ea typeface="+mn-ea"/>
                          <a:cs typeface="+mn-cs"/>
                        </a:rPr>
                        <a:t> بشكل مُمْكِن".</a:t>
                      </a:r>
                      <a:endParaRPr lang="en-US" sz="2800" b="1" dirty="0">
                        <a:solidFill>
                          <a:schemeClr val="bg1"/>
                        </a:solidFill>
                        <a:latin typeface="Calibri"/>
                        <a:ea typeface="Times New Roman"/>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0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92500" lnSpcReduction="10000"/>
          </a:bodyPr>
          <a:lstStyle/>
          <a:p>
            <a:pPr algn="ctr">
              <a:buNone/>
            </a:pPr>
            <a:r>
              <a:rPr lang="ar-SY" b="1" dirty="0" err="1" smtClean="0">
                <a:solidFill>
                  <a:schemeClr val="accent6">
                    <a:lumMod val="60000"/>
                    <a:lumOff val="40000"/>
                  </a:schemeClr>
                </a:solidFill>
                <a:latin typeface="Arial Unicode MS" pitchFamily="34" charset="-128"/>
                <a:ea typeface="Arial Unicode MS" pitchFamily="34" charset="-128"/>
              </a:rPr>
              <a:t>الساركومة</a:t>
            </a:r>
            <a:endParaRPr lang="ar-SY" b="1" dirty="0" smtClean="0">
              <a:solidFill>
                <a:schemeClr val="accent6">
                  <a:lumMod val="60000"/>
                  <a:lumOff val="40000"/>
                </a:schemeClr>
              </a:solidFill>
              <a:latin typeface="Arial Unicode MS" pitchFamily="34" charset="-128"/>
              <a:ea typeface="Arial Unicode MS" pitchFamily="34" charset="-128"/>
            </a:endParaRPr>
          </a:p>
          <a:p>
            <a:pPr algn="ctr">
              <a:buNone/>
            </a:pPr>
            <a:r>
              <a:rPr lang="ar-SY" b="1" dirty="0" smtClean="0">
                <a:solidFill>
                  <a:srgbClr val="002060"/>
                </a:solidFill>
                <a:latin typeface="Arial Unicode MS" pitchFamily="34" charset="-128"/>
                <a:ea typeface="Arial Unicode MS" pitchFamily="34" charset="-128"/>
              </a:rPr>
              <a:t>أنواع </a:t>
            </a:r>
            <a:r>
              <a:rPr lang="ar-SY" b="1" dirty="0" err="1" smtClean="0">
                <a:solidFill>
                  <a:srgbClr val="002060"/>
                </a:solidFill>
                <a:latin typeface="Arial Unicode MS" pitchFamily="34" charset="-128"/>
                <a:ea typeface="Arial Unicode MS" pitchFamily="34" charset="-128"/>
              </a:rPr>
              <a:t>ساركومة</a:t>
            </a:r>
            <a:r>
              <a:rPr lang="ar-SY" b="1" dirty="0" smtClean="0">
                <a:solidFill>
                  <a:srgbClr val="002060"/>
                </a:solidFill>
                <a:latin typeface="Arial Unicode MS" pitchFamily="34" charset="-128"/>
                <a:ea typeface="Arial Unicode MS" pitchFamily="34" charset="-128"/>
              </a:rPr>
              <a:t> الأنسجة الرخوة</a:t>
            </a: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الساركومة</a:t>
            </a:r>
            <a:r>
              <a:rPr lang="ar-SY" b="1" dirty="0" smtClean="0">
                <a:solidFill>
                  <a:schemeClr val="bg1"/>
                </a:solidFill>
                <a:latin typeface="Arial Unicode MS" pitchFamily="34" charset="-128"/>
                <a:ea typeface="Arial Unicode MS" pitchFamily="34" charset="-128"/>
              </a:rPr>
              <a:t> العضلية الملساء</a:t>
            </a: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الساركومة</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الشحمية</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ساركومة</a:t>
            </a:r>
            <a:r>
              <a:rPr lang="ar-SY" b="1" dirty="0" smtClean="0">
                <a:solidFill>
                  <a:schemeClr val="bg1"/>
                </a:solidFill>
                <a:latin typeface="Arial Unicode MS" pitchFamily="34" charset="-128"/>
                <a:ea typeface="Arial Unicode MS" pitchFamily="34" charset="-128"/>
              </a:rPr>
              <a:t> الأرومة الليفية (</a:t>
            </a:r>
            <a:r>
              <a:rPr lang="ar-SY" b="1" dirty="0" err="1" smtClean="0">
                <a:solidFill>
                  <a:schemeClr val="bg1"/>
                </a:solidFill>
                <a:latin typeface="Arial Unicode MS" pitchFamily="34" charset="-128"/>
                <a:ea typeface="Arial Unicode MS" pitchFamily="34" charset="-128"/>
              </a:rPr>
              <a:t>الساركومة</a:t>
            </a:r>
            <a:r>
              <a:rPr lang="ar-SY" b="1" dirty="0" smtClean="0">
                <a:solidFill>
                  <a:schemeClr val="bg1"/>
                </a:solidFill>
                <a:latin typeface="Arial Unicode MS" pitchFamily="34" charset="-128"/>
                <a:ea typeface="Arial Unicode MS" pitchFamily="34" charset="-128"/>
              </a:rPr>
              <a:t> متعددة الأشكال غير المتمايزة، </a:t>
            </a:r>
            <a:r>
              <a:rPr lang="ar-SY" b="1" dirty="0" err="1" smtClean="0">
                <a:solidFill>
                  <a:schemeClr val="bg1"/>
                </a:solidFill>
                <a:latin typeface="Arial Unicode MS" pitchFamily="34" charset="-128"/>
                <a:ea typeface="Arial Unicode MS" pitchFamily="34" charset="-128"/>
              </a:rPr>
              <a:t>الساركومة</a:t>
            </a:r>
            <a:r>
              <a:rPr lang="ar-SY" b="1" dirty="0" smtClean="0">
                <a:solidFill>
                  <a:schemeClr val="bg1"/>
                </a:solidFill>
                <a:latin typeface="Arial Unicode MS" pitchFamily="34" charset="-128"/>
                <a:ea typeface="Arial Unicode MS" pitchFamily="34" charset="-128"/>
              </a:rPr>
              <a:t> الليفية الجلدية </a:t>
            </a:r>
            <a:r>
              <a:rPr lang="ar-SY" b="1" dirty="0" err="1" smtClean="0">
                <a:solidFill>
                  <a:schemeClr val="bg1"/>
                </a:solidFill>
                <a:latin typeface="Arial Unicode MS" pitchFamily="34" charset="-128"/>
                <a:ea typeface="Arial Unicode MS" pitchFamily="34" charset="-128"/>
              </a:rPr>
              <a:t>الحَدَبية</a:t>
            </a:r>
            <a:r>
              <a:rPr lang="ar-SY" b="1" dirty="0" smtClean="0">
                <a:solidFill>
                  <a:schemeClr val="bg1"/>
                </a:solidFill>
                <a:latin typeface="Arial Unicode MS" pitchFamily="34" charset="-128"/>
                <a:ea typeface="Arial Unicode MS" pitchFamily="34" charset="-128"/>
              </a:rPr>
              <a:t>)</a:t>
            </a: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ساركومة</a:t>
            </a:r>
            <a:r>
              <a:rPr lang="ar-SY" b="1" dirty="0" smtClean="0">
                <a:solidFill>
                  <a:schemeClr val="bg1"/>
                </a:solidFill>
                <a:latin typeface="Arial Unicode MS" pitchFamily="34" charset="-128"/>
                <a:ea typeface="Arial Unicode MS" pitchFamily="34" charset="-128"/>
              </a:rPr>
              <a:t> العضلات المخططة</a:t>
            </a: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ساركومة</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يوينغ</a:t>
            </a:r>
            <a:r>
              <a:rPr lang="ar-SY" b="1" dirty="0" smtClean="0">
                <a:solidFill>
                  <a:schemeClr val="bg1"/>
                </a:solidFill>
                <a:latin typeface="Arial Unicode MS" pitchFamily="34" charset="-128"/>
                <a:ea typeface="Arial Unicode MS" pitchFamily="34" charset="-128"/>
              </a:rPr>
              <a:t> للنسيج الرخو</a:t>
            </a: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الساركومة</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الزليلية</a:t>
            </a:r>
            <a:endParaRPr lang="ar-SY" b="1" dirty="0" smtClean="0">
              <a:solidFill>
                <a:schemeClr val="bg1"/>
              </a:solidFill>
              <a:latin typeface="Arial Unicode MS" pitchFamily="34" charset="-128"/>
              <a:ea typeface="Arial Unicode MS" pitchFamily="34" charset="-128"/>
            </a:endParaRPr>
          </a:p>
          <a:p>
            <a:pPr>
              <a:buNone/>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200</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Y" b="1" dirty="0" err="1" smtClean="0">
                <a:solidFill>
                  <a:schemeClr val="accent6">
                    <a:lumMod val="60000"/>
                    <a:lumOff val="40000"/>
                  </a:schemeClr>
                </a:solidFill>
                <a:latin typeface="Arial Unicode MS" pitchFamily="34" charset="-128"/>
                <a:ea typeface="Arial Unicode MS" pitchFamily="34" charset="-128"/>
              </a:rPr>
              <a:t>الساركومة</a:t>
            </a:r>
            <a:endParaRPr lang="ar-SY" b="1" dirty="0" smtClean="0">
              <a:solidFill>
                <a:schemeClr val="accent6">
                  <a:lumMod val="60000"/>
                  <a:lumOff val="40000"/>
                </a:schemeClr>
              </a:solidFill>
              <a:latin typeface="Arial Unicode MS" pitchFamily="34" charset="-128"/>
              <a:ea typeface="Arial Unicode MS" pitchFamily="34" charset="-128"/>
            </a:endParaRPr>
          </a:p>
          <a:p>
            <a:pPr algn="ctr">
              <a:buNone/>
            </a:pPr>
            <a:r>
              <a:rPr lang="ar-SY" b="1" dirty="0" smtClean="0">
                <a:solidFill>
                  <a:srgbClr val="002060"/>
                </a:solidFill>
                <a:latin typeface="Arial Unicode MS" pitchFamily="34" charset="-128"/>
                <a:ea typeface="Arial Unicode MS" pitchFamily="34" charset="-128"/>
              </a:rPr>
              <a:t>أنواع </a:t>
            </a:r>
            <a:r>
              <a:rPr lang="ar-SY" b="1" dirty="0" err="1" smtClean="0">
                <a:solidFill>
                  <a:srgbClr val="002060"/>
                </a:solidFill>
                <a:latin typeface="Arial Unicode MS" pitchFamily="34" charset="-128"/>
                <a:ea typeface="Arial Unicode MS" pitchFamily="34" charset="-128"/>
              </a:rPr>
              <a:t>ساركومة</a:t>
            </a:r>
            <a:r>
              <a:rPr lang="ar-SY" b="1" dirty="0" smtClean="0">
                <a:solidFill>
                  <a:srgbClr val="002060"/>
                </a:solidFill>
                <a:latin typeface="Arial Unicode MS" pitchFamily="34" charset="-128"/>
                <a:ea typeface="Arial Unicode MS" pitchFamily="34" charset="-128"/>
              </a:rPr>
              <a:t> الأنسجة الرخوة</a:t>
            </a: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الساركومة</a:t>
            </a:r>
            <a:r>
              <a:rPr lang="ar-SY" b="1" dirty="0" smtClean="0">
                <a:solidFill>
                  <a:schemeClr val="bg1"/>
                </a:solidFill>
                <a:latin typeface="Arial Unicode MS" pitchFamily="34" charset="-128"/>
                <a:ea typeface="Arial Unicode MS" pitchFamily="34" charset="-128"/>
              </a:rPr>
              <a:t> الوعائية</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أورام غمد العصب المحيطي الخبيثة</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الأورام </a:t>
            </a:r>
            <a:r>
              <a:rPr lang="ar-SY" b="1" dirty="0" err="1" smtClean="0">
                <a:solidFill>
                  <a:schemeClr val="bg1"/>
                </a:solidFill>
                <a:latin typeface="Arial Unicode MS" pitchFamily="34" charset="-128"/>
                <a:ea typeface="Arial Unicode MS" pitchFamily="34" charset="-128"/>
              </a:rPr>
              <a:t>السَّدَوِية</a:t>
            </a:r>
            <a:r>
              <a:rPr lang="ar-SY" b="1" dirty="0" smtClean="0">
                <a:solidFill>
                  <a:schemeClr val="bg1"/>
                </a:solidFill>
                <a:latin typeface="Arial Unicode MS" pitchFamily="34" charset="-128"/>
                <a:ea typeface="Arial Unicode MS" pitchFamily="34" charset="-128"/>
              </a:rPr>
              <a:t> المعدية لمعوية</a:t>
            </a: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ساركومة</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كابوزي</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الورام</a:t>
            </a:r>
            <a:r>
              <a:rPr lang="ar-SY" b="1" dirty="0" smtClean="0">
                <a:solidFill>
                  <a:schemeClr val="bg1"/>
                </a:solidFill>
                <a:latin typeface="Arial Unicode MS" pitchFamily="34" charset="-128"/>
                <a:ea typeface="Arial Unicode MS" pitchFamily="34" charset="-128"/>
              </a:rPr>
              <a:t> الليفي</a:t>
            </a:r>
          </a:p>
          <a:p>
            <a:pPr>
              <a:buNone/>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201</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 الساركومة</a:t>
            </a:r>
            <a:r>
              <a:rPr lang="ar-SY" b="1" baseline="30000" dirty="0" smtClean="0">
                <a:solidFill>
                  <a:srgbClr val="00B050"/>
                </a:solidFill>
                <a:latin typeface="Monotype Koufi" pitchFamily="2" charset="-78"/>
                <a:ea typeface="Monotype Koufi" pitchFamily="2" charset="-78"/>
                <a:cs typeface="PT Bold Heading" pitchFamily="2" charset="-78"/>
              </a:rPr>
              <a:t>1، 18، 28</a:t>
            </a:r>
            <a:r>
              <a:rPr lang="ar-SY" b="1" dirty="0" smtClean="0">
                <a:solidFill>
                  <a:srgbClr val="C00000"/>
                </a:solidFill>
                <a:latin typeface="Monotype Koufi" pitchFamily="2" charset="-78"/>
                <a:ea typeface="Monotype Koufi" pitchFamily="2" charset="-78"/>
                <a:cs typeface="PT Bold Heading" pitchFamily="2" charset="-78"/>
              </a:rPr>
              <a:t>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202</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r>
              <a:rPr lang="ar-SY" sz="2200" b="1" dirty="0" err="1" smtClean="0">
                <a:solidFill>
                  <a:srgbClr val="002060"/>
                </a:solidFill>
                <a:latin typeface="Monotype Koufi" pitchFamily="2" charset="-78"/>
                <a:ea typeface="Monotype Koufi" pitchFamily="2" charset="-78"/>
                <a:cs typeface="Monotype Koufi" pitchFamily="2" charset="-78"/>
              </a:rPr>
              <a:t>ساركومة</a:t>
            </a:r>
            <a:r>
              <a:rPr lang="ar-SY" sz="2200" b="1" dirty="0" smtClean="0">
                <a:solidFill>
                  <a:srgbClr val="002060"/>
                </a:solidFill>
                <a:latin typeface="Monotype Koufi" pitchFamily="2" charset="-78"/>
                <a:ea typeface="Monotype Koufi" pitchFamily="2" charset="-78"/>
                <a:cs typeface="Monotype Koufi" pitchFamily="2" charset="-78"/>
              </a:rPr>
              <a:t> الأنسجة </a:t>
            </a:r>
            <a:r>
              <a:rPr lang="ar-SY" sz="2200" b="1" dirty="0" err="1" smtClean="0">
                <a:solidFill>
                  <a:srgbClr val="002060"/>
                </a:solidFill>
                <a:latin typeface="Monotype Koufi" pitchFamily="2" charset="-78"/>
                <a:ea typeface="Monotype Koufi" pitchFamily="2" charset="-78"/>
                <a:cs typeface="Monotype Koufi" pitchFamily="2" charset="-78"/>
              </a:rPr>
              <a:t>الضامة</a:t>
            </a:r>
            <a:r>
              <a:rPr lang="ar-SY" sz="2200" b="1" dirty="0" smtClean="0">
                <a:solidFill>
                  <a:srgbClr val="002060"/>
                </a:solidFill>
                <a:latin typeface="Monotype Koufi" pitchFamily="2" charset="-78"/>
                <a:ea typeface="Monotype Koufi" pitchFamily="2" charset="-78"/>
                <a:cs typeface="Monotype Koufi" pitchFamily="2" charset="-78"/>
              </a:rPr>
              <a:t> والرخوة</a:t>
            </a:r>
            <a:r>
              <a:rPr lang="ar-SY" sz="2200" b="1" dirty="0" smtClean="0">
                <a:solidFill>
                  <a:schemeClr val="bg1"/>
                </a:solidFill>
                <a:latin typeface="Monotype Koufi" pitchFamily="2" charset="-78"/>
                <a:ea typeface="Monotype Koufi" pitchFamily="2" charset="-78"/>
                <a:cs typeface="Monotype Koufi" pitchFamily="2" charset="-78"/>
              </a:rPr>
              <a:t>-</a:t>
            </a:r>
            <a:r>
              <a:rPr lang="ar-SY" sz="2200" b="1" dirty="0" err="1" smtClean="0">
                <a:solidFill>
                  <a:schemeClr val="bg1"/>
                </a:solidFill>
                <a:latin typeface="Monotype Koufi" pitchFamily="2" charset="-78"/>
                <a:ea typeface="Monotype Koufi" pitchFamily="2" charset="-78"/>
                <a:cs typeface="Monotype Koufi" pitchFamily="2" charset="-78"/>
              </a:rPr>
              <a:t>ساركومة</a:t>
            </a:r>
            <a:r>
              <a:rPr lang="ar-SY" sz="2200" b="1" dirty="0" smtClean="0">
                <a:solidFill>
                  <a:schemeClr val="bg1"/>
                </a:solidFill>
                <a:latin typeface="Monotype Koufi" pitchFamily="2" charset="-78"/>
                <a:ea typeface="Monotype Koufi" pitchFamily="2" charset="-78"/>
                <a:cs typeface="Monotype Koufi" pitchFamily="2" charset="-78"/>
              </a:rPr>
              <a:t> العظم-</a:t>
            </a:r>
            <a:endParaRPr lang="en-US" sz="2200" dirty="0">
              <a:solidFill>
                <a:schemeClr val="bg1"/>
              </a:solidFill>
              <a:ea typeface="Monotype Koufi" pitchFamily="2" charset="-78"/>
              <a:cs typeface="Monotype Koufi" pitchFamily="2" charset="-78"/>
            </a:endParaRPr>
          </a:p>
        </p:txBody>
      </p:sp>
      <p:pic>
        <p:nvPicPr>
          <p:cNvPr id="9" name="Picture 2" descr="C:\Users\TOSHIBA\Documents\محاضرات السرطان\تصنيف المسرطنات\انماط السرطانات\ساركومة العظم1.jpg"/>
          <p:cNvPicPr>
            <a:picLocks noChangeAspect="1" noChangeArrowheads="1"/>
          </p:cNvPicPr>
          <p:nvPr/>
        </p:nvPicPr>
        <p:blipFill>
          <a:blip r:embed="rId2"/>
          <a:srcRect/>
          <a:stretch>
            <a:fillRect/>
          </a:stretch>
        </p:blipFill>
        <p:spPr bwMode="auto">
          <a:xfrm>
            <a:off x="4786314" y="1928802"/>
            <a:ext cx="3786214" cy="330095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1" name="Picture 3" descr="C:\Users\TOSHIBA\Documents\محاضرات السرطان\تصنيف المسرطنات\انماط السرطانات\ساركومة العظم.jpg"/>
          <p:cNvPicPr>
            <a:picLocks noChangeAspect="1" noChangeArrowheads="1"/>
          </p:cNvPicPr>
          <p:nvPr/>
        </p:nvPicPr>
        <p:blipFill>
          <a:blip r:embed="rId3"/>
          <a:srcRect/>
          <a:stretch>
            <a:fillRect/>
          </a:stretch>
        </p:blipFill>
        <p:spPr bwMode="auto">
          <a:xfrm>
            <a:off x="285720" y="2071678"/>
            <a:ext cx="3925130" cy="314324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 الساركومة</a:t>
            </a:r>
            <a:r>
              <a:rPr lang="ar-SY" b="1" baseline="30000" dirty="0" smtClean="0">
                <a:solidFill>
                  <a:srgbClr val="00B050"/>
                </a:solidFill>
                <a:latin typeface="Monotype Koufi" pitchFamily="2" charset="-78"/>
                <a:ea typeface="Monotype Koufi" pitchFamily="2" charset="-78"/>
                <a:cs typeface="PT Bold Heading" pitchFamily="2" charset="-78"/>
              </a:rPr>
              <a:t>1، 18، 28</a:t>
            </a:r>
            <a:r>
              <a:rPr lang="ar-SY" b="1" dirty="0" smtClean="0">
                <a:solidFill>
                  <a:srgbClr val="C00000"/>
                </a:solidFill>
                <a:latin typeface="Monotype Koufi" pitchFamily="2" charset="-78"/>
                <a:ea typeface="Monotype Koufi" pitchFamily="2" charset="-78"/>
                <a:cs typeface="PT Bold Heading" pitchFamily="2" charset="-78"/>
              </a:rPr>
              <a:t>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203</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r>
              <a:rPr lang="ar-SY" sz="2200" b="1" dirty="0" err="1" smtClean="0">
                <a:solidFill>
                  <a:srgbClr val="002060"/>
                </a:solidFill>
                <a:latin typeface="Monotype Koufi" pitchFamily="2" charset="-78"/>
                <a:ea typeface="Monotype Koufi" pitchFamily="2" charset="-78"/>
                <a:cs typeface="Monotype Koufi" pitchFamily="2" charset="-78"/>
              </a:rPr>
              <a:t>ساركومة</a:t>
            </a:r>
            <a:r>
              <a:rPr lang="ar-SY" sz="2200" b="1" dirty="0" smtClean="0">
                <a:solidFill>
                  <a:srgbClr val="002060"/>
                </a:solidFill>
                <a:latin typeface="Monotype Koufi" pitchFamily="2" charset="-78"/>
                <a:ea typeface="Monotype Koufi" pitchFamily="2" charset="-78"/>
                <a:cs typeface="Monotype Koufi" pitchFamily="2" charset="-78"/>
              </a:rPr>
              <a:t> الأنسجة </a:t>
            </a:r>
            <a:r>
              <a:rPr lang="ar-SY" sz="2200" b="1" dirty="0" err="1" smtClean="0">
                <a:solidFill>
                  <a:srgbClr val="002060"/>
                </a:solidFill>
                <a:latin typeface="Monotype Koufi" pitchFamily="2" charset="-78"/>
                <a:ea typeface="Monotype Koufi" pitchFamily="2" charset="-78"/>
                <a:cs typeface="Monotype Koufi" pitchFamily="2" charset="-78"/>
              </a:rPr>
              <a:t>الضامة</a:t>
            </a:r>
            <a:r>
              <a:rPr lang="ar-SY" sz="2200" b="1" dirty="0" smtClean="0">
                <a:solidFill>
                  <a:srgbClr val="002060"/>
                </a:solidFill>
                <a:latin typeface="Monotype Koufi" pitchFamily="2" charset="-78"/>
                <a:ea typeface="Monotype Koufi" pitchFamily="2" charset="-78"/>
                <a:cs typeface="Monotype Koufi" pitchFamily="2" charset="-78"/>
              </a:rPr>
              <a:t> والرخوة</a:t>
            </a:r>
            <a:r>
              <a:rPr lang="ar-SY" sz="2200" b="1" dirty="0" smtClean="0">
                <a:solidFill>
                  <a:schemeClr val="bg1"/>
                </a:solidFill>
                <a:latin typeface="Monotype Koufi" pitchFamily="2" charset="-78"/>
                <a:ea typeface="Monotype Koufi" pitchFamily="2" charset="-78"/>
                <a:cs typeface="Monotype Koufi" pitchFamily="2" charset="-78"/>
              </a:rPr>
              <a:t>-</a:t>
            </a:r>
            <a:r>
              <a:rPr lang="ar-SY" sz="2200" b="1" dirty="0" err="1" smtClean="0">
                <a:solidFill>
                  <a:schemeClr val="bg1"/>
                </a:solidFill>
                <a:latin typeface="Monotype Koufi" pitchFamily="2" charset="-78"/>
                <a:ea typeface="Monotype Koufi" pitchFamily="2" charset="-78"/>
                <a:cs typeface="Monotype Koufi" pitchFamily="2" charset="-78"/>
              </a:rPr>
              <a:t>ساركومة</a:t>
            </a:r>
            <a:r>
              <a:rPr lang="ar-SY" sz="2200" b="1" dirty="0" smtClean="0">
                <a:solidFill>
                  <a:schemeClr val="bg1"/>
                </a:solidFill>
                <a:latin typeface="Monotype Koufi" pitchFamily="2" charset="-78"/>
                <a:ea typeface="Monotype Koufi" pitchFamily="2" charset="-78"/>
                <a:cs typeface="Monotype Koufi" pitchFamily="2" charset="-78"/>
              </a:rPr>
              <a:t> العضل-</a:t>
            </a:r>
            <a:endParaRPr lang="en-US" sz="2200" dirty="0">
              <a:solidFill>
                <a:schemeClr val="bg1"/>
              </a:solidFill>
              <a:ea typeface="Monotype Koufi" pitchFamily="2" charset="-78"/>
              <a:cs typeface="Monotype Koufi" pitchFamily="2" charset="-78"/>
            </a:endParaRPr>
          </a:p>
        </p:txBody>
      </p:sp>
      <p:pic>
        <p:nvPicPr>
          <p:cNvPr id="10" name="Picture 3" descr="C:\Users\TOSHIBA\Documents\محاضرات السرطان\تصنيف المسرطنات\انماط السرطانات\ساركومة النسج الرخوة-عضلات مخططة1.jpg"/>
          <p:cNvPicPr>
            <a:picLocks noChangeAspect="1" noChangeArrowheads="1"/>
          </p:cNvPicPr>
          <p:nvPr/>
        </p:nvPicPr>
        <p:blipFill>
          <a:blip r:embed="rId2"/>
          <a:srcRect r="3474"/>
          <a:stretch>
            <a:fillRect/>
          </a:stretch>
        </p:blipFill>
        <p:spPr bwMode="auto">
          <a:xfrm>
            <a:off x="1857356" y="1857364"/>
            <a:ext cx="5378600" cy="338017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 الساركومة</a:t>
            </a:r>
            <a:r>
              <a:rPr lang="ar-SY" b="1" baseline="30000" dirty="0" smtClean="0">
                <a:solidFill>
                  <a:srgbClr val="00B050"/>
                </a:solidFill>
                <a:latin typeface="Monotype Koufi" pitchFamily="2" charset="-78"/>
                <a:ea typeface="Monotype Koufi" pitchFamily="2" charset="-78"/>
                <a:cs typeface="PT Bold Heading" pitchFamily="2" charset="-78"/>
              </a:rPr>
              <a:t>1، 18، 28</a:t>
            </a:r>
            <a:r>
              <a:rPr lang="ar-SY" b="1" dirty="0" smtClean="0">
                <a:solidFill>
                  <a:srgbClr val="C00000"/>
                </a:solidFill>
                <a:latin typeface="Monotype Koufi" pitchFamily="2" charset="-78"/>
                <a:ea typeface="Monotype Koufi" pitchFamily="2" charset="-78"/>
                <a:cs typeface="PT Bold Heading" pitchFamily="2" charset="-78"/>
              </a:rPr>
              <a:t>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204</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r>
              <a:rPr lang="ar-SY" sz="2200" b="1" dirty="0" err="1" smtClean="0">
                <a:solidFill>
                  <a:srgbClr val="002060"/>
                </a:solidFill>
                <a:latin typeface="Monotype Koufi" pitchFamily="2" charset="-78"/>
                <a:ea typeface="Monotype Koufi" pitchFamily="2" charset="-78"/>
                <a:cs typeface="Monotype Koufi" pitchFamily="2" charset="-78"/>
              </a:rPr>
              <a:t>ساركومة</a:t>
            </a:r>
            <a:r>
              <a:rPr lang="ar-SY" sz="2200" b="1" dirty="0" smtClean="0">
                <a:solidFill>
                  <a:srgbClr val="002060"/>
                </a:solidFill>
                <a:latin typeface="Monotype Koufi" pitchFamily="2" charset="-78"/>
                <a:ea typeface="Monotype Koufi" pitchFamily="2" charset="-78"/>
                <a:cs typeface="Monotype Koufi" pitchFamily="2" charset="-78"/>
              </a:rPr>
              <a:t> الأنسجة </a:t>
            </a:r>
            <a:r>
              <a:rPr lang="ar-SY" sz="2200" b="1" dirty="0" err="1" smtClean="0">
                <a:solidFill>
                  <a:srgbClr val="002060"/>
                </a:solidFill>
                <a:latin typeface="Monotype Koufi" pitchFamily="2" charset="-78"/>
                <a:ea typeface="Monotype Koufi" pitchFamily="2" charset="-78"/>
                <a:cs typeface="Monotype Koufi" pitchFamily="2" charset="-78"/>
              </a:rPr>
              <a:t>الضامة</a:t>
            </a:r>
            <a:r>
              <a:rPr lang="ar-SY" sz="2200" b="1" dirty="0" smtClean="0">
                <a:solidFill>
                  <a:srgbClr val="002060"/>
                </a:solidFill>
                <a:latin typeface="Monotype Koufi" pitchFamily="2" charset="-78"/>
                <a:ea typeface="Monotype Koufi" pitchFamily="2" charset="-78"/>
                <a:cs typeface="Monotype Koufi" pitchFamily="2" charset="-78"/>
              </a:rPr>
              <a:t> والرخوة</a:t>
            </a:r>
            <a:r>
              <a:rPr lang="ar-SY" sz="2200" b="1" dirty="0" smtClean="0">
                <a:solidFill>
                  <a:schemeClr val="bg1"/>
                </a:solidFill>
                <a:latin typeface="Monotype Koufi" pitchFamily="2" charset="-78"/>
                <a:ea typeface="Monotype Koufi" pitchFamily="2" charset="-78"/>
                <a:cs typeface="Monotype Koufi" pitchFamily="2" charset="-78"/>
              </a:rPr>
              <a:t>-</a:t>
            </a:r>
            <a:r>
              <a:rPr lang="ar-SY" sz="2200" b="1" dirty="0" err="1" smtClean="0">
                <a:solidFill>
                  <a:schemeClr val="bg1"/>
                </a:solidFill>
                <a:latin typeface="Monotype Koufi" pitchFamily="2" charset="-78"/>
                <a:ea typeface="Monotype Koufi" pitchFamily="2" charset="-78"/>
                <a:cs typeface="Monotype Koufi" pitchFamily="2" charset="-78"/>
              </a:rPr>
              <a:t>ساركومة</a:t>
            </a:r>
            <a:r>
              <a:rPr lang="ar-SY" sz="2200" b="1" dirty="0" smtClean="0">
                <a:solidFill>
                  <a:schemeClr val="bg1"/>
                </a:solidFill>
                <a:latin typeface="Monotype Koufi" pitchFamily="2" charset="-78"/>
                <a:ea typeface="Monotype Koufi" pitchFamily="2" charset="-78"/>
                <a:cs typeface="Monotype Koufi" pitchFamily="2" charset="-78"/>
              </a:rPr>
              <a:t> </a:t>
            </a:r>
            <a:r>
              <a:rPr lang="ar-SY" sz="2200" b="1" dirty="0" err="1" smtClean="0">
                <a:solidFill>
                  <a:schemeClr val="bg1"/>
                </a:solidFill>
                <a:latin typeface="Monotype Koufi" pitchFamily="2" charset="-78"/>
                <a:ea typeface="Monotype Koufi" pitchFamily="2" charset="-78"/>
                <a:cs typeface="Monotype Koufi" pitchFamily="2" charset="-78"/>
              </a:rPr>
              <a:t>كابوزي</a:t>
            </a:r>
            <a:r>
              <a:rPr lang="ar-SY" sz="2200" b="1" dirty="0" smtClean="0">
                <a:solidFill>
                  <a:schemeClr val="bg1"/>
                </a:solidFill>
                <a:latin typeface="Monotype Koufi" pitchFamily="2" charset="-78"/>
                <a:ea typeface="Monotype Koufi" pitchFamily="2" charset="-78"/>
                <a:cs typeface="Monotype Koufi" pitchFamily="2" charset="-78"/>
              </a:rPr>
              <a:t>-</a:t>
            </a:r>
            <a:endParaRPr lang="en-US" sz="2200" dirty="0">
              <a:solidFill>
                <a:schemeClr val="bg1"/>
              </a:solidFill>
              <a:ea typeface="Monotype Koufi" pitchFamily="2" charset="-78"/>
              <a:cs typeface="Monotype Koufi" pitchFamily="2" charset="-78"/>
            </a:endParaRPr>
          </a:p>
        </p:txBody>
      </p:sp>
      <p:pic>
        <p:nvPicPr>
          <p:cNvPr id="10" name="Picture 2" descr="C:\Users\TOSHIBA\Documents\محاضرات السرطان\تصنيف المسرطنات\انماط السرطانات\ساركومة كابوزي.jpg"/>
          <p:cNvPicPr>
            <a:picLocks noChangeAspect="1" noChangeArrowheads="1"/>
          </p:cNvPicPr>
          <p:nvPr/>
        </p:nvPicPr>
        <p:blipFill>
          <a:blip r:embed="rId2"/>
          <a:srcRect/>
          <a:stretch>
            <a:fillRect/>
          </a:stretch>
        </p:blipFill>
        <p:spPr bwMode="auto">
          <a:xfrm>
            <a:off x="2928926" y="1714488"/>
            <a:ext cx="2898163" cy="358775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92500" lnSpcReduction="10000"/>
          </a:bodyPr>
          <a:lstStyle/>
          <a:p>
            <a:pPr algn="ctr">
              <a:buNone/>
            </a:pPr>
            <a:r>
              <a:rPr lang="ar-SY" b="1" dirty="0" err="1" smtClean="0">
                <a:solidFill>
                  <a:schemeClr val="accent6">
                    <a:lumMod val="60000"/>
                    <a:lumOff val="40000"/>
                  </a:schemeClr>
                </a:solidFill>
                <a:latin typeface="Arial Unicode MS" pitchFamily="34" charset="-128"/>
                <a:ea typeface="Arial Unicode MS" pitchFamily="34" charset="-128"/>
              </a:rPr>
              <a:t>الابيضاضات</a:t>
            </a:r>
            <a:r>
              <a:rPr lang="ar-SY" b="1" dirty="0" smtClean="0">
                <a:solidFill>
                  <a:schemeClr val="accent6">
                    <a:lumMod val="60000"/>
                    <a:lumOff val="40000"/>
                  </a:schemeClr>
                </a:solidFill>
                <a:latin typeface="Arial Unicode MS" pitchFamily="34" charset="-128"/>
                <a:ea typeface="Arial Unicode MS" pitchFamily="34" charset="-128"/>
              </a:rPr>
              <a:t>-سرطانات خلايا الدم</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الابيضاض حالة يصنع فيها نقي العظم كريات الدم البيضاء بكثرة، وهي لا تتشكل على نحو كامل، لذا لا تعمل على نحو ملائم لمكافحة </a:t>
            </a:r>
            <a:r>
              <a:rPr lang="ar-SY" b="1" dirty="0" err="1" smtClean="0">
                <a:solidFill>
                  <a:schemeClr val="bg1"/>
                </a:solidFill>
                <a:latin typeface="Arial Unicode MS" pitchFamily="34" charset="-128"/>
                <a:ea typeface="Arial Unicode MS" pitchFamily="34" charset="-128"/>
              </a:rPr>
              <a:t>الخمج</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r>
              <a:rPr lang="ar-SY" b="1" dirty="0" err="1" smtClean="0">
                <a:solidFill>
                  <a:schemeClr val="bg1"/>
                </a:solidFill>
                <a:latin typeface="Arial Unicode MS" pitchFamily="34" charset="-128"/>
                <a:ea typeface="Arial Unicode MS" pitchFamily="34" charset="-128"/>
              </a:rPr>
              <a:t>الابيضاضات</a:t>
            </a:r>
            <a:r>
              <a:rPr lang="ar-SY" b="1" dirty="0" smtClean="0">
                <a:solidFill>
                  <a:schemeClr val="bg1"/>
                </a:solidFill>
                <a:latin typeface="Arial Unicode MS" pitchFamily="34" charset="-128"/>
                <a:ea typeface="Arial Unicode MS" pitchFamily="34" charset="-128"/>
              </a:rPr>
              <a:t> غير شائعة، فهي تمثل 3</a:t>
            </a:r>
            <a:r>
              <a:rPr lang="ar-SY" b="1" dirty="0" smtClean="0">
                <a:solidFill>
                  <a:schemeClr val="bg1"/>
                </a:solidFill>
                <a:latin typeface="Simplified Arabic"/>
                <a:ea typeface="Arial Unicode MS" pitchFamily="34" charset="-128"/>
                <a:cs typeface="Simplified Arabic"/>
              </a:rPr>
              <a:t>٪ من السرطانات، لكنها السرطان الأول لدى الأطفال</a:t>
            </a:r>
          </a:p>
          <a:p>
            <a:pPr>
              <a:buFont typeface="Wingdings" pitchFamily="2" charset="2"/>
              <a:buChar char="Ø"/>
            </a:pPr>
            <a:r>
              <a:rPr lang="ar-SY" b="1" dirty="0" smtClean="0">
                <a:solidFill>
                  <a:schemeClr val="bg1"/>
                </a:solidFill>
                <a:latin typeface="Simplified Arabic"/>
                <a:ea typeface="Arial Unicode MS" pitchFamily="34" charset="-128"/>
                <a:cs typeface="Simplified Arabic"/>
              </a:rPr>
              <a:t>تصنف إلى صنفين حادين (الابيضاض </a:t>
            </a:r>
            <a:r>
              <a:rPr lang="ar-SY" b="1" dirty="0" err="1" smtClean="0">
                <a:solidFill>
                  <a:schemeClr val="bg1"/>
                </a:solidFill>
                <a:latin typeface="Simplified Arabic"/>
                <a:ea typeface="Arial Unicode MS" pitchFamily="34" charset="-128"/>
                <a:cs typeface="Simplified Arabic"/>
              </a:rPr>
              <a:t>النقيي</a:t>
            </a:r>
            <a:r>
              <a:rPr lang="ar-SY" b="1" dirty="0" smtClean="0">
                <a:solidFill>
                  <a:schemeClr val="bg1"/>
                </a:solidFill>
                <a:latin typeface="Simplified Arabic"/>
                <a:ea typeface="Arial Unicode MS" pitchFamily="34" charset="-128"/>
                <a:cs typeface="Simplified Arabic"/>
              </a:rPr>
              <a:t> الحاد، والابيضاض </a:t>
            </a:r>
            <a:r>
              <a:rPr lang="ar-SY" b="1" dirty="0" err="1" smtClean="0">
                <a:solidFill>
                  <a:schemeClr val="bg1"/>
                </a:solidFill>
                <a:latin typeface="Simplified Arabic"/>
                <a:ea typeface="Arial Unicode MS" pitchFamily="34" charset="-128"/>
                <a:cs typeface="Simplified Arabic"/>
              </a:rPr>
              <a:t>الأرومي</a:t>
            </a:r>
            <a:r>
              <a:rPr lang="ar-SY" b="1" dirty="0" smtClean="0">
                <a:solidFill>
                  <a:schemeClr val="bg1"/>
                </a:solidFill>
                <a:latin typeface="Simplified Arabic"/>
                <a:ea typeface="Arial Unicode MS" pitchFamily="34" charset="-128"/>
                <a:cs typeface="Simplified Arabic"/>
              </a:rPr>
              <a:t> اللمفاوي الحاد)، وثلاثة أصناف مزمنة (الابيضاض </a:t>
            </a:r>
            <a:r>
              <a:rPr lang="ar-SY" b="1" dirty="0" err="1" smtClean="0">
                <a:solidFill>
                  <a:schemeClr val="bg1"/>
                </a:solidFill>
                <a:latin typeface="Simplified Arabic"/>
                <a:ea typeface="Arial Unicode MS" pitchFamily="34" charset="-128"/>
                <a:cs typeface="Simplified Arabic"/>
              </a:rPr>
              <a:t>النقيي</a:t>
            </a:r>
            <a:r>
              <a:rPr lang="ar-SY" b="1" dirty="0" smtClean="0">
                <a:solidFill>
                  <a:schemeClr val="bg1"/>
                </a:solidFill>
                <a:latin typeface="Simplified Arabic"/>
                <a:ea typeface="Arial Unicode MS" pitchFamily="34" charset="-128"/>
                <a:cs typeface="Simplified Arabic"/>
              </a:rPr>
              <a:t> المزمن، والابيضاض اللمفاوي المزمن، والابيضاض المشعر الخلايا)</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205</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4300"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sz="4300" b="1" dirty="0" smtClean="0">
                <a:solidFill>
                  <a:srgbClr val="0070C0"/>
                </a:solidFill>
                <a:latin typeface="Monotype Koufi" pitchFamily="2" charset="-78"/>
                <a:ea typeface="Monotype Koufi" pitchFamily="2" charset="-78"/>
                <a:cs typeface="PT Bold Heading" pitchFamily="2" charset="-78"/>
              </a:rPr>
            </a:br>
            <a:r>
              <a:rPr lang="ar-SY" sz="4300" b="1" dirty="0" smtClean="0">
                <a:solidFill>
                  <a:srgbClr val="C00000"/>
                </a:solidFill>
                <a:latin typeface="Monotype Koufi" pitchFamily="2" charset="-78"/>
                <a:ea typeface="Monotype Koufi" pitchFamily="2" charset="-78"/>
                <a:cs typeface="PT Bold Heading" pitchFamily="2" charset="-78"/>
              </a:rPr>
              <a:t> سرطانات خلايا الدم-الابيضاضات</a:t>
            </a:r>
            <a:r>
              <a:rPr lang="ar-SY" sz="4300" b="1" baseline="30000" dirty="0" smtClean="0">
                <a:solidFill>
                  <a:srgbClr val="00B050"/>
                </a:solidFill>
                <a:latin typeface="Monotype Koufi" pitchFamily="2" charset="-78"/>
                <a:ea typeface="Monotype Koufi" pitchFamily="2" charset="-78"/>
                <a:cs typeface="PT Bold Heading" pitchFamily="2" charset="-78"/>
              </a:rPr>
              <a:t>1، 18، 28</a:t>
            </a:r>
            <a:r>
              <a:rPr lang="ar-SY" sz="4300" b="1" dirty="0" smtClean="0">
                <a:solidFill>
                  <a:srgbClr val="C00000"/>
                </a:solidFill>
                <a:latin typeface="Monotype Koufi" pitchFamily="2" charset="-78"/>
                <a:ea typeface="Monotype Koufi" pitchFamily="2" charset="-78"/>
                <a:cs typeface="PT Bold Heading" pitchFamily="2" charset="-78"/>
              </a:rPr>
              <a:t> </a:t>
            </a:r>
            <a:endParaRPr lang="ar-SY" sz="4300"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206</a:t>
            </a:fld>
            <a:endParaRPr lang="ar-SA" dirty="0">
              <a:solidFill>
                <a:srgbClr val="002060"/>
              </a:solidFill>
            </a:endParaRPr>
          </a:p>
        </p:txBody>
      </p:sp>
      <p:sp>
        <p:nvSpPr>
          <p:cNvPr id="7" name="عنصر نائب للمحتوى 6"/>
          <p:cNvSpPr>
            <a:spLocks noGrp="1"/>
          </p:cNvSpPr>
          <p:nvPr>
            <p:ph idx="1"/>
          </p:nvPr>
        </p:nvSpPr>
        <p:spPr/>
        <p:txBody>
          <a:bodyPr>
            <a:normAutofit fontScale="92500" lnSpcReduction="1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endParaRPr lang="ar-SY" sz="24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Y" sz="2400" b="1" dirty="0" smtClean="0">
              <a:solidFill>
                <a:srgbClr val="002060"/>
              </a:solidFill>
              <a:latin typeface="Monotype Koufi" pitchFamily="2" charset="-78"/>
              <a:ea typeface="Monotype Koufi" pitchFamily="2" charset="-78"/>
              <a:cs typeface="Monotype Koufi" pitchFamily="2" charset="-78"/>
            </a:endParaRPr>
          </a:p>
          <a:p>
            <a:pPr algn="ctr">
              <a:buNone/>
            </a:pPr>
            <a:r>
              <a:rPr lang="ar-SY" sz="2400" b="1" dirty="0" smtClean="0">
                <a:solidFill>
                  <a:srgbClr val="002060"/>
                </a:solidFill>
                <a:latin typeface="Monotype Koufi" pitchFamily="2" charset="-78"/>
                <a:ea typeface="Monotype Koufi" pitchFamily="2" charset="-78"/>
                <a:cs typeface="Monotype Koufi" pitchFamily="2" charset="-78"/>
              </a:rPr>
              <a:t>الابيضاض </a:t>
            </a:r>
            <a:r>
              <a:rPr lang="ar-SY" sz="2400" b="1" dirty="0" err="1" smtClean="0">
                <a:solidFill>
                  <a:srgbClr val="002060"/>
                </a:solidFill>
                <a:latin typeface="Monotype Koufi" pitchFamily="2" charset="-78"/>
                <a:ea typeface="Monotype Koufi" pitchFamily="2" charset="-78"/>
                <a:cs typeface="Monotype Koufi" pitchFamily="2" charset="-78"/>
              </a:rPr>
              <a:t>النقيي</a:t>
            </a:r>
            <a:r>
              <a:rPr lang="ar-SY" sz="2400" b="1" dirty="0" smtClean="0">
                <a:solidFill>
                  <a:srgbClr val="002060"/>
                </a:solidFill>
                <a:latin typeface="Monotype Koufi" pitchFamily="2" charset="-78"/>
                <a:ea typeface="Monotype Koufi" pitchFamily="2" charset="-78"/>
                <a:cs typeface="Monotype Koufi" pitchFamily="2" charset="-78"/>
              </a:rPr>
              <a:t> الحاد والمزمن</a:t>
            </a:r>
            <a:endParaRPr lang="en-US" sz="2200" dirty="0">
              <a:solidFill>
                <a:schemeClr val="bg1"/>
              </a:solidFill>
              <a:ea typeface="Monotype Koufi" pitchFamily="2" charset="-78"/>
              <a:cs typeface="Monotype Koufi" pitchFamily="2" charset="-78"/>
            </a:endParaRPr>
          </a:p>
        </p:txBody>
      </p:sp>
      <p:pic>
        <p:nvPicPr>
          <p:cNvPr id="8" name="Picture 2" descr="C:\Users\TOSHIBA\Documents\محاضرات السرطان\تصنيف المسرطنات\انماط السرطانات\الابيضاض\الابيضاض النقيي الحاد والمزمن.jpg"/>
          <p:cNvPicPr>
            <a:picLocks noChangeAspect="1" noChangeArrowheads="1"/>
          </p:cNvPicPr>
          <p:nvPr/>
        </p:nvPicPr>
        <p:blipFill>
          <a:blip r:embed="rId2"/>
          <a:srcRect/>
          <a:stretch>
            <a:fillRect/>
          </a:stretch>
        </p:blipFill>
        <p:spPr bwMode="auto">
          <a:xfrm>
            <a:off x="2005603" y="1678881"/>
            <a:ext cx="4995290" cy="375038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4300"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sz="4300" b="1" dirty="0" smtClean="0">
                <a:solidFill>
                  <a:srgbClr val="0070C0"/>
                </a:solidFill>
                <a:latin typeface="Monotype Koufi" pitchFamily="2" charset="-78"/>
                <a:ea typeface="Monotype Koufi" pitchFamily="2" charset="-78"/>
                <a:cs typeface="PT Bold Heading" pitchFamily="2" charset="-78"/>
              </a:rPr>
            </a:br>
            <a:r>
              <a:rPr lang="ar-SY" sz="4300" b="1" dirty="0" smtClean="0">
                <a:solidFill>
                  <a:srgbClr val="C00000"/>
                </a:solidFill>
                <a:latin typeface="Monotype Koufi" pitchFamily="2" charset="-78"/>
                <a:ea typeface="Monotype Koufi" pitchFamily="2" charset="-78"/>
                <a:cs typeface="PT Bold Heading" pitchFamily="2" charset="-78"/>
              </a:rPr>
              <a:t>سرطانات خلايا الدم-الابيضاضات</a:t>
            </a:r>
            <a:r>
              <a:rPr lang="ar-SY" sz="4300" b="1" baseline="30000" dirty="0" smtClean="0">
                <a:solidFill>
                  <a:srgbClr val="00B050"/>
                </a:solidFill>
                <a:latin typeface="Monotype Koufi" pitchFamily="2" charset="-78"/>
                <a:ea typeface="Monotype Koufi" pitchFamily="2" charset="-78"/>
                <a:cs typeface="PT Bold Heading" pitchFamily="2" charset="-78"/>
              </a:rPr>
              <a:t>1، 18، 28</a:t>
            </a:r>
            <a:endParaRPr lang="ar-SY" sz="4300"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207</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الابيضاض اللمفاوي الحاد                             الابيضاض اللمفاوي المزمن</a:t>
            </a:r>
            <a:endParaRPr lang="en-US" sz="2200" dirty="0">
              <a:solidFill>
                <a:srgbClr val="002060"/>
              </a:solidFill>
              <a:ea typeface="Monotype Koufi" pitchFamily="2" charset="-78"/>
              <a:cs typeface="Monotype Koufi" pitchFamily="2" charset="-78"/>
            </a:endParaRPr>
          </a:p>
        </p:txBody>
      </p:sp>
      <p:pic>
        <p:nvPicPr>
          <p:cNvPr id="2050" name="Picture 2" descr="C:\Users\TOSHIBA\Documents\محاضرات السرطان\تصنيف المسرطنات\انماط السرطانات\الابيضاض\الابيضاض اللمفاوي الحاد.jpg"/>
          <p:cNvPicPr>
            <a:picLocks noChangeAspect="1" noChangeArrowheads="1"/>
          </p:cNvPicPr>
          <p:nvPr/>
        </p:nvPicPr>
        <p:blipFill>
          <a:blip r:embed="rId2"/>
          <a:srcRect/>
          <a:stretch>
            <a:fillRect/>
          </a:stretch>
        </p:blipFill>
        <p:spPr bwMode="auto">
          <a:xfrm>
            <a:off x="4929190" y="2446728"/>
            <a:ext cx="3786173" cy="283963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2051" name="Picture 3" descr="C:\Users\TOSHIBA\Documents\محاضرات السرطان\تصنيف المسرطنات\انماط السرطانات\الابيضاض\الابيضاض اللمفاوي المزمن.jpg"/>
          <p:cNvPicPr>
            <a:picLocks noChangeAspect="1" noChangeArrowheads="1"/>
          </p:cNvPicPr>
          <p:nvPr/>
        </p:nvPicPr>
        <p:blipFill>
          <a:blip r:embed="rId3"/>
          <a:srcRect/>
          <a:stretch>
            <a:fillRect/>
          </a:stretch>
        </p:blipFill>
        <p:spPr bwMode="auto">
          <a:xfrm>
            <a:off x="428596" y="2522809"/>
            <a:ext cx="4214842" cy="277125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85000" lnSpcReduction="10000"/>
          </a:bodyPr>
          <a:lstStyle/>
          <a:p>
            <a:pPr algn="ctr">
              <a:buNone/>
            </a:pPr>
            <a:r>
              <a:rPr lang="ar-SY" b="1" dirty="0" err="1" smtClean="0">
                <a:solidFill>
                  <a:schemeClr val="accent6">
                    <a:lumMod val="60000"/>
                    <a:lumOff val="40000"/>
                  </a:schemeClr>
                </a:solidFill>
                <a:latin typeface="Arial Unicode MS" pitchFamily="34" charset="-128"/>
                <a:ea typeface="Arial Unicode MS" pitchFamily="34" charset="-128"/>
              </a:rPr>
              <a:t>اللمفومة</a:t>
            </a:r>
            <a:r>
              <a:rPr lang="ar-SY" b="1" dirty="0" smtClean="0">
                <a:solidFill>
                  <a:schemeClr val="accent6">
                    <a:lumMod val="60000"/>
                    <a:lumOff val="40000"/>
                  </a:schemeClr>
                </a:solidFill>
                <a:latin typeface="Arial Unicode MS" pitchFamily="34" charset="-128"/>
                <a:ea typeface="Arial Unicode MS" pitchFamily="34" charset="-128"/>
              </a:rPr>
              <a:t> والورم </a:t>
            </a:r>
            <a:r>
              <a:rPr lang="ar-SY" b="1" dirty="0" err="1" smtClean="0">
                <a:solidFill>
                  <a:schemeClr val="accent6">
                    <a:lumMod val="60000"/>
                    <a:lumOff val="40000"/>
                  </a:schemeClr>
                </a:solidFill>
                <a:latin typeface="Arial Unicode MS" pitchFamily="34" charset="-128"/>
                <a:ea typeface="Arial Unicode MS" pitchFamily="34" charset="-128"/>
              </a:rPr>
              <a:t>النقيي</a:t>
            </a:r>
            <a:r>
              <a:rPr lang="ar-SY" b="1" dirty="0" smtClean="0">
                <a:solidFill>
                  <a:schemeClr val="accent6">
                    <a:lumMod val="60000"/>
                    <a:lumOff val="40000"/>
                  </a:schemeClr>
                </a:solidFill>
                <a:latin typeface="Arial Unicode MS" pitchFamily="34" charset="-128"/>
                <a:ea typeface="Arial Unicode MS" pitchFamily="34" charset="-128"/>
              </a:rPr>
              <a:t>-سرطانات الجهاز </a:t>
            </a:r>
            <a:r>
              <a:rPr lang="ar-SY" b="1" dirty="0" err="1" smtClean="0">
                <a:solidFill>
                  <a:schemeClr val="accent6">
                    <a:lumMod val="60000"/>
                    <a:lumOff val="40000"/>
                  </a:schemeClr>
                </a:solidFill>
                <a:latin typeface="Arial Unicode MS" pitchFamily="34" charset="-128"/>
                <a:ea typeface="Arial Unicode MS" pitchFamily="34" charset="-128"/>
              </a:rPr>
              <a:t>اللمفي</a:t>
            </a:r>
            <a:endParaRPr lang="ar-SY" b="1" dirty="0" smtClean="0">
              <a:solidFill>
                <a:schemeClr val="accent6">
                  <a:lumMod val="60000"/>
                  <a:lumOff val="40000"/>
                </a:schemeClr>
              </a:solidFill>
              <a:latin typeface="Arial Unicode MS" pitchFamily="34" charset="-128"/>
              <a:ea typeface="Arial Unicode MS" pitchFamily="34" charset="-128"/>
            </a:endParaRPr>
          </a:p>
          <a:p>
            <a:pPr algn="ctr">
              <a:buNone/>
            </a:pPr>
            <a:r>
              <a:rPr lang="ar-SY" b="1" dirty="0" err="1" smtClean="0">
                <a:solidFill>
                  <a:srgbClr val="002060"/>
                </a:solidFill>
                <a:latin typeface="Arial Unicode MS" pitchFamily="34" charset="-128"/>
                <a:ea typeface="Arial Unicode MS" pitchFamily="34" charset="-128"/>
              </a:rPr>
              <a:t>اللمفومات</a:t>
            </a:r>
            <a:endParaRPr lang="ar-SY" b="1" dirty="0" smtClean="0">
              <a:solidFill>
                <a:srgbClr val="002060"/>
              </a:solidFill>
              <a:latin typeface="Arial Unicode MS" pitchFamily="34" charset="-128"/>
              <a:ea typeface="Arial Unicode MS" pitchFamily="34" charset="-128"/>
            </a:endParaRPr>
          </a:p>
          <a:p>
            <a:pPr>
              <a:buFont typeface="Wingdings" pitchFamily="2" charset="2"/>
              <a:buChar char="Ø"/>
            </a:pPr>
            <a:r>
              <a:rPr lang="ar-SY" b="1" dirty="0" smtClean="0">
                <a:solidFill>
                  <a:schemeClr val="bg1"/>
                </a:solidFill>
                <a:latin typeface="Arial Unicode MS" pitchFamily="34" charset="-128"/>
                <a:ea typeface="Arial Unicode MS" pitchFamily="34" charset="-128"/>
              </a:rPr>
              <a:t>تبدأ في خلايا الجهاز </a:t>
            </a:r>
            <a:r>
              <a:rPr lang="ar-SY" b="1" dirty="0" err="1" smtClean="0">
                <a:solidFill>
                  <a:schemeClr val="bg1"/>
                </a:solidFill>
                <a:latin typeface="Arial Unicode MS" pitchFamily="34" charset="-128"/>
                <a:ea typeface="Arial Unicode MS" pitchFamily="34" charset="-128"/>
              </a:rPr>
              <a:t>اللمفي</a:t>
            </a:r>
            <a:r>
              <a:rPr lang="ar-SY" b="1" dirty="0" smtClean="0">
                <a:solidFill>
                  <a:schemeClr val="bg1"/>
                </a:solidFill>
                <a:latin typeface="Arial Unicode MS" pitchFamily="34" charset="-128"/>
                <a:ea typeface="Arial Unicode MS" pitchFamily="34" charset="-128"/>
              </a:rPr>
              <a:t> الذي يرشح سائل الجسم ويكافح </a:t>
            </a:r>
            <a:r>
              <a:rPr lang="ar-SY" b="1" dirty="0" err="1" smtClean="0">
                <a:solidFill>
                  <a:schemeClr val="bg1"/>
                </a:solidFill>
                <a:latin typeface="Arial Unicode MS" pitchFamily="34" charset="-128"/>
                <a:ea typeface="Arial Unicode MS" pitchFamily="34" charset="-128"/>
              </a:rPr>
              <a:t>الخمج</a:t>
            </a:r>
            <a:r>
              <a:rPr lang="ar-SY" b="1" dirty="0" smtClean="0">
                <a:solidFill>
                  <a:schemeClr val="bg1"/>
                </a:solidFill>
                <a:latin typeface="Arial Unicode MS" pitchFamily="34" charset="-128"/>
                <a:ea typeface="Arial Unicode MS" pitchFamily="34" charset="-128"/>
              </a:rPr>
              <a:t>. يتألف الجهاز من العقد </a:t>
            </a:r>
            <a:r>
              <a:rPr lang="ar-SY" b="1" dirty="0" err="1" smtClean="0">
                <a:solidFill>
                  <a:schemeClr val="bg1"/>
                </a:solidFill>
                <a:latin typeface="Arial Unicode MS" pitchFamily="34" charset="-128"/>
                <a:ea typeface="Arial Unicode MS" pitchFamily="34" charset="-128"/>
              </a:rPr>
              <a:t>اللمفية</a:t>
            </a:r>
            <a:r>
              <a:rPr lang="ar-SY" b="1" dirty="0" smtClean="0">
                <a:solidFill>
                  <a:schemeClr val="bg1"/>
                </a:solidFill>
                <a:latin typeface="Arial Unicode MS" pitchFamily="34" charset="-128"/>
                <a:ea typeface="Arial Unicode MS" pitchFamily="34" charset="-128"/>
              </a:rPr>
              <a:t> والأوعية </a:t>
            </a:r>
            <a:r>
              <a:rPr lang="ar-SY" b="1" dirty="0" err="1" smtClean="0">
                <a:solidFill>
                  <a:schemeClr val="bg1"/>
                </a:solidFill>
                <a:latin typeface="Arial Unicode MS" pitchFamily="34" charset="-128"/>
                <a:ea typeface="Arial Unicode MS" pitchFamily="34" charset="-128"/>
              </a:rPr>
              <a:t>اللمفية</a:t>
            </a:r>
            <a:r>
              <a:rPr lang="ar-SY" b="1" dirty="0" smtClean="0">
                <a:solidFill>
                  <a:schemeClr val="bg1"/>
                </a:solidFill>
                <a:latin typeface="Arial Unicode MS" pitchFamily="34" charset="-128"/>
                <a:ea typeface="Arial Unicode MS" pitchFamily="34" charset="-128"/>
              </a:rPr>
              <a:t> والطحال</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يمكن أن تظهر </a:t>
            </a:r>
            <a:r>
              <a:rPr lang="ar-SY" b="1" dirty="0" err="1" smtClean="0">
                <a:solidFill>
                  <a:schemeClr val="bg1"/>
                </a:solidFill>
                <a:latin typeface="Arial Unicode MS" pitchFamily="34" charset="-128"/>
                <a:ea typeface="Arial Unicode MS" pitchFamily="34" charset="-128"/>
              </a:rPr>
              <a:t>اللمفومات</a:t>
            </a:r>
            <a:r>
              <a:rPr lang="ar-SY" b="1" dirty="0" smtClean="0">
                <a:solidFill>
                  <a:schemeClr val="bg1"/>
                </a:solidFill>
                <a:latin typeface="Arial Unicode MS" pitchFamily="34" charset="-128"/>
                <a:ea typeface="Arial Unicode MS" pitchFamily="34" charset="-128"/>
              </a:rPr>
              <a:t> في أي مكان لأن الجهاز </a:t>
            </a:r>
            <a:r>
              <a:rPr lang="ar-SY" b="1" dirty="0" err="1" smtClean="0">
                <a:solidFill>
                  <a:schemeClr val="bg1"/>
                </a:solidFill>
                <a:latin typeface="Arial Unicode MS" pitchFamily="34" charset="-128"/>
                <a:ea typeface="Arial Unicode MS" pitchFamily="34" charset="-128"/>
              </a:rPr>
              <a:t>اللمفي</a:t>
            </a:r>
            <a:r>
              <a:rPr lang="ar-SY" b="1" dirty="0" smtClean="0">
                <a:solidFill>
                  <a:schemeClr val="bg1"/>
                </a:solidFill>
                <a:latin typeface="Arial Unicode MS" pitchFamily="34" charset="-128"/>
                <a:ea typeface="Arial Unicode MS" pitchFamily="34" charset="-128"/>
              </a:rPr>
              <a:t> يسير في كامل الجسم</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يبدأ الورم بانقسام اللمفاويات على نحو غير سوي وتتجمع في العقد </a:t>
            </a:r>
            <a:r>
              <a:rPr lang="ar-SY" b="1" dirty="0" err="1" smtClean="0">
                <a:solidFill>
                  <a:schemeClr val="bg1"/>
                </a:solidFill>
                <a:latin typeface="Arial Unicode MS" pitchFamily="34" charset="-128"/>
                <a:ea typeface="Arial Unicode MS" pitchFamily="34" charset="-128"/>
              </a:rPr>
              <a:t>اللمفية</a:t>
            </a:r>
            <a:r>
              <a:rPr lang="ar-SY" b="1" dirty="0" smtClean="0">
                <a:solidFill>
                  <a:schemeClr val="bg1"/>
                </a:solidFill>
                <a:latin typeface="Arial Unicode MS" pitchFamily="34" charset="-128"/>
                <a:ea typeface="Arial Unicode MS" pitchFamily="34" charset="-128"/>
              </a:rPr>
              <a:t> أو النقي أو الطحال، وتنمو هناك وتشكل الورم</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تؤلف </a:t>
            </a:r>
            <a:r>
              <a:rPr lang="ar-SY" b="1" dirty="0" err="1" smtClean="0">
                <a:solidFill>
                  <a:schemeClr val="bg1"/>
                </a:solidFill>
                <a:latin typeface="Arial Unicode MS" pitchFamily="34" charset="-128"/>
                <a:ea typeface="Arial Unicode MS" pitchFamily="34" charset="-128"/>
              </a:rPr>
              <a:t>اللمفومات</a:t>
            </a:r>
            <a:r>
              <a:rPr lang="ar-SY" b="1" dirty="0" smtClean="0">
                <a:solidFill>
                  <a:schemeClr val="bg1"/>
                </a:solidFill>
                <a:latin typeface="Arial Unicode MS" pitchFamily="34" charset="-128"/>
                <a:ea typeface="Arial Unicode MS" pitchFamily="34" charset="-128"/>
              </a:rPr>
              <a:t> 5</a:t>
            </a:r>
            <a:r>
              <a:rPr lang="ar-SY" b="1" dirty="0" smtClean="0">
                <a:solidFill>
                  <a:schemeClr val="bg1"/>
                </a:solidFill>
                <a:latin typeface="Simplified Arabic"/>
                <a:ea typeface="Arial Unicode MS" pitchFamily="34" charset="-128"/>
              </a:rPr>
              <a:t>٪ من  السرطانات</a:t>
            </a:r>
          </a:p>
          <a:p>
            <a:pPr>
              <a:buFont typeface="Wingdings" pitchFamily="2" charset="2"/>
              <a:buChar char="Ø"/>
            </a:pPr>
            <a:r>
              <a:rPr lang="ar-SY" b="1" dirty="0" smtClean="0">
                <a:solidFill>
                  <a:schemeClr val="bg1"/>
                </a:solidFill>
                <a:latin typeface="Simplified Arabic"/>
                <a:ea typeface="Arial Unicode MS" pitchFamily="34" charset="-128"/>
              </a:rPr>
              <a:t>تصنف </a:t>
            </a:r>
            <a:r>
              <a:rPr lang="ar-SY" b="1" dirty="0" err="1" smtClean="0">
                <a:solidFill>
                  <a:schemeClr val="bg1"/>
                </a:solidFill>
                <a:latin typeface="Simplified Arabic"/>
                <a:ea typeface="Arial Unicode MS" pitchFamily="34" charset="-128"/>
              </a:rPr>
              <a:t>اللمفومات</a:t>
            </a:r>
            <a:r>
              <a:rPr lang="ar-SY" b="1" dirty="0" smtClean="0">
                <a:solidFill>
                  <a:schemeClr val="bg1"/>
                </a:solidFill>
                <a:latin typeface="Simplified Arabic"/>
                <a:ea typeface="Arial Unicode MS" pitchFamily="34" charset="-128"/>
              </a:rPr>
              <a:t> إلى </a:t>
            </a:r>
            <a:r>
              <a:rPr lang="ar-SY" b="1" dirty="0" err="1" smtClean="0">
                <a:solidFill>
                  <a:schemeClr val="bg1"/>
                </a:solidFill>
                <a:latin typeface="Simplified Arabic"/>
                <a:ea typeface="Arial Unicode MS" pitchFamily="34" charset="-128"/>
              </a:rPr>
              <a:t>لمفومة</a:t>
            </a:r>
            <a:r>
              <a:rPr lang="ar-SY" b="1" dirty="0" smtClean="0">
                <a:solidFill>
                  <a:schemeClr val="bg1"/>
                </a:solidFill>
                <a:latin typeface="Simplified Arabic"/>
                <a:ea typeface="Arial Unicode MS" pitchFamily="34" charset="-128"/>
              </a:rPr>
              <a:t> </a:t>
            </a:r>
            <a:r>
              <a:rPr lang="ar-SY" b="1" dirty="0" err="1" smtClean="0">
                <a:solidFill>
                  <a:schemeClr val="bg1"/>
                </a:solidFill>
                <a:latin typeface="Simplified Arabic"/>
                <a:ea typeface="Arial Unicode MS" pitchFamily="34" charset="-128"/>
              </a:rPr>
              <a:t>هودجكين</a:t>
            </a:r>
            <a:r>
              <a:rPr lang="ar-SY" b="1" dirty="0" smtClean="0">
                <a:solidFill>
                  <a:schemeClr val="bg1"/>
                </a:solidFill>
                <a:latin typeface="Simplified Arabic"/>
                <a:ea typeface="Arial Unicode MS" pitchFamily="34" charset="-128"/>
              </a:rPr>
              <a:t> </a:t>
            </a:r>
            <a:r>
              <a:rPr lang="ar-SY" b="1" dirty="0" err="1" smtClean="0">
                <a:solidFill>
                  <a:schemeClr val="bg1"/>
                </a:solidFill>
                <a:latin typeface="Simplified Arabic"/>
                <a:ea typeface="Arial Unicode MS" pitchFamily="34" charset="-128"/>
              </a:rPr>
              <a:t>ولمفومة</a:t>
            </a:r>
            <a:r>
              <a:rPr lang="ar-SY" b="1" dirty="0" smtClean="0">
                <a:solidFill>
                  <a:schemeClr val="bg1"/>
                </a:solidFill>
                <a:latin typeface="Simplified Arabic"/>
                <a:ea typeface="Arial Unicode MS" pitchFamily="34" charset="-128"/>
              </a:rPr>
              <a:t> </a:t>
            </a:r>
            <a:r>
              <a:rPr lang="ar-SY" b="1" dirty="0" err="1" smtClean="0">
                <a:solidFill>
                  <a:schemeClr val="bg1"/>
                </a:solidFill>
                <a:latin typeface="Simplified Arabic"/>
                <a:ea typeface="Arial Unicode MS" pitchFamily="34" charset="-128"/>
              </a:rPr>
              <a:t>لاهودجكينية</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208</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 سرطانات الجهاز اللمفي</a:t>
            </a:r>
            <a:r>
              <a:rPr lang="ar-SY" b="1" baseline="30000" dirty="0" smtClean="0">
                <a:solidFill>
                  <a:srgbClr val="00B050"/>
                </a:solidFill>
                <a:latin typeface="Monotype Koufi" pitchFamily="2" charset="-78"/>
                <a:ea typeface="Monotype Koufi" pitchFamily="2" charset="-78"/>
                <a:cs typeface="PT Bold Heading" pitchFamily="2" charset="-78"/>
              </a:rPr>
              <a:t>1، 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209</a:t>
            </a:fld>
            <a:endParaRPr lang="ar-SA" dirty="0">
              <a:solidFill>
                <a:srgbClr val="002060"/>
              </a:solidFill>
            </a:endParaRPr>
          </a:p>
        </p:txBody>
      </p:sp>
      <p:sp>
        <p:nvSpPr>
          <p:cNvPr id="7" name="عنصر نائب للمحتوى 6"/>
          <p:cNvSpPr>
            <a:spLocks noGrp="1"/>
          </p:cNvSpPr>
          <p:nvPr>
            <p:ph idx="1"/>
          </p:nvPr>
        </p:nvSpPr>
        <p:spPr>
          <a:xfrm>
            <a:off x="571472" y="1643050"/>
            <a:ext cx="8229600" cy="4525963"/>
          </a:xfrm>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لمفومة</a:t>
            </a: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هودجكين</a:t>
            </a: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لمفومة</a:t>
            </a: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لاهودجكينية</a:t>
            </a:r>
            <a:endParaRPr lang="en-US" sz="2200" dirty="0" smtClean="0">
              <a:solidFill>
                <a:srgbClr val="002060"/>
              </a:solidFill>
              <a:ea typeface="Monotype Koufi" pitchFamily="2" charset="-78"/>
              <a:cs typeface="Monotype Koufi" pitchFamily="2" charset="-78"/>
            </a:endParaRPr>
          </a:p>
          <a:p>
            <a:pPr>
              <a:buNone/>
            </a:pPr>
            <a:endParaRPr lang="en-US" sz="2200" dirty="0">
              <a:solidFill>
                <a:srgbClr val="002060"/>
              </a:solidFill>
              <a:ea typeface="Monotype Koufi" pitchFamily="2" charset="-78"/>
              <a:cs typeface="Monotype Koufi" pitchFamily="2" charset="-78"/>
            </a:endParaRPr>
          </a:p>
        </p:txBody>
      </p:sp>
      <p:pic>
        <p:nvPicPr>
          <p:cNvPr id="9" name="Picture 4" descr="C:\Users\TOSHIBA\Documents\محاضرات السرطان\تصنيف المسرطنات\انماط السرطانات\لمفومة هودجكين.jpg"/>
          <p:cNvPicPr>
            <a:picLocks noChangeAspect="1" noChangeArrowheads="1"/>
          </p:cNvPicPr>
          <p:nvPr/>
        </p:nvPicPr>
        <p:blipFill>
          <a:blip r:embed="rId2"/>
          <a:srcRect/>
          <a:stretch>
            <a:fillRect/>
          </a:stretch>
        </p:blipFill>
        <p:spPr bwMode="auto">
          <a:xfrm>
            <a:off x="4071934" y="2214554"/>
            <a:ext cx="4795244" cy="306895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0" name="Picture 2" descr="C:\Users\TOSHIBA\Documents\محاضرات السرطان\تصنيف المسرطنات\انماط السرطانات\لمفومة لا هودجكين.jpg"/>
          <p:cNvPicPr>
            <a:picLocks noChangeAspect="1" noChangeArrowheads="1"/>
          </p:cNvPicPr>
          <p:nvPr/>
        </p:nvPicPr>
        <p:blipFill>
          <a:blip r:embed="rId3"/>
          <a:srcRect/>
          <a:stretch>
            <a:fillRect/>
          </a:stretch>
        </p:blipFill>
        <p:spPr bwMode="auto">
          <a:xfrm>
            <a:off x="214282" y="2928934"/>
            <a:ext cx="3513044" cy="235743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500" b="1" dirty="0" err="1" smtClean="0">
                <a:solidFill>
                  <a:srgbClr val="0070C0"/>
                </a:solidFill>
                <a:latin typeface="Monotype Koufi" pitchFamily="2" charset="-78"/>
                <a:ea typeface="Monotype Koufi" pitchFamily="2" charset="-78"/>
                <a:cs typeface="PT Bold Heading" pitchFamily="2" charset="-78"/>
              </a:rPr>
              <a:t>المسرطنات</a:t>
            </a:r>
            <a:r>
              <a:rPr lang="ar-SY" sz="3500" b="1" dirty="0" smtClean="0">
                <a:solidFill>
                  <a:srgbClr val="0070C0"/>
                </a:solidFill>
                <a:latin typeface="Monotype Koufi" pitchFamily="2" charset="-78"/>
                <a:ea typeface="Monotype Koufi" pitchFamily="2" charset="-78"/>
                <a:cs typeface="PT Bold Heading" pitchFamily="2" charset="-78"/>
              </a:rPr>
              <a:t> المؤكدة (المجموعة 1) بحسب نوعها</a:t>
            </a:r>
            <a:r>
              <a:rPr lang="ar-SY" sz="3500" b="1" baseline="30000" dirty="0" smtClean="0">
                <a:solidFill>
                  <a:srgbClr val="00B050"/>
                </a:solidFill>
                <a:latin typeface="Monotype Koufi" pitchFamily="2" charset="-78"/>
                <a:ea typeface="Monotype Koufi" pitchFamily="2" charset="-78"/>
                <a:cs typeface="PT Bold Heading" pitchFamily="2" charset="-78"/>
              </a:rPr>
              <a:t> 1، 13</a:t>
            </a:r>
            <a:endParaRPr lang="ar-SY" sz="35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21</a:t>
            </a:fld>
            <a:endParaRPr lang="ar-SA" dirty="0">
              <a:solidFill>
                <a:srgbClr val="002060"/>
              </a:solidFill>
            </a:endParaRPr>
          </a:p>
        </p:txBody>
      </p:sp>
      <p:graphicFrame>
        <p:nvGraphicFramePr>
          <p:cNvPr id="7" name="جدول 6"/>
          <p:cNvGraphicFramePr>
            <a:graphicFrameLocks noGrp="1"/>
          </p:cNvGraphicFramePr>
          <p:nvPr/>
        </p:nvGraphicFramePr>
        <p:xfrm>
          <a:off x="928662" y="1857362"/>
          <a:ext cx="7143800" cy="4143410"/>
        </p:xfrm>
        <a:graphic>
          <a:graphicData uri="http://schemas.openxmlformats.org/drawingml/2006/table">
            <a:tbl>
              <a:tblPr rtl="1"/>
              <a:tblGrid>
                <a:gridCol w="5950058"/>
                <a:gridCol w="1193742"/>
              </a:tblGrid>
              <a:tr h="414341">
                <a:tc>
                  <a:txBody>
                    <a:bodyPr/>
                    <a:lstStyle/>
                    <a:p>
                      <a:pPr algn="ctr" rtl="1">
                        <a:lnSpc>
                          <a:spcPct val="115000"/>
                        </a:lnSpc>
                        <a:spcAft>
                          <a:spcPts val="600"/>
                        </a:spcAft>
                      </a:pPr>
                      <a:r>
                        <a:rPr lang="ar-SA" sz="2000" b="1" dirty="0" smtClean="0">
                          <a:solidFill>
                            <a:schemeClr val="bg1"/>
                          </a:solidFill>
                          <a:latin typeface="Calibri"/>
                          <a:ea typeface="Times New Roman"/>
                          <a:cs typeface="+mj-cs"/>
                        </a:rPr>
                        <a:t>النوع</a:t>
                      </a:r>
                      <a:endParaRPr lang="en-US" sz="2000" b="1" dirty="0">
                        <a:solidFill>
                          <a:schemeClr val="bg1"/>
                        </a:solidFill>
                        <a:latin typeface="Calibri"/>
                        <a:ea typeface="Times New Roman"/>
                        <a:cs typeface="+mj-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2000" b="1" dirty="0" smtClean="0">
                          <a:solidFill>
                            <a:schemeClr val="bg1"/>
                          </a:solidFill>
                          <a:latin typeface="Calibri"/>
                          <a:ea typeface="Times New Roman"/>
                          <a:cs typeface="+mj-cs"/>
                        </a:rPr>
                        <a:t>العدد</a:t>
                      </a:r>
                      <a:endParaRPr lang="en-US" sz="2000" b="1" dirty="0">
                        <a:solidFill>
                          <a:schemeClr val="bg1"/>
                        </a:solidFill>
                        <a:latin typeface="Calibri"/>
                        <a:ea typeface="Times New Roman"/>
                        <a:cs typeface="+mj-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414341">
                <a:tc>
                  <a:txBody>
                    <a:bodyPr/>
                    <a:lstStyle/>
                    <a:p>
                      <a:pPr algn="r" rtl="1">
                        <a:lnSpc>
                          <a:spcPct val="115000"/>
                        </a:lnSpc>
                        <a:spcAft>
                          <a:spcPts val="600"/>
                        </a:spcAft>
                      </a:pPr>
                      <a:r>
                        <a:rPr lang="ar-SA" sz="2000" b="1" dirty="0" err="1" smtClean="0">
                          <a:solidFill>
                            <a:srgbClr val="FFFF00"/>
                          </a:solidFill>
                          <a:latin typeface="Simplified Arabic" pitchFamily="18" charset="-78"/>
                          <a:ea typeface="Times New Roman"/>
                          <a:cs typeface="Simplified Arabic" pitchFamily="18" charset="-78"/>
                        </a:rPr>
                        <a:t>المسرطنات</a:t>
                      </a:r>
                      <a:r>
                        <a:rPr lang="ar-SA" sz="2000" b="1" dirty="0" smtClean="0">
                          <a:solidFill>
                            <a:srgbClr val="FFFF00"/>
                          </a:solidFill>
                          <a:latin typeface="Simplified Arabic" pitchFamily="18" charset="-78"/>
                          <a:ea typeface="Times New Roman"/>
                          <a:cs typeface="Simplified Arabic" pitchFamily="18" charset="-78"/>
                        </a:rPr>
                        <a:t> المؤكدة (المجموعة 1) الكيميائية</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2000" b="1" dirty="0" smtClean="0">
                          <a:solidFill>
                            <a:srgbClr val="FFFF00"/>
                          </a:solidFill>
                          <a:latin typeface="Simplified Arabic" pitchFamily="18" charset="-78"/>
                          <a:ea typeface="Times New Roman"/>
                          <a:cs typeface="Simplified Arabic" pitchFamily="18" charset="-78"/>
                        </a:rPr>
                        <a:t>45</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414341">
                <a:tc>
                  <a:txBody>
                    <a:bodyPr/>
                    <a:lstStyle/>
                    <a:p>
                      <a:pPr algn="r" rtl="1">
                        <a:lnSpc>
                          <a:spcPct val="115000"/>
                        </a:lnSpc>
                        <a:spcAft>
                          <a:spcPts val="600"/>
                        </a:spcAft>
                      </a:pPr>
                      <a:r>
                        <a:rPr lang="ar-SA" sz="2000" b="1" kern="1200" dirty="0" err="1" smtClean="0">
                          <a:solidFill>
                            <a:srgbClr val="FFFF00"/>
                          </a:solidFill>
                          <a:latin typeface="Simplified Arabic" pitchFamily="18" charset="-78"/>
                          <a:ea typeface="Times New Roman"/>
                          <a:cs typeface="Simplified Arabic" pitchFamily="18" charset="-78"/>
                        </a:rPr>
                        <a:t>المسرطنات</a:t>
                      </a:r>
                      <a:r>
                        <a:rPr lang="ar-SA" sz="2000" b="1" kern="1200" dirty="0" smtClean="0">
                          <a:solidFill>
                            <a:srgbClr val="FFFF00"/>
                          </a:solidFill>
                          <a:latin typeface="Simplified Arabic" pitchFamily="18" charset="-78"/>
                          <a:ea typeface="Times New Roman"/>
                          <a:cs typeface="Simplified Arabic" pitchFamily="18" charset="-78"/>
                        </a:rPr>
                        <a:t> المؤكدة (المجموعة 1) </a:t>
                      </a:r>
                      <a:r>
                        <a:rPr lang="ar-SA" sz="2000" b="1" kern="1200" dirty="0" err="1" smtClean="0">
                          <a:solidFill>
                            <a:srgbClr val="FFFF00"/>
                          </a:solidFill>
                          <a:latin typeface="Simplified Arabic" pitchFamily="18" charset="-78"/>
                          <a:ea typeface="Times New Roman"/>
                          <a:cs typeface="Simplified Arabic" pitchFamily="18" charset="-78"/>
                        </a:rPr>
                        <a:t>الغُبارِيَّة</a:t>
                      </a:r>
                      <a:r>
                        <a:rPr lang="ar-SA" sz="2000" b="1" kern="1200" dirty="0" smtClean="0">
                          <a:solidFill>
                            <a:srgbClr val="FFFF00"/>
                          </a:solidFill>
                          <a:latin typeface="Simplified Arabic" pitchFamily="18" charset="-78"/>
                          <a:ea typeface="Times New Roman"/>
                          <a:cs typeface="Simplified Arabic" pitchFamily="18" charset="-78"/>
                        </a:rPr>
                        <a:t> واللِّيفِيَّة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2000" b="1" smtClean="0">
                          <a:solidFill>
                            <a:srgbClr val="FFFF00"/>
                          </a:solidFill>
                          <a:latin typeface="Simplified Arabic" pitchFamily="18" charset="-78"/>
                          <a:ea typeface="Times New Roman"/>
                          <a:cs typeface="Simplified Arabic" pitchFamily="18" charset="-78"/>
                        </a:rPr>
                        <a:t>6</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414341">
                <a:tc>
                  <a:txBody>
                    <a:bodyPr/>
                    <a:lstStyle/>
                    <a:p>
                      <a:pPr algn="r" rtl="1">
                        <a:lnSpc>
                          <a:spcPct val="115000"/>
                        </a:lnSpc>
                        <a:spcAft>
                          <a:spcPts val="600"/>
                        </a:spcAft>
                      </a:pPr>
                      <a:r>
                        <a:rPr lang="ar-SA" sz="2000" b="1" kern="1200" dirty="0" err="1" smtClean="0">
                          <a:solidFill>
                            <a:srgbClr val="FFFF00"/>
                          </a:solidFill>
                          <a:latin typeface="Simplified Arabic" pitchFamily="18" charset="-78"/>
                          <a:ea typeface="Times New Roman"/>
                          <a:cs typeface="Simplified Arabic" pitchFamily="18" charset="-78"/>
                        </a:rPr>
                        <a:t>المسرطنات</a:t>
                      </a:r>
                      <a:r>
                        <a:rPr lang="ar-SA" sz="2000" b="1" kern="1200" dirty="0" smtClean="0">
                          <a:solidFill>
                            <a:srgbClr val="FFFF00"/>
                          </a:solidFill>
                          <a:latin typeface="Simplified Arabic" pitchFamily="18" charset="-78"/>
                          <a:ea typeface="Times New Roman"/>
                          <a:cs typeface="Simplified Arabic" pitchFamily="18" charset="-78"/>
                        </a:rPr>
                        <a:t> المؤكدة (المجموعة 1) الفيزْيائِيَّة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2000" b="1" dirty="0" smtClean="0">
                          <a:solidFill>
                            <a:srgbClr val="FFFF00"/>
                          </a:solidFill>
                          <a:latin typeface="Simplified Arabic" pitchFamily="18" charset="-78"/>
                          <a:ea typeface="Times New Roman"/>
                          <a:cs typeface="Simplified Arabic" pitchFamily="18" charset="-78"/>
                        </a:rPr>
                        <a:t>7</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414341">
                <a:tc>
                  <a:txBody>
                    <a:bodyPr/>
                    <a:lstStyle/>
                    <a:p>
                      <a:pPr marL="0" marR="0" indent="0" algn="r" defTabSz="914400" rtl="1" eaLnBrk="1" fontAlgn="auto" latinLnBrk="0" hangingPunct="1">
                        <a:lnSpc>
                          <a:spcPct val="115000"/>
                        </a:lnSpc>
                        <a:spcBef>
                          <a:spcPts val="0"/>
                        </a:spcBef>
                        <a:spcAft>
                          <a:spcPts val="600"/>
                        </a:spcAft>
                        <a:buClrTx/>
                        <a:buSzTx/>
                        <a:buFontTx/>
                        <a:buNone/>
                        <a:tabLst/>
                        <a:defRPr/>
                      </a:pPr>
                      <a:r>
                        <a:rPr lang="ar-SA" sz="2000" b="1" kern="1200" dirty="0" err="1" smtClean="0">
                          <a:solidFill>
                            <a:srgbClr val="FFFF00"/>
                          </a:solidFill>
                          <a:latin typeface="Simplified Arabic" pitchFamily="18" charset="-78"/>
                          <a:ea typeface="Times New Roman"/>
                          <a:cs typeface="Simplified Arabic" pitchFamily="18" charset="-78"/>
                        </a:rPr>
                        <a:t>المسرطنات</a:t>
                      </a:r>
                      <a:r>
                        <a:rPr lang="ar-SA" sz="2000" b="1" kern="1200" dirty="0" smtClean="0">
                          <a:solidFill>
                            <a:srgbClr val="FFFF00"/>
                          </a:solidFill>
                          <a:latin typeface="Simplified Arabic" pitchFamily="18" charset="-78"/>
                          <a:ea typeface="Times New Roman"/>
                          <a:cs typeface="Simplified Arabic" pitchFamily="18" charset="-78"/>
                        </a:rPr>
                        <a:t> المؤكدة (المجموعة 1) الحَيَوِيَّة (البَيولوجِيَّة)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2000" b="1" dirty="0" smtClean="0">
                          <a:solidFill>
                            <a:srgbClr val="FFFF00"/>
                          </a:solidFill>
                          <a:latin typeface="Simplified Arabic" pitchFamily="18" charset="-78"/>
                          <a:ea typeface="Times New Roman"/>
                          <a:cs typeface="Simplified Arabic" pitchFamily="18" charset="-78"/>
                        </a:rPr>
                        <a:t>11</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414341">
                <a:tc>
                  <a:txBody>
                    <a:bodyPr/>
                    <a:lstStyle/>
                    <a:p>
                      <a:pPr marL="0" marR="0" indent="0" algn="r" defTabSz="914400" rtl="1" eaLnBrk="1" fontAlgn="auto" latinLnBrk="0" hangingPunct="1">
                        <a:lnSpc>
                          <a:spcPct val="115000"/>
                        </a:lnSpc>
                        <a:spcBef>
                          <a:spcPts val="0"/>
                        </a:spcBef>
                        <a:spcAft>
                          <a:spcPts val="600"/>
                        </a:spcAft>
                        <a:buClrTx/>
                        <a:buSzTx/>
                        <a:buFontTx/>
                        <a:buNone/>
                        <a:tabLst/>
                        <a:defRPr/>
                      </a:pPr>
                      <a:r>
                        <a:rPr lang="ar-SA" sz="2000" b="1" kern="1200" dirty="0" err="1" smtClean="0">
                          <a:solidFill>
                            <a:srgbClr val="FFFF00"/>
                          </a:solidFill>
                          <a:latin typeface="Simplified Arabic" pitchFamily="18" charset="-78"/>
                          <a:ea typeface="Times New Roman"/>
                          <a:cs typeface="Simplified Arabic" pitchFamily="18" charset="-78"/>
                        </a:rPr>
                        <a:t>المسرطنات</a:t>
                      </a:r>
                      <a:r>
                        <a:rPr lang="ar-SA" sz="2000" b="1" kern="1200" dirty="0" smtClean="0">
                          <a:solidFill>
                            <a:srgbClr val="FFFF00"/>
                          </a:solidFill>
                          <a:latin typeface="Simplified Arabic" pitchFamily="18" charset="-78"/>
                          <a:ea typeface="Times New Roman"/>
                          <a:cs typeface="Simplified Arabic" pitchFamily="18" charset="-78"/>
                        </a:rPr>
                        <a:t> المؤكدة (المجموعة 1) الدَّوائِيَّة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2000" b="1" dirty="0" smtClean="0">
                          <a:solidFill>
                            <a:srgbClr val="FFFF00"/>
                          </a:solidFill>
                          <a:latin typeface="Simplified Arabic" pitchFamily="18" charset="-78"/>
                          <a:ea typeface="Times New Roman"/>
                          <a:cs typeface="Simplified Arabic" pitchFamily="18" charset="-78"/>
                        </a:rPr>
                        <a:t>20</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414341">
                <a:tc>
                  <a:txBody>
                    <a:bodyPr/>
                    <a:lstStyle/>
                    <a:p>
                      <a:pPr marL="0" marR="0" indent="0" algn="r" defTabSz="914400" rtl="1" eaLnBrk="1" fontAlgn="auto" latinLnBrk="0" hangingPunct="1">
                        <a:lnSpc>
                          <a:spcPct val="115000"/>
                        </a:lnSpc>
                        <a:spcBef>
                          <a:spcPts val="0"/>
                        </a:spcBef>
                        <a:spcAft>
                          <a:spcPts val="600"/>
                        </a:spcAft>
                        <a:buClrTx/>
                        <a:buSzTx/>
                        <a:buFontTx/>
                        <a:buNone/>
                        <a:tabLst/>
                        <a:defRPr/>
                      </a:pPr>
                      <a:r>
                        <a:rPr lang="ar-SA" sz="2000" b="1" kern="1200" dirty="0" err="1" smtClean="0">
                          <a:solidFill>
                            <a:srgbClr val="FFFF00"/>
                          </a:solidFill>
                          <a:latin typeface="Simplified Arabic" pitchFamily="18" charset="-78"/>
                          <a:ea typeface="Times New Roman"/>
                          <a:cs typeface="Simplified Arabic" pitchFamily="18" charset="-78"/>
                        </a:rPr>
                        <a:t>المسرطنات</a:t>
                      </a:r>
                      <a:r>
                        <a:rPr lang="ar-SA" sz="2000" b="1" kern="1200" dirty="0" smtClean="0">
                          <a:solidFill>
                            <a:srgbClr val="FFFF00"/>
                          </a:solidFill>
                          <a:latin typeface="Simplified Arabic" pitchFamily="18" charset="-78"/>
                          <a:ea typeface="Times New Roman"/>
                          <a:cs typeface="Simplified Arabic" pitchFamily="18" charset="-78"/>
                        </a:rPr>
                        <a:t> المؤكدة (المجموعة 1) المُتَعَلِّقة بالتَّبْغ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2000" b="1" dirty="0" smtClean="0">
                          <a:solidFill>
                            <a:srgbClr val="FFFF00"/>
                          </a:solidFill>
                          <a:latin typeface="Simplified Arabic" pitchFamily="18" charset="-78"/>
                          <a:ea typeface="Times New Roman"/>
                          <a:cs typeface="Simplified Arabic" pitchFamily="18" charset="-78"/>
                        </a:rPr>
                        <a:t>7</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414341">
                <a:tc>
                  <a:txBody>
                    <a:bodyPr/>
                    <a:lstStyle/>
                    <a:p>
                      <a:pPr marL="0" marR="0" indent="0" algn="r" defTabSz="914400" rtl="1" eaLnBrk="1" fontAlgn="auto" latinLnBrk="0" hangingPunct="1">
                        <a:lnSpc>
                          <a:spcPct val="115000"/>
                        </a:lnSpc>
                        <a:spcBef>
                          <a:spcPts val="0"/>
                        </a:spcBef>
                        <a:spcAft>
                          <a:spcPts val="600"/>
                        </a:spcAft>
                        <a:buClrTx/>
                        <a:buSzTx/>
                        <a:buFontTx/>
                        <a:buNone/>
                        <a:tabLst/>
                        <a:defRPr/>
                      </a:pPr>
                      <a:r>
                        <a:rPr lang="ar-SA" sz="2000" b="1" kern="1200" dirty="0" err="1" smtClean="0">
                          <a:solidFill>
                            <a:srgbClr val="FFFF00"/>
                          </a:solidFill>
                          <a:latin typeface="Simplified Arabic" pitchFamily="18" charset="-78"/>
                          <a:ea typeface="Times New Roman"/>
                          <a:cs typeface="Simplified Arabic" pitchFamily="18" charset="-78"/>
                        </a:rPr>
                        <a:t>المسرطنات</a:t>
                      </a:r>
                      <a:r>
                        <a:rPr lang="ar-SA" sz="2000" b="1" kern="1200" dirty="0" smtClean="0">
                          <a:solidFill>
                            <a:srgbClr val="FFFF00"/>
                          </a:solidFill>
                          <a:latin typeface="Simplified Arabic" pitchFamily="18" charset="-78"/>
                          <a:ea typeface="Times New Roman"/>
                          <a:cs typeface="Simplified Arabic" pitchFamily="18" charset="-78"/>
                        </a:rPr>
                        <a:t> المؤكدة (المجموعة 1) المُتَعَلِّقة بالطَّعام والمَشْروبات</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2000" b="1" dirty="0" smtClean="0">
                          <a:solidFill>
                            <a:srgbClr val="FFFF00"/>
                          </a:solidFill>
                          <a:latin typeface="Simplified Arabic" pitchFamily="18" charset="-78"/>
                          <a:ea typeface="Times New Roman"/>
                          <a:cs typeface="Simplified Arabic" pitchFamily="18" charset="-78"/>
                        </a:rPr>
                        <a:t>3</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414341">
                <a:tc>
                  <a:txBody>
                    <a:bodyPr/>
                    <a:lstStyle/>
                    <a:p>
                      <a:pPr marL="0" marR="0" indent="0" algn="r" defTabSz="914400" rtl="1" eaLnBrk="1" fontAlgn="auto" latinLnBrk="0" hangingPunct="1">
                        <a:lnSpc>
                          <a:spcPct val="115000"/>
                        </a:lnSpc>
                        <a:spcBef>
                          <a:spcPts val="0"/>
                        </a:spcBef>
                        <a:spcAft>
                          <a:spcPts val="600"/>
                        </a:spcAft>
                        <a:buClrTx/>
                        <a:buSzTx/>
                        <a:buFontTx/>
                        <a:buNone/>
                        <a:tabLst/>
                        <a:defRPr/>
                      </a:pPr>
                      <a:r>
                        <a:rPr lang="ar-SA" sz="2000" b="1" kern="1200" dirty="0" err="1" smtClean="0">
                          <a:solidFill>
                            <a:srgbClr val="FFFF00"/>
                          </a:solidFill>
                          <a:latin typeface="Simplified Arabic" pitchFamily="18" charset="-78"/>
                          <a:ea typeface="Times New Roman"/>
                          <a:cs typeface="Simplified Arabic" pitchFamily="18" charset="-78"/>
                        </a:rPr>
                        <a:t>المسرطنات</a:t>
                      </a:r>
                      <a:r>
                        <a:rPr lang="ar-SA" sz="2000" b="1" kern="1200" dirty="0" smtClean="0">
                          <a:solidFill>
                            <a:srgbClr val="FFFF00"/>
                          </a:solidFill>
                          <a:latin typeface="Simplified Arabic" pitchFamily="18" charset="-78"/>
                          <a:ea typeface="Times New Roman"/>
                          <a:cs typeface="Simplified Arabic" pitchFamily="18" charset="-78"/>
                        </a:rPr>
                        <a:t> المؤكدة (المجموعة 1) المُتَعَلِّقة بالطَّهي والتدفئة المنـزلية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2000" b="1" dirty="0" smtClean="0">
                          <a:solidFill>
                            <a:srgbClr val="FFFF00"/>
                          </a:solidFill>
                          <a:latin typeface="Simplified Arabic" pitchFamily="18" charset="-78"/>
                          <a:ea typeface="Times New Roman"/>
                          <a:cs typeface="Simplified Arabic" pitchFamily="18" charset="-78"/>
                        </a:rPr>
                        <a:t>1</a:t>
                      </a:r>
                      <a:endParaRPr lang="en-US" sz="20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414341">
                <a:tc>
                  <a:txBody>
                    <a:bodyPr/>
                    <a:lstStyle/>
                    <a:p>
                      <a:pPr marL="0" marR="0" indent="0" algn="r" defTabSz="914400" rtl="1" eaLnBrk="1" fontAlgn="auto" latinLnBrk="0" hangingPunct="1">
                        <a:lnSpc>
                          <a:spcPct val="115000"/>
                        </a:lnSpc>
                        <a:spcBef>
                          <a:spcPts val="0"/>
                        </a:spcBef>
                        <a:spcAft>
                          <a:spcPts val="600"/>
                        </a:spcAft>
                        <a:buClrTx/>
                        <a:buSzTx/>
                        <a:buFontTx/>
                        <a:buNone/>
                        <a:tabLst/>
                        <a:defRPr/>
                      </a:pPr>
                      <a:r>
                        <a:rPr lang="ar-SA" sz="2000" b="1" kern="1200" dirty="0" smtClean="0">
                          <a:solidFill>
                            <a:srgbClr val="002060"/>
                          </a:solidFill>
                          <a:latin typeface="Simplified Arabic" pitchFamily="18" charset="-78"/>
                          <a:ea typeface="Times New Roman"/>
                          <a:cs typeface="Simplified Arabic" pitchFamily="18" charset="-78"/>
                        </a:rPr>
                        <a:t>المجموع</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2000" b="1" dirty="0" smtClean="0">
                          <a:solidFill>
                            <a:schemeClr val="tx1"/>
                          </a:solidFill>
                          <a:latin typeface="Simplified Arabic" pitchFamily="18" charset="-78"/>
                          <a:ea typeface="Times New Roman"/>
                          <a:cs typeface="Simplified Arabic" pitchFamily="18" charset="-78"/>
                        </a:rPr>
                        <a:t>100</a:t>
                      </a:r>
                      <a:endParaRPr lang="en-US" sz="2000" b="1" dirty="0">
                        <a:solidFill>
                          <a:schemeClr val="tx1"/>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85000" lnSpcReduction="10000"/>
          </a:bodyPr>
          <a:lstStyle/>
          <a:p>
            <a:pPr algn="ctr">
              <a:buNone/>
            </a:pPr>
            <a:r>
              <a:rPr lang="ar-SY" b="1" dirty="0" err="1" smtClean="0">
                <a:solidFill>
                  <a:schemeClr val="accent6">
                    <a:lumMod val="60000"/>
                    <a:lumOff val="40000"/>
                  </a:schemeClr>
                </a:solidFill>
                <a:latin typeface="Arial Unicode MS" pitchFamily="34" charset="-128"/>
                <a:ea typeface="Arial Unicode MS" pitchFamily="34" charset="-128"/>
              </a:rPr>
              <a:t>اللمفومة</a:t>
            </a:r>
            <a:r>
              <a:rPr lang="ar-SY" b="1" dirty="0" smtClean="0">
                <a:solidFill>
                  <a:schemeClr val="accent6">
                    <a:lumMod val="60000"/>
                    <a:lumOff val="40000"/>
                  </a:schemeClr>
                </a:solidFill>
                <a:latin typeface="Arial Unicode MS" pitchFamily="34" charset="-128"/>
                <a:ea typeface="Arial Unicode MS" pitchFamily="34" charset="-128"/>
              </a:rPr>
              <a:t> والورم </a:t>
            </a:r>
            <a:r>
              <a:rPr lang="ar-SY" b="1" dirty="0" err="1" smtClean="0">
                <a:solidFill>
                  <a:schemeClr val="accent6">
                    <a:lumMod val="60000"/>
                    <a:lumOff val="40000"/>
                  </a:schemeClr>
                </a:solidFill>
                <a:latin typeface="Arial Unicode MS" pitchFamily="34" charset="-128"/>
                <a:ea typeface="Arial Unicode MS" pitchFamily="34" charset="-128"/>
              </a:rPr>
              <a:t>النقيي</a:t>
            </a:r>
            <a:r>
              <a:rPr lang="ar-SY" b="1" dirty="0" smtClean="0">
                <a:solidFill>
                  <a:schemeClr val="accent6">
                    <a:lumMod val="60000"/>
                    <a:lumOff val="40000"/>
                  </a:schemeClr>
                </a:solidFill>
                <a:latin typeface="Arial Unicode MS" pitchFamily="34" charset="-128"/>
                <a:ea typeface="Arial Unicode MS" pitchFamily="34" charset="-128"/>
              </a:rPr>
              <a:t>-سرطانات الجهاز </a:t>
            </a:r>
            <a:r>
              <a:rPr lang="ar-SY" b="1" dirty="0" err="1" smtClean="0">
                <a:solidFill>
                  <a:schemeClr val="accent6">
                    <a:lumMod val="60000"/>
                    <a:lumOff val="40000"/>
                  </a:schemeClr>
                </a:solidFill>
                <a:latin typeface="Arial Unicode MS" pitchFamily="34" charset="-128"/>
                <a:ea typeface="Arial Unicode MS" pitchFamily="34" charset="-128"/>
              </a:rPr>
              <a:t>اللمفي</a:t>
            </a:r>
            <a:endParaRPr lang="ar-SY" b="1" dirty="0" smtClean="0">
              <a:solidFill>
                <a:schemeClr val="accent6">
                  <a:lumMod val="60000"/>
                  <a:lumOff val="40000"/>
                </a:schemeClr>
              </a:solidFill>
              <a:latin typeface="Arial Unicode MS" pitchFamily="34" charset="-128"/>
              <a:ea typeface="Arial Unicode MS" pitchFamily="34" charset="-128"/>
            </a:endParaRPr>
          </a:p>
          <a:p>
            <a:pPr algn="ctr">
              <a:buNone/>
            </a:pPr>
            <a:r>
              <a:rPr lang="ar-SY" b="1" dirty="0" smtClean="0">
                <a:solidFill>
                  <a:srgbClr val="002060"/>
                </a:solidFill>
                <a:latin typeface="Arial Unicode MS" pitchFamily="34" charset="-128"/>
                <a:ea typeface="Arial Unicode MS" pitchFamily="34" charset="-128"/>
              </a:rPr>
              <a:t>الورم </a:t>
            </a:r>
            <a:r>
              <a:rPr lang="ar-SY" b="1" dirty="0" err="1" smtClean="0">
                <a:solidFill>
                  <a:srgbClr val="002060"/>
                </a:solidFill>
                <a:latin typeface="Arial Unicode MS" pitchFamily="34" charset="-128"/>
                <a:ea typeface="Arial Unicode MS" pitchFamily="34" charset="-128"/>
              </a:rPr>
              <a:t>النقيي</a:t>
            </a:r>
            <a:r>
              <a:rPr lang="ar-SY" b="1" dirty="0" smtClean="0">
                <a:solidFill>
                  <a:srgbClr val="002060"/>
                </a:solidFill>
                <a:latin typeface="Arial Unicode MS" pitchFamily="34" charset="-128"/>
                <a:ea typeface="Arial Unicode MS" pitchFamily="34" charset="-128"/>
              </a:rPr>
              <a:t> (المتعدد أيضاً)</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يبدأ من الخلايا البلازمية (نوع من الكريات البيضاء تُصنع في النقي، وتنتج أضاداً تدعى </a:t>
            </a:r>
            <a:r>
              <a:rPr lang="ar-SY" b="1" dirty="0" err="1" smtClean="0">
                <a:solidFill>
                  <a:schemeClr val="bg1"/>
                </a:solidFill>
                <a:latin typeface="Arial Unicode MS" pitchFamily="34" charset="-128"/>
                <a:ea typeface="Arial Unicode MS" pitchFamily="34" charset="-128"/>
              </a:rPr>
              <a:t>الغلوبولينات</a:t>
            </a:r>
            <a:r>
              <a:rPr lang="ar-SY" b="1" dirty="0" smtClean="0">
                <a:solidFill>
                  <a:schemeClr val="bg1"/>
                </a:solidFill>
                <a:latin typeface="Arial Unicode MS" pitchFamily="34" charset="-128"/>
                <a:ea typeface="Arial Unicode MS" pitchFamily="34" charset="-128"/>
              </a:rPr>
              <a:t> المناعية، وهي 5 أنواع تكافح </a:t>
            </a:r>
            <a:r>
              <a:rPr lang="ar-SY" b="1" dirty="0" err="1" smtClean="0">
                <a:solidFill>
                  <a:schemeClr val="bg1"/>
                </a:solidFill>
                <a:latin typeface="Arial Unicode MS" pitchFamily="34" charset="-128"/>
                <a:ea typeface="Arial Unicode MS" pitchFamily="34" charset="-128"/>
              </a:rPr>
              <a:t>الخمج</a:t>
            </a:r>
            <a:r>
              <a:rPr lang="ar-SY" b="1" dirty="0" smtClean="0">
                <a:solidFill>
                  <a:schemeClr val="bg1"/>
                </a:solidFill>
                <a:latin typeface="Arial Unicode MS" pitchFamily="34" charset="-128"/>
                <a:ea typeface="Arial Unicode MS" pitchFamily="34" charset="-128"/>
              </a:rPr>
              <a:t>)</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تنتج الخلايا البلازمية غير السوية نوعاً واحداً فقط من </a:t>
            </a:r>
            <a:r>
              <a:rPr lang="ar-SY" b="1" dirty="0" err="1" smtClean="0">
                <a:solidFill>
                  <a:schemeClr val="bg1"/>
                </a:solidFill>
                <a:latin typeface="Arial Unicode MS" pitchFamily="34" charset="-128"/>
                <a:ea typeface="Arial Unicode MS" pitchFamily="34" charset="-128"/>
              </a:rPr>
              <a:t>الغلوبولينات</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المناعيةالتي</a:t>
            </a:r>
            <a:r>
              <a:rPr lang="ar-SY" b="1" dirty="0" smtClean="0">
                <a:solidFill>
                  <a:schemeClr val="bg1"/>
                </a:solidFill>
                <a:latin typeface="Arial Unicode MS" pitchFamily="34" charset="-128"/>
                <a:ea typeface="Arial Unicode MS" pitchFamily="34" charset="-128"/>
              </a:rPr>
              <a:t> لا تعمل على نحو ملائم</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تشكل 1</a:t>
            </a:r>
            <a:r>
              <a:rPr lang="ar-SY" b="1" dirty="0" smtClean="0">
                <a:solidFill>
                  <a:schemeClr val="bg1"/>
                </a:solidFill>
                <a:latin typeface="Simplified Arabic"/>
                <a:ea typeface="Arial Unicode MS" pitchFamily="34" charset="-128"/>
                <a:cs typeface="Simplified Arabic"/>
              </a:rPr>
              <a:t>٪ من السرطانات</a:t>
            </a:r>
          </a:p>
          <a:p>
            <a:pPr>
              <a:buFont typeface="Wingdings" pitchFamily="2" charset="2"/>
              <a:buChar char="Ø"/>
            </a:pPr>
            <a:r>
              <a:rPr lang="ar-SY" b="1" dirty="0" smtClean="0">
                <a:solidFill>
                  <a:schemeClr val="bg1"/>
                </a:solidFill>
                <a:latin typeface="Simplified Arabic"/>
                <a:ea typeface="Arial Unicode MS" pitchFamily="34" charset="-128"/>
                <a:cs typeface="Simplified Arabic"/>
              </a:rPr>
              <a:t>تصنف إلى 5 أنواع: الورم </a:t>
            </a:r>
            <a:r>
              <a:rPr lang="ar-SY" b="1" dirty="0" err="1" smtClean="0">
                <a:solidFill>
                  <a:schemeClr val="bg1"/>
                </a:solidFill>
                <a:latin typeface="Simplified Arabic"/>
                <a:ea typeface="Arial Unicode MS" pitchFamily="34" charset="-128"/>
                <a:cs typeface="Simplified Arabic"/>
              </a:rPr>
              <a:t>النقيي</a:t>
            </a:r>
            <a:r>
              <a:rPr lang="ar-SY" b="1" dirty="0" smtClean="0">
                <a:solidFill>
                  <a:schemeClr val="bg1"/>
                </a:solidFill>
                <a:latin typeface="Simplified Arabic"/>
                <a:ea typeface="Arial Unicode MS" pitchFamily="34" charset="-128"/>
                <a:cs typeface="Simplified Arabic"/>
              </a:rPr>
              <a:t> خفيف السلسلة، والورم </a:t>
            </a:r>
            <a:r>
              <a:rPr lang="ar-SY" b="1" dirty="0" err="1" smtClean="0">
                <a:solidFill>
                  <a:schemeClr val="bg1"/>
                </a:solidFill>
                <a:latin typeface="Simplified Arabic"/>
                <a:ea typeface="Arial Unicode MS" pitchFamily="34" charset="-128"/>
                <a:cs typeface="Simplified Arabic"/>
              </a:rPr>
              <a:t>النقيي</a:t>
            </a:r>
            <a:r>
              <a:rPr lang="ar-SY" b="1" dirty="0" smtClean="0">
                <a:solidFill>
                  <a:schemeClr val="bg1"/>
                </a:solidFill>
                <a:latin typeface="Simplified Arabic"/>
                <a:ea typeface="Arial Unicode MS" pitchFamily="34" charset="-128"/>
                <a:cs typeface="Simplified Arabic"/>
              </a:rPr>
              <a:t> غير </a:t>
            </a:r>
            <a:r>
              <a:rPr lang="ar-SY" b="1" dirty="0" err="1" smtClean="0">
                <a:solidFill>
                  <a:schemeClr val="bg1"/>
                </a:solidFill>
                <a:latin typeface="Simplified Arabic"/>
                <a:ea typeface="Arial Unicode MS" pitchFamily="34" charset="-128"/>
                <a:cs typeface="Simplified Arabic"/>
              </a:rPr>
              <a:t>المفرز</a:t>
            </a:r>
            <a:r>
              <a:rPr lang="ar-SY" b="1" dirty="0" smtClean="0">
                <a:solidFill>
                  <a:schemeClr val="bg1"/>
                </a:solidFill>
                <a:latin typeface="Simplified Arabic"/>
                <a:ea typeface="Arial Unicode MS" pitchFamily="34" charset="-128"/>
                <a:cs typeface="Simplified Arabic"/>
              </a:rPr>
              <a:t>، وورم </a:t>
            </a:r>
            <a:r>
              <a:rPr lang="ar-SY" b="1" dirty="0" err="1" smtClean="0">
                <a:solidFill>
                  <a:schemeClr val="bg1"/>
                </a:solidFill>
                <a:latin typeface="Simplified Arabic"/>
                <a:ea typeface="Arial Unicode MS" pitchFamily="34" charset="-128"/>
                <a:cs typeface="Simplified Arabic"/>
              </a:rPr>
              <a:t>البلازماويات</a:t>
            </a:r>
            <a:r>
              <a:rPr lang="ar-SY" b="1" dirty="0" smtClean="0">
                <a:solidFill>
                  <a:schemeClr val="bg1"/>
                </a:solidFill>
                <a:latin typeface="Simplified Arabic"/>
                <a:ea typeface="Arial Unicode MS" pitchFamily="34" charset="-128"/>
                <a:cs typeface="Simplified Arabic"/>
              </a:rPr>
              <a:t>، والداء </a:t>
            </a:r>
            <a:r>
              <a:rPr lang="ar-SY" b="1" dirty="0" err="1" smtClean="0">
                <a:solidFill>
                  <a:schemeClr val="bg1"/>
                </a:solidFill>
                <a:latin typeface="Simplified Arabic"/>
                <a:ea typeface="Arial Unicode MS" pitchFamily="34" charset="-128"/>
                <a:cs typeface="Simplified Arabic"/>
              </a:rPr>
              <a:t>النشواني</a:t>
            </a:r>
            <a:r>
              <a:rPr lang="ar-SY" b="1" dirty="0" smtClean="0">
                <a:solidFill>
                  <a:schemeClr val="bg1"/>
                </a:solidFill>
                <a:latin typeface="Simplified Arabic"/>
                <a:ea typeface="Arial Unicode MS" pitchFamily="34" charset="-128"/>
                <a:cs typeface="Simplified Arabic"/>
              </a:rPr>
              <a:t>، والاعتلال </a:t>
            </a:r>
            <a:r>
              <a:rPr lang="ar-SY" b="1" dirty="0" err="1" smtClean="0">
                <a:solidFill>
                  <a:schemeClr val="bg1"/>
                </a:solidFill>
                <a:latin typeface="Simplified Arabic"/>
                <a:ea typeface="Arial Unicode MS" pitchFamily="34" charset="-128"/>
                <a:cs typeface="Simplified Arabic"/>
              </a:rPr>
              <a:t>الغامائي</a:t>
            </a:r>
            <a:r>
              <a:rPr lang="ar-SY" b="1" dirty="0" smtClean="0">
                <a:solidFill>
                  <a:schemeClr val="bg1"/>
                </a:solidFill>
                <a:latin typeface="Simplified Arabic"/>
                <a:ea typeface="Arial Unicode MS" pitchFamily="34" charset="-128"/>
                <a:cs typeface="Simplified Arabic"/>
              </a:rPr>
              <a:t> أحادي السلسلة ذو الدلالة غير المحددة (</a:t>
            </a:r>
            <a:r>
              <a:rPr lang="en-US" b="1" dirty="0" smtClean="0">
                <a:solidFill>
                  <a:schemeClr val="bg1"/>
                </a:solidFill>
                <a:latin typeface="Simplified Arabic"/>
                <a:ea typeface="Arial Unicode MS" pitchFamily="34" charset="-128"/>
                <a:cs typeface="Simplified Arabic"/>
              </a:rPr>
              <a:t>MGUS</a:t>
            </a:r>
            <a:r>
              <a:rPr lang="ar-SY" b="1" dirty="0" smtClean="0">
                <a:solidFill>
                  <a:schemeClr val="bg1"/>
                </a:solidFill>
                <a:latin typeface="Simplified Arabic"/>
                <a:ea typeface="Arial Unicode MS" pitchFamily="34" charset="-128"/>
                <a:cs typeface="Simplified Arabic"/>
              </a:rPr>
              <a:t>)</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210</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 سرطانات الجهاز اللمفي</a:t>
            </a:r>
            <a:r>
              <a:rPr lang="ar-SY" b="1" baseline="30000" dirty="0" smtClean="0">
                <a:solidFill>
                  <a:srgbClr val="00B050"/>
                </a:solidFill>
                <a:latin typeface="Monotype Koufi" pitchFamily="2" charset="-78"/>
                <a:ea typeface="Monotype Koufi" pitchFamily="2" charset="-78"/>
                <a:cs typeface="PT Bold Heading" pitchFamily="2" charset="-78"/>
              </a:rPr>
              <a:t>1، 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211</a:t>
            </a:fld>
            <a:endParaRPr lang="ar-SA" dirty="0">
              <a:solidFill>
                <a:srgbClr val="002060"/>
              </a:solidFill>
            </a:endParaRPr>
          </a:p>
        </p:txBody>
      </p:sp>
      <p:sp>
        <p:nvSpPr>
          <p:cNvPr id="7" name="عنصر نائب للمحتوى 6"/>
          <p:cNvSpPr>
            <a:spLocks noGrp="1"/>
          </p:cNvSpPr>
          <p:nvPr>
            <p:ph idx="1"/>
          </p:nvPr>
        </p:nvSpPr>
        <p:spPr>
          <a:xfrm>
            <a:off x="571472" y="1643050"/>
            <a:ext cx="8229600" cy="4525963"/>
          </a:xfrm>
        </p:spPr>
        <p:txBody>
          <a:bodyPr>
            <a:normAutofit fontScale="92500" lnSpcReduction="1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r>
              <a:rPr lang="ar-SA" sz="2200" b="1" dirty="0" smtClean="0">
                <a:solidFill>
                  <a:srgbClr val="002060"/>
                </a:solidFill>
                <a:latin typeface="Monotype Koufi" pitchFamily="2" charset="-78"/>
                <a:ea typeface="Monotype Koufi" pitchFamily="2" charset="-78"/>
                <a:cs typeface="Monotype Koufi" pitchFamily="2" charset="-78"/>
              </a:rPr>
              <a:t>                      </a:t>
            </a:r>
          </a:p>
          <a:p>
            <a:pPr algn="ct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2400" b="1" dirty="0" smtClean="0">
                <a:solidFill>
                  <a:srgbClr val="002060"/>
                </a:solidFill>
                <a:latin typeface="Monotype Koufi" pitchFamily="2" charset="-78"/>
                <a:ea typeface="Monotype Koufi" pitchFamily="2" charset="-78"/>
                <a:cs typeface="Monotype Koufi" pitchFamily="2" charset="-78"/>
              </a:rPr>
              <a:t>الورم </a:t>
            </a:r>
            <a:r>
              <a:rPr lang="ar-SA" sz="2400" b="1" dirty="0" err="1" smtClean="0">
                <a:solidFill>
                  <a:srgbClr val="002060"/>
                </a:solidFill>
                <a:latin typeface="Monotype Koufi" pitchFamily="2" charset="-78"/>
                <a:ea typeface="Monotype Koufi" pitchFamily="2" charset="-78"/>
                <a:cs typeface="Monotype Koufi" pitchFamily="2" charset="-78"/>
              </a:rPr>
              <a:t>النقيي</a:t>
            </a:r>
            <a:r>
              <a:rPr lang="ar-SA" sz="2400" b="1" dirty="0" smtClean="0">
                <a:solidFill>
                  <a:srgbClr val="002060"/>
                </a:solidFill>
                <a:latin typeface="Monotype Koufi" pitchFamily="2" charset="-78"/>
                <a:ea typeface="Monotype Koufi" pitchFamily="2" charset="-78"/>
                <a:cs typeface="Monotype Koufi" pitchFamily="2" charset="-78"/>
              </a:rPr>
              <a:t> (المتعدد أيضاً)</a:t>
            </a:r>
            <a:endParaRPr lang="en-US" sz="2400" dirty="0" smtClean="0">
              <a:solidFill>
                <a:srgbClr val="002060"/>
              </a:solidFill>
              <a:ea typeface="Monotype Koufi" pitchFamily="2" charset="-78"/>
              <a:cs typeface="Monotype Koufi" pitchFamily="2" charset="-78"/>
            </a:endParaRPr>
          </a:p>
          <a:p>
            <a:pPr>
              <a:buNone/>
            </a:pPr>
            <a:endParaRPr lang="en-US" sz="2200" dirty="0">
              <a:solidFill>
                <a:srgbClr val="002060"/>
              </a:solidFill>
              <a:ea typeface="Monotype Koufi" pitchFamily="2" charset="-78"/>
              <a:cs typeface="Monotype Koufi" pitchFamily="2" charset="-78"/>
            </a:endParaRPr>
          </a:p>
        </p:txBody>
      </p:sp>
      <p:pic>
        <p:nvPicPr>
          <p:cNvPr id="11" name="Picture 2" descr="C:\Users\TOSHIBA\Documents\محاضرات السرطان\تصنيف المسرطنات\انماط السرطانات\ورم النقي.jpg"/>
          <p:cNvPicPr>
            <a:picLocks noChangeAspect="1" noChangeArrowheads="1"/>
          </p:cNvPicPr>
          <p:nvPr/>
        </p:nvPicPr>
        <p:blipFill>
          <a:blip r:embed="rId2"/>
          <a:srcRect/>
          <a:stretch>
            <a:fillRect/>
          </a:stretch>
        </p:blipFill>
        <p:spPr bwMode="auto">
          <a:xfrm>
            <a:off x="2357422" y="1785926"/>
            <a:ext cx="4572032" cy="365762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Y" b="1" dirty="0" smtClean="0">
                <a:solidFill>
                  <a:schemeClr val="accent6">
                    <a:lumMod val="60000"/>
                    <a:lumOff val="40000"/>
                  </a:schemeClr>
                </a:solidFill>
                <a:latin typeface="Arial Unicode MS" pitchFamily="34" charset="-128"/>
                <a:ea typeface="Arial Unicode MS" pitchFamily="34" charset="-128"/>
              </a:rPr>
              <a:t>سرطانات الدماغ والنخاع</a:t>
            </a:r>
            <a:endParaRPr lang="ar-SA" b="1" dirty="0" smtClean="0">
              <a:solidFill>
                <a:schemeClr val="accent6">
                  <a:lumMod val="60000"/>
                  <a:lumOff val="40000"/>
                </a:schemeClr>
              </a:solidFill>
              <a:latin typeface="Arial Unicode MS" pitchFamily="34" charset="-128"/>
              <a:ea typeface="Arial Unicode MS" pitchFamily="34" charset="-128"/>
            </a:endParaRPr>
          </a:p>
          <a:p>
            <a:pPr>
              <a:buFont typeface="Wingdings" pitchFamily="2" charset="2"/>
              <a:buChar char="Ø"/>
            </a:pPr>
            <a:r>
              <a:rPr lang="ar-SY" b="1" dirty="0" smtClean="0">
                <a:solidFill>
                  <a:schemeClr val="bg1"/>
                </a:solidFill>
                <a:latin typeface="Arial Unicode MS" pitchFamily="34" charset="-128"/>
                <a:ea typeface="Arial Unicode MS" pitchFamily="34" charset="-128"/>
              </a:rPr>
              <a:t>يتألف الدماغ من البلايين من خلايا العصب تدعى </a:t>
            </a:r>
            <a:r>
              <a:rPr lang="ar-SY" b="1" dirty="0" err="1" smtClean="0">
                <a:solidFill>
                  <a:schemeClr val="bg1"/>
                </a:solidFill>
                <a:latin typeface="Arial Unicode MS" pitchFamily="34" charset="-128"/>
                <a:ea typeface="Arial Unicode MS" pitchFamily="34" charset="-128"/>
              </a:rPr>
              <a:t>العَصَبونات</a:t>
            </a:r>
            <a:r>
              <a:rPr lang="ar-SY" b="1" dirty="0" smtClean="0">
                <a:solidFill>
                  <a:schemeClr val="bg1"/>
                </a:solidFill>
                <a:latin typeface="Arial Unicode MS" pitchFamily="34" charset="-128"/>
                <a:ea typeface="Arial Unicode MS" pitchFamily="34" charset="-128"/>
              </a:rPr>
              <a:t>، ويحتوي أيضاً على خلايا نسيج ضام خاصة تدعى الخلايا </a:t>
            </a:r>
            <a:r>
              <a:rPr lang="ar-SY" b="1" dirty="0" err="1" smtClean="0">
                <a:solidFill>
                  <a:schemeClr val="bg1"/>
                </a:solidFill>
                <a:latin typeface="Arial Unicode MS" pitchFamily="34" charset="-128"/>
                <a:ea typeface="Arial Unicode MS" pitchFamily="34" charset="-128"/>
              </a:rPr>
              <a:t>الدِبْقِية</a:t>
            </a:r>
            <a:r>
              <a:rPr lang="ar-SY" b="1" dirty="0" smtClean="0">
                <a:solidFill>
                  <a:schemeClr val="bg1"/>
                </a:solidFill>
                <a:latin typeface="Arial Unicode MS" pitchFamily="34" charset="-128"/>
                <a:ea typeface="Arial Unicode MS" pitchFamily="34" charset="-128"/>
              </a:rPr>
              <a:t>، وهي تدعم خلايا العصب، وتحدث منها أكثر أنواع أورام الدماغ شيوعاً (الأورام </a:t>
            </a:r>
            <a:r>
              <a:rPr lang="ar-SY" b="1" dirty="0" err="1" smtClean="0">
                <a:solidFill>
                  <a:schemeClr val="bg1"/>
                </a:solidFill>
                <a:latin typeface="Arial Unicode MS" pitchFamily="34" charset="-128"/>
                <a:ea typeface="Arial Unicode MS" pitchFamily="34" charset="-128"/>
              </a:rPr>
              <a:t>الدبقية</a:t>
            </a:r>
            <a:r>
              <a:rPr lang="ar-SY" b="1" dirty="0" smtClean="0">
                <a:solidFill>
                  <a:schemeClr val="bg1"/>
                </a:solidFill>
                <a:latin typeface="Arial Unicode MS" pitchFamily="34" charset="-128"/>
                <a:ea typeface="Arial Unicode MS" pitchFamily="34" charset="-128"/>
              </a:rPr>
              <a:t>)</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بعض أورام الدماغ حميدة بطيئة النمو</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تشكل أورام الدماغ والنخاع 3</a:t>
            </a:r>
            <a:r>
              <a:rPr lang="ar-SY" b="1" dirty="0" smtClean="0">
                <a:solidFill>
                  <a:schemeClr val="bg1"/>
                </a:solidFill>
                <a:latin typeface="Simplified Arabic"/>
                <a:ea typeface="Arial Unicode MS" pitchFamily="34" charset="-128"/>
                <a:cs typeface="Simplified Arabic"/>
              </a:rPr>
              <a:t>٪ من السرطانات</a:t>
            </a: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212</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 سرطانات الدماغ</a:t>
            </a:r>
            <a:r>
              <a:rPr lang="ar-SY" b="1" baseline="30000" dirty="0" smtClean="0">
                <a:solidFill>
                  <a:srgbClr val="00B050"/>
                </a:solidFill>
                <a:latin typeface="Monotype Koufi" pitchFamily="2" charset="-78"/>
                <a:ea typeface="Monotype Koufi" pitchFamily="2" charset="-78"/>
                <a:cs typeface="PT Bold Heading" pitchFamily="2" charset="-78"/>
              </a:rPr>
              <a:t>1، 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213</a:t>
            </a:fld>
            <a:endParaRPr lang="ar-SA" dirty="0">
              <a:solidFill>
                <a:srgbClr val="002060"/>
              </a:solidFill>
            </a:endParaRPr>
          </a:p>
        </p:txBody>
      </p:sp>
      <p:sp>
        <p:nvSpPr>
          <p:cNvPr id="7" name="عنصر نائب للمحتوى 6"/>
          <p:cNvSpPr>
            <a:spLocks noGrp="1"/>
          </p:cNvSpPr>
          <p:nvPr>
            <p:ph idx="1"/>
          </p:nvPr>
        </p:nvSpPr>
        <p:spPr>
          <a:xfrm>
            <a:off x="571472" y="1643050"/>
            <a:ext cx="8229600" cy="4525963"/>
          </a:xfrm>
        </p:spPr>
        <p:txBody>
          <a:bodyPr>
            <a:normAutofit fontScale="92500" lnSpcReduction="1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r>
              <a:rPr lang="ar-SA" sz="2200" b="1" dirty="0" smtClean="0">
                <a:solidFill>
                  <a:srgbClr val="002060"/>
                </a:solidFill>
                <a:latin typeface="Monotype Koufi" pitchFamily="2" charset="-78"/>
                <a:ea typeface="Monotype Koufi" pitchFamily="2" charset="-78"/>
                <a:cs typeface="Monotype Koufi" pitchFamily="2" charset="-78"/>
              </a:rPr>
              <a:t>                      </a:t>
            </a:r>
          </a:p>
          <a:p>
            <a:pPr algn="ct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2400" b="1" dirty="0" smtClean="0">
                <a:solidFill>
                  <a:srgbClr val="002060"/>
                </a:solidFill>
                <a:latin typeface="Monotype Koufi" pitchFamily="2" charset="-78"/>
                <a:ea typeface="Monotype Koufi" pitchFamily="2" charset="-78"/>
                <a:cs typeface="Monotype Koufi" pitchFamily="2" charset="-78"/>
              </a:rPr>
              <a:t>الورم </a:t>
            </a:r>
            <a:r>
              <a:rPr lang="ar-SA" sz="2400" b="1" dirty="0" err="1" smtClean="0">
                <a:solidFill>
                  <a:srgbClr val="002060"/>
                </a:solidFill>
                <a:latin typeface="Monotype Koufi" pitchFamily="2" charset="-78"/>
                <a:ea typeface="Monotype Koufi" pitchFamily="2" charset="-78"/>
                <a:cs typeface="Monotype Koufi" pitchFamily="2" charset="-78"/>
              </a:rPr>
              <a:t>الدبقي</a:t>
            </a:r>
            <a:r>
              <a:rPr lang="ar-SA" sz="2400" b="1" dirty="0" smtClean="0">
                <a:solidFill>
                  <a:srgbClr val="002060"/>
                </a:solidFill>
                <a:latin typeface="Monotype Koufi" pitchFamily="2" charset="-78"/>
                <a:ea typeface="Monotype Koufi" pitchFamily="2" charset="-78"/>
                <a:cs typeface="Monotype Koufi" pitchFamily="2" charset="-78"/>
              </a:rPr>
              <a:t> في الدماغ</a:t>
            </a:r>
            <a:endParaRPr lang="en-US" sz="2400" dirty="0">
              <a:solidFill>
                <a:srgbClr val="002060"/>
              </a:solidFill>
              <a:ea typeface="Monotype Koufi" pitchFamily="2" charset="-78"/>
              <a:cs typeface="Monotype Koufi" pitchFamily="2" charset="-78"/>
            </a:endParaRPr>
          </a:p>
        </p:txBody>
      </p:sp>
      <p:pic>
        <p:nvPicPr>
          <p:cNvPr id="8" name="Picture 2" descr="C:\Users\TOSHIBA\Documents\محاضرات السرطان\تصنيف المسرطنات\انماط السرطانات\الورم الدبقي في الدماغ\الورم الدبقي في الدماغ.jpg"/>
          <p:cNvPicPr>
            <a:picLocks noChangeAspect="1" noChangeArrowheads="1"/>
          </p:cNvPicPr>
          <p:nvPr/>
        </p:nvPicPr>
        <p:blipFill>
          <a:blip r:embed="rId2"/>
          <a:srcRect/>
          <a:stretch>
            <a:fillRect/>
          </a:stretch>
        </p:blipFill>
        <p:spPr bwMode="auto">
          <a:xfrm>
            <a:off x="5286380" y="1857364"/>
            <a:ext cx="3016437" cy="365599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9" name="Picture 3" descr="C:\Users\TOSHIBA\Documents\محاضرات السرطان\تصنيف المسرطنات\انماط السرطانات\الورم الدبقي في الدماغ\الورم الدبقي-نسيجياً.jpg"/>
          <p:cNvPicPr>
            <a:picLocks noChangeAspect="1" noChangeArrowheads="1"/>
          </p:cNvPicPr>
          <p:nvPr/>
        </p:nvPicPr>
        <p:blipFill>
          <a:blip r:embed="rId3"/>
          <a:srcRect/>
          <a:stretch>
            <a:fillRect/>
          </a:stretch>
        </p:blipFill>
        <p:spPr bwMode="auto">
          <a:xfrm>
            <a:off x="642910" y="1785926"/>
            <a:ext cx="3714776" cy="371477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Y" b="1" dirty="0" smtClean="0">
                <a:solidFill>
                  <a:schemeClr val="accent4">
                    <a:lumMod val="40000"/>
                    <a:lumOff val="60000"/>
                  </a:schemeClr>
                </a:solidFill>
                <a:latin typeface="Arial Unicode MS" pitchFamily="34" charset="-128"/>
                <a:ea typeface="Arial Unicode MS" pitchFamily="34" charset="-128"/>
                <a:cs typeface="+mj-cs"/>
              </a:rPr>
              <a:t>الورم </a:t>
            </a:r>
            <a:r>
              <a:rPr lang="ar-SY" b="1" dirty="0" err="1" smtClean="0">
                <a:solidFill>
                  <a:schemeClr val="accent4">
                    <a:lumMod val="40000"/>
                    <a:lumOff val="60000"/>
                  </a:schemeClr>
                </a:solidFill>
                <a:latin typeface="Arial Unicode MS" pitchFamily="34" charset="-128"/>
                <a:ea typeface="Arial Unicode MS" pitchFamily="34" charset="-128"/>
                <a:cs typeface="+mj-cs"/>
              </a:rPr>
              <a:t>الميلانيني</a:t>
            </a:r>
            <a:endParaRPr lang="ar-SY" b="1" dirty="0" smtClean="0">
              <a:solidFill>
                <a:schemeClr val="accent4">
                  <a:lumMod val="40000"/>
                  <a:lumOff val="60000"/>
                </a:schemeClr>
              </a:solidFill>
              <a:latin typeface="Arial Unicode MS" pitchFamily="34" charset="-128"/>
              <a:ea typeface="Arial Unicode MS" pitchFamily="34" charset="-128"/>
              <a:cs typeface="+mj-cs"/>
            </a:endParaRPr>
          </a:p>
          <a:p>
            <a:pPr>
              <a:buFont typeface="Wingdings" pitchFamily="2" charset="2"/>
              <a:buChar char="Ø"/>
            </a:pPr>
            <a:r>
              <a:rPr lang="ar-SY" b="1" dirty="0" smtClean="0">
                <a:solidFill>
                  <a:schemeClr val="bg1"/>
                </a:solidFill>
                <a:latin typeface="Arial Unicode MS" pitchFamily="34" charset="-128"/>
                <a:ea typeface="Arial Unicode MS" pitchFamily="34" charset="-128"/>
              </a:rPr>
              <a:t>يبدأ في الخلايا </a:t>
            </a:r>
            <a:r>
              <a:rPr lang="ar-SY" b="1" dirty="0" err="1" smtClean="0">
                <a:solidFill>
                  <a:schemeClr val="bg1"/>
                </a:solidFill>
                <a:latin typeface="Arial Unicode MS" pitchFamily="34" charset="-128"/>
                <a:ea typeface="Arial Unicode MS" pitchFamily="34" charset="-128"/>
              </a:rPr>
              <a:t>الميلانينية</a:t>
            </a:r>
            <a:r>
              <a:rPr lang="ar-SY" b="1" dirty="0" smtClean="0">
                <a:solidFill>
                  <a:schemeClr val="bg1"/>
                </a:solidFill>
                <a:latin typeface="Arial Unicode MS" pitchFamily="34" charset="-128"/>
                <a:ea typeface="Arial Unicode MS" pitchFamily="34" charset="-128"/>
              </a:rPr>
              <a:t> المتخصصة بصنع </a:t>
            </a:r>
            <a:r>
              <a:rPr lang="ar-SY" b="1" dirty="0" err="1" smtClean="0">
                <a:solidFill>
                  <a:schemeClr val="bg1"/>
                </a:solidFill>
                <a:latin typeface="Arial Unicode MS" pitchFamily="34" charset="-128"/>
                <a:ea typeface="Arial Unicode MS" pitchFamily="34" charset="-128"/>
              </a:rPr>
              <a:t>الميلانين</a:t>
            </a:r>
            <a:r>
              <a:rPr lang="ar-SY" b="1" dirty="0" smtClean="0">
                <a:solidFill>
                  <a:schemeClr val="bg1"/>
                </a:solidFill>
                <a:latin typeface="Arial Unicode MS" pitchFamily="34" charset="-128"/>
                <a:ea typeface="Arial Unicode MS" pitchFamily="34" charset="-128"/>
              </a:rPr>
              <a:t> (الصباغ الذي يعطي الجلد لونه وقزحية العين لونها)</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يتشكل معظم الأورام </a:t>
            </a:r>
            <a:r>
              <a:rPr lang="ar-SY" b="1" dirty="0" err="1" smtClean="0">
                <a:solidFill>
                  <a:schemeClr val="bg1"/>
                </a:solidFill>
                <a:latin typeface="Arial Unicode MS" pitchFamily="34" charset="-128"/>
                <a:ea typeface="Arial Unicode MS" pitchFamily="34" charset="-128"/>
              </a:rPr>
              <a:t>الميلانينية</a:t>
            </a:r>
            <a:r>
              <a:rPr lang="ar-SY" b="1" dirty="0" smtClean="0">
                <a:solidFill>
                  <a:schemeClr val="bg1"/>
                </a:solidFill>
                <a:latin typeface="Arial Unicode MS" pitchFamily="34" charset="-128"/>
                <a:ea typeface="Arial Unicode MS" pitchFamily="34" charset="-128"/>
              </a:rPr>
              <a:t> على الجلد وفي الأنسجة المصطبغة كالعين</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214</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                   </a:t>
            </a:r>
            <a:r>
              <a:rPr lang="ar-SY" b="1" dirty="0" smtClean="0">
                <a:solidFill>
                  <a:srgbClr val="C00000"/>
                </a:solidFill>
                <a:latin typeface="Monotype Koufi" pitchFamily="2" charset="-78"/>
                <a:ea typeface="Monotype Koufi" pitchFamily="2" charset="-78"/>
                <a:cs typeface="PT Bold Heading" pitchFamily="2" charset="-78"/>
              </a:rPr>
              <a:t>الورم الميلانيني</a:t>
            </a:r>
            <a:r>
              <a:rPr lang="ar-SY" b="1" baseline="30000" dirty="0" smtClean="0">
                <a:solidFill>
                  <a:srgbClr val="00B050"/>
                </a:solidFill>
                <a:latin typeface="Monotype Koufi" pitchFamily="2" charset="-78"/>
                <a:ea typeface="Monotype Koufi" pitchFamily="2" charset="-78"/>
                <a:cs typeface="PT Bold Heading" pitchFamily="2" charset="-78"/>
              </a:rPr>
              <a:t>1، 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215</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p:txBody>
      </p:sp>
      <p:pic>
        <p:nvPicPr>
          <p:cNvPr id="2050" name="Picture 2" descr="C:\Users\TOSHIBA\Documents\محاضرات السرطان\تصنيف المسرطنات\انماط السرطانات\الورم الميلانيني\الورم الميلانيني1.png"/>
          <p:cNvPicPr>
            <a:picLocks noChangeAspect="1" noChangeArrowheads="1"/>
          </p:cNvPicPr>
          <p:nvPr/>
        </p:nvPicPr>
        <p:blipFill>
          <a:blip r:embed="rId2"/>
          <a:srcRect/>
          <a:stretch>
            <a:fillRect/>
          </a:stretch>
        </p:blipFill>
        <p:spPr bwMode="auto">
          <a:xfrm>
            <a:off x="5000628" y="2117209"/>
            <a:ext cx="3882059" cy="317811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2051" name="Picture 3" descr="C:\Users\TOSHIBA\Documents\محاضرات السرطان\تصنيف المسرطنات\انماط السرطانات\الورم الميلانيني\الورم الميلانيني.png"/>
          <p:cNvPicPr>
            <a:picLocks noChangeAspect="1" noChangeArrowheads="1"/>
          </p:cNvPicPr>
          <p:nvPr/>
        </p:nvPicPr>
        <p:blipFill>
          <a:blip r:embed="rId3"/>
          <a:srcRect/>
          <a:stretch>
            <a:fillRect/>
          </a:stretch>
        </p:blipFill>
        <p:spPr bwMode="auto">
          <a:xfrm>
            <a:off x="214283" y="2141694"/>
            <a:ext cx="4286280" cy="320613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Y" b="1" dirty="0" smtClean="0">
                <a:solidFill>
                  <a:schemeClr val="accent4">
                    <a:lumMod val="40000"/>
                    <a:lumOff val="60000"/>
                  </a:schemeClr>
                </a:solidFill>
                <a:latin typeface="Arial Unicode MS" pitchFamily="34" charset="-128"/>
                <a:ea typeface="Arial Unicode MS" pitchFamily="34" charset="-128"/>
                <a:cs typeface="+mj-cs"/>
              </a:rPr>
              <a:t>أورام </a:t>
            </a:r>
            <a:r>
              <a:rPr lang="ar-SY" b="1" dirty="0" err="1" smtClean="0">
                <a:solidFill>
                  <a:schemeClr val="accent4">
                    <a:lumMod val="40000"/>
                    <a:lumOff val="60000"/>
                  </a:schemeClr>
                </a:solidFill>
                <a:latin typeface="Arial Unicode MS" pitchFamily="34" charset="-128"/>
                <a:ea typeface="Arial Unicode MS" pitchFamily="34" charset="-128"/>
                <a:cs typeface="+mj-cs"/>
              </a:rPr>
              <a:t>االخلايا</a:t>
            </a:r>
            <a:r>
              <a:rPr lang="ar-SY" b="1" dirty="0" smtClean="0">
                <a:solidFill>
                  <a:schemeClr val="accent4">
                    <a:lumMod val="40000"/>
                    <a:lumOff val="60000"/>
                  </a:schemeClr>
                </a:solidFill>
                <a:latin typeface="Arial Unicode MS" pitchFamily="34" charset="-128"/>
                <a:ea typeface="Arial Unicode MS" pitchFamily="34" charset="-128"/>
                <a:cs typeface="+mj-cs"/>
              </a:rPr>
              <a:t> الجنسية</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تبدأ في الخلايا التي يعطي </a:t>
            </a:r>
            <a:r>
              <a:rPr lang="ar-SY" b="1" dirty="0" err="1" smtClean="0">
                <a:solidFill>
                  <a:schemeClr val="bg1"/>
                </a:solidFill>
                <a:latin typeface="Arial Unicode MS" pitchFamily="34" charset="-128"/>
                <a:ea typeface="Arial Unicode MS" pitchFamily="34" charset="-128"/>
              </a:rPr>
              <a:t>النطاف</a:t>
            </a:r>
            <a:r>
              <a:rPr lang="ar-SY" b="1" dirty="0" smtClean="0">
                <a:solidFill>
                  <a:schemeClr val="bg1"/>
                </a:solidFill>
                <a:latin typeface="Arial Unicode MS" pitchFamily="34" charset="-128"/>
                <a:ea typeface="Arial Unicode MS" pitchFamily="34" charset="-128"/>
              </a:rPr>
              <a:t> والبويضات</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قد تكون حميدة أو خبيثة؛ كسرطان الخصية  وورم الخلايا الجنسية </a:t>
            </a:r>
            <a:r>
              <a:rPr lang="ar-SY" b="1" dirty="0" err="1" smtClean="0">
                <a:solidFill>
                  <a:schemeClr val="bg1"/>
                </a:solidFill>
                <a:latin typeface="Arial Unicode MS" pitchFamily="34" charset="-128"/>
                <a:ea typeface="Arial Unicode MS" pitchFamily="34" charset="-128"/>
              </a:rPr>
              <a:t>المبيضي</a:t>
            </a:r>
            <a:endParaRPr lang="ar-SY"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216</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                    </a:t>
            </a:r>
            <a:r>
              <a:rPr lang="ar-SY" b="1" dirty="0" smtClean="0">
                <a:solidFill>
                  <a:srgbClr val="C00000"/>
                </a:solidFill>
                <a:latin typeface="Monotype Koufi" pitchFamily="2" charset="-78"/>
                <a:ea typeface="Monotype Koufi" pitchFamily="2" charset="-78"/>
                <a:cs typeface="PT Bold Heading" pitchFamily="2" charset="-78"/>
              </a:rPr>
              <a:t>أورام الخلايا الجنسية</a:t>
            </a:r>
            <a:r>
              <a:rPr lang="ar-SY" b="1" baseline="30000" dirty="0" smtClean="0">
                <a:solidFill>
                  <a:srgbClr val="00B050"/>
                </a:solidFill>
                <a:latin typeface="Monotype Koufi" pitchFamily="2" charset="-78"/>
                <a:ea typeface="Monotype Koufi" pitchFamily="2" charset="-78"/>
                <a:cs typeface="PT Bold Heading" pitchFamily="2" charset="-78"/>
              </a:rPr>
              <a:t>1، 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217</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سرطان الخصية                                           ورم الخلايا الجنسية </a:t>
            </a:r>
            <a:r>
              <a:rPr lang="ar-SA" sz="2200" b="1" dirty="0" err="1" smtClean="0">
                <a:solidFill>
                  <a:srgbClr val="002060"/>
                </a:solidFill>
                <a:latin typeface="Monotype Koufi" pitchFamily="2" charset="-78"/>
                <a:ea typeface="Monotype Koufi" pitchFamily="2" charset="-78"/>
                <a:cs typeface="Monotype Koufi" pitchFamily="2" charset="-78"/>
              </a:rPr>
              <a:t>المبيضي</a:t>
            </a:r>
            <a:endParaRPr lang="en-US" sz="2200" dirty="0">
              <a:solidFill>
                <a:srgbClr val="002060"/>
              </a:solidFill>
              <a:ea typeface="Monotype Koufi" pitchFamily="2" charset="-78"/>
              <a:cs typeface="Monotype Koufi" pitchFamily="2" charset="-78"/>
            </a:endParaRPr>
          </a:p>
        </p:txBody>
      </p:sp>
      <p:pic>
        <p:nvPicPr>
          <p:cNvPr id="3074" name="Picture 2" descr="C:\Users\TOSHIBA\Documents\محاضرات السرطان\تصنيف المسرطنات\انماط السرطانات\اورام الخلايا الجنسية\سرطان الخصية.jpg"/>
          <p:cNvPicPr>
            <a:picLocks noChangeAspect="1" noChangeArrowheads="1"/>
          </p:cNvPicPr>
          <p:nvPr/>
        </p:nvPicPr>
        <p:blipFill>
          <a:blip r:embed="rId2"/>
          <a:srcRect/>
          <a:stretch>
            <a:fillRect/>
          </a:stretch>
        </p:blipFill>
        <p:spPr bwMode="auto">
          <a:xfrm>
            <a:off x="4643438" y="2500306"/>
            <a:ext cx="3465188" cy="250033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3075" name="Picture 3" descr="C:\Users\TOSHIBA\Documents\محاضرات السرطان\تصنيف المسرطنات\انماط السرطانات\اورام الخلايا الجنسية\سلرطان الخلايا الجنسية بالمبيض.jpg"/>
          <p:cNvPicPr>
            <a:picLocks noChangeAspect="1" noChangeArrowheads="1"/>
          </p:cNvPicPr>
          <p:nvPr/>
        </p:nvPicPr>
        <p:blipFill>
          <a:blip r:embed="rId3"/>
          <a:srcRect/>
          <a:stretch>
            <a:fillRect/>
          </a:stretch>
        </p:blipFill>
        <p:spPr bwMode="auto">
          <a:xfrm>
            <a:off x="642910" y="2428868"/>
            <a:ext cx="3610173" cy="258127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Y" b="1" dirty="0" smtClean="0">
                <a:solidFill>
                  <a:schemeClr val="accent4">
                    <a:lumMod val="40000"/>
                    <a:lumOff val="60000"/>
                  </a:schemeClr>
                </a:solidFill>
                <a:latin typeface="Arial Unicode MS" pitchFamily="34" charset="-128"/>
                <a:ea typeface="Arial Unicode MS" pitchFamily="34" charset="-128"/>
                <a:cs typeface="+mj-cs"/>
              </a:rPr>
              <a:t>الأورام العصبية </a:t>
            </a:r>
            <a:r>
              <a:rPr lang="ar-SY" b="1" dirty="0" err="1" smtClean="0">
                <a:solidFill>
                  <a:schemeClr val="accent4">
                    <a:lumMod val="40000"/>
                    <a:lumOff val="60000"/>
                  </a:schemeClr>
                </a:solidFill>
                <a:latin typeface="Arial Unicode MS" pitchFamily="34" charset="-128"/>
                <a:ea typeface="Arial Unicode MS" pitchFamily="34" charset="-128"/>
                <a:cs typeface="+mj-cs"/>
              </a:rPr>
              <a:t>الصماوية</a:t>
            </a:r>
            <a:endParaRPr lang="ar-SY" b="1" dirty="0" smtClean="0">
              <a:solidFill>
                <a:schemeClr val="accent4">
                  <a:lumMod val="40000"/>
                  <a:lumOff val="60000"/>
                </a:schemeClr>
              </a:solidFill>
              <a:latin typeface="Arial Unicode MS" pitchFamily="34" charset="-128"/>
              <a:ea typeface="Arial Unicode MS" pitchFamily="34" charset="-128"/>
              <a:cs typeface="+mj-cs"/>
            </a:endParaRPr>
          </a:p>
          <a:p>
            <a:pPr>
              <a:buFont typeface="Wingdings" pitchFamily="2" charset="2"/>
              <a:buChar char="Ø"/>
            </a:pPr>
            <a:r>
              <a:rPr lang="ar-SY" b="1" dirty="0" smtClean="0">
                <a:solidFill>
                  <a:schemeClr val="bg1"/>
                </a:solidFill>
                <a:latin typeface="Arial Unicode MS" pitchFamily="34" charset="-128"/>
                <a:ea typeface="Arial Unicode MS" pitchFamily="34" charset="-128"/>
              </a:rPr>
              <a:t>تتشكل من خلايا تطلق </a:t>
            </a:r>
            <a:r>
              <a:rPr lang="ar-SY" b="1" dirty="0" err="1" smtClean="0">
                <a:solidFill>
                  <a:schemeClr val="bg1"/>
                </a:solidFill>
                <a:latin typeface="Arial Unicode MS" pitchFamily="34" charset="-128"/>
                <a:ea typeface="Arial Unicode MS" pitchFamily="34" charset="-128"/>
              </a:rPr>
              <a:t>هرمونات</a:t>
            </a:r>
            <a:r>
              <a:rPr lang="ar-SY" b="1" dirty="0" smtClean="0">
                <a:solidFill>
                  <a:schemeClr val="bg1"/>
                </a:solidFill>
                <a:latin typeface="Arial Unicode MS" pitchFamily="34" charset="-128"/>
                <a:ea typeface="Arial Unicode MS" pitchFamily="34" charset="-128"/>
              </a:rPr>
              <a:t> إلى الدم استجابة لإشارة من الجهاز العصبي</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يمكن أن تسبب متلازمات مختلفة</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قد تكون حميدة أو خبيثة</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من الأمثلة؛ ورم خلايا الجزيرة، وسرطان الدرقية </a:t>
            </a:r>
            <a:r>
              <a:rPr lang="ar-SY" b="1" dirty="0" err="1" smtClean="0">
                <a:solidFill>
                  <a:schemeClr val="bg1"/>
                </a:solidFill>
                <a:latin typeface="Arial Unicode MS" pitchFamily="34" charset="-128"/>
                <a:ea typeface="Arial Unicode MS" pitchFamily="34" charset="-128"/>
              </a:rPr>
              <a:t>اللبي</a:t>
            </a:r>
            <a:r>
              <a:rPr lang="ar-SY" b="1" dirty="0" smtClean="0">
                <a:solidFill>
                  <a:schemeClr val="bg1"/>
                </a:solidFill>
                <a:latin typeface="Arial Unicode MS" pitchFamily="34" charset="-128"/>
                <a:ea typeface="Arial Unicode MS" pitchFamily="34" charset="-128"/>
              </a:rPr>
              <a:t>، وورم </a:t>
            </a:r>
            <a:r>
              <a:rPr lang="ar-SY" b="1" dirty="0" err="1" smtClean="0">
                <a:solidFill>
                  <a:schemeClr val="bg1"/>
                </a:solidFill>
                <a:latin typeface="Arial Unicode MS" pitchFamily="34" charset="-128"/>
                <a:ea typeface="Arial Unicode MS" pitchFamily="34" charset="-128"/>
              </a:rPr>
              <a:t>القواتم</a:t>
            </a:r>
            <a:r>
              <a:rPr lang="ar-SY" b="1" dirty="0" smtClean="0">
                <a:solidFill>
                  <a:schemeClr val="bg1"/>
                </a:solidFill>
                <a:latin typeface="Arial Unicode MS" pitchFamily="34" charset="-128"/>
                <a:ea typeface="Arial Unicode MS" pitchFamily="34" charset="-128"/>
              </a:rPr>
              <a:t>، وسرطان الرئة صغير الخلايا</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218</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                    </a:t>
            </a:r>
            <a:r>
              <a:rPr lang="ar-SY" b="1" dirty="0" smtClean="0">
                <a:solidFill>
                  <a:srgbClr val="C00000"/>
                </a:solidFill>
                <a:latin typeface="Monotype Koufi" pitchFamily="2" charset="-78"/>
                <a:ea typeface="Monotype Koufi" pitchFamily="2" charset="-78"/>
                <a:cs typeface="PT Bold Heading" pitchFamily="2" charset="-78"/>
              </a:rPr>
              <a:t>الأورام العصبية الصماوية</a:t>
            </a:r>
            <a:r>
              <a:rPr lang="ar-SY" b="1" baseline="30000" dirty="0" smtClean="0">
                <a:solidFill>
                  <a:srgbClr val="00B050"/>
                </a:solidFill>
                <a:latin typeface="Monotype Koufi" pitchFamily="2" charset="-78"/>
                <a:ea typeface="Monotype Koufi" pitchFamily="2" charset="-78"/>
                <a:cs typeface="PT Bold Heading" pitchFamily="2" charset="-78"/>
              </a:rPr>
              <a:t>1، 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219</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ورم خلايا الجزيرة                                           سرطان الرئة صغير الخلايا</a:t>
            </a:r>
            <a:endParaRPr lang="en-US" sz="2200" dirty="0">
              <a:solidFill>
                <a:srgbClr val="002060"/>
              </a:solidFill>
              <a:ea typeface="Monotype Koufi" pitchFamily="2" charset="-78"/>
              <a:cs typeface="Monotype Koufi" pitchFamily="2" charset="-78"/>
            </a:endParaRPr>
          </a:p>
        </p:txBody>
      </p:sp>
      <p:pic>
        <p:nvPicPr>
          <p:cNvPr id="4098" name="Picture 2" descr="C:\Users\TOSHIBA\Documents\محاضرات السرطان\تصنيف المسرطنات\انماط السرطانات\الورم العصبي الصماوي\ورم خلية الجزر.jpg"/>
          <p:cNvPicPr>
            <a:picLocks noChangeAspect="1" noChangeArrowheads="1"/>
          </p:cNvPicPr>
          <p:nvPr/>
        </p:nvPicPr>
        <p:blipFill>
          <a:blip r:embed="rId2"/>
          <a:srcRect/>
          <a:stretch>
            <a:fillRect/>
          </a:stretch>
        </p:blipFill>
        <p:spPr bwMode="auto">
          <a:xfrm>
            <a:off x="5357818" y="2071678"/>
            <a:ext cx="2877003" cy="333126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4099" name="Picture 3" descr="C:\Users\TOSHIBA\Documents\محاضرات السرطان\تصنيف المسرطنات\انماط السرطانات\الورم العصبي الصماوي\كارسينوما صغيرة الخلايا في الرئة.jpg"/>
          <p:cNvPicPr>
            <a:picLocks noChangeAspect="1" noChangeArrowheads="1"/>
          </p:cNvPicPr>
          <p:nvPr/>
        </p:nvPicPr>
        <p:blipFill>
          <a:blip r:embed="rId3"/>
          <a:srcRect/>
          <a:stretch>
            <a:fillRect/>
          </a:stretch>
        </p:blipFill>
        <p:spPr bwMode="auto">
          <a:xfrm>
            <a:off x="571472" y="2285992"/>
            <a:ext cx="3810000" cy="30480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r>
              <a:rPr lang="ar-SY" sz="3600" b="1" baseline="30000" dirty="0" smtClean="0">
                <a:solidFill>
                  <a:srgbClr val="00B050"/>
                </a:solidFill>
                <a:latin typeface="Monotype Koufi" pitchFamily="2" charset="-78"/>
                <a:ea typeface="Monotype Koufi" pitchFamily="2" charset="-78"/>
                <a:cs typeface="PT Bold Heading" pitchFamily="2" charset="-78"/>
              </a:rPr>
              <a:t> 1، 4، 7</a:t>
            </a:r>
            <a:endParaRPr lang="ar-SY" sz="36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22</a:t>
            </a:fld>
            <a:endParaRPr lang="ar-SA" dirty="0">
              <a:solidFill>
                <a:srgbClr val="002060"/>
              </a:solidFill>
            </a:endParaRPr>
          </a:p>
        </p:txBody>
      </p:sp>
      <p:graphicFrame>
        <p:nvGraphicFramePr>
          <p:cNvPr id="7" name="جدول 6"/>
          <p:cNvGraphicFramePr>
            <a:graphicFrameLocks noGrp="1"/>
          </p:cNvGraphicFramePr>
          <p:nvPr/>
        </p:nvGraphicFramePr>
        <p:xfrm>
          <a:off x="1928794" y="2214554"/>
          <a:ext cx="5500726" cy="3154680"/>
        </p:xfrm>
        <a:graphic>
          <a:graphicData uri="http://schemas.openxmlformats.org/drawingml/2006/table">
            <a:tbl>
              <a:tblPr rtl="1"/>
              <a:tblGrid>
                <a:gridCol w="2792897"/>
                <a:gridCol w="2707829"/>
              </a:tblGrid>
              <a:tr h="0">
                <a:tc>
                  <a:txBody>
                    <a:bodyPr/>
                    <a:lstStyle/>
                    <a:p>
                      <a:pPr algn="ctr" rtl="1">
                        <a:lnSpc>
                          <a:spcPct val="115000"/>
                        </a:lnSpc>
                        <a:spcAft>
                          <a:spcPts val="600"/>
                        </a:spcAft>
                      </a:pPr>
                      <a:r>
                        <a:rPr lang="ar-SA" sz="3600" b="1" dirty="0" smtClean="0">
                          <a:solidFill>
                            <a:schemeClr val="bg1"/>
                          </a:solidFill>
                          <a:latin typeface="Calibri"/>
                          <a:ea typeface="Times New Roman"/>
                          <a:cs typeface="+mn-cs"/>
                        </a:rPr>
                        <a:t>النوع</a:t>
                      </a:r>
                      <a:endParaRPr lang="en-US" sz="36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3600" b="1" dirty="0" smtClean="0">
                          <a:solidFill>
                            <a:schemeClr val="bg1"/>
                          </a:solidFill>
                          <a:latin typeface="Calibri"/>
                          <a:ea typeface="Times New Roman"/>
                          <a:cs typeface="+mn-cs"/>
                        </a:rPr>
                        <a:t>العدد</a:t>
                      </a:r>
                      <a:endParaRPr lang="en-US" sz="36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16840">
                <a:tc>
                  <a:txBody>
                    <a:bodyPr/>
                    <a:lstStyle/>
                    <a:p>
                      <a:pPr algn="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الفلزية</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5</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33680">
                <a:tc>
                  <a:txBody>
                    <a:bodyPr/>
                    <a:lstStyle/>
                    <a:p>
                      <a:pPr algn="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غير الفلزية</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25</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0">
                <a:tc>
                  <a:txBody>
                    <a:bodyPr/>
                    <a:lstStyle/>
                    <a:p>
                      <a:pPr algn="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العمليات الإنتاجية</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15</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0">
                <a:tc>
                  <a:txBody>
                    <a:bodyPr/>
                    <a:lstStyle/>
                    <a:p>
                      <a:pPr algn="r" rtl="1">
                        <a:lnSpc>
                          <a:spcPct val="115000"/>
                        </a:lnSpc>
                        <a:spcAft>
                          <a:spcPts val="600"/>
                        </a:spcAft>
                      </a:pPr>
                      <a:r>
                        <a:rPr lang="ar-SA" sz="3600" b="1" dirty="0" smtClean="0">
                          <a:solidFill>
                            <a:srgbClr val="002060"/>
                          </a:solidFill>
                          <a:latin typeface="Simplified Arabic" pitchFamily="18" charset="-78"/>
                          <a:ea typeface="Times New Roman"/>
                          <a:cs typeface="Simplified Arabic" pitchFamily="18" charset="-78"/>
                        </a:rPr>
                        <a:t>المجموع</a:t>
                      </a:r>
                      <a:endParaRPr lang="en-US" sz="3600" b="1" dirty="0">
                        <a:solidFill>
                          <a:srgbClr val="00206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002060"/>
                          </a:solidFill>
                          <a:latin typeface="Simplified Arabic" pitchFamily="18" charset="-78"/>
                          <a:ea typeface="Times New Roman"/>
                          <a:cs typeface="Simplified Arabic" pitchFamily="18" charset="-78"/>
                        </a:rPr>
                        <a:t>45</a:t>
                      </a:r>
                      <a:endParaRPr lang="en-US" sz="3600" b="1" dirty="0">
                        <a:solidFill>
                          <a:srgbClr val="00206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a:t>
            </a:r>
            <a:r>
              <a:rPr lang="ar-SY" b="1" baseline="30000" dirty="0" smtClean="0">
                <a:solidFill>
                  <a:srgbClr val="00B050"/>
                </a:solidFill>
                <a:latin typeface="Monotype Koufi" pitchFamily="2" charset="-78"/>
                <a:ea typeface="Monotype Koufi" pitchFamily="2" charset="-78"/>
                <a:cs typeface="PT Bold Heading" pitchFamily="2" charset="-78"/>
              </a:rPr>
              <a:t>1، 18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Y" b="1" dirty="0" smtClean="0">
                <a:solidFill>
                  <a:schemeClr val="accent4">
                    <a:lumMod val="40000"/>
                    <a:lumOff val="60000"/>
                  </a:schemeClr>
                </a:solidFill>
                <a:latin typeface="Arial Unicode MS" pitchFamily="34" charset="-128"/>
                <a:ea typeface="Arial Unicode MS" pitchFamily="34" charset="-128"/>
                <a:cs typeface="+mj-cs"/>
              </a:rPr>
              <a:t>الأورام </a:t>
            </a:r>
            <a:r>
              <a:rPr lang="ar-SY" b="1" dirty="0" err="1" smtClean="0">
                <a:solidFill>
                  <a:schemeClr val="accent4">
                    <a:lumMod val="40000"/>
                    <a:lumOff val="60000"/>
                  </a:schemeClr>
                </a:solidFill>
                <a:latin typeface="Arial Unicode MS" pitchFamily="34" charset="-128"/>
                <a:ea typeface="Arial Unicode MS" pitchFamily="34" charset="-128"/>
                <a:cs typeface="+mj-cs"/>
              </a:rPr>
              <a:t>السَّرَطاوِيَّة</a:t>
            </a:r>
            <a:r>
              <a:rPr lang="ar-SY" b="1" dirty="0" smtClean="0">
                <a:solidFill>
                  <a:schemeClr val="accent4">
                    <a:lumMod val="40000"/>
                    <a:lumOff val="60000"/>
                  </a:schemeClr>
                </a:solidFill>
                <a:latin typeface="Arial Unicode MS" pitchFamily="34" charset="-128"/>
                <a:ea typeface="Arial Unicode MS" pitchFamily="34" charset="-128"/>
                <a:cs typeface="+mj-cs"/>
              </a:rPr>
              <a:t> (</a:t>
            </a:r>
            <a:r>
              <a:rPr lang="ar-SY" b="1" dirty="0" err="1" smtClean="0">
                <a:solidFill>
                  <a:schemeClr val="accent4">
                    <a:lumMod val="40000"/>
                    <a:lumOff val="60000"/>
                  </a:schemeClr>
                </a:solidFill>
                <a:latin typeface="Arial Unicode MS" pitchFamily="34" charset="-128"/>
                <a:ea typeface="Arial Unicode MS" pitchFamily="34" charset="-128"/>
                <a:cs typeface="+mj-cs"/>
              </a:rPr>
              <a:t>الكارسينوئيد</a:t>
            </a:r>
            <a:r>
              <a:rPr lang="ar-SY" b="1" dirty="0" smtClean="0">
                <a:solidFill>
                  <a:schemeClr val="accent4">
                    <a:lumMod val="40000"/>
                    <a:lumOff val="60000"/>
                  </a:schemeClr>
                </a:solidFill>
                <a:latin typeface="Arial Unicode MS" pitchFamily="34" charset="-128"/>
                <a:ea typeface="Arial Unicode MS" pitchFamily="34" charset="-128"/>
                <a:cs typeface="+mj-cs"/>
              </a:rPr>
              <a:t>)</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نمط من الأورام العصبية </a:t>
            </a:r>
            <a:r>
              <a:rPr lang="ar-SY" b="1" dirty="0" err="1" smtClean="0">
                <a:solidFill>
                  <a:schemeClr val="bg1"/>
                </a:solidFill>
                <a:latin typeface="Arial Unicode MS" pitchFamily="34" charset="-128"/>
                <a:ea typeface="Arial Unicode MS" pitchFamily="34" charset="-128"/>
              </a:rPr>
              <a:t>الصماوية</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Ø"/>
            </a:pPr>
            <a:r>
              <a:rPr lang="ar-SY" b="1" dirty="0" smtClean="0">
                <a:solidFill>
                  <a:schemeClr val="bg1"/>
                </a:solidFill>
                <a:latin typeface="Arial Unicode MS" pitchFamily="34" charset="-128"/>
                <a:ea typeface="Arial Unicode MS" pitchFamily="34" charset="-128"/>
              </a:rPr>
              <a:t>بطيئة النمو</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عادة ما تحدث في الجهاز المعدي المعوي (غالباً في المستقيم والأمعاء الدقيقة)</a:t>
            </a:r>
          </a:p>
          <a:p>
            <a:pPr>
              <a:buFont typeface="Wingdings" pitchFamily="2" charset="2"/>
              <a:buChar char="Ø"/>
            </a:pPr>
            <a:r>
              <a:rPr lang="ar-SY" b="1" dirty="0" smtClean="0">
                <a:solidFill>
                  <a:schemeClr val="bg1"/>
                </a:solidFill>
                <a:latin typeface="Arial Unicode MS" pitchFamily="34" charset="-128"/>
                <a:ea typeface="Arial Unicode MS" pitchFamily="34" charset="-128"/>
              </a:rPr>
              <a:t>يمكن أن تنتشر إلى الكبد وأعضاء أخرى، وتفرز </a:t>
            </a:r>
            <a:r>
              <a:rPr lang="ar-SY" b="1" dirty="0" err="1" smtClean="0">
                <a:solidFill>
                  <a:schemeClr val="bg1"/>
                </a:solidFill>
                <a:latin typeface="Arial Unicode MS" pitchFamily="34" charset="-128"/>
                <a:ea typeface="Arial Unicode MS" pitchFamily="34" charset="-128"/>
              </a:rPr>
              <a:t>مواداً</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كالسيروتونين</a:t>
            </a:r>
            <a:r>
              <a:rPr lang="ar-SY" b="1" dirty="0" smtClean="0">
                <a:solidFill>
                  <a:schemeClr val="bg1"/>
                </a:solidFill>
                <a:latin typeface="Arial Unicode MS" pitchFamily="34" charset="-128"/>
                <a:ea typeface="Arial Unicode MS" pitchFamily="34" charset="-128"/>
              </a:rPr>
              <a:t> أو </a:t>
            </a:r>
            <a:r>
              <a:rPr lang="ar-SY" b="1" dirty="0" err="1" smtClean="0">
                <a:solidFill>
                  <a:schemeClr val="bg1"/>
                </a:solidFill>
                <a:latin typeface="Arial Unicode MS" pitchFamily="34" charset="-128"/>
                <a:ea typeface="Arial Unicode MS" pitchFamily="34" charset="-128"/>
              </a:rPr>
              <a:t>البروستاغلاندينات</a:t>
            </a:r>
            <a:r>
              <a:rPr lang="ar-SY" b="1" dirty="0" smtClean="0">
                <a:solidFill>
                  <a:schemeClr val="bg1"/>
                </a:solidFill>
                <a:latin typeface="Arial Unicode MS" pitchFamily="34" charset="-128"/>
                <a:ea typeface="Arial Unicode MS" pitchFamily="34" charset="-128"/>
              </a:rPr>
              <a:t>، مما يسبب المتلازمة </a:t>
            </a:r>
            <a:r>
              <a:rPr lang="ar-SY" b="1" dirty="0" err="1" smtClean="0">
                <a:solidFill>
                  <a:schemeClr val="bg1"/>
                </a:solidFill>
                <a:latin typeface="Arial Unicode MS" pitchFamily="34" charset="-128"/>
                <a:ea typeface="Arial Unicode MS" pitchFamily="34" charset="-128"/>
              </a:rPr>
              <a:t>السرطاوية</a:t>
            </a:r>
            <a:r>
              <a:rPr lang="ar-SY" b="1" dirty="0" smtClean="0">
                <a:solidFill>
                  <a:schemeClr val="bg1"/>
                </a:solidFill>
                <a:latin typeface="Arial Unicode MS" pitchFamily="34" charset="-128"/>
                <a:ea typeface="Arial Unicode MS" pitchFamily="34" charset="-128"/>
              </a:rPr>
              <a:t> (</a:t>
            </a:r>
            <a:r>
              <a:rPr lang="ar-SY" b="1" dirty="0" err="1" smtClean="0">
                <a:solidFill>
                  <a:schemeClr val="bg1"/>
                </a:solidFill>
                <a:latin typeface="Arial Unicode MS" pitchFamily="34" charset="-128"/>
                <a:ea typeface="Arial Unicode MS" pitchFamily="34" charset="-128"/>
              </a:rPr>
              <a:t>الكارسينوئيدية</a:t>
            </a:r>
            <a:r>
              <a:rPr lang="ar-SY" b="1" dirty="0" smtClean="0">
                <a:solidFill>
                  <a:schemeClr val="bg1"/>
                </a:solidFill>
                <a:latin typeface="Arial Unicode MS" pitchFamily="34" charset="-128"/>
                <a:ea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220</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الأنواع الرئيسية للسرطان                    </a:t>
            </a:r>
            <a:r>
              <a:rPr lang="ar-SY" b="1" dirty="0" smtClean="0">
                <a:solidFill>
                  <a:srgbClr val="C00000"/>
                </a:solidFill>
                <a:latin typeface="Monotype Koufi" pitchFamily="2" charset="-78"/>
                <a:ea typeface="Monotype Koufi" pitchFamily="2" charset="-78"/>
                <a:cs typeface="PT Bold Heading" pitchFamily="2" charset="-78"/>
              </a:rPr>
              <a:t>الأورام </a:t>
            </a:r>
            <a:r>
              <a:rPr lang="ar-SY" b="1" dirty="0" err="1" smtClean="0">
                <a:solidFill>
                  <a:srgbClr val="C00000"/>
                </a:solidFill>
                <a:latin typeface="Monotype Koufi" pitchFamily="2" charset="-78"/>
                <a:ea typeface="Monotype Koufi" pitchFamily="2" charset="-78"/>
                <a:cs typeface="PT Bold Heading" pitchFamily="2" charset="-78"/>
              </a:rPr>
              <a:t>السرطاوية</a:t>
            </a:r>
            <a:r>
              <a:rPr lang="ar-SY" b="1" dirty="0" smtClean="0">
                <a:solidFill>
                  <a:srgbClr val="C00000"/>
                </a:solidFill>
                <a:latin typeface="Monotype Koufi" pitchFamily="2" charset="-78"/>
                <a:ea typeface="Monotype Koufi" pitchFamily="2" charset="-78"/>
                <a:cs typeface="PT Bold Heading" pitchFamily="2" charset="-78"/>
              </a:rPr>
              <a:t> (</a:t>
            </a:r>
            <a:r>
              <a:rPr lang="ar-SY" b="1" dirty="0" err="1" smtClean="0">
                <a:solidFill>
                  <a:srgbClr val="C00000"/>
                </a:solidFill>
                <a:latin typeface="Monotype Koufi" pitchFamily="2" charset="-78"/>
                <a:ea typeface="Monotype Koufi" pitchFamily="2" charset="-78"/>
                <a:cs typeface="PT Bold Heading" pitchFamily="2" charset="-78"/>
              </a:rPr>
              <a:t>الكارسينوئيد</a:t>
            </a:r>
            <a:r>
              <a:rPr lang="ar-SY" b="1" dirty="0" smtClean="0">
                <a:solidFill>
                  <a:srgbClr val="C00000"/>
                </a:solidFill>
                <a:latin typeface="Monotype Koufi" pitchFamily="2" charset="-78"/>
                <a:ea typeface="Monotype Koufi" pitchFamily="2" charset="-78"/>
                <a:cs typeface="PT Bold Heading" pitchFamily="2" charset="-78"/>
              </a:rPr>
              <a:t>)</a:t>
            </a:r>
            <a:r>
              <a:rPr lang="ar-SY" b="1" baseline="30000" dirty="0" smtClean="0">
                <a:solidFill>
                  <a:srgbClr val="00B050"/>
                </a:solidFill>
                <a:latin typeface="Monotype Koufi" pitchFamily="2" charset="-78"/>
                <a:ea typeface="Monotype Koufi" pitchFamily="2" charset="-78"/>
                <a:cs typeface="PT Bold Heading" pitchFamily="2" charset="-78"/>
              </a:rPr>
              <a:t>1، 18،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221</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أماكن الحدوث                                   المتلازمة </a:t>
            </a:r>
            <a:r>
              <a:rPr lang="ar-SA" sz="2200" b="1" dirty="0" err="1" smtClean="0">
                <a:solidFill>
                  <a:srgbClr val="002060"/>
                </a:solidFill>
                <a:latin typeface="Monotype Koufi" pitchFamily="2" charset="-78"/>
                <a:ea typeface="Monotype Koufi" pitchFamily="2" charset="-78"/>
                <a:cs typeface="Monotype Koufi" pitchFamily="2" charset="-78"/>
              </a:rPr>
              <a:t>السرطاوية</a:t>
            </a: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الكارسينوئيدية</a:t>
            </a:r>
            <a:r>
              <a:rPr lang="ar-SA" sz="2200" b="1" dirty="0" smtClean="0">
                <a:solidFill>
                  <a:srgbClr val="002060"/>
                </a:solidFill>
                <a:latin typeface="Monotype Koufi" pitchFamily="2" charset="-78"/>
                <a:ea typeface="Monotype Koufi" pitchFamily="2" charset="-78"/>
                <a:cs typeface="Monotype Koufi" pitchFamily="2" charset="-78"/>
              </a:rPr>
              <a:t>)</a:t>
            </a:r>
            <a:endParaRPr lang="en-US" sz="2200" dirty="0">
              <a:solidFill>
                <a:srgbClr val="002060"/>
              </a:solidFill>
              <a:ea typeface="Monotype Koufi" pitchFamily="2" charset="-78"/>
              <a:cs typeface="Monotype Koufi" pitchFamily="2" charset="-78"/>
            </a:endParaRPr>
          </a:p>
        </p:txBody>
      </p:sp>
      <p:pic>
        <p:nvPicPr>
          <p:cNvPr id="5122" name="Picture 2" descr="C:\Users\TOSHIBA\Documents\محاضرات السرطان\تصنيف المسرطنات\انماط السرطانات\اورام الكارسينوئيد\اماكن الكارسينوئيد.jpg"/>
          <p:cNvPicPr>
            <a:picLocks noChangeAspect="1" noChangeArrowheads="1"/>
          </p:cNvPicPr>
          <p:nvPr/>
        </p:nvPicPr>
        <p:blipFill>
          <a:blip r:embed="rId2"/>
          <a:srcRect/>
          <a:stretch>
            <a:fillRect/>
          </a:stretch>
        </p:blipFill>
        <p:spPr bwMode="auto">
          <a:xfrm>
            <a:off x="5214942" y="1857364"/>
            <a:ext cx="3619500" cy="3552825"/>
          </a:xfrm>
          <a:prstGeom prst="rect">
            <a:avLst/>
          </a:prstGeom>
          <a:solidFill>
            <a:srgbClr val="002060"/>
          </a:solidFill>
          <a:ln w="38100" cap="sq">
            <a:solidFill>
              <a:srgbClr val="C00000"/>
            </a:solidFill>
            <a:prstDash val="solid"/>
            <a:miter lim="800000"/>
          </a:ln>
          <a:effectLst>
            <a:outerShdw blurRad="50800" dist="38100" dir="2700000" algn="tl" rotWithShape="0">
              <a:srgbClr val="000000">
                <a:alpha val="43000"/>
              </a:srgbClr>
            </a:outerShdw>
          </a:effectLst>
        </p:spPr>
      </p:pic>
      <p:pic>
        <p:nvPicPr>
          <p:cNvPr id="5123" name="Picture 3" descr="C:\Users\TOSHIBA\Documents\محاضرات السرطان\تصنيف المسرطنات\انماط السرطانات\اورام الكارسينوئيد\المتلازمة1.png"/>
          <p:cNvPicPr>
            <a:picLocks noChangeAspect="1" noChangeArrowheads="1"/>
          </p:cNvPicPr>
          <p:nvPr/>
        </p:nvPicPr>
        <p:blipFill>
          <a:blip r:embed="rId3"/>
          <a:srcRect/>
          <a:stretch>
            <a:fillRect/>
          </a:stretch>
        </p:blipFill>
        <p:spPr bwMode="auto">
          <a:xfrm>
            <a:off x="500034" y="1714488"/>
            <a:ext cx="4036991" cy="3676956"/>
          </a:xfrm>
          <a:prstGeom prst="rect">
            <a:avLst/>
          </a:prstGeom>
          <a:solidFill>
            <a:srgbClr val="FFFF00"/>
          </a:solidFill>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تصنيف مراحل السرطان</a:t>
            </a:r>
            <a:r>
              <a:rPr lang="ar-SY" b="1" baseline="30000" dirty="0" smtClean="0">
                <a:solidFill>
                  <a:srgbClr val="00B050"/>
                </a:solidFill>
                <a:latin typeface="Monotype Koufi" pitchFamily="2" charset="-78"/>
                <a:ea typeface="Monotype Koufi" pitchFamily="2" charset="-78"/>
                <a:cs typeface="PT Bold Heading" pitchFamily="2" charset="-78"/>
              </a:rPr>
              <a:t>1، 22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Font typeface="Wingdings" pitchFamily="2" charset="2"/>
              <a:buChar char="Ø"/>
            </a:pPr>
            <a:r>
              <a:rPr lang="ar-SA" b="1" dirty="0" smtClean="0">
                <a:solidFill>
                  <a:schemeClr val="bg1"/>
                </a:solidFill>
                <a:latin typeface="Arial Unicode MS" pitchFamily="34" charset="-128"/>
                <a:ea typeface="Arial Unicode MS" pitchFamily="34" charset="-128"/>
              </a:rPr>
              <a:t>تصنيف الورم والعقد </a:t>
            </a:r>
            <a:r>
              <a:rPr lang="ar-SA" b="1" dirty="0" err="1" smtClean="0">
                <a:solidFill>
                  <a:schemeClr val="bg1"/>
                </a:solidFill>
                <a:latin typeface="Arial Unicode MS" pitchFamily="34" charset="-128"/>
                <a:ea typeface="Arial Unicode MS" pitchFamily="34" charset="-128"/>
              </a:rPr>
              <a:t>والنقائل</a:t>
            </a:r>
            <a:r>
              <a:rPr lang="ar-SA" b="1" dirty="0" smtClean="0">
                <a:solidFill>
                  <a:schemeClr val="bg1"/>
                </a:solidFill>
                <a:latin typeface="Arial Unicode MS" pitchFamily="34" charset="-128"/>
                <a:ea typeface="Arial Unicode MS" pitchFamily="34" charset="-128"/>
              </a:rPr>
              <a:t> (</a:t>
            </a:r>
            <a:r>
              <a:rPr lang="en-US" b="1" dirty="0" smtClean="0">
                <a:solidFill>
                  <a:schemeClr val="bg1"/>
                </a:solidFill>
                <a:latin typeface="Arial Unicode MS" pitchFamily="34" charset="-128"/>
                <a:ea typeface="Arial Unicode MS" pitchFamily="34" charset="-128"/>
              </a:rPr>
              <a:t>TNM</a:t>
            </a:r>
            <a:r>
              <a:rPr lang="ar-SA" b="1" dirty="0" smtClean="0">
                <a:solidFill>
                  <a:schemeClr val="bg1"/>
                </a:solidFill>
                <a:latin typeface="Arial Unicode MS" pitchFamily="34" charset="-128"/>
                <a:ea typeface="Arial Unicode MS" pitchFamily="34" charset="-128"/>
              </a:rPr>
              <a:t>)</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تصنيف حسب المرحلة (</a:t>
            </a:r>
            <a:r>
              <a:rPr lang="en-US" b="1" dirty="0" smtClean="0">
                <a:solidFill>
                  <a:schemeClr val="bg1"/>
                </a:solidFill>
                <a:latin typeface="Arial Unicode MS" pitchFamily="34" charset="-128"/>
                <a:ea typeface="Arial Unicode MS" pitchFamily="34" charset="-128"/>
              </a:rPr>
              <a:t>Stage</a:t>
            </a:r>
            <a:r>
              <a:rPr lang="ar-SA" b="1" dirty="0" smtClean="0">
                <a:solidFill>
                  <a:schemeClr val="bg1"/>
                </a:solidFill>
                <a:latin typeface="Arial Unicode MS" pitchFamily="34" charset="-128"/>
                <a:ea typeface="Arial Unicode MS" pitchFamily="34" charset="-128"/>
              </a:rPr>
              <a:t>)</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تصنيف حسب </a:t>
            </a:r>
            <a:r>
              <a:rPr lang="ar-SA" b="1" dirty="0" err="1" smtClean="0">
                <a:solidFill>
                  <a:schemeClr val="bg1"/>
                </a:solidFill>
                <a:latin typeface="Arial Unicode MS" pitchFamily="34" charset="-128"/>
                <a:ea typeface="Arial Unicode MS" pitchFamily="34" charset="-128"/>
              </a:rPr>
              <a:t>التموضع</a:t>
            </a: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r>
              <a:rPr lang="ar-SA" b="1" dirty="0" smtClean="0">
                <a:solidFill>
                  <a:schemeClr val="bg1"/>
                </a:solidFill>
                <a:latin typeface="Arial Unicode MS" pitchFamily="34" charset="-128"/>
                <a:ea typeface="Arial Unicode MS" pitchFamily="34" charset="-128"/>
              </a:rPr>
              <a:t>تصنيف حسب الدرجة (</a:t>
            </a:r>
            <a:r>
              <a:rPr lang="en-US" b="1" dirty="0" smtClean="0">
                <a:solidFill>
                  <a:schemeClr val="bg1"/>
                </a:solidFill>
                <a:latin typeface="Arial Unicode MS" pitchFamily="34" charset="-128"/>
                <a:ea typeface="Arial Unicode MS" pitchFamily="34" charset="-128"/>
              </a:rPr>
              <a:t>Grade</a:t>
            </a:r>
            <a:r>
              <a:rPr lang="ar-SA" b="1" dirty="0" smtClean="0">
                <a:solidFill>
                  <a:schemeClr val="bg1"/>
                </a:solidFill>
                <a:latin typeface="Arial Unicode MS" pitchFamily="34" charset="-128"/>
                <a:ea typeface="Arial Unicode MS" pitchFamily="34" charset="-128"/>
              </a:rPr>
              <a:t>)</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تصنيف نوعي خاص ببعض الأورام</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222</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تصنيف مراحل السرطان</a:t>
            </a:r>
            <a:r>
              <a:rPr lang="ar-SY" b="1" baseline="30000" dirty="0" smtClean="0">
                <a:solidFill>
                  <a:srgbClr val="00B050"/>
                </a:solidFill>
                <a:latin typeface="Monotype Koufi" pitchFamily="2" charset="-78"/>
                <a:ea typeface="Monotype Koufi" pitchFamily="2" charset="-78"/>
                <a:cs typeface="PT Bold Heading" pitchFamily="2" charset="-78"/>
              </a:rPr>
              <a:t>1، 22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تصنيف الورم والعقد </a:t>
            </a:r>
            <a:r>
              <a:rPr lang="ar-SA" b="1" dirty="0" err="1" smtClean="0">
                <a:solidFill>
                  <a:schemeClr val="accent6">
                    <a:lumMod val="60000"/>
                    <a:lumOff val="40000"/>
                  </a:schemeClr>
                </a:solidFill>
                <a:latin typeface="Arial Unicode MS" pitchFamily="34" charset="-128"/>
                <a:ea typeface="Arial Unicode MS" pitchFamily="34" charset="-128"/>
              </a:rPr>
              <a:t>والنقائل</a:t>
            </a:r>
            <a:r>
              <a:rPr lang="ar-SA" b="1" dirty="0" smtClean="0">
                <a:solidFill>
                  <a:schemeClr val="accent6">
                    <a:lumMod val="60000"/>
                    <a:lumOff val="40000"/>
                  </a:schemeClr>
                </a:solidFill>
                <a:latin typeface="Arial Unicode MS" pitchFamily="34" charset="-128"/>
                <a:ea typeface="Arial Unicode MS" pitchFamily="34" charset="-128"/>
              </a:rPr>
              <a:t> (</a:t>
            </a:r>
            <a:r>
              <a:rPr lang="en-US" b="1" dirty="0" smtClean="0">
                <a:solidFill>
                  <a:schemeClr val="accent6">
                    <a:lumMod val="60000"/>
                    <a:lumOff val="40000"/>
                  </a:schemeClr>
                </a:solidFill>
                <a:latin typeface="Arial Unicode MS" pitchFamily="34" charset="-128"/>
                <a:ea typeface="Arial Unicode MS" pitchFamily="34" charset="-128"/>
              </a:rPr>
              <a:t>TNM</a:t>
            </a:r>
            <a:r>
              <a:rPr lang="ar-SA" b="1" dirty="0" smtClean="0">
                <a:solidFill>
                  <a:schemeClr val="accent6">
                    <a:lumMod val="60000"/>
                    <a:lumOff val="40000"/>
                  </a:schemeClr>
                </a:solidFill>
                <a:latin typeface="Arial Unicode MS" pitchFamily="34" charset="-128"/>
                <a:ea typeface="Arial Unicode MS" pitchFamily="34" charset="-128"/>
              </a:rPr>
              <a:t>)</a:t>
            </a:r>
          </a:p>
          <a:p>
            <a:pPr>
              <a:buFont typeface="Wingdings" pitchFamily="2" charset="2"/>
              <a:buChar char="Ø"/>
            </a:pPr>
            <a:r>
              <a:rPr lang="en-US" b="1" dirty="0" smtClean="0">
                <a:solidFill>
                  <a:schemeClr val="bg1"/>
                </a:solidFill>
                <a:latin typeface="Arial Unicode MS" pitchFamily="34" charset="-128"/>
                <a:ea typeface="Arial Unicode MS" pitchFamily="34" charset="-128"/>
              </a:rPr>
              <a:t>T</a:t>
            </a:r>
            <a:r>
              <a:rPr lang="ar-SA" b="1" dirty="0" smtClean="0">
                <a:solidFill>
                  <a:schemeClr val="bg1"/>
                </a:solidFill>
                <a:latin typeface="Arial Unicode MS" pitchFamily="34" charset="-128"/>
                <a:ea typeface="Arial Unicode MS" pitchFamily="34" charset="-128"/>
              </a:rPr>
              <a:t>: حجم وامتداد الورم الأساسي (الأولي)</a:t>
            </a:r>
          </a:p>
          <a:p>
            <a:pPr>
              <a:buFont typeface="Wingdings" pitchFamily="2" charset="2"/>
              <a:buChar char="Ø"/>
            </a:pPr>
            <a:r>
              <a:rPr lang="en-US" b="1" dirty="0" smtClean="0">
                <a:solidFill>
                  <a:schemeClr val="bg1"/>
                </a:solidFill>
                <a:latin typeface="Arial Unicode MS" pitchFamily="34" charset="-128"/>
                <a:ea typeface="Arial Unicode MS" pitchFamily="34" charset="-128"/>
              </a:rPr>
              <a:t>N</a:t>
            </a:r>
            <a:r>
              <a:rPr lang="ar-SA" b="1" dirty="0" smtClean="0">
                <a:solidFill>
                  <a:schemeClr val="bg1"/>
                </a:solidFill>
                <a:latin typeface="Arial Unicode MS" pitchFamily="34" charset="-128"/>
                <a:ea typeface="Arial Unicode MS" pitchFamily="34" charset="-128"/>
              </a:rPr>
              <a:t>: عدد العقد </a:t>
            </a:r>
            <a:r>
              <a:rPr lang="ar-SA" b="1" dirty="0" err="1" smtClean="0">
                <a:solidFill>
                  <a:schemeClr val="bg1"/>
                </a:solidFill>
                <a:latin typeface="Arial Unicode MS" pitchFamily="34" charset="-128"/>
                <a:ea typeface="Arial Unicode MS" pitchFamily="34" charset="-128"/>
              </a:rPr>
              <a:t>اللمفية</a:t>
            </a:r>
            <a:r>
              <a:rPr lang="ar-SA" b="1" dirty="0" smtClean="0">
                <a:solidFill>
                  <a:schemeClr val="bg1"/>
                </a:solidFill>
                <a:latin typeface="Arial Unicode MS" pitchFamily="34" charset="-128"/>
                <a:ea typeface="Arial Unicode MS" pitchFamily="34" charset="-128"/>
              </a:rPr>
              <a:t> المجاورة المصابة بالسرطان</a:t>
            </a:r>
          </a:p>
          <a:p>
            <a:pPr>
              <a:buFont typeface="Wingdings" pitchFamily="2" charset="2"/>
              <a:buChar char="Ø"/>
            </a:pPr>
            <a:r>
              <a:rPr lang="en-US" b="1" dirty="0" smtClean="0">
                <a:solidFill>
                  <a:schemeClr val="bg1"/>
                </a:solidFill>
                <a:latin typeface="Arial Unicode MS" pitchFamily="34" charset="-128"/>
                <a:ea typeface="Arial Unicode MS" pitchFamily="34" charset="-128"/>
              </a:rPr>
              <a:t>M</a:t>
            </a:r>
            <a:r>
              <a:rPr lang="ar-SA" b="1" dirty="0" smtClean="0">
                <a:solidFill>
                  <a:schemeClr val="bg1"/>
                </a:solidFill>
                <a:latin typeface="Arial Unicode MS" pitchFamily="34" charset="-128"/>
                <a:ea typeface="Arial Unicode MS" pitchFamily="34" charset="-128"/>
              </a:rPr>
              <a:t>: وجود </a:t>
            </a:r>
            <a:r>
              <a:rPr lang="ar-SA" b="1" dirty="0" err="1" smtClean="0">
                <a:solidFill>
                  <a:schemeClr val="bg1"/>
                </a:solidFill>
                <a:latin typeface="Arial Unicode MS" pitchFamily="34" charset="-128"/>
                <a:ea typeface="Arial Unicode MS" pitchFamily="34" charset="-128"/>
              </a:rPr>
              <a:t>نقائل</a:t>
            </a:r>
            <a:r>
              <a:rPr lang="ar-SA" b="1" dirty="0" smtClean="0">
                <a:solidFill>
                  <a:schemeClr val="bg1"/>
                </a:solidFill>
                <a:latin typeface="Arial Unicode MS" pitchFamily="34" charset="-128"/>
                <a:ea typeface="Arial Unicode MS" pitchFamily="34" charset="-128"/>
              </a:rPr>
              <a:t> للسرطان أم عدم وجودها</a:t>
            </a:r>
          </a:p>
          <a:p>
            <a:pPr>
              <a:buNone/>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223</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تصنيف مراحل السرطان</a:t>
            </a:r>
            <a:r>
              <a:rPr lang="ar-SY" b="1" baseline="30000" dirty="0" smtClean="0">
                <a:solidFill>
                  <a:srgbClr val="00B050"/>
                </a:solidFill>
                <a:latin typeface="Monotype Koufi" pitchFamily="2" charset="-78"/>
                <a:ea typeface="Monotype Koufi" pitchFamily="2" charset="-78"/>
                <a:cs typeface="PT Bold Heading" pitchFamily="2" charset="-78"/>
              </a:rPr>
              <a:t>1، 22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تصنيف الورم والعقد </a:t>
            </a:r>
            <a:r>
              <a:rPr lang="ar-SA" b="1" dirty="0" err="1" smtClean="0">
                <a:solidFill>
                  <a:schemeClr val="accent6">
                    <a:lumMod val="60000"/>
                    <a:lumOff val="40000"/>
                  </a:schemeClr>
                </a:solidFill>
                <a:latin typeface="Arial Unicode MS" pitchFamily="34" charset="-128"/>
                <a:ea typeface="Arial Unicode MS" pitchFamily="34" charset="-128"/>
              </a:rPr>
              <a:t>والنقائل</a:t>
            </a:r>
            <a:r>
              <a:rPr lang="ar-SA" b="1" dirty="0" smtClean="0">
                <a:solidFill>
                  <a:schemeClr val="accent6">
                    <a:lumMod val="60000"/>
                    <a:lumOff val="40000"/>
                  </a:schemeClr>
                </a:solidFill>
                <a:latin typeface="Arial Unicode MS" pitchFamily="34" charset="-128"/>
                <a:ea typeface="Arial Unicode MS" pitchFamily="34" charset="-128"/>
              </a:rPr>
              <a:t> (</a:t>
            </a:r>
            <a:r>
              <a:rPr lang="en-US" b="1" dirty="0" smtClean="0">
                <a:solidFill>
                  <a:schemeClr val="accent6">
                    <a:lumMod val="60000"/>
                    <a:lumOff val="40000"/>
                  </a:schemeClr>
                </a:solidFill>
                <a:latin typeface="Arial Unicode MS" pitchFamily="34" charset="-128"/>
                <a:ea typeface="Arial Unicode MS" pitchFamily="34" charset="-128"/>
              </a:rPr>
              <a:t>TNM</a:t>
            </a:r>
            <a:r>
              <a:rPr lang="ar-SA" b="1" dirty="0" smtClean="0">
                <a:solidFill>
                  <a:schemeClr val="accent6">
                    <a:lumMod val="60000"/>
                    <a:lumOff val="40000"/>
                  </a:schemeClr>
                </a:solidFill>
                <a:latin typeface="Arial Unicode MS" pitchFamily="34" charset="-128"/>
                <a:ea typeface="Arial Unicode MS" pitchFamily="34" charset="-128"/>
              </a:rPr>
              <a:t>)</a:t>
            </a:r>
          </a:p>
          <a:p>
            <a:pPr>
              <a:buFont typeface="Wingdings" pitchFamily="2" charset="2"/>
              <a:buChar char="Ø"/>
            </a:pPr>
            <a:r>
              <a:rPr lang="en-US" b="1" dirty="0" smtClean="0">
                <a:solidFill>
                  <a:srgbClr val="002060"/>
                </a:solidFill>
                <a:latin typeface="Arial Unicode MS" pitchFamily="34" charset="-128"/>
                <a:ea typeface="Arial Unicode MS" pitchFamily="34" charset="-128"/>
              </a:rPr>
              <a:t>T</a:t>
            </a:r>
            <a:r>
              <a:rPr lang="ar-SA" b="1" dirty="0" smtClean="0">
                <a:solidFill>
                  <a:srgbClr val="002060"/>
                </a:solidFill>
                <a:latin typeface="Arial Unicode MS" pitchFamily="34" charset="-128"/>
                <a:ea typeface="Arial Unicode MS" pitchFamily="34" charset="-128"/>
              </a:rPr>
              <a:t>: حجم وامتداد الورم الأساسي (الأولي)</a:t>
            </a:r>
          </a:p>
          <a:p>
            <a:pPr>
              <a:buFont typeface="Wingdings" pitchFamily="2" charset="2"/>
              <a:buChar char="§"/>
            </a:pPr>
            <a:r>
              <a:rPr lang="en-US" b="1" dirty="0" smtClean="0">
                <a:solidFill>
                  <a:schemeClr val="bg1"/>
                </a:solidFill>
                <a:latin typeface="Arial Unicode MS" pitchFamily="34" charset="-128"/>
                <a:ea typeface="Arial Unicode MS" pitchFamily="34" charset="-128"/>
              </a:rPr>
              <a:t>TX</a:t>
            </a:r>
            <a:r>
              <a:rPr lang="ar-SA" b="1" dirty="0" smtClean="0">
                <a:solidFill>
                  <a:schemeClr val="bg1"/>
                </a:solidFill>
                <a:latin typeface="Arial Unicode MS" pitchFamily="34" charset="-128"/>
                <a:ea typeface="Arial Unicode MS" pitchFamily="34" charset="-128"/>
              </a:rPr>
              <a:t>: لا يمكن قياس الورم الأساسي (الأولي)</a:t>
            </a:r>
          </a:p>
          <a:p>
            <a:pPr>
              <a:buFont typeface="Wingdings" pitchFamily="2" charset="2"/>
              <a:buChar char="§"/>
            </a:pPr>
            <a:r>
              <a:rPr lang="en-US" b="1" dirty="0" smtClean="0">
                <a:solidFill>
                  <a:schemeClr val="bg1"/>
                </a:solidFill>
                <a:latin typeface="Arial Unicode MS" pitchFamily="34" charset="-128"/>
                <a:ea typeface="Arial Unicode MS" pitchFamily="34" charset="-128"/>
              </a:rPr>
              <a:t>T0</a:t>
            </a:r>
            <a:r>
              <a:rPr lang="ar-SA" b="1" dirty="0" smtClean="0">
                <a:solidFill>
                  <a:schemeClr val="bg1"/>
                </a:solidFill>
                <a:latin typeface="Arial Unicode MS" pitchFamily="34" charset="-128"/>
                <a:ea typeface="Arial Unicode MS" pitchFamily="34" charset="-128"/>
              </a:rPr>
              <a:t>: لا يمكن إيجاد الورم الأساسي (الأولي)</a:t>
            </a:r>
          </a:p>
          <a:p>
            <a:pPr>
              <a:buFont typeface="Wingdings" pitchFamily="2" charset="2"/>
              <a:buChar char="§"/>
            </a:pPr>
            <a:r>
              <a:rPr lang="en-US" b="1" dirty="0" smtClean="0">
                <a:solidFill>
                  <a:schemeClr val="bg1"/>
                </a:solidFill>
                <a:latin typeface="Arial Unicode MS" pitchFamily="34" charset="-128"/>
                <a:ea typeface="Arial Unicode MS" pitchFamily="34" charset="-128"/>
              </a:rPr>
              <a:t>T1, 2, 3, 4</a:t>
            </a:r>
            <a:r>
              <a:rPr lang="ar-SA" b="1" dirty="0" smtClean="0">
                <a:solidFill>
                  <a:schemeClr val="bg1"/>
                </a:solidFill>
                <a:latin typeface="Arial Unicode MS" pitchFamily="34" charset="-128"/>
                <a:ea typeface="Arial Unicode MS" pitchFamily="34" charset="-128"/>
              </a:rPr>
              <a:t>: حجم </a:t>
            </a:r>
            <a:r>
              <a:rPr lang="ar-SA" b="1" dirty="0" err="1" smtClean="0">
                <a:solidFill>
                  <a:schemeClr val="bg1"/>
                </a:solidFill>
                <a:latin typeface="Arial Unicode MS" pitchFamily="34" charset="-128"/>
                <a:ea typeface="Arial Unicode MS" pitchFamily="34" charset="-128"/>
              </a:rPr>
              <a:t>و</a:t>
            </a:r>
            <a:r>
              <a:rPr lang="ar-SA" b="1" dirty="0" smtClean="0">
                <a:solidFill>
                  <a:schemeClr val="bg1"/>
                </a:solidFill>
                <a:latin typeface="Arial Unicode MS" pitchFamily="34" charset="-128"/>
                <a:ea typeface="Arial Unicode MS" pitchFamily="34" charset="-128"/>
              </a:rPr>
              <a:t>/أو امتداد الورم الأساسي (الأولي)</a:t>
            </a:r>
          </a:p>
          <a:p>
            <a:pPr>
              <a:buFont typeface="Wingdings" pitchFamily="2" charset="2"/>
              <a:buChar char="v"/>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224</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تصنيف مراحل السرطان</a:t>
            </a:r>
            <a:r>
              <a:rPr lang="ar-SY" b="1" baseline="30000" dirty="0" smtClean="0">
                <a:solidFill>
                  <a:srgbClr val="00B050"/>
                </a:solidFill>
                <a:latin typeface="Monotype Koufi" pitchFamily="2" charset="-78"/>
                <a:ea typeface="Monotype Koufi" pitchFamily="2" charset="-78"/>
                <a:cs typeface="PT Bold Heading" pitchFamily="2" charset="-78"/>
              </a:rPr>
              <a:t>1، 22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تصنيف الورم والعقد </a:t>
            </a:r>
            <a:r>
              <a:rPr lang="ar-SA" b="1" dirty="0" err="1" smtClean="0">
                <a:solidFill>
                  <a:schemeClr val="accent6">
                    <a:lumMod val="60000"/>
                    <a:lumOff val="40000"/>
                  </a:schemeClr>
                </a:solidFill>
                <a:latin typeface="Arial Unicode MS" pitchFamily="34" charset="-128"/>
                <a:ea typeface="Arial Unicode MS" pitchFamily="34" charset="-128"/>
              </a:rPr>
              <a:t>والنقائل</a:t>
            </a:r>
            <a:r>
              <a:rPr lang="ar-SA" b="1" dirty="0" smtClean="0">
                <a:solidFill>
                  <a:schemeClr val="accent6">
                    <a:lumMod val="60000"/>
                    <a:lumOff val="40000"/>
                  </a:schemeClr>
                </a:solidFill>
                <a:latin typeface="Arial Unicode MS" pitchFamily="34" charset="-128"/>
                <a:ea typeface="Arial Unicode MS" pitchFamily="34" charset="-128"/>
              </a:rPr>
              <a:t> (</a:t>
            </a:r>
            <a:r>
              <a:rPr lang="en-US" b="1" dirty="0" smtClean="0">
                <a:solidFill>
                  <a:schemeClr val="accent6">
                    <a:lumMod val="60000"/>
                    <a:lumOff val="40000"/>
                  </a:schemeClr>
                </a:solidFill>
                <a:latin typeface="Arial Unicode MS" pitchFamily="34" charset="-128"/>
                <a:ea typeface="Arial Unicode MS" pitchFamily="34" charset="-128"/>
              </a:rPr>
              <a:t>TNM</a:t>
            </a:r>
            <a:r>
              <a:rPr lang="ar-SA" b="1" dirty="0" smtClean="0">
                <a:solidFill>
                  <a:schemeClr val="accent6">
                    <a:lumMod val="60000"/>
                    <a:lumOff val="40000"/>
                  </a:schemeClr>
                </a:solidFill>
                <a:latin typeface="Arial Unicode MS" pitchFamily="34" charset="-128"/>
                <a:ea typeface="Arial Unicode MS" pitchFamily="34" charset="-128"/>
              </a:rPr>
              <a:t>)</a:t>
            </a:r>
          </a:p>
          <a:p>
            <a:pPr>
              <a:buFont typeface="Wingdings" pitchFamily="2" charset="2"/>
              <a:buChar char="Ø"/>
            </a:pPr>
            <a:r>
              <a:rPr lang="en-US" b="1" dirty="0" smtClean="0">
                <a:solidFill>
                  <a:srgbClr val="002060"/>
                </a:solidFill>
                <a:latin typeface="Arial Unicode MS" pitchFamily="34" charset="-128"/>
                <a:ea typeface="Arial Unicode MS" pitchFamily="34" charset="-128"/>
              </a:rPr>
              <a:t>N</a:t>
            </a:r>
            <a:r>
              <a:rPr lang="ar-SA" b="1" dirty="0" smtClean="0">
                <a:solidFill>
                  <a:srgbClr val="002060"/>
                </a:solidFill>
                <a:latin typeface="Arial Unicode MS" pitchFamily="34" charset="-128"/>
                <a:ea typeface="Arial Unicode MS" pitchFamily="34" charset="-128"/>
              </a:rPr>
              <a:t>: عدد العقد </a:t>
            </a:r>
            <a:r>
              <a:rPr lang="ar-SA" b="1" dirty="0" err="1" smtClean="0">
                <a:solidFill>
                  <a:srgbClr val="002060"/>
                </a:solidFill>
                <a:latin typeface="Arial Unicode MS" pitchFamily="34" charset="-128"/>
                <a:ea typeface="Arial Unicode MS" pitchFamily="34" charset="-128"/>
              </a:rPr>
              <a:t>اللمفية</a:t>
            </a:r>
            <a:r>
              <a:rPr lang="ar-SA" b="1" dirty="0" smtClean="0">
                <a:solidFill>
                  <a:srgbClr val="002060"/>
                </a:solidFill>
                <a:latin typeface="Arial Unicode MS" pitchFamily="34" charset="-128"/>
                <a:ea typeface="Arial Unicode MS" pitchFamily="34" charset="-128"/>
              </a:rPr>
              <a:t> المجاورة المصابة بالسرطان</a:t>
            </a:r>
          </a:p>
          <a:p>
            <a:pPr>
              <a:buFont typeface="Wingdings" pitchFamily="2" charset="2"/>
              <a:buChar char="§"/>
            </a:pPr>
            <a:r>
              <a:rPr lang="en-US" b="1" dirty="0" smtClean="0">
                <a:solidFill>
                  <a:schemeClr val="bg1"/>
                </a:solidFill>
                <a:latin typeface="Arial Unicode MS" pitchFamily="34" charset="-128"/>
                <a:ea typeface="Arial Unicode MS" pitchFamily="34" charset="-128"/>
              </a:rPr>
              <a:t>NX</a:t>
            </a:r>
            <a:r>
              <a:rPr lang="ar-SA" b="1" dirty="0" smtClean="0">
                <a:solidFill>
                  <a:schemeClr val="bg1"/>
                </a:solidFill>
                <a:latin typeface="Arial Unicode MS" pitchFamily="34" charset="-128"/>
                <a:ea typeface="Arial Unicode MS" pitchFamily="34" charset="-128"/>
              </a:rPr>
              <a:t>: لا يمكن قياس السرطان في العقد </a:t>
            </a:r>
            <a:r>
              <a:rPr lang="ar-SA" b="1" dirty="0" err="1" smtClean="0">
                <a:solidFill>
                  <a:schemeClr val="bg1"/>
                </a:solidFill>
                <a:latin typeface="Arial Unicode MS" pitchFamily="34" charset="-128"/>
                <a:ea typeface="Arial Unicode MS" pitchFamily="34" charset="-128"/>
              </a:rPr>
              <a:t>اللمفية</a:t>
            </a:r>
            <a:r>
              <a:rPr lang="ar-SA" b="1" dirty="0" smtClean="0">
                <a:solidFill>
                  <a:schemeClr val="bg1"/>
                </a:solidFill>
                <a:latin typeface="Arial Unicode MS" pitchFamily="34" charset="-128"/>
                <a:ea typeface="Arial Unicode MS" pitchFamily="34" charset="-128"/>
              </a:rPr>
              <a:t> المجاورة</a:t>
            </a:r>
          </a:p>
          <a:p>
            <a:pPr>
              <a:buFont typeface="Wingdings" pitchFamily="2" charset="2"/>
              <a:buChar char="§"/>
            </a:pPr>
            <a:r>
              <a:rPr lang="en-US" b="1" dirty="0" smtClean="0">
                <a:solidFill>
                  <a:schemeClr val="bg1"/>
                </a:solidFill>
                <a:latin typeface="Arial Unicode MS" pitchFamily="34" charset="-128"/>
                <a:ea typeface="Arial Unicode MS" pitchFamily="34" charset="-128"/>
              </a:rPr>
              <a:t>N0</a:t>
            </a:r>
            <a:r>
              <a:rPr lang="ar-SA" b="1" dirty="0" smtClean="0">
                <a:solidFill>
                  <a:schemeClr val="bg1"/>
                </a:solidFill>
                <a:latin typeface="Arial Unicode MS" pitchFamily="34" charset="-128"/>
                <a:ea typeface="Arial Unicode MS" pitchFamily="34" charset="-128"/>
              </a:rPr>
              <a:t>: لا يوجد سرطان في العقد </a:t>
            </a:r>
            <a:r>
              <a:rPr lang="ar-SA" b="1" dirty="0" err="1" smtClean="0">
                <a:solidFill>
                  <a:schemeClr val="bg1"/>
                </a:solidFill>
                <a:latin typeface="Arial Unicode MS" pitchFamily="34" charset="-128"/>
                <a:ea typeface="Arial Unicode MS" pitchFamily="34" charset="-128"/>
              </a:rPr>
              <a:t>اللمفية</a:t>
            </a:r>
            <a:r>
              <a:rPr lang="ar-SA" b="1" dirty="0" smtClean="0">
                <a:solidFill>
                  <a:schemeClr val="bg1"/>
                </a:solidFill>
                <a:latin typeface="Arial Unicode MS" pitchFamily="34" charset="-128"/>
                <a:ea typeface="Arial Unicode MS" pitchFamily="34" charset="-128"/>
              </a:rPr>
              <a:t> المجاورة</a:t>
            </a:r>
          </a:p>
          <a:p>
            <a:pPr>
              <a:buFont typeface="Wingdings" pitchFamily="2" charset="2"/>
              <a:buChar char="§"/>
            </a:pPr>
            <a:r>
              <a:rPr lang="en-US" b="1" dirty="0" smtClean="0">
                <a:solidFill>
                  <a:schemeClr val="bg1"/>
                </a:solidFill>
                <a:latin typeface="Arial Unicode MS" pitchFamily="34" charset="-128"/>
                <a:ea typeface="Arial Unicode MS" pitchFamily="34" charset="-128"/>
              </a:rPr>
              <a:t>N1, 2, 3</a:t>
            </a:r>
            <a:r>
              <a:rPr lang="ar-SA" b="1" dirty="0" smtClean="0">
                <a:solidFill>
                  <a:schemeClr val="bg1"/>
                </a:solidFill>
                <a:latin typeface="Arial Unicode MS" pitchFamily="34" charset="-128"/>
                <a:ea typeface="Arial Unicode MS" pitchFamily="34" charset="-128"/>
              </a:rPr>
              <a:t>: عدد وتوضع العقد </a:t>
            </a:r>
            <a:r>
              <a:rPr lang="ar-SA" b="1" dirty="0" err="1" smtClean="0">
                <a:solidFill>
                  <a:schemeClr val="bg1"/>
                </a:solidFill>
                <a:latin typeface="Arial Unicode MS" pitchFamily="34" charset="-128"/>
                <a:ea typeface="Arial Unicode MS" pitchFamily="34" charset="-128"/>
              </a:rPr>
              <a:t>اللمفية</a:t>
            </a:r>
            <a:r>
              <a:rPr lang="ar-SA" b="1" dirty="0" smtClean="0">
                <a:solidFill>
                  <a:schemeClr val="bg1"/>
                </a:solidFill>
                <a:latin typeface="Arial Unicode MS" pitchFamily="34" charset="-128"/>
                <a:ea typeface="Arial Unicode MS" pitchFamily="34" charset="-128"/>
              </a:rPr>
              <a:t> المصابة بالسرطان</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225</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تصنيف مراحل السرطان</a:t>
            </a:r>
            <a:r>
              <a:rPr lang="ar-SY" b="1" baseline="30000" dirty="0" smtClean="0">
                <a:solidFill>
                  <a:srgbClr val="00B050"/>
                </a:solidFill>
                <a:latin typeface="Monotype Koufi" pitchFamily="2" charset="-78"/>
                <a:ea typeface="Monotype Koufi" pitchFamily="2" charset="-78"/>
                <a:cs typeface="PT Bold Heading" pitchFamily="2" charset="-78"/>
              </a:rPr>
              <a:t>1، 22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تصنيف الورم والعقد </a:t>
            </a:r>
            <a:r>
              <a:rPr lang="ar-SA" b="1" dirty="0" err="1" smtClean="0">
                <a:solidFill>
                  <a:schemeClr val="accent6">
                    <a:lumMod val="60000"/>
                    <a:lumOff val="40000"/>
                  </a:schemeClr>
                </a:solidFill>
                <a:latin typeface="Arial Unicode MS" pitchFamily="34" charset="-128"/>
                <a:ea typeface="Arial Unicode MS" pitchFamily="34" charset="-128"/>
              </a:rPr>
              <a:t>والنقائل</a:t>
            </a:r>
            <a:r>
              <a:rPr lang="ar-SA" b="1" dirty="0" smtClean="0">
                <a:solidFill>
                  <a:schemeClr val="accent6">
                    <a:lumMod val="60000"/>
                    <a:lumOff val="40000"/>
                  </a:schemeClr>
                </a:solidFill>
                <a:latin typeface="Arial Unicode MS" pitchFamily="34" charset="-128"/>
                <a:ea typeface="Arial Unicode MS" pitchFamily="34" charset="-128"/>
              </a:rPr>
              <a:t> (</a:t>
            </a:r>
            <a:r>
              <a:rPr lang="en-US" b="1" dirty="0" smtClean="0">
                <a:solidFill>
                  <a:schemeClr val="accent6">
                    <a:lumMod val="60000"/>
                    <a:lumOff val="40000"/>
                  </a:schemeClr>
                </a:solidFill>
                <a:latin typeface="Arial Unicode MS" pitchFamily="34" charset="-128"/>
                <a:ea typeface="Arial Unicode MS" pitchFamily="34" charset="-128"/>
              </a:rPr>
              <a:t>TNM</a:t>
            </a:r>
            <a:r>
              <a:rPr lang="ar-SA" b="1" dirty="0" smtClean="0">
                <a:solidFill>
                  <a:schemeClr val="accent6">
                    <a:lumMod val="60000"/>
                    <a:lumOff val="40000"/>
                  </a:schemeClr>
                </a:solidFill>
                <a:latin typeface="Arial Unicode MS" pitchFamily="34" charset="-128"/>
                <a:ea typeface="Arial Unicode MS" pitchFamily="34" charset="-128"/>
              </a:rPr>
              <a:t>)</a:t>
            </a:r>
          </a:p>
          <a:p>
            <a:pPr>
              <a:buFont typeface="Wingdings" pitchFamily="2" charset="2"/>
              <a:buChar char="Ø"/>
            </a:pPr>
            <a:r>
              <a:rPr lang="en-US" b="1" dirty="0" smtClean="0">
                <a:solidFill>
                  <a:srgbClr val="002060"/>
                </a:solidFill>
                <a:latin typeface="Arial Unicode MS" pitchFamily="34" charset="-128"/>
                <a:ea typeface="Arial Unicode MS" pitchFamily="34" charset="-128"/>
              </a:rPr>
              <a:t>M</a:t>
            </a:r>
            <a:r>
              <a:rPr lang="ar-SA" b="1" dirty="0" smtClean="0">
                <a:solidFill>
                  <a:srgbClr val="002060"/>
                </a:solidFill>
                <a:latin typeface="Arial Unicode MS" pitchFamily="34" charset="-128"/>
                <a:ea typeface="Arial Unicode MS" pitchFamily="34" charset="-128"/>
              </a:rPr>
              <a:t>: وجود </a:t>
            </a:r>
            <a:r>
              <a:rPr lang="ar-SA" b="1" dirty="0" err="1" smtClean="0">
                <a:solidFill>
                  <a:srgbClr val="002060"/>
                </a:solidFill>
                <a:latin typeface="Arial Unicode MS" pitchFamily="34" charset="-128"/>
                <a:ea typeface="Arial Unicode MS" pitchFamily="34" charset="-128"/>
              </a:rPr>
              <a:t>نقائل</a:t>
            </a:r>
            <a:r>
              <a:rPr lang="ar-SA" b="1" dirty="0" smtClean="0">
                <a:solidFill>
                  <a:srgbClr val="002060"/>
                </a:solidFill>
                <a:latin typeface="Arial Unicode MS" pitchFamily="34" charset="-128"/>
                <a:ea typeface="Arial Unicode MS" pitchFamily="34" charset="-128"/>
              </a:rPr>
              <a:t> للسرطان أم عدم وجودها</a:t>
            </a:r>
          </a:p>
          <a:p>
            <a:pPr>
              <a:buFont typeface="Wingdings" pitchFamily="2" charset="2"/>
              <a:buChar char="§"/>
            </a:pPr>
            <a:r>
              <a:rPr lang="en-US" b="1" dirty="0" smtClean="0">
                <a:solidFill>
                  <a:schemeClr val="bg1"/>
                </a:solidFill>
                <a:latin typeface="Arial Unicode MS" pitchFamily="34" charset="-128"/>
                <a:ea typeface="Arial Unicode MS" pitchFamily="34" charset="-128"/>
              </a:rPr>
              <a:t>MX</a:t>
            </a:r>
            <a:r>
              <a:rPr lang="ar-SA" b="1" dirty="0" smtClean="0">
                <a:solidFill>
                  <a:schemeClr val="bg1"/>
                </a:solidFill>
                <a:latin typeface="Arial Unicode MS" pitchFamily="34" charset="-128"/>
                <a:ea typeface="Arial Unicode MS" pitchFamily="34" charset="-128"/>
              </a:rPr>
              <a:t>: لا يمكن قياس </a:t>
            </a:r>
            <a:r>
              <a:rPr lang="ar-SA" b="1" dirty="0" err="1" smtClean="0">
                <a:solidFill>
                  <a:schemeClr val="bg1"/>
                </a:solidFill>
                <a:latin typeface="Arial Unicode MS" pitchFamily="34" charset="-128"/>
                <a:ea typeface="Arial Unicode MS" pitchFamily="34" charset="-128"/>
              </a:rPr>
              <a:t>النقائل</a:t>
            </a:r>
            <a:endParaRPr lang="ar-SA" b="1" dirty="0" smtClean="0">
              <a:solidFill>
                <a:schemeClr val="bg1"/>
              </a:solidFill>
              <a:latin typeface="Arial Unicode MS" pitchFamily="34" charset="-128"/>
              <a:ea typeface="Arial Unicode MS" pitchFamily="34" charset="-128"/>
            </a:endParaRPr>
          </a:p>
          <a:p>
            <a:pPr>
              <a:buFont typeface="Wingdings" pitchFamily="2" charset="2"/>
              <a:buChar char="§"/>
            </a:pPr>
            <a:r>
              <a:rPr lang="en-US" b="1" dirty="0" smtClean="0">
                <a:solidFill>
                  <a:schemeClr val="bg1"/>
                </a:solidFill>
                <a:latin typeface="Arial Unicode MS" pitchFamily="34" charset="-128"/>
                <a:ea typeface="Arial Unicode MS" pitchFamily="34" charset="-128"/>
              </a:rPr>
              <a:t>M0</a:t>
            </a:r>
            <a:r>
              <a:rPr lang="ar-SA" b="1" dirty="0" smtClean="0">
                <a:solidFill>
                  <a:schemeClr val="bg1"/>
                </a:solidFill>
                <a:latin typeface="Arial Unicode MS" pitchFamily="34" charset="-128"/>
                <a:ea typeface="Arial Unicode MS" pitchFamily="34" charset="-128"/>
              </a:rPr>
              <a:t>: لم ينتشر السرطان إلى أجزاء أخرى من الجسم</a:t>
            </a:r>
          </a:p>
          <a:p>
            <a:pPr>
              <a:buFont typeface="Wingdings" pitchFamily="2" charset="2"/>
              <a:buChar char="§"/>
            </a:pPr>
            <a:r>
              <a:rPr lang="en-US" b="1" dirty="0" smtClean="0">
                <a:solidFill>
                  <a:schemeClr val="bg1"/>
                </a:solidFill>
                <a:latin typeface="Arial Unicode MS" pitchFamily="34" charset="-128"/>
                <a:ea typeface="Arial Unicode MS" pitchFamily="34" charset="-128"/>
              </a:rPr>
              <a:t>M1</a:t>
            </a:r>
            <a:r>
              <a:rPr lang="ar-SA" b="1" dirty="0" smtClean="0">
                <a:solidFill>
                  <a:schemeClr val="bg1"/>
                </a:solidFill>
                <a:latin typeface="Arial Unicode MS" pitchFamily="34" charset="-128"/>
                <a:ea typeface="Arial Unicode MS" pitchFamily="34" charset="-128"/>
              </a:rPr>
              <a:t>: انتشر لسرطان إلى أجزاء أخرى من الجسم</a:t>
            </a:r>
          </a:p>
          <a:p>
            <a:pPr>
              <a:buFont typeface="Wingdings" pitchFamily="2" charset="2"/>
              <a:buChar char="v"/>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226</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3800" b="1" dirty="0" smtClean="0">
                <a:solidFill>
                  <a:srgbClr val="0070C0"/>
                </a:solidFill>
                <a:latin typeface="Monotype Koufi" pitchFamily="2" charset="-78"/>
                <a:ea typeface="Monotype Koufi" pitchFamily="2" charset="-78"/>
                <a:cs typeface="PT Bold Heading" pitchFamily="2" charset="-78"/>
              </a:rPr>
              <a:t>تصنيف مراحل السرطان</a:t>
            </a:r>
            <a:br>
              <a:rPr lang="ar-SY" sz="3800" b="1" dirty="0" smtClean="0">
                <a:solidFill>
                  <a:srgbClr val="0070C0"/>
                </a:solidFill>
                <a:latin typeface="Monotype Koufi" pitchFamily="2" charset="-78"/>
                <a:ea typeface="Monotype Koufi" pitchFamily="2" charset="-78"/>
                <a:cs typeface="PT Bold Heading" pitchFamily="2" charset="-78"/>
              </a:rPr>
            </a:br>
            <a:r>
              <a:rPr lang="ar-SY" sz="3800" b="1" dirty="0" smtClean="0">
                <a:solidFill>
                  <a:srgbClr val="C00000"/>
                </a:solidFill>
                <a:latin typeface="Monotype Koufi" pitchFamily="2" charset="-78"/>
                <a:ea typeface="Monotype Koufi" pitchFamily="2" charset="-78"/>
                <a:cs typeface="PT Bold Heading" pitchFamily="2" charset="-78"/>
              </a:rPr>
              <a:t>تصنيف الورم والعقد </a:t>
            </a:r>
            <a:r>
              <a:rPr lang="ar-SY" sz="3800" b="1" dirty="0" err="1" smtClean="0">
                <a:solidFill>
                  <a:srgbClr val="C00000"/>
                </a:solidFill>
                <a:latin typeface="Monotype Koufi" pitchFamily="2" charset="-78"/>
                <a:ea typeface="Monotype Koufi" pitchFamily="2" charset="-78"/>
                <a:cs typeface="PT Bold Heading" pitchFamily="2" charset="-78"/>
              </a:rPr>
              <a:t>والنقائل</a:t>
            </a:r>
            <a:r>
              <a:rPr lang="ar-SY" sz="3800" b="1" dirty="0" smtClean="0">
                <a:solidFill>
                  <a:srgbClr val="C00000"/>
                </a:solidFill>
                <a:latin typeface="Monotype Koufi" pitchFamily="2" charset="-78"/>
                <a:ea typeface="Monotype Koufi" pitchFamily="2" charset="-78"/>
                <a:cs typeface="PT Bold Heading" pitchFamily="2" charset="-78"/>
              </a:rPr>
              <a:t> (</a:t>
            </a:r>
            <a:r>
              <a:rPr lang="en-US" sz="3800" b="1" dirty="0" smtClean="0">
                <a:solidFill>
                  <a:srgbClr val="C00000"/>
                </a:solidFill>
                <a:latin typeface="Monotype Koufi" pitchFamily="2" charset="-78"/>
                <a:ea typeface="Monotype Koufi" pitchFamily="2" charset="-78"/>
                <a:cs typeface="PT Bold Heading" pitchFamily="2" charset="-78"/>
              </a:rPr>
              <a:t>TNM</a:t>
            </a:r>
            <a:r>
              <a:rPr lang="ar-SY" sz="3800" b="1" dirty="0" smtClean="0">
                <a:solidFill>
                  <a:srgbClr val="C00000"/>
                </a:solidFill>
                <a:latin typeface="Monotype Koufi" pitchFamily="2" charset="-78"/>
                <a:ea typeface="Monotype Koufi" pitchFamily="2" charset="-78"/>
                <a:cs typeface="PT Bold Heading" pitchFamily="2" charset="-78"/>
              </a:rPr>
              <a:t>)</a:t>
            </a:r>
            <a:r>
              <a:rPr lang="ar-SY" sz="3800" b="1" baseline="30000" dirty="0" smtClean="0">
                <a:solidFill>
                  <a:srgbClr val="00B050"/>
                </a:solidFill>
                <a:latin typeface="Monotype Koufi" pitchFamily="2" charset="-78"/>
                <a:ea typeface="Monotype Koufi" pitchFamily="2" charset="-78"/>
                <a:cs typeface="PT Bold Heading" pitchFamily="2" charset="-78"/>
              </a:rPr>
              <a:t>1، 22، 28 </a:t>
            </a:r>
            <a:endParaRPr lang="ar-SY" sz="3800"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227</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سرطان المريء                                                              سرطان البروستاتة (</a:t>
            </a:r>
            <a:r>
              <a:rPr lang="ar-SA" sz="2200" b="1" dirty="0" err="1" smtClean="0">
                <a:solidFill>
                  <a:srgbClr val="002060"/>
                </a:solidFill>
                <a:latin typeface="Monotype Koufi" pitchFamily="2" charset="-78"/>
                <a:ea typeface="Monotype Koufi" pitchFamily="2" charset="-78"/>
                <a:cs typeface="Monotype Koufi" pitchFamily="2" charset="-78"/>
              </a:rPr>
              <a:t>الموثة</a:t>
            </a:r>
            <a:r>
              <a:rPr lang="ar-SA" sz="2200" b="1" dirty="0" smtClean="0">
                <a:solidFill>
                  <a:srgbClr val="002060"/>
                </a:solidFill>
                <a:latin typeface="Monotype Koufi" pitchFamily="2" charset="-78"/>
                <a:ea typeface="Monotype Koufi" pitchFamily="2" charset="-78"/>
                <a:cs typeface="Monotype Koufi" pitchFamily="2" charset="-78"/>
              </a:rPr>
              <a:t>)</a:t>
            </a:r>
            <a:endParaRPr lang="en-US" sz="2200" dirty="0">
              <a:solidFill>
                <a:srgbClr val="002060"/>
              </a:solidFill>
              <a:ea typeface="Monotype Koufi" pitchFamily="2" charset="-78"/>
              <a:cs typeface="Monotype Koufi" pitchFamily="2" charset="-78"/>
            </a:endParaRPr>
          </a:p>
        </p:txBody>
      </p:sp>
      <p:pic>
        <p:nvPicPr>
          <p:cNvPr id="11" name="Picture 2" descr="C:\Users\TOSHIBA\Documents\محاضرات السرطان\تصنيف المسرطنات\مرحلة ودرجة السرطان\تصنيف TNM على المريء.jpg"/>
          <p:cNvPicPr>
            <a:picLocks noChangeAspect="1" noChangeArrowheads="1"/>
          </p:cNvPicPr>
          <p:nvPr/>
        </p:nvPicPr>
        <p:blipFill>
          <a:blip r:embed="rId2"/>
          <a:srcRect/>
          <a:stretch>
            <a:fillRect/>
          </a:stretch>
        </p:blipFill>
        <p:spPr bwMode="auto">
          <a:xfrm>
            <a:off x="5929322" y="2857496"/>
            <a:ext cx="3048000" cy="2514600"/>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2" name="Picture 3" descr="C:\Users\TOSHIBA\Documents\محاضرات السرطان\تصنيف المسرطنات\مرحلة ودرجة السرطان\Austin-CyberKnife-Prostate-Cancer-Staging.jpg"/>
          <p:cNvPicPr>
            <a:picLocks noChangeAspect="1" noChangeArrowheads="1"/>
          </p:cNvPicPr>
          <p:nvPr/>
        </p:nvPicPr>
        <p:blipFill>
          <a:blip r:embed="rId3"/>
          <a:srcRect/>
          <a:stretch>
            <a:fillRect/>
          </a:stretch>
        </p:blipFill>
        <p:spPr bwMode="auto">
          <a:xfrm>
            <a:off x="285720" y="1857364"/>
            <a:ext cx="5133975" cy="343852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تصنيف مراحل السرطان</a:t>
            </a:r>
            <a:r>
              <a:rPr lang="ar-SY" b="1" baseline="30000" dirty="0" smtClean="0">
                <a:solidFill>
                  <a:srgbClr val="00B050"/>
                </a:solidFill>
                <a:latin typeface="Monotype Koufi" pitchFamily="2" charset="-78"/>
                <a:ea typeface="Monotype Koufi" pitchFamily="2" charset="-78"/>
                <a:cs typeface="PT Bold Heading" pitchFamily="2" charset="-78"/>
              </a:rPr>
              <a:t>1، 22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تصنيف حسب المرحلة (</a:t>
            </a:r>
            <a:r>
              <a:rPr lang="en-US" b="1" dirty="0" smtClean="0">
                <a:solidFill>
                  <a:schemeClr val="accent6">
                    <a:lumMod val="60000"/>
                    <a:lumOff val="40000"/>
                  </a:schemeClr>
                </a:solidFill>
                <a:latin typeface="Arial Unicode MS" pitchFamily="34" charset="-128"/>
                <a:ea typeface="Arial Unicode MS" pitchFamily="34" charset="-128"/>
              </a:rPr>
              <a:t>Stage</a:t>
            </a:r>
            <a:r>
              <a:rPr lang="ar-SA" b="1" dirty="0" smtClean="0">
                <a:solidFill>
                  <a:schemeClr val="accent6">
                    <a:lumMod val="60000"/>
                    <a:lumOff val="40000"/>
                  </a:schemeClr>
                </a:solidFill>
                <a:latin typeface="Arial Unicode MS" pitchFamily="34" charset="-128"/>
                <a:ea typeface="Arial Unicode MS" pitchFamily="34" charset="-128"/>
              </a:rPr>
              <a:t>)</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المرحلة </a:t>
            </a:r>
            <a:r>
              <a:rPr lang="en-US" b="1" dirty="0" smtClean="0">
                <a:solidFill>
                  <a:srgbClr val="002060"/>
                </a:solidFill>
                <a:latin typeface="Arial Unicode MS" pitchFamily="34" charset="-128"/>
                <a:ea typeface="Arial Unicode MS" pitchFamily="34" charset="-128"/>
              </a:rPr>
              <a:t>0</a:t>
            </a:r>
            <a:r>
              <a:rPr lang="ar-SA" b="1" dirty="0" smtClean="0">
                <a:solidFill>
                  <a:srgbClr val="002060"/>
                </a:solidFill>
                <a:latin typeface="Arial Unicode MS" pitchFamily="34" charset="-128"/>
                <a:ea typeface="Arial Unicode MS" pitchFamily="34" charset="-128"/>
              </a:rPr>
              <a:t>: </a:t>
            </a:r>
            <a:r>
              <a:rPr lang="ar-SA" b="1" dirty="0" smtClean="0">
                <a:solidFill>
                  <a:schemeClr val="bg1"/>
                </a:solidFill>
                <a:latin typeface="Arial Unicode MS" pitchFamily="34" charset="-128"/>
                <a:ea typeface="Arial Unicode MS" pitchFamily="34" charset="-128"/>
              </a:rPr>
              <a:t>خلايا غير سوية موجودة لكن لم تنتشر إلى النسج المجاورة؛ تدعى أيضاً مرحلة </a:t>
            </a:r>
            <a:r>
              <a:rPr lang="ar-SA" b="1" dirty="0" err="1" smtClean="0">
                <a:solidFill>
                  <a:schemeClr val="bg1"/>
                </a:solidFill>
                <a:latin typeface="Arial Unicode MS" pitchFamily="34" charset="-128"/>
                <a:ea typeface="Arial Unicode MS" pitchFamily="34" charset="-128"/>
              </a:rPr>
              <a:t>السرطانة</a:t>
            </a:r>
            <a:r>
              <a:rPr lang="ar-SA" b="1" dirty="0" smtClean="0">
                <a:solidFill>
                  <a:schemeClr val="bg1"/>
                </a:solidFill>
                <a:latin typeface="Arial Unicode MS" pitchFamily="34" charset="-128"/>
                <a:ea typeface="Arial Unicode MS" pitchFamily="34" charset="-128"/>
              </a:rPr>
              <a:t> (</a:t>
            </a:r>
            <a:r>
              <a:rPr lang="ar-SA" b="1" dirty="0" err="1" smtClean="0">
                <a:solidFill>
                  <a:schemeClr val="bg1"/>
                </a:solidFill>
                <a:latin typeface="Arial Unicode MS" pitchFamily="34" charset="-128"/>
                <a:ea typeface="Arial Unicode MS" pitchFamily="34" charset="-128"/>
              </a:rPr>
              <a:t>الكارسينوما</a:t>
            </a:r>
            <a:r>
              <a:rPr lang="ar-SA" b="1" dirty="0" smtClean="0">
                <a:solidFill>
                  <a:schemeClr val="bg1"/>
                </a:solidFill>
                <a:latin typeface="Arial Unicode MS" pitchFamily="34" charset="-128"/>
                <a:ea typeface="Arial Unicode MS" pitchFamily="34" charset="-128"/>
              </a:rPr>
              <a:t>) </a:t>
            </a:r>
            <a:r>
              <a:rPr lang="ar-SA" b="1" dirty="0" err="1" smtClean="0">
                <a:solidFill>
                  <a:schemeClr val="bg1"/>
                </a:solidFill>
                <a:latin typeface="Arial Unicode MS" pitchFamily="34" charset="-128"/>
                <a:ea typeface="Arial Unicode MS" pitchFamily="34" charset="-128"/>
              </a:rPr>
              <a:t>اللابدة</a:t>
            </a:r>
            <a:r>
              <a:rPr lang="ar-SA" b="1" dirty="0" smtClean="0">
                <a:solidFill>
                  <a:schemeClr val="bg1"/>
                </a:solidFill>
                <a:latin typeface="Arial Unicode MS" pitchFamily="34" charset="-128"/>
                <a:ea typeface="Arial Unicode MS" pitchFamily="34" charset="-128"/>
              </a:rPr>
              <a:t> (في موضعها). إنه ليس سرطاناً لكن يمكن أن يصبح سرطاناً</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المرحلة </a:t>
            </a:r>
            <a:r>
              <a:rPr lang="en-US" b="1" dirty="0" smtClean="0">
                <a:solidFill>
                  <a:srgbClr val="002060"/>
                </a:solidFill>
                <a:latin typeface="Arial Unicode MS" pitchFamily="34" charset="-128"/>
                <a:ea typeface="Arial Unicode MS" pitchFamily="34" charset="-128"/>
              </a:rPr>
              <a:t>I, </a:t>
            </a:r>
            <a:r>
              <a:rPr lang="en-US" b="1" dirty="0" err="1" smtClean="0">
                <a:solidFill>
                  <a:srgbClr val="002060"/>
                </a:solidFill>
                <a:latin typeface="Arial Unicode MS" pitchFamily="34" charset="-128"/>
                <a:ea typeface="Arial Unicode MS" pitchFamily="34" charset="-128"/>
              </a:rPr>
              <a:t>ll</a:t>
            </a:r>
            <a:r>
              <a:rPr lang="en-US" b="1" dirty="0" smtClean="0">
                <a:solidFill>
                  <a:srgbClr val="002060"/>
                </a:solidFill>
                <a:latin typeface="Arial Unicode MS" pitchFamily="34" charset="-128"/>
                <a:ea typeface="Arial Unicode MS" pitchFamily="34" charset="-128"/>
              </a:rPr>
              <a:t>, </a:t>
            </a:r>
            <a:r>
              <a:rPr lang="en-US" b="1" dirty="0" err="1" smtClean="0">
                <a:solidFill>
                  <a:srgbClr val="002060"/>
                </a:solidFill>
                <a:latin typeface="Arial Unicode MS" pitchFamily="34" charset="-128"/>
                <a:ea typeface="Arial Unicode MS" pitchFamily="34" charset="-128"/>
              </a:rPr>
              <a:t>lll</a:t>
            </a:r>
            <a:r>
              <a:rPr lang="ar-SA" b="1" dirty="0" smtClean="0">
                <a:solidFill>
                  <a:srgbClr val="002060"/>
                </a:solidFill>
                <a:latin typeface="Arial Unicode MS" pitchFamily="34" charset="-128"/>
                <a:ea typeface="Arial Unicode MS" pitchFamily="34" charset="-128"/>
              </a:rPr>
              <a:t>: </a:t>
            </a:r>
            <a:r>
              <a:rPr lang="ar-SA" b="1" dirty="0" smtClean="0">
                <a:solidFill>
                  <a:schemeClr val="bg1"/>
                </a:solidFill>
                <a:latin typeface="Arial Unicode MS" pitchFamily="34" charset="-128"/>
                <a:ea typeface="Arial Unicode MS" pitchFamily="34" charset="-128"/>
              </a:rPr>
              <a:t>السرطان موجود. العدد الأكبر يعني سرطاناً أكبر </a:t>
            </a:r>
            <a:r>
              <a:rPr lang="ar-SA" b="1" dirty="0" err="1" smtClean="0">
                <a:solidFill>
                  <a:schemeClr val="bg1"/>
                </a:solidFill>
                <a:latin typeface="Arial Unicode MS" pitchFamily="34" charset="-128"/>
                <a:ea typeface="Arial Unicode MS" pitchFamily="34" charset="-128"/>
              </a:rPr>
              <a:t>وا</a:t>
            </a:r>
            <a:r>
              <a:rPr lang="ar-SA" b="1" dirty="0" smtClean="0">
                <a:solidFill>
                  <a:schemeClr val="bg1"/>
                </a:solidFill>
                <a:latin typeface="Arial Unicode MS" pitchFamily="34" charset="-128"/>
                <a:ea typeface="Arial Unicode MS" pitchFamily="34" charset="-128"/>
              </a:rPr>
              <a:t>:ثر انتشاراً في النسج المجاورة</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المرحلة </a:t>
            </a:r>
            <a:r>
              <a:rPr lang="en-US" b="1" dirty="0" err="1" smtClean="0">
                <a:solidFill>
                  <a:srgbClr val="002060"/>
                </a:solidFill>
                <a:latin typeface="Arial Unicode MS" pitchFamily="34" charset="-128"/>
                <a:ea typeface="Arial Unicode MS" pitchFamily="34" charset="-128"/>
              </a:rPr>
              <a:t>lV</a:t>
            </a:r>
            <a:r>
              <a:rPr lang="ar-SA" b="1" dirty="0" smtClean="0">
                <a:solidFill>
                  <a:srgbClr val="002060"/>
                </a:solidFill>
                <a:latin typeface="Arial Unicode MS" pitchFamily="34" charset="-128"/>
                <a:ea typeface="Arial Unicode MS" pitchFamily="34" charset="-128"/>
              </a:rPr>
              <a:t>: </a:t>
            </a:r>
            <a:r>
              <a:rPr lang="ar-SA" b="1" dirty="0" smtClean="0">
                <a:solidFill>
                  <a:schemeClr val="bg1"/>
                </a:solidFill>
                <a:latin typeface="Arial Unicode MS" pitchFamily="34" charset="-128"/>
                <a:ea typeface="Arial Unicode MS" pitchFamily="34" charset="-128"/>
              </a:rPr>
              <a:t>السرطان انتشر إلى الأجزاء البعيدة من الجسم</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228</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800" b="1" dirty="0" smtClean="0">
                <a:solidFill>
                  <a:srgbClr val="0070C0"/>
                </a:solidFill>
                <a:latin typeface="Monotype Koufi" pitchFamily="2" charset="-78"/>
                <a:ea typeface="Monotype Koufi" pitchFamily="2" charset="-78"/>
                <a:cs typeface="PT Bold Heading" pitchFamily="2" charset="-78"/>
              </a:rPr>
              <a:t>تصنيف مراحل </a:t>
            </a:r>
            <a:r>
              <a:rPr lang="ar-SY" sz="3800" b="1" dirty="0" err="1" smtClean="0">
                <a:solidFill>
                  <a:srgbClr val="0070C0"/>
                </a:solidFill>
                <a:latin typeface="Monotype Koufi" pitchFamily="2" charset="-78"/>
                <a:ea typeface="Monotype Koufi" pitchFamily="2" charset="-78"/>
                <a:cs typeface="PT Bold Heading" pitchFamily="2" charset="-78"/>
              </a:rPr>
              <a:t>الرطانس</a:t>
            </a:r>
            <a:r>
              <a:rPr lang="ar-SY" sz="3800" b="1" dirty="0" smtClean="0">
                <a:solidFill>
                  <a:srgbClr val="0070C0"/>
                </a:solidFill>
                <a:latin typeface="Monotype Koufi" pitchFamily="2" charset="-78"/>
                <a:ea typeface="Monotype Koufi" pitchFamily="2" charset="-78"/>
                <a:cs typeface="PT Bold Heading" pitchFamily="2" charset="-78"/>
              </a:rPr>
              <a:t/>
            </a:r>
            <a:br>
              <a:rPr lang="ar-SY" sz="3800" b="1" dirty="0" smtClean="0">
                <a:solidFill>
                  <a:srgbClr val="0070C0"/>
                </a:solidFill>
                <a:latin typeface="Monotype Koufi" pitchFamily="2" charset="-78"/>
                <a:ea typeface="Monotype Koufi" pitchFamily="2" charset="-78"/>
                <a:cs typeface="PT Bold Heading" pitchFamily="2" charset="-78"/>
              </a:rPr>
            </a:br>
            <a:r>
              <a:rPr lang="ar-SY" sz="3800" b="1" dirty="0" smtClean="0">
                <a:solidFill>
                  <a:srgbClr val="C00000"/>
                </a:solidFill>
                <a:latin typeface="Monotype Koufi" pitchFamily="2" charset="-78"/>
                <a:ea typeface="Monotype Koufi" pitchFamily="2" charset="-78"/>
                <a:cs typeface="PT Bold Heading" pitchFamily="2" charset="-78"/>
              </a:rPr>
              <a:t>تصنيف حسب المرحلة (</a:t>
            </a:r>
            <a:r>
              <a:rPr lang="en-US" sz="3800" b="1" dirty="0" smtClean="0">
                <a:solidFill>
                  <a:srgbClr val="C00000"/>
                </a:solidFill>
                <a:latin typeface="Monotype Koufi" pitchFamily="2" charset="-78"/>
                <a:ea typeface="Monotype Koufi" pitchFamily="2" charset="-78"/>
                <a:cs typeface="PT Bold Heading" pitchFamily="2" charset="-78"/>
              </a:rPr>
              <a:t>Stage</a:t>
            </a:r>
            <a:r>
              <a:rPr lang="ar-SY" sz="3800" b="1" dirty="0" smtClean="0">
                <a:solidFill>
                  <a:srgbClr val="C00000"/>
                </a:solidFill>
                <a:latin typeface="Monotype Koufi" pitchFamily="2" charset="-78"/>
                <a:ea typeface="Monotype Koufi" pitchFamily="2" charset="-78"/>
                <a:cs typeface="PT Bold Heading" pitchFamily="2" charset="-78"/>
              </a:rPr>
              <a:t>)</a:t>
            </a:r>
            <a:r>
              <a:rPr lang="ar-SY" sz="3800" b="1" baseline="30000" dirty="0" smtClean="0">
                <a:solidFill>
                  <a:srgbClr val="00B050"/>
                </a:solidFill>
                <a:latin typeface="Monotype Koufi" pitchFamily="2" charset="-78"/>
                <a:ea typeface="Monotype Koufi" pitchFamily="2" charset="-78"/>
                <a:cs typeface="PT Bold Heading" pitchFamily="2" charset="-78"/>
              </a:rPr>
              <a:t>1، 22، 28 </a:t>
            </a:r>
            <a:endParaRPr lang="ar-SY" sz="3800"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229</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r>
              <a:rPr lang="ar-SA" sz="2200" b="1" dirty="0" smtClean="0">
                <a:solidFill>
                  <a:srgbClr val="002060"/>
                </a:solidFill>
                <a:latin typeface="Monotype Koufi" pitchFamily="2" charset="-78"/>
                <a:ea typeface="Monotype Koufi" pitchFamily="2" charset="-78"/>
                <a:cs typeface="Monotype Koufi" pitchFamily="2" charset="-78"/>
              </a:rPr>
              <a:t>                 سرطان القولون</a:t>
            </a:r>
            <a:endParaRPr lang="en-US" sz="2200" dirty="0">
              <a:solidFill>
                <a:srgbClr val="002060"/>
              </a:solidFill>
              <a:ea typeface="Monotype Koufi" pitchFamily="2" charset="-78"/>
              <a:cs typeface="Monotype Koufi" pitchFamily="2" charset="-78"/>
            </a:endParaRPr>
          </a:p>
        </p:txBody>
      </p:sp>
      <p:pic>
        <p:nvPicPr>
          <p:cNvPr id="9" name="Picture 2" descr="C:\Users\TOSHIBA\Documents\محاضرات السرطان\تصنيف المسرطنات\مرحلة ودرجة السرطان\تطبيق staging على سرطان القولون.jpg"/>
          <p:cNvPicPr>
            <a:picLocks noChangeAspect="1" noChangeArrowheads="1"/>
          </p:cNvPicPr>
          <p:nvPr/>
        </p:nvPicPr>
        <p:blipFill>
          <a:blip r:embed="rId2"/>
          <a:srcRect/>
          <a:stretch>
            <a:fillRect/>
          </a:stretch>
        </p:blipFill>
        <p:spPr bwMode="auto">
          <a:xfrm>
            <a:off x="1643042" y="1928802"/>
            <a:ext cx="5455086" cy="346711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r>
              <a:rPr lang="ar-SY" sz="3600" b="1" baseline="30000" dirty="0" smtClean="0">
                <a:solidFill>
                  <a:srgbClr val="00B050"/>
                </a:solidFill>
                <a:latin typeface="Monotype Koufi" pitchFamily="2" charset="-78"/>
                <a:ea typeface="Monotype Koufi" pitchFamily="2" charset="-78"/>
                <a:cs typeface="PT Bold Heading" pitchFamily="2" charset="-78"/>
              </a:rPr>
              <a:t> 1، 4</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lgn="ctr">
              <a:buNone/>
            </a:pPr>
            <a:r>
              <a:rPr lang="ar-SY" b="1" dirty="0" smtClean="0">
                <a:solidFill>
                  <a:schemeClr val="bg1"/>
                </a:solidFill>
                <a:latin typeface="Arial Unicode MS" pitchFamily="34" charset="-128"/>
                <a:ea typeface="Arial Unicode MS" pitchFamily="34" charset="-128"/>
                <a:cs typeface="Arial Unicode MS" pitchFamily="34" charset="-128"/>
              </a:rPr>
              <a:t> </a:t>
            </a:r>
            <a:r>
              <a:rPr lang="ar-SA" b="1" dirty="0" smtClean="0">
                <a:solidFill>
                  <a:schemeClr val="accent4">
                    <a:lumMod val="40000"/>
                    <a:lumOff val="60000"/>
                  </a:schemeClr>
                </a:solidFill>
                <a:latin typeface="Arial Unicode MS" pitchFamily="34" charset="-128"/>
                <a:ea typeface="Arial Unicode MS" pitchFamily="34" charset="-128"/>
                <a:cs typeface="+mj-cs"/>
              </a:rPr>
              <a:t>الفلزية</a:t>
            </a:r>
          </a:p>
          <a:p>
            <a:pPr algn="ctr">
              <a:buNone/>
            </a:pPr>
            <a:endParaRPr lang="ar-SA" b="1" dirty="0" smtClean="0">
              <a:solidFill>
                <a:schemeClr val="accent4">
                  <a:lumMod val="40000"/>
                  <a:lumOff val="60000"/>
                </a:schemeClr>
              </a:solidFill>
              <a:latin typeface="Arial Unicode MS" pitchFamily="34" charset="-128"/>
              <a:ea typeface="Arial Unicode MS" pitchFamily="34" charset="-128"/>
              <a:cs typeface="+mj-cs"/>
            </a:endParaRP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الزَّرْنيخ (</a:t>
            </a:r>
            <a:r>
              <a:rPr lang="ar-SA" b="1" dirty="0" err="1" smtClean="0">
                <a:solidFill>
                  <a:schemeClr val="bg1"/>
                </a:solidFill>
                <a:latin typeface="Arial Unicode MS" pitchFamily="34" charset="-128"/>
                <a:ea typeface="Arial Unicode MS" pitchFamily="34" charset="-128"/>
              </a:rPr>
              <a:t>الأَرْسَنيك</a:t>
            </a:r>
            <a:r>
              <a:rPr lang="ar-SA" b="1" dirty="0" smtClean="0">
                <a:solidFill>
                  <a:schemeClr val="bg1"/>
                </a:solidFill>
                <a:latin typeface="Arial Unicode MS" pitchFamily="34" charset="-128"/>
                <a:ea typeface="Arial Unicode MS" pitchFamily="34" charset="-128"/>
              </a:rPr>
              <a:t>) ومُرَكَّباتِه</a:t>
            </a:r>
          </a:p>
          <a:p>
            <a:pPr>
              <a:buNone/>
            </a:pPr>
            <a:r>
              <a:rPr lang="en-US" b="1" dirty="0" smtClean="0">
                <a:solidFill>
                  <a:srgbClr val="002060"/>
                </a:solidFill>
              </a:rPr>
              <a:t>Arsenic and its compounds     </a:t>
            </a:r>
            <a:r>
              <a:rPr lang="ar-SA" b="1" dirty="0" smtClean="0">
                <a:solidFill>
                  <a:srgbClr val="002060"/>
                </a:solidFill>
              </a:rPr>
              <a:t> </a:t>
            </a:r>
            <a:endParaRPr lang="ar-SA" b="1" dirty="0" smtClean="0">
              <a:solidFill>
                <a:srgbClr val="002060"/>
              </a:solidFill>
              <a:latin typeface="Arial Unicode MS" pitchFamily="34" charset="-128"/>
              <a:ea typeface="Arial Unicode MS" pitchFamily="34" charset="-128"/>
            </a:endParaRPr>
          </a:p>
          <a:p>
            <a:pPr>
              <a:buFont typeface="Wingdings" pitchFamily="2" charset="2"/>
              <a:buChar char="Ø"/>
            </a:pPr>
            <a:r>
              <a:rPr lang="ar-SA" b="1" dirty="0" err="1" smtClean="0">
                <a:solidFill>
                  <a:schemeClr val="bg1"/>
                </a:solidFill>
                <a:latin typeface="Arial Unicode MS" pitchFamily="34" charset="-128"/>
                <a:ea typeface="Arial Unicode MS" pitchFamily="34" charset="-128"/>
              </a:rPr>
              <a:t>البِريليوم</a:t>
            </a:r>
            <a:r>
              <a:rPr lang="ar-SA" b="1" dirty="0" smtClean="0">
                <a:solidFill>
                  <a:schemeClr val="bg1"/>
                </a:solidFill>
                <a:latin typeface="Arial Unicode MS" pitchFamily="34" charset="-128"/>
                <a:ea typeface="Arial Unicode MS" pitchFamily="34" charset="-128"/>
              </a:rPr>
              <a:t> ومُرَكَّباتِه</a:t>
            </a:r>
          </a:p>
          <a:p>
            <a:pPr>
              <a:buNone/>
            </a:pPr>
            <a:r>
              <a:rPr lang="en-US" b="1" dirty="0" smtClean="0">
                <a:solidFill>
                  <a:srgbClr val="002060"/>
                </a:solidFill>
              </a:rPr>
              <a:t>Beryllium and its compounds     </a:t>
            </a:r>
            <a:endParaRPr lang="ar-SA" b="1" dirty="0" smtClean="0">
              <a:solidFill>
                <a:srgbClr val="002060"/>
              </a:solidFill>
              <a:latin typeface="Arial Unicode MS" pitchFamily="34" charset="-128"/>
              <a:ea typeface="Arial Unicode MS" pitchFamily="34" charset="-128"/>
            </a:endParaRPr>
          </a:p>
          <a:p>
            <a:pPr>
              <a:buFont typeface="Wingdings" pitchFamily="2" charset="2"/>
              <a:buChar char="Ø"/>
            </a:pPr>
            <a:r>
              <a:rPr lang="ar-SA" b="1" dirty="0" err="1" smtClean="0">
                <a:solidFill>
                  <a:schemeClr val="bg1"/>
                </a:solidFill>
                <a:latin typeface="Arial Unicode MS" pitchFamily="34" charset="-128"/>
                <a:ea typeface="Arial Unicode MS" pitchFamily="34" charset="-128"/>
              </a:rPr>
              <a:t>الكَادْمْيُوم</a:t>
            </a:r>
            <a:r>
              <a:rPr lang="ar-SA" b="1" dirty="0" smtClean="0">
                <a:solidFill>
                  <a:schemeClr val="bg1"/>
                </a:solidFill>
                <a:latin typeface="Arial Unicode MS" pitchFamily="34" charset="-128"/>
                <a:ea typeface="Arial Unicode MS" pitchFamily="34" charset="-128"/>
              </a:rPr>
              <a:t> ومُرَكَّباتِه </a:t>
            </a:r>
          </a:p>
          <a:p>
            <a:pPr>
              <a:buNone/>
            </a:pPr>
            <a:r>
              <a:rPr lang="en-US" b="1" dirty="0" smtClean="0">
                <a:solidFill>
                  <a:srgbClr val="002060"/>
                </a:solidFill>
              </a:rPr>
              <a:t>Cadmium and its compounds     </a:t>
            </a:r>
            <a:endParaRPr lang="ar-SA" b="1" dirty="0" smtClean="0">
              <a:solidFill>
                <a:srgbClr val="002060"/>
              </a:solidFill>
              <a:latin typeface="Arial Unicode MS" pitchFamily="34" charset="-128"/>
              <a:ea typeface="Arial Unicode MS" pitchFamily="34" charset="-128"/>
            </a:endParaRP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الكروم ومُرَكَّباتِه</a:t>
            </a:r>
          </a:p>
          <a:p>
            <a:pPr>
              <a:buNone/>
            </a:pPr>
            <a:r>
              <a:rPr lang="en-US" b="1" dirty="0" smtClean="0">
                <a:solidFill>
                  <a:srgbClr val="002060"/>
                </a:solidFill>
              </a:rPr>
              <a:t>Chromium and its compounds     </a:t>
            </a:r>
            <a:r>
              <a:rPr lang="ar-SA" b="1" dirty="0" smtClean="0">
                <a:solidFill>
                  <a:srgbClr val="002060"/>
                </a:solidFill>
                <a:latin typeface="Arial Unicode MS" pitchFamily="34" charset="-128"/>
                <a:ea typeface="Arial Unicode MS" pitchFamily="34" charset="-128"/>
              </a:rPr>
              <a:t> </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النِّيكْل ومُرَكَّباتِه</a:t>
            </a:r>
          </a:p>
          <a:p>
            <a:pPr>
              <a:buNone/>
            </a:pPr>
            <a:r>
              <a:rPr lang="en-US" b="1" dirty="0" smtClean="0">
                <a:solidFill>
                  <a:srgbClr val="002060"/>
                </a:solidFill>
              </a:rPr>
              <a:t>Nickel and its compounds     </a:t>
            </a:r>
            <a:endParaRPr lang="ar-SY" b="1" dirty="0" smtClean="0">
              <a:solidFill>
                <a:srgbClr val="002060"/>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23</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تصنيف مراحل السرطان</a:t>
            </a:r>
            <a:r>
              <a:rPr lang="ar-SY" b="1" baseline="30000" dirty="0" smtClean="0">
                <a:solidFill>
                  <a:srgbClr val="00B050"/>
                </a:solidFill>
                <a:latin typeface="Monotype Koufi" pitchFamily="2" charset="-78"/>
                <a:ea typeface="Monotype Koufi" pitchFamily="2" charset="-78"/>
                <a:cs typeface="PT Bold Heading" pitchFamily="2" charset="-78"/>
              </a:rPr>
              <a:t>1، 22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92500" lnSpcReduction="10000"/>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تصنيف حسب </a:t>
            </a:r>
            <a:r>
              <a:rPr lang="ar-SA" b="1" dirty="0" err="1" smtClean="0">
                <a:solidFill>
                  <a:schemeClr val="accent6">
                    <a:lumMod val="60000"/>
                    <a:lumOff val="40000"/>
                  </a:schemeClr>
                </a:solidFill>
                <a:latin typeface="Arial Unicode MS" pitchFamily="34" charset="-128"/>
                <a:ea typeface="Arial Unicode MS" pitchFamily="34" charset="-128"/>
              </a:rPr>
              <a:t>التموضع</a:t>
            </a:r>
            <a:endParaRPr lang="ar-SA" b="1" dirty="0" smtClean="0">
              <a:solidFill>
                <a:schemeClr val="accent6">
                  <a:lumMod val="60000"/>
                  <a:lumOff val="40000"/>
                </a:schemeClr>
              </a:solidFill>
              <a:latin typeface="Arial Unicode MS" pitchFamily="34" charset="-128"/>
              <a:ea typeface="Arial Unicode MS" pitchFamily="34" charset="-128"/>
            </a:endParaRPr>
          </a:p>
          <a:p>
            <a:pPr>
              <a:buClr>
                <a:srgbClr val="002060"/>
              </a:buClr>
              <a:buFont typeface="Wingdings" pitchFamily="2" charset="2"/>
              <a:buChar char="Ø"/>
            </a:pPr>
            <a:r>
              <a:rPr lang="ar-SA" b="1" dirty="0" err="1" smtClean="0">
                <a:solidFill>
                  <a:srgbClr val="002060"/>
                </a:solidFill>
                <a:latin typeface="Arial Unicode MS" pitchFamily="34" charset="-128"/>
                <a:ea typeface="Arial Unicode MS" pitchFamily="34" charset="-128"/>
              </a:rPr>
              <a:t>اللابد</a:t>
            </a:r>
            <a:r>
              <a:rPr lang="ar-SA" b="1" dirty="0" smtClean="0">
                <a:solidFill>
                  <a:srgbClr val="002060"/>
                </a:solidFill>
                <a:latin typeface="Arial Unicode MS" pitchFamily="34" charset="-128"/>
                <a:ea typeface="Arial Unicode MS" pitchFamily="34" charset="-128"/>
              </a:rPr>
              <a:t> (في موضعه): </a:t>
            </a:r>
            <a:r>
              <a:rPr lang="ar-SA" b="1" dirty="0" smtClean="0">
                <a:solidFill>
                  <a:schemeClr val="bg1"/>
                </a:solidFill>
                <a:latin typeface="Arial Unicode MS" pitchFamily="34" charset="-128"/>
                <a:ea typeface="Arial Unicode MS" pitchFamily="34" charset="-128"/>
              </a:rPr>
              <a:t>خلايا غير سوية موجودة لكن لم تنتشر إلى النسج المجاورة</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موضع: </a:t>
            </a:r>
            <a:r>
              <a:rPr lang="ar-SA" b="1" dirty="0" smtClean="0">
                <a:solidFill>
                  <a:schemeClr val="bg1"/>
                </a:solidFill>
                <a:latin typeface="Arial Unicode MS" pitchFamily="34" charset="-128"/>
                <a:ea typeface="Arial Unicode MS" pitchFamily="34" charset="-128"/>
              </a:rPr>
              <a:t>السرطان محدود في المكان الذي بدأ منه دون علامات على أنه انتشر</a:t>
            </a:r>
          </a:p>
          <a:p>
            <a:pPr>
              <a:buClr>
                <a:srgbClr val="002060"/>
              </a:buClr>
              <a:buFont typeface="Wingdings" pitchFamily="2" charset="2"/>
              <a:buChar char="Ø"/>
            </a:pPr>
            <a:r>
              <a:rPr lang="ar-SA" b="1" dirty="0" err="1" smtClean="0">
                <a:solidFill>
                  <a:srgbClr val="002060"/>
                </a:solidFill>
                <a:latin typeface="Arial Unicode MS" pitchFamily="34" charset="-128"/>
                <a:ea typeface="Arial Unicode MS" pitchFamily="34" charset="-128"/>
              </a:rPr>
              <a:t>ناحي</a:t>
            </a:r>
            <a:r>
              <a:rPr lang="ar-SA" b="1" dirty="0" smtClean="0">
                <a:solidFill>
                  <a:srgbClr val="002060"/>
                </a:solidFill>
                <a:latin typeface="Arial Unicode MS" pitchFamily="34" charset="-128"/>
                <a:ea typeface="Arial Unicode MS" pitchFamily="34" charset="-128"/>
              </a:rPr>
              <a:t>: </a:t>
            </a:r>
            <a:r>
              <a:rPr lang="ar-SA" b="1" dirty="0" smtClean="0">
                <a:solidFill>
                  <a:schemeClr val="bg1"/>
                </a:solidFill>
                <a:latin typeface="Arial Unicode MS" pitchFamily="34" charset="-128"/>
                <a:ea typeface="Arial Unicode MS" pitchFamily="34" charset="-128"/>
              </a:rPr>
              <a:t>السرطان انتشر إلى العقد </a:t>
            </a:r>
            <a:r>
              <a:rPr lang="ar-SA" b="1" dirty="0" err="1" smtClean="0">
                <a:solidFill>
                  <a:schemeClr val="bg1"/>
                </a:solidFill>
                <a:latin typeface="Arial Unicode MS" pitchFamily="34" charset="-128"/>
                <a:ea typeface="Arial Unicode MS" pitchFamily="34" charset="-128"/>
              </a:rPr>
              <a:t>اللمفية</a:t>
            </a:r>
            <a:r>
              <a:rPr lang="ar-SA" b="1" dirty="0" smtClean="0">
                <a:solidFill>
                  <a:schemeClr val="bg1"/>
                </a:solidFill>
                <a:latin typeface="Arial Unicode MS" pitchFamily="34" charset="-128"/>
                <a:ea typeface="Arial Unicode MS" pitchFamily="34" charset="-128"/>
              </a:rPr>
              <a:t> أو الأنسجة أو الأعضاء المجاورة </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بعيد: </a:t>
            </a:r>
            <a:r>
              <a:rPr lang="ar-SA" b="1" dirty="0" smtClean="0">
                <a:solidFill>
                  <a:schemeClr val="bg1"/>
                </a:solidFill>
                <a:latin typeface="Arial Unicode MS" pitchFamily="34" charset="-128"/>
                <a:ea typeface="Arial Unicode MS" pitchFamily="34" charset="-128"/>
              </a:rPr>
              <a:t>السرطان انتشر إلى الأجزاء البعيدة من الجسم</a:t>
            </a:r>
          </a:p>
          <a:p>
            <a:pPr>
              <a:buFont typeface="Wingdings" pitchFamily="2" charset="2"/>
              <a:buChar char="Ø"/>
            </a:pPr>
            <a:r>
              <a:rPr lang="ar-SA" b="1" dirty="0" smtClean="0">
                <a:solidFill>
                  <a:srgbClr val="002060"/>
                </a:solidFill>
                <a:latin typeface="Arial Unicode MS" pitchFamily="34" charset="-128"/>
                <a:ea typeface="Arial Unicode MS" pitchFamily="34" charset="-128"/>
              </a:rPr>
              <a:t>غير معروف: </a:t>
            </a:r>
            <a:r>
              <a:rPr lang="ar-SA" b="1" dirty="0" smtClean="0">
                <a:solidFill>
                  <a:schemeClr val="bg1"/>
                </a:solidFill>
                <a:latin typeface="Arial Unicode MS" pitchFamily="34" charset="-128"/>
                <a:ea typeface="Arial Unicode MS" pitchFamily="34" charset="-128"/>
              </a:rPr>
              <a:t>لا توجد معلومات كافية لتحديد المرحلة</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230</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تصنيف مراحل السرطان</a:t>
            </a:r>
            <a:r>
              <a:rPr lang="ar-SY" b="1" baseline="30000" dirty="0" smtClean="0">
                <a:solidFill>
                  <a:srgbClr val="00B050"/>
                </a:solidFill>
                <a:latin typeface="Monotype Koufi" pitchFamily="2" charset="-78"/>
                <a:ea typeface="Monotype Koufi" pitchFamily="2" charset="-78"/>
                <a:cs typeface="PT Bold Heading" pitchFamily="2" charset="-78"/>
              </a:rPr>
              <a:t>1، 22</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تصنيف حسب الدرجة (</a:t>
            </a:r>
            <a:r>
              <a:rPr lang="en-US" b="1" dirty="0" smtClean="0">
                <a:solidFill>
                  <a:schemeClr val="accent6">
                    <a:lumMod val="60000"/>
                    <a:lumOff val="40000"/>
                  </a:schemeClr>
                </a:solidFill>
                <a:latin typeface="Arial Unicode MS" pitchFamily="34" charset="-128"/>
                <a:ea typeface="Arial Unicode MS" pitchFamily="34" charset="-128"/>
              </a:rPr>
              <a:t>Grade</a:t>
            </a:r>
            <a:r>
              <a:rPr lang="ar-SA" b="1" dirty="0" smtClean="0">
                <a:solidFill>
                  <a:schemeClr val="accent6">
                    <a:lumMod val="60000"/>
                    <a:lumOff val="40000"/>
                  </a:schemeClr>
                </a:solidFill>
                <a:latin typeface="Arial Unicode MS" pitchFamily="34" charset="-128"/>
                <a:ea typeface="Arial Unicode MS" pitchFamily="34" charset="-128"/>
              </a:rPr>
              <a:t>)</a:t>
            </a:r>
          </a:p>
          <a:p>
            <a:pPr>
              <a:buFont typeface="Wingdings" pitchFamily="2" charset="2"/>
              <a:buChar char="Ø"/>
            </a:pPr>
            <a:r>
              <a:rPr lang="en-US" b="1" dirty="0" smtClean="0">
                <a:solidFill>
                  <a:srgbClr val="002060"/>
                </a:solidFill>
                <a:latin typeface="Arial Unicode MS" pitchFamily="34" charset="-128"/>
                <a:ea typeface="Arial Unicode MS" pitchFamily="34" charset="-128"/>
              </a:rPr>
              <a:t>GX</a:t>
            </a:r>
            <a:r>
              <a:rPr lang="ar-SA" b="1" dirty="0" smtClean="0">
                <a:solidFill>
                  <a:srgbClr val="002060"/>
                </a:solidFill>
                <a:latin typeface="Arial Unicode MS" pitchFamily="34" charset="-128"/>
                <a:ea typeface="Arial Unicode MS" pitchFamily="34" charset="-128"/>
              </a:rPr>
              <a:t>: </a:t>
            </a:r>
            <a:r>
              <a:rPr lang="ar-SA" b="1" dirty="0" smtClean="0">
                <a:solidFill>
                  <a:schemeClr val="bg1"/>
                </a:solidFill>
                <a:latin typeface="Arial Unicode MS" pitchFamily="34" charset="-128"/>
                <a:ea typeface="Arial Unicode MS" pitchFamily="34" charset="-128"/>
              </a:rPr>
              <a:t>لا يمكن تقييم الدرجة (درجة دون التقييم)</a:t>
            </a:r>
          </a:p>
          <a:p>
            <a:pPr>
              <a:buFont typeface="Wingdings" pitchFamily="2" charset="2"/>
              <a:buChar char="Ø"/>
            </a:pPr>
            <a:r>
              <a:rPr lang="en-US" b="1" dirty="0" smtClean="0">
                <a:solidFill>
                  <a:srgbClr val="002060"/>
                </a:solidFill>
                <a:latin typeface="Arial Unicode MS" pitchFamily="34" charset="-128"/>
                <a:ea typeface="Arial Unicode MS" pitchFamily="34" charset="-128"/>
              </a:rPr>
              <a:t>G1</a:t>
            </a:r>
            <a:r>
              <a:rPr lang="ar-SA" b="1" dirty="0" smtClean="0">
                <a:solidFill>
                  <a:srgbClr val="002060"/>
                </a:solidFill>
                <a:latin typeface="Arial Unicode MS" pitchFamily="34" charset="-128"/>
                <a:ea typeface="Arial Unicode MS" pitchFamily="34" charset="-128"/>
              </a:rPr>
              <a:t>: </a:t>
            </a:r>
            <a:r>
              <a:rPr lang="ar-SA" b="1" dirty="0" smtClean="0">
                <a:solidFill>
                  <a:schemeClr val="bg1"/>
                </a:solidFill>
                <a:latin typeface="Arial Unicode MS" pitchFamily="34" charset="-128"/>
                <a:ea typeface="Arial Unicode MS" pitchFamily="34" charset="-128"/>
              </a:rPr>
              <a:t>جيد التمايز (الدرجة منخفضة)</a:t>
            </a:r>
          </a:p>
          <a:p>
            <a:pPr>
              <a:buFont typeface="Wingdings" pitchFamily="2" charset="2"/>
              <a:buChar char="Ø"/>
            </a:pPr>
            <a:r>
              <a:rPr lang="en-US" b="1" dirty="0" smtClean="0">
                <a:solidFill>
                  <a:srgbClr val="002060"/>
                </a:solidFill>
                <a:latin typeface="Arial Unicode MS" pitchFamily="34" charset="-128"/>
                <a:ea typeface="Arial Unicode MS" pitchFamily="34" charset="-128"/>
              </a:rPr>
              <a:t>G2</a:t>
            </a:r>
            <a:r>
              <a:rPr lang="ar-SA" b="1" dirty="0" smtClean="0">
                <a:solidFill>
                  <a:srgbClr val="002060"/>
                </a:solidFill>
                <a:latin typeface="Arial Unicode MS" pitchFamily="34" charset="-128"/>
                <a:ea typeface="Arial Unicode MS" pitchFamily="34" charset="-128"/>
              </a:rPr>
              <a:t>: </a:t>
            </a:r>
            <a:r>
              <a:rPr lang="ar-SA" b="1" dirty="0" smtClean="0">
                <a:solidFill>
                  <a:schemeClr val="bg1"/>
                </a:solidFill>
                <a:latin typeface="Arial Unicode MS" pitchFamily="34" charset="-128"/>
                <a:ea typeface="Arial Unicode MS" pitchFamily="34" charset="-128"/>
              </a:rPr>
              <a:t>معتدل التمايز (الدرجة متوسطة)</a:t>
            </a:r>
          </a:p>
          <a:p>
            <a:pPr>
              <a:buFont typeface="Wingdings" pitchFamily="2" charset="2"/>
              <a:buChar char="Ø"/>
            </a:pPr>
            <a:r>
              <a:rPr lang="en-US" b="1" dirty="0" smtClean="0">
                <a:solidFill>
                  <a:srgbClr val="002060"/>
                </a:solidFill>
                <a:latin typeface="Arial Unicode MS" pitchFamily="34" charset="-128"/>
                <a:ea typeface="Arial Unicode MS" pitchFamily="34" charset="-128"/>
              </a:rPr>
              <a:t>G3</a:t>
            </a:r>
            <a:r>
              <a:rPr lang="ar-SA" b="1" dirty="0" smtClean="0">
                <a:solidFill>
                  <a:srgbClr val="002060"/>
                </a:solidFill>
                <a:latin typeface="Arial Unicode MS" pitchFamily="34" charset="-128"/>
                <a:ea typeface="Arial Unicode MS" pitchFamily="34" charset="-128"/>
              </a:rPr>
              <a:t>: </a:t>
            </a:r>
            <a:r>
              <a:rPr lang="ar-SA" b="1" dirty="0" smtClean="0">
                <a:solidFill>
                  <a:schemeClr val="bg1"/>
                </a:solidFill>
                <a:latin typeface="Arial Unicode MS" pitchFamily="34" charset="-128"/>
                <a:ea typeface="Arial Unicode MS" pitchFamily="34" charset="-128"/>
              </a:rPr>
              <a:t>ضعيف التمايز (الدرجة عالية)</a:t>
            </a:r>
          </a:p>
          <a:p>
            <a:pPr>
              <a:buFont typeface="Wingdings" pitchFamily="2" charset="2"/>
              <a:buChar char="Ø"/>
            </a:pPr>
            <a:r>
              <a:rPr lang="en-US" b="1" dirty="0" smtClean="0">
                <a:solidFill>
                  <a:srgbClr val="002060"/>
                </a:solidFill>
                <a:latin typeface="Arial Unicode MS" pitchFamily="34" charset="-128"/>
                <a:ea typeface="Arial Unicode MS" pitchFamily="34" charset="-128"/>
              </a:rPr>
              <a:t>G4</a:t>
            </a:r>
            <a:r>
              <a:rPr lang="ar-SA" b="1" dirty="0" smtClean="0">
                <a:solidFill>
                  <a:srgbClr val="002060"/>
                </a:solidFill>
                <a:latin typeface="Arial Unicode MS" pitchFamily="34" charset="-128"/>
                <a:ea typeface="Arial Unicode MS" pitchFamily="34" charset="-128"/>
              </a:rPr>
              <a:t>:</a:t>
            </a:r>
            <a:r>
              <a:rPr lang="ar-SA" b="1" dirty="0" smtClean="0">
                <a:solidFill>
                  <a:schemeClr val="bg1"/>
                </a:solidFill>
                <a:latin typeface="Arial Unicode MS" pitchFamily="34" charset="-128"/>
                <a:ea typeface="Arial Unicode MS" pitchFamily="34" charset="-128"/>
              </a:rPr>
              <a:t> غير متمايز</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تصنيف درجة خاص ببعض الأورام: </a:t>
            </a:r>
            <a:r>
              <a:rPr lang="ar-SA" b="1" dirty="0" smtClean="0">
                <a:solidFill>
                  <a:schemeClr val="bg1"/>
                </a:solidFill>
                <a:latin typeface="Arial Unicode MS" pitchFamily="34" charset="-128"/>
                <a:ea typeface="Arial Unicode MS" pitchFamily="34" charset="-128"/>
              </a:rPr>
              <a:t>كالثدي والقولون</a:t>
            </a:r>
          </a:p>
          <a:p>
            <a:pPr>
              <a:buFont typeface="Wingdings" pitchFamily="2" charset="2"/>
              <a:buChar char="v"/>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v"/>
            </a:pPr>
            <a:endParaRPr lang="ar-SA" b="1" dirty="0" smtClean="0">
              <a:solidFill>
                <a:schemeClr val="bg1"/>
              </a:solidFill>
              <a:latin typeface="Arial Unicode MS" pitchFamily="34" charset="-128"/>
              <a:ea typeface="Arial Unicode MS" pitchFamily="34" charset="-128"/>
            </a:endParaRPr>
          </a:p>
          <a:p>
            <a:pPr>
              <a:buNone/>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231</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800" b="1" dirty="0" smtClean="0">
                <a:solidFill>
                  <a:srgbClr val="0070C0"/>
                </a:solidFill>
                <a:latin typeface="Monotype Koufi" pitchFamily="2" charset="-78"/>
                <a:ea typeface="Monotype Koufi" pitchFamily="2" charset="-78"/>
                <a:cs typeface="PT Bold Heading" pitchFamily="2" charset="-78"/>
              </a:rPr>
              <a:t>تصنيف مراحل السرطان</a:t>
            </a:r>
            <a:br>
              <a:rPr lang="ar-SY" sz="3800" b="1" dirty="0" smtClean="0">
                <a:solidFill>
                  <a:srgbClr val="0070C0"/>
                </a:solidFill>
                <a:latin typeface="Monotype Koufi" pitchFamily="2" charset="-78"/>
                <a:ea typeface="Monotype Koufi" pitchFamily="2" charset="-78"/>
                <a:cs typeface="PT Bold Heading" pitchFamily="2" charset="-78"/>
              </a:rPr>
            </a:br>
            <a:r>
              <a:rPr lang="ar-SY" sz="3800" b="1" dirty="0" smtClean="0">
                <a:solidFill>
                  <a:srgbClr val="C00000"/>
                </a:solidFill>
                <a:latin typeface="Monotype Koufi" pitchFamily="2" charset="-78"/>
                <a:ea typeface="Monotype Koufi" pitchFamily="2" charset="-78"/>
                <a:cs typeface="PT Bold Heading" pitchFamily="2" charset="-78"/>
              </a:rPr>
              <a:t>تصنيف حسب الدرجة </a:t>
            </a:r>
            <a:r>
              <a:rPr lang="en-US" sz="3800" b="1" dirty="0" smtClean="0">
                <a:solidFill>
                  <a:srgbClr val="C00000"/>
                </a:solidFill>
                <a:latin typeface="Monotype Koufi" pitchFamily="2" charset="-78"/>
                <a:ea typeface="Monotype Koufi" pitchFamily="2" charset="-78"/>
                <a:cs typeface="PT Bold Heading" pitchFamily="2" charset="-78"/>
              </a:rPr>
              <a:t>(Grade)</a:t>
            </a:r>
            <a:r>
              <a:rPr lang="ar-SY" sz="3800" b="1" baseline="30000" dirty="0" smtClean="0">
                <a:solidFill>
                  <a:srgbClr val="C00000"/>
                </a:solidFill>
                <a:latin typeface="Monotype Koufi" pitchFamily="2" charset="-78"/>
                <a:ea typeface="Monotype Koufi" pitchFamily="2" charset="-78"/>
                <a:cs typeface="PT Bold Heading" pitchFamily="2" charset="-78"/>
              </a:rPr>
              <a:t> </a:t>
            </a:r>
            <a:r>
              <a:rPr lang="ar-SY" sz="3800" b="1" baseline="30000" dirty="0" smtClean="0">
                <a:solidFill>
                  <a:srgbClr val="00B050"/>
                </a:solidFill>
                <a:latin typeface="Monotype Koufi" pitchFamily="2" charset="-78"/>
                <a:ea typeface="Monotype Koufi" pitchFamily="2" charset="-78"/>
                <a:cs typeface="PT Bold Heading" pitchFamily="2" charset="-78"/>
              </a:rPr>
              <a:t>1، 22، 28 </a:t>
            </a:r>
            <a:endParaRPr lang="ar-SY" sz="3800"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232</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r>
              <a:rPr lang="ar-SA" sz="2200" b="1" dirty="0" smtClean="0">
                <a:solidFill>
                  <a:srgbClr val="002060"/>
                </a:solidFill>
                <a:latin typeface="Monotype Koufi" pitchFamily="2" charset="-78"/>
                <a:ea typeface="Monotype Koufi" pitchFamily="2" charset="-78"/>
                <a:cs typeface="Monotype Koufi" pitchFamily="2" charset="-78"/>
              </a:rPr>
              <a:t>                 سرطان القولون</a:t>
            </a:r>
            <a:endParaRPr lang="en-US" sz="2200" dirty="0">
              <a:solidFill>
                <a:srgbClr val="002060"/>
              </a:solidFill>
              <a:ea typeface="Monotype Koufi" pitchFamily="2" charset="-78"/>
              <a:cs typeface="Monotype Koufi" pitchFamily="2" charset="-78"/>
            </a:endParaRPr>
          </a:p>
        </p:txBody>
      </p:sp>
      <p:pic>
        <p:nvPicPr>
          <p:cNvPr id="8" name="Picture 2" descr="C:\Users\TOSHIBA\Documents\محاضرات السرطان\تصنيف المسرطنات\مرحلة ودرجة السرطان\تصنيف GRADE على احد الانسجة.jpg"/>
          <p:cNvPicPr>
            <a:picLocks noChangeAspect="1" noChangeArrowheads="1"/>
          </p:cNvPicPr>
          <p:nvPr/>
        </p:nvPicPr>
        <p:blipFill>
          <a:blip r:embed="rId2"/>
          <a:srcRect/>
          <a:stretch>
            <a:fillRect/>
          </a:stretch>
        </p:blipFill>
        <p:spPr bwMode="auto">
          <a:xfrm>
            <a:off x="1928794" y="1857364"/>
            <a:ext cx="5371619" cy="403292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السرطان النقائلي</a:t>
            </a:r>
            <a:r>
              <a:rPr lang="ar-SY" b="1" baseline="30000" dirty="0" smtClean="0">
                <a:solidFill>
                  <a:srgbClr val="00B050"/>
                </a:solidFill>
                <a:latin typeface="Monotype Koufi" pitchFamily="2" charset="-78"/>
                <a:ea typeface="Monotype Koufi" pitchFamily="2" charset="-78"/>
                <a:cs typeface="PT Bold Heading" pitchFamily="2" charset="-78"/>
              </a:rPr>
              <a:t>1، 20</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مراحل انتقال الورم</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الغزو الموضعي</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دخول الوعاء</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الدوران (الدم </a:t>
            </a:r>
            <a:r>
              <a:rPr lang="ar-SA" b="1" dirty="0" err="1" smtClean="0">
                <a:solidFill>
                  <a:schemeClr val="bg1"/>
                </a:solidFill>
                <a:latin typeface="Arial Unicode MS" pitchFamily="34" charset="-128"/>
                <a:ea typeface="Arial Unicode MS" pitchFamily="34" charset="-128"/>
              </a:rPr>
              <a:t>واللمف</a:t>
            </a:r>
            <a:r>
              <a:rPr lang="ar-SA" b="1" dirty="0" smtClean="0">
                <a:solidFill>
                  <a:schemeClr val="bg1"/>
                </a:solidFill>
                <a:latin typeface="Arial Unicode MS" pitchFamily="34" charset="-128"/>
                <a:ea typeface="Arial Unicode MS" pitchFamily="34" charset="-128"/>
              </a:rPr>
              <a:t>)</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التوقف والتسرب</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التكاثر</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تولد الأوعية</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233</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السرطان النقائلي</a:t>
            </a:r>
            <a:r>
              <a:rPr lang="ar-SY" b="1" baseline="30000" dirty="0" smtClean="0">
                <a:solidFill>
                  <a:srgbClr val="00B050"/>
                </a:solidFill>
                <a:latin typeface="Monotype Koufi" pitchFamily="2" charset="-78"/>
                <a:ea typeface="Monotype Koufi" pitchFamily="2" charset="-78"/>
                <a:cs typeface="PT Bold Heading" pitchFamily="2" charset="-78"/>
              </a:rPr>
              <a:t>1، 20</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lnSpcReduction="10000"/>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أماكن انتقال الورم</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من الرئة إلى: </a:t>
            </a:r>
            <a:r>
              <a:rPr lang="ar-SA" b="1" dirty="0" err="1" smtClean="0">
                <a:solidFill>
                  <a:schemeClr val="bg1"/>
                </a:solidFill>
                <a:latin typeface="Arial Unicode MS" pitchFamily="34" charset="-128"/>
                <a:ea typeface="Arial Unicode MS" pitchFamily="34" charset="-128"/>
              </a:rPr>
              <a:t>الكظر</a:t>
            </a:r>
            <a:r>
              <a:rPr lang="ar-SA" b="1" dirty="0" smtClean="0">
                <a:solidFill>
                  <a:schemeClr val="bg1"/>
                </a:solidFill>
                <a:latin typeface="Arial Unicode MS" pitchFamily="34" charset="-128"/>
                <a:ea typeface="Arial Unicode MS" pitchFamily="34" charset="-128"/>
              </a:rPr>
              <a:t>، العظم، الدماغ، الكبد، أعضاء أخرى</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من القولون-المستقيم إلى: </a:t>
            </a:r>
            <a:r>
              <a:rPr lang="ar-SA" b="1" dirty="0" smtClean="0">
                <a:solidFill>
                  <a:schemeClr val="bg1"/>
                </a:solidFill>
                <a:latin typeface="Arial Unicode MS" pitchFamily="34" charset="-128"/>
                <a:ea typeface="Arial Unicode MS" pitchFamily="34" charset="-128"/>
              </a:rPr>
              <a:t>الكبد، الرئة، </a:t>
            </a:r>
            <a:r>
              <a:rPr lang="ar-SA" b="1" dirty="0" err="1" smtClean="0">
                <a:solidFill>
                  <a:schemeClr val="bg1"/>
                </a:solidFill>
                <a:latin typeface="Arial Unicode MS" pitchFamily="34" charset="-128"/>
                <a:ea typeface="Arial Unicode MS" pitchFamily="34" charset="-128"/>
              </a:rPr>
              <a:t>الصفاق</a:t>
            </a:r>
            <a:r>
              <a:rPr lang="ar-SA" b="1" dirty="0" smtClean="0">
                <a:solidFill>
                  <a:schemeClr val="bg1"/>
                </a:solidFill>
                <a:latin typeface="Arial Unicode MS" pitchFamily="34" charset="-128"/>
                <a:ea typeface="Arial Unicode MS" pitchFamily="34" charset="-128"/>
              </a:rPr>
              <a:t> </a:t>
            </a:r>
          </a:p>
          <a:p>
            <a:pPr>
              <a:buFont typeface="Wingdings" pitchFamily="2" charset="2"/>
              <a:buChar char="Ø"/>
            </a:pPr>
            <a:r>
              <a:rPr lang="ar-SA" b="1" dirty="0" smtClean="0">
                <a:solidFill>
                  <a:srgbClr val="002060"/>
                </a:solidFill>
                <a:latin typeface="Arial Unicode MS" pitchFamily="34" charset="-128"/>
                <a:ea typeface="Arial Unicode MS" pitchFamily="34" charset="-128"/>
              </a:rPr>
              <a:t>من المعدة إلى: </a:t>
            </a:r>
            <a:r>
              <a:rPr lang="ar-SA" b="1" dirty="0" smtClean="0">
                <a:solidFill>
                  <a:schemeClr val="bg1"/>
                </a:solidFill>
                <a:latin typeface="Arial Unicode MS" pitchFamily="34" charset="-128"/>
                <a:ea typeface="Arial Unicode MS" pitchFamily="34" charset="-128"/>
              </a:rPr>
              <a:t>الكبد، الرئة، </a:t>
            </a:r>
            <a:r>
              <a:rPr lang="ar-SA" b="1" dirty="0" err="1" smtClean="0">
                <a:solidFill>
                  <a:schemeClr val="bg1"/>
                </a:solidFill>
                <a:latin typeface="Arial Unicode MS" pitchFamily="34" charset="-128"/>
                <a:ea typeface="Arial Unicode MS" pitchFamily="34" charset="-128"/>
              </a:rPr>
              <a:t>الصفاق</a:t>
            </a:r>
            <a:endParaRPr lang="ar-SA" b="1" dirty="0" smtClean="0">
              <a:solidFill>
                <a:schemeClr val="bg1"/>
              </a:solidFill>
              <a:latin typeface="Arial Unicode MS" pitchFamily="34" charset="-128"/>
              <a:ea typeface="Arial Unicode MS" pitchFamily="34" charset="-128"/>
            </a:endParaRP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من البنكرياس (</a:t>
            </a:r>
            <a:r>
              <a:rPr lang="ar-SA" b="1" dirty="0" err="1" smtClean="0">
                <a:solidFill>
                  <a:srgbClr val="002060"/>
                </a:solidFill>
                <a:latin typeface="Arial Unicode MS" pitchFamily="34" charset="-128"/>
                <a:ea typeface="Arial Unicode MS" pitchFamily="34" charset="-128"/>
              </a:rPr>
              <a:t>المعثكلة</a:t>
            </a:r>
            <a:r>
              <a:rPr lang="ar-SA" b="1" dirty="0" smtClean="0">
                <a:solidFill>
                  <a:srgbClr val="002060"/>
                </a:solidFill>
                <a:latin typeface="Arial Unicode MS" pitchFamily="34" charset="-128"/>
                <a:ea typeface="Arial Unicode MS" pitchFamily="34" charset="-128"/>
              </a:rPr>
              <a:t>) إلى: </a:t>
            </a:r>
            <a:r>
              <a:rPr lang="ar-SA" b="1" dirty="0" smtClean="0">
                <a:solidFill>
                  <a:schemeClr val="bg1"/>
                </a:solidFill>
                <a:latin typeface="Arial Unicode MS" pitchFamily="34" charset="-128"/>
                <a:ea typeface="Arial Unicode MS" pitchFamily="34" charset="-128"/>
              </a:rPr>
              <a:t>الكبد، الرئة، </a:t>
            </a:r>
            <a:r>
              <a:rPr lang="ar-SA" b="1" dirty="0" err="1" smtClean="0">
                <a:solidFill>
                  <a:schemeClr val="bg1"/>
                </a:solidFill>
                <a:latin typeface="Arial Unicode MS" pitchFamily="34" charset="-128"/>
                <a:ea typeface="Arial Unicode MS" pitchFamily="34" charset="-128"/>
              </a:rPr>
              <a:t>الصفاق</a:t>
            </a: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r>
              <a:rPr lang="ar-SA" b="1" dirty="0" smtClean="0">
                <a:solidFill>
                  <a:srgbClr val="002060"/>
                </a:solidFill>
                <a:latin typeface="Arial Unicode MS" pitchFamily="34" charset="-128"/>
                <a:ea typeface="Arial Unicode MS" pitchFamily="34" charset="-128"/>
              </a:rPr>
              <a:t>من المثانة إلى: </a:t>
            </a:r>
            <a:r>
              <a:rPr lang="ar-SA" b="1" dirty="0" smtClean="0">
                <a:solidFill>
                  <a:schemeClr val="bg1"/>
                </a:solidFill>
                <a:latin typeface="Arial Unicode MS" pitchFamily="34" charset="-128"/>
                <a:ea typeface="Arial Unicode MS" pitchFamily="34" charset="-128"/>
              </a:rPr>
              <a:t>العظم، الكبد، الرئة</a:t>
            </a:r>
          </a:p>
          <a:p>
            <a:pPr>
              <a:buFont typeface="Wingdings" pitchFamily="2" charset="2"/>
              <a:buChar char="Ø"/>
            </a:pPr>
            <a:r>
              <a:rPr lang="ar-SA" b="1" dirty="0" smtClean="0">
                <a:solidFill>
                  <a:srgbClr val="002060"/>
                </a:solidFill>
                <a:latin typeface="Arial Unicode MS" pitchFamily="34" charset="-128"/>
                <a:ea typeface="Arial Unicode MS" pitchFamily="34" charset="-128"/>
              </a:rPr>
              <a:t>من الكلية إلى: </a:t>
            </a:r>
            <a:r>
              <a:rPr lang="ar-SA" b="1" dirty="0" err="1" smtClean="0">
                <a:solidFill>
                  <a:schemeClr val="bg1"/>
                </a:solidFill>
                <a:latin typeface="Arial Unicode MS" pitchFamily="34" charset="-128"/>
                <a:ea typeface="Arial Unicode MS" pitchFamily="34" charset="-128"/>
              </a:rPr>
              <a:t>الكظر</a:t>
            </a:r>
            <a:r>
              <a:rPr lang="ar-SA" b="1" dirty="0" smtClean="0">
                <a:solidFill>
                  <a:schemeClr val="bg1"/>
                </a:solidFill>
                <a:latin typeface="Arial Unicode MS" pitchFamily="34" charset="-128"/>
                <a:ea typeface="Arial Unicode MS" pitchFamily="34" charset="-128"/>
              </a:rPr>
              <a:t>، العظم، الدماغ، الكبد، الرئة</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من البروستاتة (</a:t>
            </a:r>
            <a:r>
              <a:rPr lang="ar-SA" b="1" dirty="0" err="1" smtClean="0">
                <a:solidFill>
                  <a:srgbClr val="002060"/>
                </a:solidFill>
                <a:latin typeface="Arial Unicode MS" pitchFamily="34" charset="-128"/>
                <a:ea typeface="Arial Unicode MS" pitchFamily="34" charset="-128"/>
              </a:rPr>
              <a:t>الموثة</a:t>
            </a:r>
            <a:r>
              <a:rPr lang="ar-SA" b="1" dirty="0" smtClean="0">
                <a:solidFill>
                  <a:srgbClr val="002060"/>
                </a:solidFill>
                <a:latin typeface="Arial Unicode MS" pitchFamily="34" charset="-128"/>
                <a:ea typeface="Arial Unicode MS" pitchFamily="34" charset="-128"/>
              </a:rPr>
              <a:t>) إلى: </a:t>
            </a:r>
            <a:r>
              <a:rPr lang="ar-SA" b="1" dirty="0" err="1" smtClean="0">
                <a:solidFill>
                  <a:schemeClr val="bg1"/>
                </a:solidFill>
                <a:latin typeface="Arial Unicode MS" pitchFamily="34" charset="-128"/>
                <a:ea typeface="Arial Unicode MS" pitchFamily="34" charset="-128"/>
              </a:rPr>
              <a:t>الكظر</a:t>
            </a:r>
            <a:r>
              <a:rPr lang="ar-SA" b="1" dirty="0" smtClean="0">
                <a:solidFill>
                  <a:schemeClr val="bg1"/>
                </a:solidFill>
                <a:latin typeface="Arial Unicode MS" pitchFamily="34" charset="-128"/>
                <a:ea typeface="Arial Unicode MS" pitchFamily="34" charset="-128"/>
              </a:rPr>
              <a:t>، العظم، الكبد، الرئة</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234</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السرطان النقائلي</a:t>
            </a:r>
            <a:r>
              <a:rPr lang="ar-SY" b="1" baseline="30000" dirty="0" smtClean="0">
                <a:solidFill>
                  <a:srgbClr val="00B050"/>
                </a:solidFill>
                <a:latin typeface="Monotype Koufi" pitchFamily="2" charset="-78"/>
                <a:ea typeface="Monotype Koufi" pitchFamily="2" charset="-78"/>
                <a:cs typeface="PT Bold Heading" pitchFamily="2" charset="-78"/>
              </a:rPr>
              <a:t>1، 20</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أماكن انتقال الورم</a:t>
            </a:r>
          </a:p>
          <a:p>
            <a:pPr>
              <a:buFont typeface="Wingdings" pitchFamily="2" charset="2"/>
              <a:buChar char="Ø"/>
            </a:pPr>
            <a:r>
              <a:rPr lang="ar-SA" b="1" dirty="0" smtClean="0">
                <a:solidFill>
                  <a:srgbClr val="002060"/>
                </a:solidFill>
                <a:latin typeface="Arial Unicode MS" pitchFamily="34" charset="-128"/>
                <a:ea typeface="Arial Unicode MS" pitchFamily="34" charset="-128"/>
              </a:rPr>
              <a:t>من المبيض إلى: </a:t>
            </a:r>
            <a:r>
              <a:rPr lang="ar-SA" b="1" dirty="0" smtClean="0">
                <a:solidFill>
                  <a:schemeClr val="bg1"/>
                </a:solidFill>
                <a:latin typeface="Arial Unicode MS" pitchFamily="34" charset="-128"/>
                <a:ea typeface="Arial Unicode MS" pitchFamily="34" charset="-128"/>
              </a:rPr>
              <a:t>الكبد، الرئة، </a:t>
            </a:r>
            <a:r>
              <a:rPr lang="ar-SA" b="1" dirty="0" err="1" smtClean="0">
                <a:solidFill>
                  <a:schemeClr val="bg1"/>
                </a:solidFill>
                <a:latin typeface="Arial Unicode MS" pitchFamily="34" charset="-128"/>
                <a:ea typeface="Arial Unicode MS" pitchFamily="34" charset="-128"/>
              </a:rPr>
              <a:t>الصفاق</a:t>
            </a:r>
            <a:endParaRPr lang="ar-SA" b="1" dirty="0" smtClean="0">
              <a:solidFill>
                <a:schemeClr val="bg1"/>
              </a:solidFill>
              <a:latin typeface="Arial Unicode MS" pitchFamily="34" charset="-128"/>
              <a:ea typeface="Arial Unicode MS" pitchFamily="34" charset="-128"/>
            </a:endParaRP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من الرحم إلى: </a:t>
            </a:r>
            <a:r>
              <a:rPr lang="ar-SA" b="1" dirty="0" smtClean="0">
                <a:solidFill>
                  <a:schemeClr val="bg1"/>
                </a:solidFill>
                <a:latin typeface="Arial Unicode MS" pitchFamily="34" charset="-128"/>
                <a:ea typeface="Arial Unicode MS" pitchFamily="34" charset="-128"/>
              </a:rPr>
              <a:t>العظم، الكبد، الرئة، </a:t>
            </a:r>
            <a:r>
              <a:rPr lang="ar-SA" b="1" dirty="0" err="1" smtClean="0">
                <a:solidFill>
                  <a:schemeClr val="bg1"/>
                </a:solidFill>
                <a:latin typeface="Arial Unicode MS" pitchFamily="34" charset="-128"/>
                <a:ea typeface="Arial Unicode MS" pitchFamily="34" charset="-128"/>
              </a:rPr>
              <a:t>الصفاق</a:t>
            </a:r>
            <a:r>
              <a:rPr lang="ar-SA" b="1" dirty="0" smtClean="0">
                <a:solidFill>
                  <a:schemeClr val="bg1"/>
                </a:solidFill>
                <a:latin typeface="Arial Unicode MS" pitchFamily="34" charset="-128"/>
                <a:ea typeface="Arial Unicode MS" pitchFamily="34" charset="-128"/>
              </a:rPr>
              <a:t>، المهبل</a:t>
            </a:r>
          </a:p>
          <a:p>
            <a:pPr>
              <a:buFont typeface="Wingdings" pitchFamily="2" charset="2"/>
              <a:buChar char="Ø"/>
            </a:pPr>
            <a:r>
              <a:rPr lang="ar-SA" b="1" dirty="0" smtClean="0">
                <a:solidFill>
                  <a:srgbClr val="002060"/>
                </a:solidFill>
                <a:latin typeface="Arial Unicode MS" pitchFamily="34" charset="-128"/>
                <a:ea typeface="Arial Unicode MS" pitchFamily="34" charset="-128"/>
              </a:rPr>
              <a:t>من الثدي إلى: </a:t>
            </a:r>
            <a:r>
              <a:rPr lang="ar-SA" b="1" dirty="0" smtClean="0">
                <a:solidFill>
                  <a:schemeClr val="bg1"/>
                </a:solidFill>
                <a:latin typeface="Arial Unicode MS" pitchFamily="34" charset="-128"/>
                <a:ea typeface="Arial Unicode MS" pitchFamily="34" charset="-128"/>
              </a:rPr>
              <a:t>العظم، الدماغ، الكبد، الرئة</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من الورم </a:t>
            </a:r>
            <a:r>
              <a:rPr lang="ar-SA" b="1" dirty="0" err="1" smtClean="0">
                <a:solidFill>
                  <a:srgbClr val="002060"/>
                </a:solidFill>
                <a:latin typeface="Arial Unicode MS" pitchFamily="34" charset="-128"/>
                <a:ea typeface="Arial Unicode MS" pitchFamily="34" charset="-128"/>
              </a:rPr>
              <a:t>الميلانيني</a:t>
            </a:r>
            <a:r>
              <a:rPr lang="ar-SA" b="1" dirty="0" smtClean="0">
                <a:solidFill>
                  <a:srgbClr val="002060"/>
                </a:solidFill>
                <a:latin typeface="Arial Unicode MS" pitchFamily="34" charset="-128"/>
                <a:ea typeface="Arial Unicode MS" pitchFamily="34" charset="-128"/>
              </a:rPr>
              <a:t> إلى: </a:t>
            </a:r>
            <a:r>
              <a:rPr lang="ar-SA" b="1" dirty="0" smtClean="0">
                <a:solidFill>
                  <a:schemeClr val="bg1"/>
                </a:solidFill>
                <a:latin typeface="Arial Unicode MS" pitchFamily="34" charset="-128"/>
                <a:ea typeface="Arial Unicode MS" pitchFamily="34" charset="-128"/>
              </a:rPr>
              <a:t>العظم، الدماغ، الكبد، الرئة، الجلد/العضل</a:t>
            </a:r>
          </a:p>
          <a:p>
            <a:pPr>
              <a:buFont typeface="Wingdings" pitchFamily="2" charset="2"/>
              <a:buChar char="Ø"/>
            </a:pPr>
            <a:r>
              <a:rPr lang="ar-SA" b="1" dirty="0" smtClean="0">
                <a:solidFill>
                  <a:srgbClr val="002060"/>
                </a:solidFill>
                <a:latin typeface="Arial Unicode MS" pitchFamily="34" charset="-128"/>
                <a:ea typeface="Arial Unicode MS" pitchFamily="34" charset="-128"/>
              </a:rPr>
              <a:t>من الدرقية إلى: </a:t>
            </a:r>
            <a:r>
              <a:rPr lang="ar-SA" b="1" dirty="0" smtClean="0">
                <a:solidFill>
                  <a:schemeClr val="bg1"/>
                </a:solidFill>
                <a:latin typeface="Arial Unicode MS" pitchFamily="34" charset="-128"/>
                <a:ea typeface="Arial Unicode MS" pitchFamily="34" charset="-128"/>
              </a:rPr>
              <a:t>العظم، الكبد، الرئة</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235</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السرطان النقائلي</a:t>
            </a:r>
            <a:r>
              <a:rPr lang="ar-SY" b="1" baseline="30000" dirty="0" smtClean="0">
                <a:solidFill>
                  <a:srgbClr val="00B050"/>
                </a:solidFill>
                <a:latin typeface="Monotype Koufi" pitchFamily="2" charset="-78"/>
                <a:ea typeface="Monotype Koufi" pitchFamily="2" charset="-78"/>
                <a:cs typeface="PT Bold Heading" pitchFamily="2" charset="-78"/>
              </a:rPr>
              <a:t>1، 20، 28</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236</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r>
              <a:rPr lang="ar-SA" sz="2200" dirty="0" err="1" smtClean="0">
                <a:solidFill>
                  <a:srgbClr val="002060"/>
                </a:solidFill>
                <a:latin typeface="Monotype Koufi" pitchFamily="2" charset="-78"/>
                <a:ea typeface="Monotype Koufi" pitchFamily="2" charset="-78"/>
                <a:cs typeface="Monotype Koufi" pitchFamily="2" charset="-78"/>
              </a:rPr>
              <a:t>نتنتتنتنت</a:t>
            </a:r>
            <a:endParaRPr lang="ar-SA" sz="2200" dirty="0" smtClean="0">
              <a:solidFill>
                <a:srgbClr val="002060"/>
              </a:solidFill>
              <a:latin typeface="Monotype Koufi" pitchFamily="2" charset="-78"/>
              <a:ea typeface="Monotype Koufi" pitchFamily="2" charset="-78"/>
              <a:cs typeface="Monotype Koufi" pitchFamily="2" charset="-78"/>
            </a:endParaRPr>
          </a:p>
        </p:txBody>
      </p:sp>
      <p:pic>
        <p:nvPicPr>
          <p:cNvPr id="9" name="Picture 3" descr="C:\Users\TOSHIBA\Documents\محاضرات السرطان\تصنيف المسرطنات\انتقال السرطان\انتقال الورم.png"/>
          <p:cNvPicPr>
            <a:picLocks noChangeAspect="1" noChangeArrowheads="1"/>
          </p:cNvPicPr>
          <p:nvPr/>
        </p:nvPicPr>
        <p:blipFill>
          <a:blip r:embed="rId2"/>
          <a:srcRect t="4609" b="9218"/>
          <a:stretch>
            <a:fillRect/>
          </a:stretch>
        </p:blipFill>
        <p:spPr bwMode="auto">
          <a:xfrm>
            <a:off x="4143372" y="1714488"/>
            <a:ext cx="4762500" cy="201913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0" name="Picture 2" descr="C:\Users\TOSHIBA\Documents\محاضرات السرطان\تصنيف المسرطنات\انتقال السرطان\انتقال السرطان1.png"/>
          <p:cNvPicPr>
            <a:picLocks noChangeAspect="1" noChangeArrowheads="1"/>
          </p:cNvPicPr>
          <p:nvPr/>
        </p:nvPicPr>
        <p:blipFill>
          <a:blip r:embed="rId3"/>
          <a:srcRect l="3730" r="5595"/>
          <a:stretch>
            <a:fillRect/>
          </a:stretch>
        </p:blipFill>
        <p:spPr bwMode="auto">
          <a:xfrm>
            <a:off x="5286380" y="3857628"/>
            <a:ext cx="3420857" cy="2457218"/>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1" name="Picture 4" descr="C:\Users\TOSHIBA\Documents\محاضرات السرطان\تصنيف المسرطنات\انتقال السرطان\2016-NCI-CANCER METASTASIS.jpg"/>
          <p:cNvPicPr>
            <a:picLocks noChangeAspect="1" noChangeArrowheads="1"/>
          </p:cNvPicPr>
          <p:nvPr/>
        </p:nvPicPr>
        <p:blipFill>
          <a:blip r:embed="rId4"/>
          <a:srcRect l="7238" t="1273" r="2068" b="8272"/>
          <a:stretch>
            <a:fillRect/>
          </a:stretch>
        </p:blipFill>
        <p:spPr bwMode="auto">
          <a:xfrm>
            <a:off x="285720" y="3214686"/>
            <a:ext cx="3752917" cy="304171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r>
              <a:rPr lang="ar-SY" b="1" baseline="30000" dirty="0" smtClean="0">
                <a:solidFill>
                  <a:srgbClr val="00B050"/>
                </a:solidFill>
                <a:latin typeface="Monotype Koufi" pitchFamily="2" charset="-78"/>
                <a:ea typeface="Monotype Koufi" pitchFamily="2" charset="-78"/>
                <a:cs typeface="PT Bold Heading" pitchFamily="2" charset="-78"/>
              </a:rPr>
              <a:t>1، 19</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الفحوص </a:t>
            </a:r>
            <a:r>
              <a:rPr lang="ar-SA" b="1" dirty="0" err="1" smtClean="0">
                <a:solidFill>
                  <a:srgbClr val="002060"/>
                </a:solidFill>
                <a:latin typeface="Arial Unicode MS" pitchFamily="34" charset="-128"/>
                <a:ea typeface="Arial Unicode MS" pitchFamily="34" charset="-128"/>
              </a:rPr>
              <a:t>المخبرية</a:t>
            </a:r>
            <a:endParaRPr lang="ar-SA" b="1" dirty="0" smtClean="0">
              <a:solidFill>
                <a:schemeClr val="bg1"/>
              </a:solidFill>
              <a:latin typeface="Arial Unicode MS" pitchFamily="34" charset="-128"/>
              <a:ea typeface="Arial Unicode MS" pitchFamily="34" charset="-128"/>
            </a:endParaRP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التصوير</a:t>
            </a:r>
            <a:endParaRPr lang="ar-SA" b="1" dirty="0" smtClean="0">
              <a:solidFill>
                <a:schemeClr val="bg1"/>
              </a:solidFill>
              <a:latin typeface="Arial Unicode MS" pitchFamily="34" charset="-128"/>
              <a:ea typeface="Arial Unicode MS" pitchFamily="34" charset="-128"/>
            </a:endParaRPr>
          </a:p>
          <a:p>
            <a:pPr>
              <a:buClr>
                <a:srgbClr val="002060"/>
              </a:buClr>
              <a:buFont typeface="Wingdings" pitchFamily="2" charset="2"/>
              <a:buChar char="Ø"/>
            </a:pPr>
            <a:r>
              <a:rPr lang="ar-SA" b="1" dirty="0" err="1" smtClean="0">
                <a:solidFill>
                  <a:srgbClr val="002060"/>
                </a:solidFill>
                <a:latin typeface="Arial Unicode MS" pitchFamily="34" charset="-128"/>
                <a:ea typeface="Arial Unicode MS" pitchFamily="34" charset="-128"/>
              </a:rPr>
              <a:t>الخزعة</a:t>
            </a: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237</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r>
              <a:rPr lang="ar-SY" b="1" baseline="30000" dirty="0" smtClean="0">
                <a:solidFill>
                  <a:srgbClr val="00B050"/>
                </a:solidFill>
                <a:latin typeface="Monotype Koufi" pitchFamily="2" charset="-78"/>
                <a:ea typeface="Monotype Koufi" pitchFamily="2" charset="-78"/>
                <a:cs typeface="PT Bold Heading" pitchFamily="2" charset="-78"/>
              </a:rPr>
              <a:t>1، 19</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92500" lnSpcReduction="20000"/>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الفحوص </a:t>
            </a:r>
            <a:r>
              <a:rPr lang="ar-SA" b="1" dirty="0" err="1" smtClean="0">
                <a:solidFill>
                  <a:schemeClr val="accent6">
                    <a:lumMod val="60000"/>
                    <a:lumOff val="40000"/>
                  </a:schemeClr>
                </a:solidFill>
                <a:latin typeface="Arial Unicode MS" pitchFamily="34" charset="-128"/>
                <a:ea typeface="Arial Unicode MS" pitchFamily="34" charset="-128"/>
              </a:rPr>
              <a:t>المخبرية</a:t>
            </a:r>
            <a:endParaRPr lang="ar-SA" b="1" dirty="0" smtClean="0">
              <a:solidFill>
                <a:schemeClr val="accent6">
                  <a:lumMod val="60000"/>
                  <a:lumOff val="40000"/>
                </a:schemeClr>
              </a:solidFill>
              <a:latin typeface="Arial Unicode MS" pitchFamily="34" charset="-128"/>
              <a:ea typeface="Arial Unicode MS" pitchFamily="34" charset="-128"/>
            </a:endParaRP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تعداد كامل لعناصر الدم (</a:t>
            </a:r>
            <a:r>
              <a:rPr lang="en-US" b="1" dirty="0" smtClean="0">
                <a:solidFill>
                  <a:srgbClr val="002060"/>
                </a:solidFill>
                <a:latin typeface="Arial Unicode MS" pitchFamily="34" charset="-128"/>
                <a:ea typeface="Arial Unicode MS" pitchFamily="34" charset="-128"/>
              </a:rPr>
              <a:t>CBC</a:t>
            </a:r>
            <a:r>
              <a:rPr lang="ar-SA" b="1" dirty="0" smtClean="0">
                <a:solidFill>
                  <a:srgbClr val="002060"/>
                </a:solidFill>
                <a:latin typeface="Arial Unicode MS" pitchFamily="34" charset="-128"/>
                <a:ea typeface="Arial Unicode MS" pitchFamily="34" charset="-128"/>
              </a:rPr>
              <a:t>): </a:t>
            </a:r>
            <a:r>
              <a:rPr lang="ar-SA" b="1" dirty="0" smtClean="0">
                <a:solidFill>
                  <a:schemeClr val="bg1"/>
                </a:solidFill>
                <a:latin typeface="Arial Unicode MS" pitchFamily="34" charset="-128"/>
                <a:ea typeface="Arial Unicode MS" pitchFamily="34" charset="-128"/>
              </a:rPr>
              <a:t>تعداد البيض والصيغة، </a:t>
            </a:r>
            <a:r>
              <a:rPr lang="ar-SA" b="1" dirty="0" err="1" smtClean="0">
                <a:solidFill>
                  <a:schemeClr val="bg1"/>
                </a:solidFill>
                <a:latin typeface="Arial Unicode MS" pitchFamily="34" charset="-128"/>
                <a:ea typeface="Arial Unicode MS" pitchFamily="34" charset="-128"/>
              </a:rPr>
              <a:t>الصفيحات</a:t>
            </a:r>
            <a:r>
              <a:rPr lang="ar-SA" b="1" dirty="0" smtClean="0">
                <a:solidFill>
                  <a:schemeClr val="bg1"/>
                </a:solidFill>
                <a:latin typeface="Arial Unicode MS" pitchFamily="34" charset="-128"/>
                <a:ea typeface="Arial Unicode MS" pitchFamily="34" charset="-128"/>
              </a:rPr>
              <a:t>، </a:t>
            </a:r>
            <a:r>
              <a:rPr lang="ar-SA" b="1" dirty="0" err="1" smtClean="0">
                <a:solidFill>
                  <a:schemeClr val="bg1"/>
                </a:solidFill>
                <a:latin typeface="Arial Unicode MS" pitchFamily="34" charset="-128"/>
                <a:ea typeface="Arial Unicode MS" pitchFamily="34" charset="-128"/>
              </a:rPr>
              <a:t>الخضاب</a:t>
            </a:r>
            <a:r>
              <a:rPr lang="ar-SA" b="1" dirty="0" smtClean="0">
                <a:solidFill>
                  <a:schemeClr val="bg1"/>
                </a:solidFill>
                <a:latin typeface="Arial Unicode MS" pitchFamily="34" charset="-128"/>
                <a:ea typeface="Arial Unicode MS" pitchFamily="34" charset="-128"/>
              </a:rPr>
              <a:t>، تعداد الحمر والمناسب </a:t>
            </a:r>
            <a:r>
              <a:rPr lang="ar-SA" b="1" dirty="0" err="1" smtClean="0">
                <a:solidFill>
                  <a:schemeClr val="bg1"/>
                </a:solidFill>
                <a:latin typeface="Arial Unicode MS" pitchFamily="34" charset="-128"/>
                <a:ea typeface="Arial Unicode MS" pitchFamily="34" charset="-128"/>
              </a:rPr>
              <a:t>الكريوية</a:t>
            </a:r>
            <a:endParaRPr lang="ar-SA" b="1" dirty="0" smtClean="0">
              <a:solidFill>
                <a:schemeClr val="bg1"/>
              </a:solidFill>
              <a:latin typeface="Arial Unicode MS" pitchFamily="34" charset="-128"/>
              <a:ea typeface="Arial Unicode MS" pitchFamily="34" charset="-128"/>
            </a:endParaRP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اختبارات كيميائية للدم: </a:t>
            </a:r>
            <a:r>
              <a:rPr lang="ar-SA" b="1" dirty="0" err="1" smtClean="0">
                <a:solidFill>
                  <a:schemeClr val="bg1"/>
                </a:solidFill>
                <a:latin typeface="Arial Unicode MS" pitchFamily="34" charset="-128"/>
                <a:ea typeface="Arial Unicode MS" pitchFamily="34" charset="-128"/>
              </a:rPr>
              <a:t>شوارد</a:t>
            </a:r>
            <a:r>
              <a:rPr lang="ar-SA" b="1" dirty="0" smtClean="0">
                <a:solidFill>
                  <a:schemeClr val="bg1"/>
                </a:solidFill>
                <a:latin typeface="Arial Unicode MS" pitchFamily="34" charset="-128"/>
                <a:ea typeface="Arial Unicode MS" pitchFamily="34" charset="-128"/>
              </a:rPr>
              <a:t>، خمائر، </a:t>
            </a:r>
            <a:r>
              <a:rPr lang="ar-SA" b="1" dirty="0" err="1" smtClean="0">
                <a:solidFill>
                  <a:schemeClr val="bg1"/>
                </a:solidFill>
                <a:latin typeface="Arial Unicode MS" pitchFamily="34" charset="-128"/>
                <a:ea typeface="Arial Unicode MS" pitchFamily="34" charset="-128"/>
              </a:rPr>
              <a:t>كرياتينين</a:t>
            </a:r>
            <a:r>
              <a:rPr lang="ar-SA" b="1" dirty="0" smtClean="0">
                <a:solidFill>
                  <a:schemeClr val="bg1"/>
                </a:solidFill>
                <a:latin typeface="Arial Unicode MS" pitchFamily="34" charset="-128"/>
                <a:ea typeface="Arial Unicode MS" pitchFamily="34" charset="-128"/>
              </a:rPr>
              <a:t>، بروتينات، .....</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الفحص الاعتيادي للبول</a:t>
            </a:r>
          </a:p>
          <a:p>
            <a:pPr>
              <a:buClr>
                <a:srgbClr val="002060"/>
              </a:buClr>
              <a:buFont typeface="Wingdings" pitchFamily="2" charset="2"/>
              <a:buChar char="Ø"/>
            </a:pPr>
            <a:r>
              <a:rPr lang="ar-SA" b="1" dirty="0" err="1" smtClean="0">
                <a:solidFill>
                  <a:srgbClr val="002060"/>
                </a:solidFill>
                <a:latin typeface="Arial Unicode MS" pitchFamily="34" charset="-128"/>
                <a:ea typeface="Arial Unicode MS" pitchFamily="34" charset="-128"/>
              </a:rPr>
              <a:t>سيتولوجيا</a:t>
            </a:r>
            <a:r>
              <a:rPr lang="ar-SA" b="1" dirty="0" smtClean="0">
                <a:solidFill>
                  <a:srgbClr val="002060"/>
                </a:solidFill>
                <a:latin typeface="Arial Unicode MS" pitchFamily="34" charset="-128"/>
                <a:ea typeface="Arial Unicode MS" pitchFamily="34" charset="-128"/>
              </a:rPr>
              <a:t> البول: </a:t>
            </a:r>
            <a:r>
              <a:rPr lang="ar-SA" b="1" dirty="0" smtClean="0">
                <a:solidFill>
                  <a:schemeClr val="bg1"/>
                </a:solidFill>
                <a:latin typeface="Arial Unicode MS" pitchFamily="34" charset="-128"/>
                <a:ea typeface="Arial Unicode MS" pitchFamily="34" charset="-128"/>
              </a:rPr>
              <a:t>وجود خلايا غير سوية تنطلق من المسلك البولي</a:t>
            </a:r>
            <a:endParaRPr lang="ar-SA" b="1" dirty="0" smtClean="0">
              <a:solidFill>
                <a:srgbClr val="002060"/>
              </a:solidFill>
              <a:latin typeface="Arial Unicode MS" pitchFamily="34" charset="-128"/>
              <a:ea typeface="Arial Unicode MS" pitchFamily="34" charset="-128"/>
            </a:endParaRPr>
          </a:p>
          <a:p>
            <a:pPr>
              <a:buClr>
                <a:srgbClr val="002060"/>
              </a:buClr>
              <a:buFont typeface="Wingdings" pitchFamily="2" charset="2"/>
              <a:buChar char="Ø"/>
            </a:pPr>
            <a:r>
              <a:rPr lang="ar-SA" b="1" dirty="0" err="1" smtClean="0">
                <a:solidFill>
                  <a:srgbClr val="002060"/>
                </a:solidFill>
                <a:latin typeface="Arial Unicode MS" pitchFamily="34" charset="-128"/>
                <a:ea typeface="Arial Unicode MS" pitchFamily="34" charset="-128"/>
              </a:rPr>
              <a:t>سيتولوجيا</a:t>
            </a:r>
            <a:r>
              <a:rPr lang="ar-SA" b="1" dirty="0" smtClean="0">
                <a:solidFill>
                  <a:srgbClr val="002060"/>
                </a:solidFill>
                <a:latin typeface="Arial Unicode MS" pitchFamily="34" charset="-128"/>
                <a:ea typeface="Arial Unicode MS" pitchFamily="34" charset="-128"/>
              </a:rPr>
              <a:t> القشع: </a:t>
            </a:r>
            <a:r>
              <a:rPr lang="ar-SA" b="1" dirty="0" smtClean="0">
                <a:solidFill>
                  <a:schemeClr val="bg1"/>
                </a:solidFill>
                <a:latin typeface="Arial Unicode MS" pitchFamily="34" charset="-128"/>
                <a:ea typeface="Arial Unicode MS" pitchFamily="34" charset="-128"/>
              </a:rPr>
              <a:t>وجود خلايا غير سوية في القشع (المخاط ومواد أخرى تنطلق من الرئتين)</a:t>
            </a:r>
          </a:p>
          <a:p>
            <a:pPr>
              <a:buClr>
                <a:srgbClr val="002060"/>
              </a:buClr>
              <a:buNone/>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238</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r>
              <a:rPr lang="ar-SY" b="1" baseline="30000" dirty="0" smtClean="0">
                <a:solidFill>
                  <a:srgbClr val="00B050"/>
                </a:solidFill>
                <a:latin typeface="Monotype Koufi" pitchFamily="2" charset="-78"/>
                <a:ea typeface="Monotype Koufi" pitchFamily="2" charset="-78"/>
                <a:cs typeface="PT Bold Heading" pitchFamily="2" charset="-78"/>
              </a:rPr>
              <a:t>1، 19</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الفحوص </a:t>
            </a:r>
            <a:r>
              <a:rPr lang="ar-SA" b="1" dirty="0" err="1" smtClean="0">
                <a:solidFill>
                  <a:schemeClr val="accent6">
                    <a:lumMod val="60000"/>
                    <a:lumOff val="40000"/>
                  </a:schemeClr>
                </a:solidFill>
                <a:latin typeface="Arial Unicode MS" pitchFamily="34" charset="-128"/>
                <a:ea typeface="Arial Unicode MS" pitchFamily="34" charset="-128"/>
              </a:rPr>
              <a:t>المخبرية</a:t>
            </a:r>
            <a:endParaRPr lang="ar-SA" b="1" dirty="0" smtClean="0">
              <a:solidFill>
                <a:schemeClr val="accent6">
                  <a:lumMod val="60000"/>
                  <a:lumOff val="40000"/>
                </a:schemeClr>
              </a:solidFill>
              <a:latin typeface="Arial Unicode MS" pitchFamily="34" charset="-128"/>
              <a:ea typeface="Arial Unicode MS" pitchFamily="34" charset="-128"/>
            </a:endParaRP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اختبارات الواصمات الورمية</a:t>
            </a:r>
          </a:p>
          <a:p>
            <a:pPr>
              <a:buFont typeface="Wingdings" pitchFamily="2" charset="2"/>
              <a:buChar char="Ø"/>
            </a:pPr>
            <a:r>
              <a:rPr lang="ar-SA" b="1" dirty="0" smtClean="0">
                <a:solidFill>
                  <a:srgbClr val="002060"/>
                </a:solidFill>
                <a:latin typeface="Arial Unicode MS" pitchFamily="34" charset="-128"/>
                <a:ea typeface="Arial Unicode MS" pitchFamily="34" charset="-128"/>
              </a:rPr>
              <a:t>اختبارات طفرات جينات السرطان: </a:t>
            </a:r>
            <a:r>
              <a:rPr lang="ar-SA" b="1" dirty="0" smtClean="0">
                <a:solidFill>
                  <a:schemeClr val="bg1"/>
                </a:solidFill>
                <a:latin typeface="Arial Unicode MS" pitchFamily="34" charset="-128"/>
                <a:ea typeface="Arial Unicode MS" pitchFamily="34" charset="-128"/>
              </a:rPr>
              <a:t>مثلاً؛ </a:t>
            </a:r>
            <a:r>
              <a:rPr lang="en-US" b="1" dirty="0" smtClean="0">
                <a:solidFill>
                  <a:schemeClr val="bg1"/>
                </a:solidFill>
                <a:latin typeface="Arial Unicode MS" pitchFamily="34" charset="-128"/>
                <a:ea typeface="Arial Unicode MS" pitchFamily="34" charset="-128"/>
              </a:rPr>
              <a:t>BRCA1, BRCA2</a:t>
            </a:r>
            <a:r>
              <a:rPr lang="ar-SA" b="1" dirty="0" smtClean="0">
                <a:solidFill>
                  <a:schemeClr val="bg1"/>
                </a:solidFill>
                <a:latin typeface="Arial Unicode MS" pitchFamily="34" charset="-128"/>
                <a:ea typeface="Arial Unicode MS" pitchFamily="34" charset="-128"/>
              </a:rPr>
              <a:t>، ....</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التحليل الوراثي الخلوي: </a:t>
            </a:r>
            <a:r>
              <a:rPr lang="ar-SA" b="1" dirty="0" smtClean="0">
                <a:solidFill>
                  <a:schemeClr val="bg1"/>
                </a:solidFill>
                <a:latin typeface="Arial Unicode MS" pitchFamily="34" charset="-128"/>
                <a:ea typeface="Arial Unicode MS" pitchFamily="34" charset="-128"/>
              </a:rPr>
              <a:t>تبدل عدد </a:t>
            </a:r>
            <a:r>
              <a:rPr lang="ar-SA" b="1" dirty="0" err="1" smtClean="0">
                <a:solidFill>
                  <a:schemeClr val="bg1"/>
                </a:solidFill>
                <a:latin typeface="Arial Unicode MS" pitchFamily="34" charset="-128"/>
                <a:ea typeface="Arial Unicode MS" pitchFamily="34" charset="-128"/>
              </a:rPr>
              <a:t>و</a:t>
            </a:r>
            <a:r>
              <a:rPr lang="ar-SA" b="1" dirty="0" smtClean="0">
                <a:solidFill>
                  <a:schemeClr val="bg1"/>
                </a:solidFill>
                <a:latin typeface="Arial Unicode MS" pitchFamily="34" charset="-128"/>
                <a:ea typeface="Arial Unicode MS" pitchFamily="34" charset="-128"/>
              </a:rPr>
              <a:t>/أو بنية </a:t>
            </a:r>
            <a:r>
              <a:rPr lang="ar-SA" b="1" dirty="0" err="1" smtClean="0">
                <a:solidFill>
                  <a:schemeClr val="bg1"/>
                </a:solidFill>
                <a:latin typeface="Arial Unicode MS" pitchFamily="34" charset="-128"/>
                <a:ea typeface="Arial Unicode MS" pitchFamily="34" charset="-128"/>
              </a:rPr>
              <a:t>الصبغيات</a:t>
            </a:r>
            <a:r>
              <a:rPr lang="ar-SA" b="1" dirty="0" smtClean="0">
                <a:solidFill>
                  <a:schemeClr val="bg1"/>
                </a:solidFill>
                <a:latin typeface="Arial Unicode MS" pitchFamily="34" charset="-128"/>
                <a:ea typeface="Arial Unicode MS" pitchFamily="34" charset="-128"/>
              </a:rPr>
              <a:t> في كريات الدم البيضاء أو خلايا النقي لدى المصاب</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التنميط الظاهري المناعي: </a:t>
            </a:r>
            <a:r>
              <a:rPr lang="ar-SA" b="1" dirty="0" smtClean="0">
                <a:solidFill>
                  <a:schemeClr val="bg1"/>
                </a:solidFill>
                <a:latin typeface="Arial Unicode MS" pitchFamily="34" charset="-128"/>
                <a:ea typeface="Arial Unicode MS" pitchFamily="34" charset="-128"/>
              </a:rPr>
              <a:t>تحديد الخلايا اعتماداً على أنماط </a:t>
            </a:r>
            <a:r>
              <a:rPr lang="ar-SA" b="1" dirty="0" err="1" smtClean="0">
                <a:solidFill>
                  <a:schemeClr val="bg1"/>
                </a:solidFill>
                <a:latin typeface="Arial Unicode MS" pitchFamily="34" charset="-128"/>
                <a:ea typeface="Arial Unicode MS" pitchFamily="34" charset="-128"/>
              </a:rPr>
              <a:t>المستضدات</a:t>
            </a:r>
            <a:r>
              <a:rPr lang="ar-SA" b="1" dirty="0" smtClean="0">
                <a:solidFill>
                  <a:schemeClr val="bg1"/>
                </a:solidFill>
                <a:latin typeface="Arial Unicode MS" pitchFamily="34" charset="-128"/>
                <a:ea typeface="Arial Unicode MS" pitchFamily="34" charset="-128"/>
              </a:rPr>
              <a:t> الموجودة على سطح الخلية</a:t>
            </a:r>
          </a:p>
          <a:p>
            <a:pPr>
              <a:buClr>
                <a:srgbClr val="002060"/>
              </a:buClr>
              <a:buNone/>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239</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4،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24</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lgn="ctr">
              <a:buNone/>
            </a:pPr>
            <a:r>
              <a:rPr lang="ar-SA" sz="2200" dirty="0" smtClean="0"/>
              <a:t> </a:t>
            </a:r>
          </a:p>
          <a:p>
            <a:pPr algn="ctr">
              <a:buNone/>
            </a:pPr>
            <a:r>
              <a:rPr lang="ar-SA" sz="2200" dirty="0" smtClean="0">
                <a:solidFill>
                  <a:srgbClr val="002060"/>
                </a:solidFill>
                <a:latin typeface="Monotype Koufi" pitchFamily="2" charset="-78"/>
                <a:ea typeface="Monotype Koufi" pitchFamily="2" charset="-78"/>
                <a:cs typeface="Monotype Koufi" pitchFamily="2" charset="-78"/>
              </a:rPr>
              <a:t>التَّعَرُّض للزَّرْنيخ أثناء حِفْظ الأَخْشاب</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8" name="صورة 7" descr="C:\Users\TOSHIBA\Documents\المهنة والسرطان\الصور\2-2-1-1-التعرض للزرنيخ-حفظ الأخشاب.jpg"/>
          <p:cNvPicPr/>
          <p:nvPr/>
        </p:nvPicPr>
        <p:blipFill>
          <a:blip r:embed="rId2" cstate="print"/>
          <a:srcRect/>
          <a:stretch>
            <a:fillRect/>
          </a:stretch>
        </p:blipFill>
        <p:spPr bwMode="auto">
          <a:xfrm>
            <a:off x="2145601" y="1808416"/>
            <a:ext cx="4852797" cy="324116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الفحوص </a:t>
            </a:r>
            <a:r>
              <a:rPr lang="ar-SY" b="1" dirty="0" err="1" smtClean="0">
                <a:solidFill>
                  <a:srgbClr val="C00000"/>
                </a:solidFill>
                <a:latin typeface="Monotype Koufi" pitchFamily="2" charset="-78"/>
                <a:ea typeface="Monotype Koufi" pitchFamily="2" charset="-78"/>
                <a:cs typeface="PT Bold Heading" pitchFamily="2" charset="-78"/>
              </a:rPr>
              <a:t>المخبرية</a:t>
            </a:r>
            <a:r>
              <a:rPr lang="ar-SY" b="1" baseline="30000" dirty="0" smtClean="0">
                <a:solidFill>
                  <a:srgbClr val="00B050"/>
                </a:solidFill>
                <a:latin typeface="Monotype Koufi" pitchFamily="2" charset="-78"/>
                <a:ea typeface="Monotype Koufi" pitchFamily="2" charset="-78"/>
                <a:cs typeface="PT Bold Heading" pitchFamily="2" charset="-78"/>
              </a:rPr>
              <a:t> 1، 19، 28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240</a:t>
            </a:fld>
            <a:endParaRPr lang="ar-SA" dirty="0">
              <a:solidFill>
                <a:srgbClr val="002060"/>
              </a:solidFill>
            </a:endParaRPr>
          </a:p>
        </p:txBody>
      </p:sp>
      <p:sp>
        <p:nvSpPr>
          <p:cNvPr id="7" name="عنصر نائب للمحتوى 6"/>
          <p:cNvSpPr>
            <a:spLocks noGrp="1"/>
          </p:cNvSpPr>
          <p:nvPr>
            <p:ph idx="1"/>
          </p:nvPr>
        </p:nvSpPr>
        <p:spPr/>
        <p:txBody>
          <a:bodyPr>
            <a:normAutofit lnSpcReduction="1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2200" b="1" dirty="0" err="1" smtClean="0">
                <a:solidFill>
                  <a:srgbClr val="002060"/>
                </a:solidFill>
                <a:latin typeface="Monotype Koufi" pitchFamily="2" charset="-78"/>
                <a:ea typeface="Monotype Koufi" pitchFamily="2" charset="-78"/>
                <a:cs typeface="Monotype Koufi" pitchFamily="2" charset="-78"/>
              </a:rPr>
              <a:t>سيتولوجيا</a:t>
            </a:r>
            <a:r>
              <a:rPr lang="ar-SA" sz="2200" b="1" dirty="0" smtClean="0">
                <a:solidFill>
                  <a:srgbClr val="002060"/>
                </a:solidFill>
                <a:latin typeface="Monotype Koufi" pitchFamily="2" charset="-78"/>
                <a:ea typeface="Monotype Koufi" pitchFamily="2" charset="-78"/>
                <a:cs typeface="Monotype Koufi" pitchFamily="2" charset="-78"/>
              </a:rPr>
              <a:t> البول-</a:t>
            </a:r>
            <a:r>
              <a:rPr lang="ar-SA" sz="2200" b="1" dirty="0" err="1" smtClean="0">
                <a:solidFill>
                  <a:srgbClr val="002060"/>
                </a:solidFill>
                <a:latin typeface="Monotype Koufi" pitchFamily="2" charset="-78"/>
                <a:ea typeface="Monotype Koufi" pitchFamily="2" charset="-78"/>
                <a:cs typeface="Monotype Koufi" pitchFamily="2" charset="-78"/>
              </a:rPr>
              <a:t>كارسينوما</a:t>
            </a:r>
            <a:r>
              <a:rPr lang="ar-SA" sz="2200" b="1" dirty="0" smtClean="0">
                <a:solidFill>
                  <a:srgbClr val="002060"/>
                </a:solidFill>
                <a:latin typeface="Monotype Koufi" pitchFamily="2" charset="-78"/>
                <a:ea typeface="Monotype Koufi" pitchFamily="2" charset="-78"/>
                <a:cs typeface="Monotype Koufi" pitchFamily="2" charset="-78"/>
              </a:rPr>
              <a:t> الخلايا الانتقالية</a:t>
            </a:r>
            <a:endParaRPr lang="en-US" sz="2200" dirty="0">
              <a:solidFill>
                <a:srgbClr val="002060"/>
              </a:solidFill>
              <a:ea typeface="Monotype Koufi" pitchFamily="2" charset="-78"/>
              <a:cs typeface="Monotype Koufi" pitchFamily="2" charset="-78"/>
            </a:endParaRPr>
          </a:p>
        </p:txBody>
      </p:sp>
      <p:pic>
        <p:nvPicPr>
          <p:cNvPr id="9" name="Picture 2" descr="C:\Users\TOSHIBA\Documents\محاضرات السرطان\تصنيف المسرطنات\تشخيص السرطان\Malignant Cells consistant with Transitional Cell Carcinoma-سيتولوجيا البول-كارسينوما الخلايا الانتقالية.jpg"/>
          <p:cNvPicPr>
            <a:picLocks noChangeAspect="1" noChangeArrowheads="1"/>
          </p:cNvPicPr>
          <p:nvPr/>
        </p:nvPicPr>
        <p:blipFill>
          <a:blip r:embed="rId2"/>
          <a:srcRect/>
          <a:stretch>
            <a:fillRect/>
          </a:stretch>
        </p:blipFill>
        <p:spPr bwMode="auto">
          <a:xfrm>
            <a:off x="2428860" y="1709175"/>
            <a:ext cx="4500594" cy="3591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الفحوص </a:t>
            </a:r>
            <a:r>
              <a:rPr lang="ar-SY" b="1" dirty="0" err="1" smtClean="0">
                <a:solidFill>
                  <a:srgbClr val="C00000"/>
                </a:solidFill>
                <a:latin typeface="Monotype Koufi" pitchFamily="2" charset="-78"/>
                <a:ea typeface="Monotype Koufi" pitchFamily="2" charset="-78"/>
                <a:cs typeface="PT Bold Heading" pitchFamily="2" charset="-78"/>
              </a:rPr>
              <a:t>المخبرية</a:t>
            </a:r>
            <a:r>
              <a:rPr lang="ar-SY" b="1" baseline="30000" dirty="0" smtClean="0">
                <a:solidFill>
                  <a:srgbClr val="00B050"/>
                </a:solidFill>
                <a:latin typeface="Monotype Koufi" pitchFamily="2" charset="-78"/>
                <a:ea typeface="Monotype Koufi" pitchFamily="2" charset="-78"/>
                <a:cs typeface="PT Bold Heading" pitchFamily="2" charset="-78"/>
              </a:rPr>
              <a:t> 1، 19، 28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241</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1700" dirty="0" smtClean="0">
                <a:solidFill>
                  <a:srgbClr val="002060"/>
                </a:solidFill>
                <a:latin typeface="Monotype Koufi" pitchFamily="2" charset="-78"/>
                <a:ea typeface="Monotype Koufi" pitchFamily="2" charset="-78"/>
                <a:cs typeface="Monotype Koufi" pitchFamily="2" charset="-78"/>
              </a:rPr>
              <a:t> </a:t>
            </a:r>
            <a:endParaRPr lang="ar-SA" sz="1700" dirty="0" smtClean="0">
              <a:solidFill>
                <a:srgbClr val="002060"/>
              </a:solidFill>
              <a:latin typeface="Monotype Koufi" pitchFamily="2" charset="-78"/>
              <a:ea typeface="Monotype Koufi" pitchFamily="2" charset="-78"/>
              <a:cs typeface="Monotype Koufi" pitchFamily="2" charset="-78"/>
            </a:endParaRPr>
          </a:p>
          <a:p>
            <a:pPr>
              <a:buNone/>
            </a:pPr>
            <a:endParaRPr lang="ar-SA" sz="1700" b="1" dirty="0" smtClean="0">
              <a:solidFill>
                <a:srgbClr val="002060"/>
              </a:solidFill>
              <a:latin typeface="Monotype Koufi" pitchFamily="2" charset="-78"/>
              <a:ea typeface="Monotype Koufi" pitchFamily="2" charset="-78"/>
              <a:cs typeface="Monotype Koufi" pitchFamily="2" charset="-78"/>
            </a:endParaRPr>
          </a:p>
          <a:p>
            <a:pPr>
              <a:buNone/>
            </a:pPr>
            <a:r>
              <a:rPr lang="ar-SA" sz="1700" b="1" dirty="0" err="1" smtClean="0">
                <a:solidFill>
                  <a:srgbClr val="002060"/>
                </a:solidFill>
                <a:latin typeface="Monotype Koufi" pitchFamily="2" charset="-78"/>
                <a:ea typeface="Monotype Koufi" pitchFamily="2" charset="-78"/>
                <a:cs typeface="Monotype Koufi" pitchFamily="2" charset="-78"/>
              </a:rPr>
              <a:t>سيتولوجيا</a:t>
            </a:r>
            <a:r>
              <a:rPr lang="ar-SA" sz="1700" b="1" dirty="0" smtClean="0">
                <a:solidFill>
                  <a:srgbClr val="002060"/>
                </a:solidFill>
                <a:latin typeface="Monotype Koufi" pitchFamily="2" charset="-78"/>
                <a:ea typeface="Monotype Koufi" pitchFamily="2" charset="-78"/>
                <a:cs typeface="Monotype Koufi" pitchFamily="2" charset="-78"/>
              </a:rPr>
              <a:t> القشع-</a:t>
            </a:r>
            <a:r>
              <a:rPr lang="ar-SA" sz="1700" b="1" dirty="0" err="1" smtClean="0">
                <a:solidFill>
                  <a:srgbClr val="002060"/>
                </a:solidFill>
                <a:latin typeface="Monotype Koufi" pitchFamily="2" charset="-78"/>
                <a:ea typeface="Monotype Koufi" pitchFamily="2" charset="-78"/>
                <a:cs typeface="Monotype Koufi" pitchFamily="2" charset="-78"/>
              </a:rPr>
              <a:t>كارسينوما</a:t>
            </a:r>
            <a:r>
              <a:rPr lang="ar-SA" sz="1700" b="1" dirty="0" smtClean="0">
                <a:solidFill>
                  <a:srgbClr val="002060"/>
                </a:solidFill>
                <a:latin typeface="Monotype Koufi" pitchFamily="2" charset="-78"/>
                <a:ea typeface="Monotype Koufi" pitchFamily="2" charset="-78"/>
                <a:cs typeface="Monotype Koufi" pitchFamily="2" charset="-78"/>
              </a:rPr>
              <a:t> </a:t>
            </a:r>
            <a:r>
              <a:rPr lang="ar-SA" sz="1700" b="1" dirty="0" err="1" smtClean="0">
                <a:solidFill>
                  <a:srgbClr val="002060"/>
                </a:solidFill>
                <a:latin typeface="Monotype Koufi" pitchFamily="2" charset="-78"/>
                <a:ea typeface="Monotype Koufi" pitchFamily="2" charset="-78"/>
                <a:cs typeface="Monotype Koufi" pitchFamily="2" charset="-78"/>
              </a:rPr>
              <a:t>الخلاي</a:t>
            </a:r>
            <a:r>
              <a:rPr lang="ar-SA" sz="1700" b="1" dirty="0" smtClean="0">
                <a:solidFill>
                  <a:srgbClr val="002060"/>
                </a:solidFill>
                <a:latin typeface="Monotype Koufi" pitchFamily="2" charset="-78"/>
                <a:ea typeface="Monotype Koufi" pitchFamily="2" charset="-78"/>
                <a:cs typeface="Monotype Koufi" pitchFamily="2" charset="-78"/>
              </a:rPr>
              <a:t> الحرشفية      </a:t>
            </a:r>
            <a:r>
              <a:rPr lang="ar-SA" sz="1700" b="1" dirty="0" err="1" smtClean="0">
                <a:solidFill>
                  <a:srgbClr val="002060"/>
                </a:solidFill>
                <a:latin typeface="Monotype Koufi" pitchFamily="2" charset="-78"/>
                <a:ea typeface="Monotype Koufi" pitchFamily="2" charset="-78"/>
                <a:cs typeface="Monotype Koufi" pitchFamily="2" charset="-78"/>
              </a:rPr>
              <a:t>سيتولوجيا</a:t>
            </a:r>
            <a:r>
              <a:rPr lang="ar-SA" sz="1700" b="1" dirty="0" smtClean="0">
                <a:solidFill>
                  <a:srgbClr val="002060"/>
                </a:solidFill>
                <a:latin typeface="Monotype Koufi" pitchFamily="2" charset="-78"/>
                <a:ea typeface="Monotype Koufi" pitchFamily="2" charset="-78"/>
                <a:cs typeface="Monotype Koufi" pitchFamily="2" charset="-78"/>
              </a:rPr>
              <a:t> القشع-</a:t>
            </a:r>
            <a:r>
              <a:rPr lang="ar-SA" sz="1700" b="1" dirty="0" err="1" smtClean="0">
                <a:solidFill>
                  <a:srgbClr val="002060"/>
                </a:solidFill>
                <a:latin typeface="Monotype Koufi" pitchFamily="2" charset="-78"/>
                <a:ea typeface="Monotype Koufi" pitchFamily="2" charset="-78"/>
                <a:cs typeface="Monotype Koufi" pitchFamily="2" charset="-78"/>
              </a:rPr>
              <a:t>حؤول</a:t>
            </a:r>
            <a:r>
              <a:rPr lang="ar-SA" sz="1700" b="1" dirty="0" smtClean="0">
                <a:solidFill>
                  <a:srgbClr val="002060"/>
                </a:solidFill>
                <a:latin typeface="Monotype Koufi" pitchFamily="2" charset="-78"/>
                <a:ea typeface="Monotype Koufi" pitchFamily="2" charset="-78"/>
                <a:cs typeface="Monotype Koufi" pitchFamily="2" charset="-78"/>
              </a:rPr>
              <a:t> الخلية الحرشفية مع لا نمطية</a:t>
            </a:r>
            <a:endParaRPr lang="en-US" sz="1700" dirty="0">
              <a:solidFill>
                <a:srgbClr val="002060"/>
              </a:solidFill>
              <a:ea typeface="Monotype Koufi" pitchFamily="2" charset="-78"/>
              <a:cs typeface="Monotype Koufi" pitchFamily="2" charset="-78"/>
            </a:endParaRPr>
          </a:p>
        </p:txBody>
      </p:sp>
      <p:pic>
        <p:nvPicPr>
          <p:cNvPr id="9" name="Picture 3" descr="C:\Users\TOSHIBA\Documents\محاضرات السرطان\تصنيف المسرطنات\تشخيص السرطان\سيتولوجيا القشع-كارسينوما الخلاي الحرشفية.jpg"/>
          <p:cNvPicPr>
            <a:picLocks noChangeAspect="1" noChangeArrowheads="1"/>
          </p:cNvPicPr>
          <p:nvPr/>
        </p:nvPicPr>
        <p:blipFill>
          <a:blip r:embed="rId2" cstate="print"/>
          <a:srcRect/>
          <a:stretch>
            <a:fillRect/>
          </a:stretch>
        </p:blipFill>
        <p:spPr bwMode="auto">
          <a:xfrm>
            <a:off x="6357949" y="3143248"/>
            <a:ext cx="2481947" cy="217170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0" name="Picture 4" descr="C:\Users\TOSHIBA\Documents\محاضرات السرطان\تصنيف المسرطنات\تشخيص السرطان\squamous cell metaplasia with atypia-سيتولوجيا القشع-حؤول الخلية الحرشفية مع لا نمطية.jpg"/>
          <p:cNvPicPr>
            <a:picLocks noChangeAspect="1" noChangeArrowheads="1"/>
          </p:cNvPicPr>
          <p:nvPr/>
        </p:nvPicPr>
        <p:blipFill>
          <a:blip r:embed="rId3"/>
          <a:srcRect/>
          <a:stretch>
            <a:fillRect/>
          </a:stretch>
        </p:blipFill>
        <p:spPr bwMode="auto">
          <a:xfrm>
            <a:off x="428596" y="1873580"/>
            <a:ext cx="5083502" cy="352414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r>
              <a:rPr lang="ar-SY" b="1" baseline="30000" dirty="0" smtClean="0">
                <a:solidFill>
                  <a:srgbClr val="00B050"/>
                </a:solidFill>
                <a:latin typeface="Monotype Koufi" pitchFamily="2" charset="-78"/>
                <a:ea typeface="Monotype Koufi" pitchFamily="2" charset="-78"/>
                <a:cs typeface="PT Bold Heading" pitchFamily="2" charset="-78"/>
              </a:rPr>
              <a:t>1، 19</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التصوير</a:t>
            </a:r>
          </a:p>
          <a:p>
            <a:pPr>
              <a:buClr>
                <a:schemeClr val="bg1"/>
              </a:buClr>
              <a:buFont typeface="Wingdings" pitchFamily="2" charset="2"/>
              <a:buChar char="Ø"/>
            </a:pPr>
            <a:r>
              <a:rPr lang="ar-SA" b="1" dirty="0" smtClean="0">
                <a:solidFill>
                  <a:schemeClr val="bg1"/>
                </a:solidFill>
                <a:latin typeface="Arial Unicode MS" pitchFamily="34" charset="-128"/>
                <a:ea typeface="Arial Unicode MS" pitchFamily="34" charset="-128"/>
              </a:rPr>
              <a:t>التصوير </a:t>
            </a:r>
            <a:r>
              <a:rPr lang="ar-SA" b="1" dirty="0" err="1" smtClean="0">
                <a:solidFill>
                  <a:schemeClr val="bg1"/>
                </a:solidFill>
                <a:latin typeface="Arial Unicode MS" pitchFamily="34" charset="-128"/>
                <a:ea typeface="Arial Unicode MS" pitchFamily="34" charset="-128"/>
              </a:rPr>
              <a:t>الشعاعي</a:t>
            </a:r>
            <a:r>
              <a:rPr lang="ar-SA" b="1" dirty="0" smtClean="0">
                <a:solidFill>
                  <a:schemeClr val="bg1"/>
                </a:solidFill>
                <a:latin typeface="Arial Unicode MS" pitchFamily="34" charset="-128"/>
                <a:ea typeface="Arial Unicode MS" pitchFamily="34" charset="-128"/>
              </a:rPr>
              <a:t> بالأشعة السينية</a:t>
            </a:r>
          </a:p>
          <a:p>
            <a:pPr>
              <a:buClr>
                <a:schemeClr val="bg1"/>
              </a:buClr>
              <a:buFont typeface="Wingdings" pitchFamily="2" charset="2"/>
              <a:buChar char="Ø"/>
            </a:pPr>
            <a:r>
              <a:rPr lang="ar-SA" b="1" dirty="0" smtClean="0">
                <a:solidFill>
                  <a:schemeClr val="bg1"/>
                </a:solidFill>
                <a:latin typeface="Arial Unicode MS" pitchFamily="34" charset="-128"/>
                <a:ea typeface="Arial Unicode MS" pitchFamily="34" charset="-128"/>
              </a:rPr>
              <a:t>الأمواج فوق الصوتية، الرنين المغناطيسي </a:t>
            </a:r>
          </a:p>
          <a:p>
            <a:pPr>
              <a:buClr>
                <a:schemeClr val="bg1"/>
              </a:buClr>
              <a:buFont typeface="Wingdings" pitchFamily="2" charset="2"/>
              <a:buChar char="Ø"/>
            </a:pPr>
            <a:r>
              <a:rPr lang="ar-SA" b="1" dirty="0" smtClean="0">
                <a:solidFill>
                  <a:schemeClr val="bg1"/>
                </a:solidFill>
                <a:latin typeface="Arial Unicode MS" pitchFamily="34" charset="-128"/>
                <a:ea typeface="Arial Unicode MS" pitchFamily="34" charset="-128"/>
              </a:rPr>
              <a:t>التفرس النووي (باستخدام مادة مشعة)</a:t>
            </a:r>
          </a:p>
          <a:p>
            <a:pPr>
              <a:buClr>
                <a:schemeClr val="bg1"/>
              </a:buClr>
              <a:buFont typeface="Wingdings" pitchFamily="2" charset="2"/>
              <a:buChar char="Ø"/>
            </a:pPr>
            <a:r>
              <a:rPr lang="ar-SA" b="1" dirty="0" smtClean="0">
                <a:solidFill>
                  <a:schemeClr val="bg1"/>
                </a:solidFill>
                <a:latin typeface="Arial Unicode MS" pitchFamily="34" charset="-128"/>
                <a:ea typeface="Arial Unicode MS" pitchFamily="34" charset="-128"/>
              </a:rPr>
              <a:t>التفرس المقطعي </a:t>
            </a:r>
            <a:r>
              <a:rPr lang="ar-SA" b="1" dirty="0" err="1" smtClean="0">
                <a:solidFill>
                  <a:schemeClr val="bg1"/>
                </a:solidFill>
                <a:latin typeface="Arial Unicode MS" pitchFamily="34" charset="-128"/>
                <a:ea typeface="Arial Unicode MS" pitchFamily="34" charset="-128"/>
              </a:rPr>
              <a:t>المحوسب</a:t>
            </a:r>
            <a:endParaRPr lang="ar-SA" b="1" dirty="0" smtClean="0">
              <a:solidFill>
                <a:schemeClr val="bg1"/>
              </a:solidFill>
              <a:latin typeface="Arial Unicode MS" pitchFamily="34" charset="-128"/>
              <a:ea typeface="Arial Unicode MS" pitchFamily="34" charset="-128"/>
            </a:endParaRPr>
          </a:p>
          <a:p>
            <a:pPr>
              <a:buClr>
                <a:schemeClr val="bg1"/>
              </a:buClr>
              <a:buFont typeface="Wingdings" pitchFamily="2" charset="2"/>
              <a:buChar char="Ø"/>
            </a:pPr>
            <a:r>
              <a:rPr lang="ar-SA" b="1" dirty="0" smtClean="0">
                <a:solidFill>
                  <a:schemeClr val="bg1"/>
                </a:solidFill>
                <a:latin typeface="Arial Unicode MS" pitchFamily="34" charset="-128"/>
                <a:ea typeface="Arial Unicode MS" pitchFamily="34" charset="-128"/>
              </a:rPr>
              <a:t>التفرس المقطعي </a:t>
            </a:r>
            <a:r>
              <a:rPr lang="ar-SA" b="1" dirty="0" err="1" smtClean="0">
                <a:solidFill>
                  <a:schemeClr val="bg1"/>
                </a:solidFill>
                <a:latin typeface="Arial Unicode MS" pitchFamily="34" charset="-128"/>
                <a:ea typeface="Arial Unicode MS" pitchFamily="34" charset="-128"/>
              </a:rPr>
              <a:t>البروتوزوني</a:t>
            </a:r>
            <a:endParaRPr lang="ar-SA" b="1" dirty="0" smtClean="0">
              <a:solidFill>
                <a:schemeClr val="bg1"/>
              </a:solidFill>
              <a:latin typeface="Arial Unicode MS" pitchFamily="34" charset="-128"/>
              <a:ea typeface="Arial Unicode MS" pitchFamily="34" charset="-128"/>
            </a:endParaRPr>
          </a:p>
          <a:p>
            <a:pPr>
              <a:buClr>
                <a:schemeClr val="bg1"/>
              </a:buClr>
              <a:buFont typeface="Wingdings" pitchFamily="2" charset="2"/>
              <a:buChar char="Ø"/>
            </a:pPr>
            <a:r>
              <a:rPr lang="ar-SA" b="1" dirty="0" smtClean="0">
                <a:solidFill>
                  <a:schemeClr val="bg1"/>
                </a:solidFill>
                <a:latin typeface="Arial Unicode MS" pitchFamily="34" charset="-128"/>
                <a:ea typeface="Arial Unicode MS" pitchFamily="34" charset="-128"/>
              </a:rPr>
              <a:t>.....</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242</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التصوير</a:t>
            </a:r>
            <a:r>
              <a:rPr lang="ar-SY" b="1" baseline="30000" dirty="0" smtClean="0">
                <a:solidFill>
                  <a:srgbClr val="00B050"/>
                </a:solidFill>
                <a:latin typeface="Monotype Koufi" pitchFamily="2" charset="-78"/>
                <a:ea typeface="Monotype Koufi" pitchFamily="2" charset="-78"/>
                <a:cs typeface="PT Bold Heading" pitchFamily="2" charset="-78"/>
              </a:rPr>
              <a:t>1، 19، 28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243</a:t>
            </a:fld>
            <a:endParaRPr lang="ar-SA" dirty="0">
              <a:solidFill>
                <a:srgbClr val="002060"/>
              </a:solidFill>
            </a:endParaRPr>
          </a:p>
        </p:txBody>
      </p:sp>
      <p:sp>
        <p:nvSpPr>
          <p:cNvPr id="7" name="عنصر نائب للمحتوى 6"/>
          <p:cNvSpPr>
            <a:spLocks noGrp="1"/>
          </p:cNvSpPr>
          <p:nvPr>
            <p:ph idx="1"/>
          </p:nvPr>
        </p:nvSpPr>
        <p:spPr/>
        <p:txBody>
          <a:bodyPr>
            <a:normAutofit lnSpcReduction="1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1700" dirty="0" smtClean="0">
                <a:solidFill>
                  <a:srgbClr val="002060"/>
                </a:solidFill>
                <a:latin typeface="Monotype Koufi" pitchFamily="2" charset="-78"/>
                <a:ea typeface="Monotype Koufi" pitchFamily="2" charset="-78"/>
                <a:cs typeface="Monotype Koufi" pitchFamily="2" charset="-78"/>
              </a:rPr>
              <a:t> </a:t>
            </a:r>
            <a:endParaRPr lang="ar-SA" sz="1700" dirty="0" smtClean="0">
              <a:solidFill>
                <a:srgbClr val="002060"/>
              </a:solidFill>
              <a:latin typeface="Monotype Koufi" pitchFamily="2" charset="-78"/>
              <a:ea typeface="Monotype Koufi" pitchFamily="2" charset="-78"/>
              <a:cs typeface="Monotype Koufi" pitchFamily="2" charset="-78"/>
            </a:endParaRPr>
          </a:p>
          <a:p>
            <a:pPr>
              <a:buNone/>
            </a:pPr>
            <a:endParaRPr lang="ar-SA" sz="17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2200" b="1" dirty="0" smtClean="0">
                <a:solidFill>
                  <a:srgbClr val="002060"/>
                </a:solidFill>
                <a:latin typeface="Monotype Koufi" pitchFamily="2" charset="-78"/>
                <a:ea typeface="Monotype Koufi" pitchFamily="2" charset="-78"/>
                <a:cs typeface="Monotype Koufi" pitchFamily="2" charset="-78"/>
              </a:rPr>
              <a:t>           التفرس المقطعي </a:t>
            </a:r>
            <a:r>
              <a:rPr lang="ar-SA" sz="2200" b="1" dirty="0" err="1" smtClean="0">
                <a:solidFill>
                  <a:srgbClr val="002060"/>
                </a:solidFill>
                <a:latin typeface="Monotype Koufi" pitchFamily="2" charset="-78"/>
                <a:ea typeface="Monotype Koufi" pitchFamily="2" charset="-78"/>
                <a:cs typeface="Monotype Koufi" pitchFamily="2" charset="-78"/>
              </a:rPr>
              <a:t>المحوسب</a:t>
            </a:r>
            <a:r>
              <a:rPr lang="ar-SA" sz="2200" b="1" dirty="0" smtClean="0">
                <a:solidFill>
                  <a:srgbClr val="002060"/>
                </a:solidFill>
                <a:latin typeface="Monotype Koufi" pitchFamily="2" charset="-78"/>
                <a:ea typeface="Monotype Koufi" pitchFamily="2" charset="-78"/>
                <a:cs typeface="Monotype Koufi" pitchFamily="2" charset="-78"/>
              </a:rPr>
              <a:t> (</a:t>
            </a:r>
            <a:r>
              <a:rPr lang="en-US" sz="2000" b="1" dirty="0" smtClean="0">
                <a:solidFill>
                  <a:srgbClr val="002060"/>
                </a:solidFill>
                <a:latin typeface="Monotype Koufi" pitchFamily="2" charset="-78"/>
                <a:ea typeface="Monotype Koufi" pitchFamily="2" charset="-78"/>
                <a:cs typeface="Monotype Koufi" pitchFamily="2" charset="-78"/>
              </a:rPr>
              <a:t>CT Scan</a:t>
            </a:r>
            <a:r>
              <a:rPr lang="ar-SA" sz="2000" b="1" dirty="0" smtClean="0">
                <a:solidFill>
                  <a:srgbClr val="002060"/>
                </a:solidFill>
                <a:latin typeface="Monotype Koufi" pitchFamily="2" charset="-78"/>
                <a:ea typeface="Monotype Koufi" pitchFamily="2" charset="-78"/>
                <a:cs typeface="Monotype Koufi" pitchFamily="2" charset="-78"/>
              </a:rPr>
              <a:t>)</a:t>
            </a:r>
            <a:endParaRPr lang="en-US" sz="2000" dirty="0">
              <a:solidFill>
                <a:srgbClr val="002060"/>
              </a:solidFill>
              <a:ea typeface="Monotype Koufi" pitchFamily="2" charset="-78"/>
              <a:cs typeface="Monotype Koufi" pitchFamily="2" charset="-78"/>
            </a:endParaRPr>
          </a:p>
        </p:txBody>
      </p:sp>
      <p:pic>
        <p:nvPicPr>
          <p:cNvPr id="11" name="Picture 8" descr="C:\Users\TOSHIBA\Documents\محاضرات السرطان\تصنيف المسرطنات\تشخيص السرطان\ct scan.jpg"/>
          <p:cNvPicPr>
            <a:picLocks noChangeAspect="1" noChangeArrowheads="1"/>
          </p:cNvPicPr>
          <p:nvPr/>
        </p:nvPicPr>
        <p:blipFill>
          <a:blip r:embed="rId2"/>
          <a:srcRect/>
          <a:stretch>
            <a:fillRect/>
          </a:stretch>
        </p:blipFill>
        <p:spPr bwMode="auto">
          <a:xfrm>
            <a:off x="2214546" y="2071678"/>
            <a:ext cx="3946925" cy="315754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التصوير</a:t>
            </a:r>
            <a:r>
              <a:rPr lang="ar-SY" b="1" baseline="30000" dirty="0" smtClean="0">
                <a:solidFill>
                  <a:srgbClr val="00B050"/>
                </a:solidFill>
                <a:latin typeface="Monotype Koufi" pitchFamily="2" charset="-78"/>
                <a:ea typeface="Monotype Koufi" pitchFamily="2" charset="-78"/>
                <a:cs typeface="PT Bold Heading" pitchFamily="2" charset="-78"/>
              </a:rPr>
              <a:t>1، 19، 28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244</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1700" dirty="0" smtClean="0">
                <a:solidFill>
                  <a:srgbClr val="002060"/>
                </a:solidFill>
                <a:latin typeface="Monotype Koufi" pitchFamily="2" charset="-78"/>
                <a:ea typeface="Monotype Koufi" pitchFamily="2" charset="-78"/>
                <a:cs typeface="Monotype Koufi" pitchFamily="2" charset="-78"/>
              </a:rPr>
              <a:t> </a:t>
            </a:r>
            <a:endParaRPr lang="ar-SA" sz="1700" dirty="0" smtClean="0">
              <a:solidFill>
                <a:srgbClr val="002060"/>
              </a:solidFill>
              <a:latin typeface="Monotype Koufi" pitchFamily="2" charset="-78"/>
              <a:ea typeface="Monotype Koufi" pitchFamily="2" charset="-78"/>
              <a:cs typeface="Monotype Koufi" pitchFamily="2" charset="-78"/>
            </a:endParaRPr>
          </a:p>
          <a:p>
            <a:pPr algn="ctr">
              <a:buNone/>
            </a:pPr>
            <a:r>
              <a:rPr lang="ar-SA" sz="2200" b="1" dirty="0" smtClean="0">
                <a:solidFill>
                  <a:srgbClr val="002060"/>
                </a:solidFill>
                <a:latin typeface="Monotype Koufi" pitchFamily="2" charset="-78"/>
                <a:ea typeface="Monotype Koufi" pitchFamily="2" charset="-78"/>
                <a:cs typeface="Monotype Koufi" pitchFamily="2" charset="-78"/>
              </a:rPr>
              <a:t>التفرس المقطعي </a:t>
            </a:r>
            <a:r>
              <a:rPr lang="ar-SA" sz="2200" b="1" dirty="0" err="1" smtClean="0">
                <a:solidFill>
                  <a:srgbClr val="002060"/>
                </a:solidFill>
                <a:latin typeface="Monotype Koufi" pitchFamily="2" charset="-78"/>
                <a:ea typeface="Monotype Koufi" pitchFamily="2" charset="-78"/>
                <a:cs typeface="Monotype Koufi" pitchFamily="2" charset="-78"/>
              </a:rPr>
              <a:t>البوزيتروني</a:t>
            </a: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المحوسب</a:t>
            </a:r>
            <a:r>
              <a:rPr lang="ar-SA" sz="2200" b="1" dirty="0" smtClean="0">
                <a:solidFill>
                  <a:srgbClr val="002060"/>
                </a:solidFill>
                <a:latin typeface="Monotype Koufi" pitchFamily="2" charset="-78"/>
                <a:ea typeface="Monotype Koufi" pitchFamily="2" charset="-78"/>
                <a:cs typeface="Monotype Koufi" pitchFamily="2" charset="-78"/>
              </a:rPr>
              <a:t> (</a:t>
            </a:r>
            <a:r>
              <a:rPr lang="en-US" sz="2200" b="1" dirty="0" smtClean="0">
                <a:solidFill>
                  <a:srgbClr val="002060"/>
                </a:solidFill>
                <a:latin typeface="Monotype Koufi" pitchFamily="2" charset="-78"/>
                <a:ea typeface="Monotype Koufi" pitchFamily="2" charset="-78"/>
                <a:cs typeface="Monotype Koufi" pitchFamily="2" charset="-78"/>
              </a:rPr>
              <a:t>PET Scan</a:t>
            </a:r>
            <a:r>
              <a:rPr lang="ar-SA" sz="2200" b="1" dirty="0" smtClean="0">
                <a:solidFill>
                  <a:srgbClr val="002060"/>
                </a:solidFill>
                <a:latin typeface="Monotype Koufi" pitchFamily="2" charset="-78"/>
                <a:ea typeface="Monotype Koufi" pitchFamily="2" charset="-78"/>
                <a:cs typeface="Monotype Koufi" pitchFamily="2" charset="-78"/>
              </a:rPr>
              <a:t>)</a:t>
            </a:r>
            <a:endParaRPr lang="en-US" sz="2200" dirty="0">
              <a:solidFill>
                <a:srgbClr val="002060"/>
              </a:solidFill>
              <a:ea typeface="Monotype Koufi" pitchFamily="2" charset="-78"/>
              <a:cs typeface="Monotype Koufi" pitchFamily="2" charset="-78"/>
            </a:endParaRPr>
          </a:p>
        </p:txBody>
      </p:sp>
      <p:pic>
        <p:nvPicPr>
          <p:cNvPr id="12" name="Picture 7" descr="C:\Users\TOSHIBA\Documents\محاضرات السرطان\تصنيف المسرطنات\تشخيص السرطان\التصوير البروتوزوني.jpg"/>
          <p:cNvPicPr>
            <a:picLocks noChangeAspect="1" noChangeArrowheads="1"/>
          </p:cNvPicPr>
          <p:nvPr/>
        </p:nvPicPr>
        <p:blipFill>
          <a:blip r:embed="rId2"/>
          <a:srcRect/>
          <a:stretch>
            <a:fillRect/>
          </a:stretch>
        </p:blipFill>
        <p:spPr bwMode="auto">
          <a:xfrm>
            <a:off x="4143372" y="2143116"/>
            <a:ext cx="4071966" cy="3052191"/>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9" name="Picture 6" descr="C:\Users\TOSHIBA\Documents\محاضرات السرطان\تصنيف المسرطنات\تشخيص السرطان\التصوير البروتوزوني-قبل العلاج وبعده.jpg"/>
          <p:cNvPicPr>
            <a:picLocks noChangeAspect="1" noChangeArrowheads="1"/>
          </p:cNvPicPr>
          <p:nvPr/>
        </p:nvPicPr>
        <p:blipFill>
          <a:blip r:embed="rId3"/>
          <a:srcRect/>
          <a:stretch>
            <a:fillRect/>
          </a:stretch>
        </p:blipFill>
        <p:spPr bwMode="auto">
          <a:xfrm>
            <a:off x="785786" y="2357430"/>
            <a:ext cx="2928958" cy="2816306"/>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التصوير</a:t>
            </a:r>
            <a:r>
              <a:rPr lang="ar-SY" b="1" baseline="30000" dirty="0" smtClean="0">
                <a:solidFill>
                  <a:srgbClr val="00B050"/>
                </a:solidFill>
                <a:latin typeface="Monotype Koufi" pitchFamily="2" charset="-78"/>
                <a:ea typeface="Monotype Koufi" pitchFamily="2" charset="-78"/>
                <a:cs typeface="PT Bold Heading" pitchFamily="2" charset="-78"/>
              </a:rPr>
              <a:t>1، 19، 28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245</a:t>
            </a:fld>
            <a:endParaRPr lang="ar-SA" dirty="0">
              <a:solidFill>
                <a:srgbClr val="002060"/>
              </a:solidFill>
            </a:endParaRPr>
          </a:p>
        </p:txBody>
      </p:sp>
      <p:sp>
        <p:nvSpPr>
          <p:cNvPr id="7" name="عنصر نائب للمحتوى 6"/>
          <p:cNvSpPr>
            <a:spLocks noGrp="1"/>
          </p:cNvSpPr>
          <p:nvPr>
            <p:ph idx="1"/>
          </p:nvPr>
        </p:nvSpPr>
        <p:spPr/>
        <p:txBody>
          <a:bodyPr>
            <a:normAutofit lnSpcReduction="1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1700" dirty="0" smtClean="0">
                <a:solidFill>
                  <a:srgbClr val="002060"/>
                </a:solidFill>
                <a:latin typeface="Monotype Koufi" pitchFamily="2" charset="-78"/>
                <a:ea typeface="Monotype Koufi" pitchFamily="2" charset="-78"/>
                <a:cs typeface="Monotype Koufi" pitchFamily="2" charset="-78"/>
              </a:rPr>
              <a:t> </a:t>
            </a:r>
            <a:endParaRPr lang="ar-SA" sz="1700" dirty="0" smtClean="0">
              <a:solidFill>
                <a:srgbClr val="002060"/>
              </a:solidFill>
              <a:latin typeface="Monotype Koufi" pitchFamily="2" charset="-78"/>
              <a:ea typeface="Monotype Koufi" pitchFamily="2" charset="-78"/>
              <a:cs typeface="Monotype Koufi" pitchFamily="2" charset="-78"/>
            </a:endParaRPr>
          </a:p>
          <a:p>
            <a:pPr>
              <a:buNone/>
            </a:pPr>
            <a:endParaRPr lang="ar-SA" sz="1700" b="1"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مقارنة بين التفرس المقطعي </a:t>
            </a:r>
            <a:r>
              <a:rPr lang="ar-SA" sz="2200" b="1" dirty="0" err="1" smtClean="0">
                <a:solidFill>
                  <a:srgbClr val="002060"/>
                </a:solidFill>
                <a:latin typeface="Monotype Koufi" pitchFamily="2" charset="-78"/>
                <a:ea typeface="Monotype Koufi" pitchFamily="2" charset="-78"/>
                <a:cs typeface="Monotype Koufi" pitchFamily="2" charset="-78"/>
              </a:rPr>
              <a:t>المحوسب</a:t>
            </a:r>
            <a:r>
              <a:rPr lang="ar-SA" sz="2200" b="1" dirty="0" smtClean="0">
                <a:solidFill>
                  <a:srgbClr val="002060"/>
                </a:solidFill>
                <a:latin typeface="Monotype Koufi" pitchFamily="2" charset="-78"/>
                <a:ea typeface="Monotype Koufi" pitchFamily="2" charset="-78"/>
                <a:cs typeface="Monotype Koufi" pitchFamily="2" charset="-78"/>
              </a:rPr>
              <a:t> التفرس المقطعي </a:t>
            </a:r>
            <a:r>
              <a:rPr lang="ar-SA" sz="2200" b="1" dirty="0" err="1" smtClean="0">
                <a:solidFill>
                  <a:srgbClr val="002060"/>
                </a:solidFill>
                <a:latin typeface="Monotype Koufi" pitchFamily="2" charset="-78"/>
                <a:ea typeface="Monotype Koufi" pitchFamily="2" charset="-78"/>
                <a:cs typeface="Monotype Koufi" pitchFamily="2" charset="-78"/>
              </a:rPr>
              <a:t>البوزيتروني</a:t>
            </a: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المحوسب</a:t>
            </a:r>
            <a:endParaRPr lang="en-US" sz="2200" dirty="0">
              <a:solidFill>
                <a:srgbClr val="002060"/>
              </a:solidFill>
              <a:ea typeface="Monotype Koufi" pitchFamily="2" charset="-78"/>
              <a:cs typeface="Monotype Koufi" pitchFamily="2" charset="-78"/>
            </a:endParaRPr>
          </a:p>
        </p:txBody>
      </p:sp>
      <p:pic>
        <p:nvPicPr>
          <p:cNvPr id="8" name="Picture 5" descr="C:\Users\TOSHIBA\Documents\محاضرات السرطان\تصنيف المسرطنات\تشخيص السرطان\التصوير البروتوزوني-سرطان البنكرياس.jpg"/>
          <p:cNvPicPr>
            <a:picLocks noChangeAspect="1" noChangeArrowheads="1"/>
          </p:cNvPicPr>
          <p:nvPr/>
        </p:nvPicPr>
        <p:blipFill>
          <a:blip r:embed="rId2"/>
          <a:srcRect/>
          <a:stretch>
            <a:fillRect/>
          </a:stretch>
        </p:blipFill>
        <p:spPr bwMode="auto">
          <a:xfrm>
            <a:off x="2786050" y="2571744"/>
            <a:ext cx="4311966" cy="243629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التصوير</a:t>
            </a:r>
            <a:r>
              <a:rPr lang="ar-SY" b="1" baseline="30000" dirty="0" smtClean="0">
                <a:solidFill>
                  <a:srgbClr val="00B050"/>
                </a:solidFill>
                <a:latin typeface="Monotype Koufi" pitchFamily="2" charset="-78"/>
                <a:ea typeface="Monotype Koufi" pitchFamily="2" charset="-78"/>
                <a:cs typeface="PT Bold Heading" pitchFamily="2" charset="-78"/>
              </a:rPr>
              <a:t>1، 19، 28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246</a:t>
            </a:fld>
            <a:endParaRPr lang="ar-SA" dirty="0">
              <a:solidFill>
                <a:srgbClr val="002060"/>
              </a:solidFill>
            </a:endParaRPr>
          </a:p>
        </p:txBody>
      </p:sp>
      <p:sp>
        <p:nvSpPr>
          <p:cNvPr id="7" name="عنصر نائب للمحتوى 6"/>
          <p:cNvSpPr>
            <a:spLocks noGrp="1"/>
          </p:cNvSpPr>
          <p:nvPr>
            <p:ph idx="1"/>
          </p:nvPr>
        </p:nvSpPr>
        <p:spPr/>
        <p:txBody>
          <a:bodyPr>
            <a:normAutofit lnSpcReduction="1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1700" dirty="0" smtClean="0">
                <a:solidFill>
                  <a:srgbClr val="002060"/>
                </a:solidFill>
                <a:latin typeface="Monotype Koufi" pitchFamily="2" charset="-78"/>
                <a:ea typeface="Monotype Koufi" pitchFamily="2" charset="-78"/>
                <a:cs typeface="Monotype Koufi" pitchFamily="2" charset="-78"/>
              </a:rPr>
              <a:t> </a:t>
            </a:r>
            <a:endParaRPr lang="ar-SA" sz="1700" dirty="0" smtClean="0">
              <a:solidFill>
                <a:srgbClr val="002060"/>
              </a:solidFill>
              <a:latin typeface="Monotype Koufi" pitchFamily="2" charset="-78"/>
              <a:ea typeface="Monotype Koufi" pitchFamily="2" charset="-78"/>
              <a:cs typeface="Monotype Koufi" pitchFamily="2" charset="-78"/>
            </a:endParaRPr>
          </a:p>
          <a:p>
            <a:pPr>
              <a:buNone/>
            </a:pPr>
            <a:endParaRPr lang="ar-SA" sz="1700" b="1" dirty="0" smtClean="0">
              <a:solidFill>
                <a:srgbClr val="002060"/>
              </a:solidFill>
              <a:latin typeface="Monotype Koufi" pitchFamily="2" charset="-78"/>
              <a:ea typeface="Monotype Koufi" pitchFamily="2" charset="-78"/>
              <a:cs typeface="Monotype Koufi" pitchFamily="2" charset="-78"/>
            </a:endParaRPr>
          </a:p>
          <a:p>
            <a:pPr lvl="0" algn="ctr">
              <a:buNone/>
            </a:pPr>
            <a:r>
              <a:rPr lang="ar-SA" sz="2200" b="1" dirty="0" smtClean="0">
                <a:solidFill>
                  <a:srgbClr val="002060"/>
                </a:solidFill>
                <a:latin typeface="Monotype Koufi" pitchFamily="2" charset="-78"/>
                <a:ea typeface="Monotype Koufi" pitchFamily="2" charset="-78"/>
                <a:cs typeface="Monotype Koufi" pitchFamily="2" charset="-78"/>
              </a:rPr>
              <a:t>           التفرس النووي </a:t>
            </a:r>
            <a:r>
              <a:rPr lang="ar-SA" sz="2200" b="1" dirty="0" err="1" smtClean="0">
                <a:solidFill>
                  <a:srgbClr val="002060"/>
                </a:solidFill>
                <a:latin typeface="Monotype Koufi" pitchFamily="2" charset="-78"/>
                <a:ea typeface="Monotype Koufi" pitchFamily="2" charset="-78"/>
                <a:cs typeface="Monotype Koufi" pitchFamily="2" charset="-78"/>
              </a:rPr>
              <a:t>للدرق</a:t>
            </a:r>
            <a:r>
              <a:rPr lang="ar-SA" sz="2200" b="1" dirty="0" smtClean="0">
                <a:solidFill>
                  <a:srgbClr val="002060"/>
                </a:solidFill>
                <a:latin typeface="Monotype Koufi" pitchFamily="2" charset="-78"/>
                <a:ea typeface="Monotype Koufi" pitchFamily="2" charset="-78"/>
                <a:cs typeface="Monotype Koufi" pitchFamily="2" charset="-78"/>
              </a:rPr>
              <a:t> (باستخدام مادة مشعة)</a:t>
            </a:r>
          </a:p>
        </p:txBody>
      </p:sp>
      <p:pic>
        <p:nvPicPr>
          <p:cNvPr id="9" name="Picture 4" descr="C:\Users\TOSHIBA\Documents\محاضرات السرطان\تصنيف المسرطنات\تشخيص السرطان\التفرس النووي-الدرق.jpg"/>
          <p:cNvPicPr>
            <a:picLocks noChangeAspect="1" noChangeArrowheads="1"/>
          </p:cNvPicPr>
          <p:nvPr/>
        </p:nvPicPr>
        <p:blipFill>
          <a:blip r:embed="rId2"/>
          <a:srcRect/>
          <a:stretch>
            <a:fillRect/>
          </a:stretch>
        </p:blipFill>
        <p:spPr bwMode="auto">
          <a:xfrm>
            <a:off x="571472" y="3071810"/>
            <a:ext cx="2714644" cy="2047294"/>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13" name="Picture 3" descr="C:\Users\TOSHIBA\Documents\محاضرات السرطان\تصنيف المسرطنات\تشخيص السرطان\Nuclear Radioactive Thyroid Scan-التفرس النووي المشع للدرقية.bmp"/>
          <p:cNvPicPr>
            <a:picLocks noChangeAspect="1" noChangeArrowheads="1"/>
          </p:cNvPicPr>
          <p:nvPr/>
        </p:nvPicPr>
        <p:blipFill>
          <a:blip r:embed="rId3"/>
          <a:srcRect/>
          <a:stretch>
            <a:fillRect/>
          </a:stretch>
        </p:blipFill>
        <p:spPr bwMode="auto">
          <a:xfrm>
            <a:off x="3857620" y="2143116"/>
            <a:ext cx="4457706" cy="2971804"/>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r>
              <a:rPr lang="ar-SY" b="1" baseline="30000" dirty="0" smtClean="0">
                <a:solidFill>
                  <a:srgbClr val="00B050"/>
                </a:solidFill>
                <a:latin typeface="Monotype Koufi" pitchFamily="2" charset="-78"/>
                <a:ea typeface="Monotype Koufi" pitchFamily="2" charset="-78"/>
                <a:cs typeface="PT Bold Heading" pitchFamily="2" charset="-78"/>
              </a:rPr>
              <a:t>1، 19</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err="1" smtClean="0">
                <a:solidFill>
                  <a:schemeClr val="accent6">
                    <a:lumMod val="60000"/>
                    <a:lumOff val="40000"/>
                  </a:schemeClr>
                </a:solidFill>
                <a:latin typeface="Arial Unicode MS" pitchFamily="34" charset="-128"/>
                <a:ea typeface="Arial Unicode MS" pitchFamily="34" charset="-128"/>
              </a:rPr>
              <a:t>الخزعة</a:t>
            </a:r>
            <a:endParaRPr lang="ar-SA" b="1" dirty="0" smtClean="0">
              <a:solidFill>
                <a:schemeClr val="accent6">
                  <a:lumMod val="60000"/>
                  <a:lumOff val="40000"/>
                </a:schemeClr>
              </a:solidFill>
              <a:latin typeface="Arial Unicode MS" pitchFamily="34" charset="-128"/>
              <a:ea typeface="Arial Unicode MS" pitchFamily="34" charset="-128"/>
            </a:endParaRPr>
          </a:p>
          <a:p>
            <a:pPr>
              <a:buClr>
                <a:schemeClr val="bg1"/>
              </a:buClr>
              <a:buFont typeface="Wingdings" pitchFamily="2" charset="2"/>
              <a:buChar char="Ø"/>
            </a:pPr>
            <a:r>
              <a:rPr lang="ar-SA" b="1" dirty="0" err="1" smtClean="0">
                <a:solidFill>
                  <a:schemeClr val="bg1"/>
                </a:solidFill>
                <a:latin typeface="Arial Unicode MS" pitchFamily="34" charset="-128"/>
                <a:ea typeface="Arial Unicode MS" pitchFamily="34" charset="-128"/>
              </a:rPr>
              <a:t>الخزعة</a:t>
            </a:r>
            <a:r>
              <a:rPr lang="ar-SA" b="1" dirty="0" smtClean="0">
                <a:solidFill>
                  <a:schemeClr val="bg1"/>
                </a:solidFill>
                <a:latin typeface="Arial Unicode MS" pitchFamily="34" charset="-128"/>
                <a:ea typeface="Arial Unicode MS" pitchFamily="34" charset="-128"/>
              </a:rPr>
              <a:t> بالإبرة</a:t>
            </a:r>
          </a:p>
          <a:p>
            <a:pPr>
              <a:buClr>
                <a:schemeClr val="bg1"/>
              </a:buClr>
              <a:buFont typeface="Wingdings" pitchFamily="2" charset="2"/>
              <a:buChar char="Ø"/>
            </a:pPr>
            <a:r>
              <a:rPr lang="ar-SA" b="1" dirty="0" err="1" smtClean="0">
                <a:solidFill>
                  <a:schemeClr val="bg1"/>
                </a:solidFill>
                <a:latin typeface="Arial Unicode MS" pitchFamily="34" charset="-128"/>
                <a:ea typeface="Arial Unicode MS" pitchFamily="34" charset="-128"/>
              </a:rPr>
              <a:t>خزعة</a:t>
            </a:r>
            <a:r>
              <a:rPr lang="ar-SA" b="1" dirty="0" smtClean="0">
                <a:solidFill>
                  <a:schemeClr val="bg1"/>
                </a:solidFill>
                <a:latin typeface="Arial Unicode MS" pitchFamily="34" charset="-128"/>
                <a:ea typeface="Arial Unicode MS" pitchFamily="34" charset="-128"/>
              </a:rPr>
              <a:t> النقي</a:t>
            </a:r>
          </a:p>
          <a:p>
            <a:pPr>
              <a:buClr>
                <a:schemeClr val="bg1"/>
              </a:buClr>
              <a:buFont typeface="Wingdings" pitchFamily="2" charset="2"/>
              <a:buChar char="Ø"/>
            </a:pPr>
            <a:r>
              <a:rPr lang="ar-SA" b="1" dirty="0" err="1" smtClean="0">
                <a:solidFill>
                  <a:schemeClr val="bg1"/>
                </a:solidFill>
                <a:latin typeface="Arial Unicode MS" pitchFamily="34" charset="-128"/>
                <a:ea typeface="Arial Unicode MS" pitchFamily="34" charset="-128"/>
              </a:rPr>
              <a:t>الخزعة</a:t>
            </a:r>
            <a:r>
              <a:rPr lang="ar-SA" b="1" dirty="0" smtClean="0">
                <a:solidFill>
                  <a:schemeClr val="bg1"/>
                </a:solidFill>
                <a:latin typeface="Arial Unicode MS" pitchFamily="34" charset="-128"/>
                <a:ea typeface="Arial Unicode MS" pitchFamily="34" charset="-128"/>
              </a:rPr>
              <a:t> بالمنظار أثناء التنظير</a:t>
            </a:r>
          </a:p>
          <a:p>
            <a:pPr>
              <a:buClr>
                <a:schemeClr val="bg1"/>
              </a:buClr>
              <a:buFont typeface="Wingdings" pitchFamily="2" charset="2"/>
              <a:buChar char="Ø"/>
            </a:pPr>
            <a:r>
              <a:rPr lang="ar-SA" b="1" dirty="0" err="1" smtClean="0">
                <a:solidFill>
                  <a:schemeClr val="bg1"/>
                </a:solidFill>
                <a:latin typeface="Arial Unicode MS" pitchFamily="34" charset="-128"/>
                <a:ea typeface="Arial Unicode MS" pitchFamily="34" charset="-128"/>
              </a:rPr>
              <a:t>الخزعة</a:t>
            </a:r>
            <a:r>
              <a:rPr lang="ar-SA" b="1" dirty="0" smtClean="0">
                <a:solidFill>
                  <a:schemeClr val="bg1"/>
                </a:solidFill>
                <a:latin typeface="Arial Unicode MS" pitchFamily="34" charset="-128"/>
                <a:ea typeface="Arial Unicode MS" pitchFamily="34" charset="-128"/>
              </a:rPr>
              <a:t> أثناء الجراحة</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247</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0070C0"/>
                </a:solidFill>
                <a:latin typeface="Monotype Koufi" pitchFamily="2" charset="-78"/>
                <a:ea typeface="Monotype Koufi" pitchFamily="2" charset="-78"/>
                <a:cs typeface="PT Bold Heading" pitchFamily="2" charset="-78"/>
              </a:rPr>
              <a:t> </a:t>
            </a:r>
            <a:r>
              <a:rPr lang="ar-SY" b="1" dirty="0" smtClean="0">
                <a:solidFill>
                  <a:srgbClr val="C00000"/>
                </a:solidFill>
                <a:latin typeface="Monotype Koufi" pitchFamily="2" charset="-78"/>
                <a:ea typeface="Monotype Koufi" pitchFamily="2" charset="-78"/>
                <a:cs typeface="PT Bold Heading" pitchFamily="2" charset="-78"/>
              </a:rPr>
              <a:t>الخزعة</a:t>
            </a:r>
            <a:r>
              <a:rPr lang="ar-SY" b="1" baseline="30000" dirty="0" smtClean="0">
                <a:solidFill>
                  <a:srgbClr val="00B050"/>
                </a:solidFill>
                <a:latin typeface="Monotype Koufi" pitchFamily="2" charset="-78"/>
                <a:ea typeface="Monotype Koufi" pitchFamily="2" charset="-78"/>
                <a:cs typeface="PT Bold Heading" pitchFamily="2" charset="-78"/>
              </a:rPr>
              <a:t>1، 19،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lgn="ctr">
              <a:buNone/>
            </a:pPr>
            <a:r>
              <a:rPr lang="ar-SA" sz="2200" b="1" dirty="0" err="1" smtClean="0">
                <a:solidFill>
                  <a:srgbClr val="002060"/>
                </a:solidFill>
                <a:latin typeface="Monotype Koufi" pitchFamily="2" charset="-78"/>
                <a:ea typeface="Monotype Koufi" pitchFamily="2" charset="-78"/>
                <a:cs typeface="Monotype Koufi" pitchFamily="2" charset="-78"/>
              </a:rPr>
              <a:t>خزعة</a:t>
            </a:r>
            <a:r>
              <a:rPr lang="ar-SA" sz="2200" b="1" dirty="0" smtClean="0">
                <a:solidFill>
                  <a:srgbClr val="002060"/>
                </a:solidFill>
                <a:latin typeface="Monotype Koufi" pitchFamily="2" charset="-78"/>
                <a:ea typeface="Monotype Koufi" pitchFamily="2" charset="-78"/>
                <a:cs typeface="Monotype Koufi" pitchFamily="2" charset="-78"/>
              </a:rPr>
              <a:t> الثدي بالإبرة</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248</a:t>
            </a:fld>
            <a:endParaRPr lang="ar-SA" dirty="0">
              <a:solidFill>
                <a:srgbClr val="002060"/>
              </a:solidFill>
            </a:endParaRPr>
          </a:p>
        </p:txBody>
      </p:sp>
      <p:pic>
        <p:nvPicPr>
          <p:cNvPr id="7" name="Picture 2" descr="C:\Users\TOSHIBA\Documents\محاضرات السرطان\تصنيف المسرطنات\تشخيص السرطان\خزعة الثدي بالإبرة.jpg"/>
          <p:cNvPicPr>
            <a:picLocks noChangeAspect="1" noChangeArrowheads="1"/>
          </p:cNvPicPr>
          <p:nvPr/>
        </p:nvPicPr>
        <p:blipFill>
          <a:blip r:embed="rId2"/>
          <a:srcRect/>
          <a:stretch>
            <a:fillRect/>
          </a:stretch>
        </p:blipFill>
        <p:spPr bwMode="auto">
          <a:xfrm>
            <a:off x="2285984" y="1714488"/>
            <a:ext cx="5114961" cy="3335844"/>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0070C0"/>
                </a:solidFill>
                <a:latin typeface="Monotype Koufi" pitchFamily="2" charset="-78"/>
                <a:ea typeface="Monotype Koufi" pitchFamily="2" charset="-78"/>
                <a:cs typeface="PT Bold Heading" pitchFamily="2" charset="-78"/>
              </a:rPr>
              <a:t> </a:t>
            </a:r>
            <a:r>
              <a:rPr lang="ar-SY" b="1" dirty="0" smtClean="0">
                <a:solidFill>
                  <a:srgbClr val="C00000"/>
                </a:solidFill>
                <a:latin typeface="Monotype Koufi" pitchFamily="2" charset="-78"/>
                <a:ea typeface="Monotype Koufi" pitchFamily="2" charset="-78"/>
                <a:cs typeface="PT Bold Heading" pitchFamily="2" charset="-78"/>
              </a:rPr>
              <a:t>الخزعة</a:t>
            </a:r>
            <a:r>
              <a:rPr lang="ar-SY" b="1" baseline="30000" dirty="0" smtClean="0">
                <a:solidFill>
                  <a:srgbClr val="00B050"/>
                </a:solidFill>
                <a:latin typeface="Monotype Koufi" pitchFamily="2" charset="-78"/>
                <a:ea typeface="Monotype Koufi" pitchFamily="2" charset="-78"/>
                <a:cs typeface="PT Bold Heading" pitchFamily="2" charset="-78"/>
              </a:rPr>
              <a:t>1، 19،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lgn="ctr">
              <a:buNone/>
            </a:pPr>
            <a:r>
              <a:rPr lang="ar-SA" sz="2200" b="1" dirty="0" err="1" smtClean="0">
                <a:solidFill>
                  <a:srgbClr val="002060"/>
                </a:solidFill>
                <a:latin typeface="Monotype Koufi" pitchFamily="2" charset="-78"/>
                <a:ea typeface="Monotype Koufi" pitchFamily="2" charset="-78"/>
                <a:cs typeface="Monotype Koufi" pitchFamily="2" charset="-78"/>
              </a:rPr>
              <a:t>خزعة</a:t>
            </a:r>
            <a:r>
              <a:rPr lang="ar-SA" sz="2200" b="1" dirty="0" smtClean="0">
                <a:solidFill>
                  <a:srgbClr val="002060"/>
                </a:solidFill>
                <a:latin typeface="Monotype Koufi" pitchFamily="2" charset="-78"/>
                <a:ea typeface="Monotype Koufi" pitchFamily="2" charset="-78"/>
                <a:cs typeface="Monotype Koufi" pitchFamily="2" charset="-78"/>
              </a:rPr>
              <a:t> النقي</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249</a:t>
            </a:fld>
            <a:endParaRPr lang="ar-SA" dirty="0">
              <a:solidFill>
                <a:srgbClr val="002060"/>
              </a:solidFill>
            </a:endParaRPr>
          </a:p>
        </p:txBody>
      </p:sp>
      <p:pic>
        <p:nvPicPr>
          <p:cNvPr id="8" name="Picture 2" descr="C:\Users\TOSHIBA\Documents\محاضرات السرطان\تصنيف المسرطنات\تشخيص السرطان\خزعة النقي.jpg"/>
          <p:cNvPicPr>
            <a:picLocks noChangeAspect="1" noChangeArrowheads="1"/>
          </p:cNvPicPr>
          <p:nvPr/>
        </p:nvPicPr>
        <p:blipFill>
          <a:blip r:embed="rId2"/>
          <a:srcRect/>
          <a:stretch>
            <a:fillRect/>
          </a:stretch>
        </p:blipFill>
        <p:spPr bwMode="auto">
          <a:xfrm>
            <a:off x="2214546" y="1891530"/>
            <a:ext cx="4876834" cy="3180544"/>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4،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25</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p>
          <a:p>
            <a:pPr>
              <a:buNone/>
            </a:pPr>
            <a:r>
              <a:rPr lang="ar-SY" sz="2200" dirty="0" smtClean="0">
                <a:solidFill>
                  <a:srgbClr val="002060"/>
                </a:solidFill>
                <a:latin typeface="Monotype Koufi" pitchFamily="2" charset="-78"/>
                <a:ea typeface="Monotype Koufi" pitchFamily="2" charset="-78"/>
                <a:cs typeface="Monotype Koufi" pitchFamily="2" charset="-78"/>
              </a:rPr>
              <a:t>                                                التَّعَرُّض </a:t>
            </a:r>
            <a:r>
              <a:rPr lang="ar-SY" sz="2200" dirty="0" err="1" smtClean="0">
                <a:solidFill>
                  <a:srgbClr val="002060"/>
                </a:solidFill>
                <a:latin typeface="Monotype Koufi" pitchFamily="2" charset="-78"/>
                <a:ea typeface="Monotype Koufi" pitchFamily="2" charset="-78"/>
                <a:cs typeface="Monotype Koufi" pitchFamily="2" charset="-78"/>
              </a:rPr>
              <a:t>للبِريليوم</a:t>
            </a:r>
            <a:r>
              <a:rPr lang="ar-SY" sz="2200" dirty="0" smtClean="0">
                <a:solidFill>
                  <a:srgbClr val="002060"/>
                </a:solidFill>
                <a:latin typeface="Monotype Koufi" pitchFamily="2" charset="-78"/>
                <a:ea typeface="Monotype Koufi" pitchFamily="2" charset="-78"/>
                <a:cs typeface="Monotype Koufi" pitchFamily="2" charset="-78"/>
              </a:rPr>
              <a:t> في صِناعَة الطائرات</a:t>
            </a:r>
          </a:p>
          <a:p>
            <a:pPr>
              <a:buNone/>
            </a:pPr>
            <a:endParaRPr lang="ar-SY" dirty="0"/>
          </a:p>
        </p:txBody>
      </p:sp>
      <p:pic>
        <p:nvPicPr>
          <p:cNvPr id="9" name="صورة 8" descr="C:\Users\TOSHIBA\Documents\المهنة والسرطان\الصور\2-2-1-2-التعرض للبيريليوم-الصناعات المتعلقة بالفضاء الجوي.jpg"/>
          <p:cNvPicPr/>
          <p:nvPr/>
        </p:nvPicPr>
        <p:blipFill>
          <a:blip r:embed="rId2" cstate="print"/>
          <a:srcRect/>
          <a:stretch>
            <a:fillRect/>
          </a:stretch>
        </p:blipFill>
        <p:spPr bwMode="auto">
          <a:xfrm>
            <a:off x="1928794" y="1857364"/>
            <a:ext cx="5257800" cy="350520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تشخيص السرطان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0070C0"/>
                </a:solidFill>
                <a:latin typeface="Monotype Koufi" pitchFamily="2" charset="-78"/>
                <a:ea typeface="Monotype Koufi" pitchFamily="2" charset="-78"/>
                <a:cs typeface="PT Bold Heading" pitchFamily="2" charset="-78"/>
              </a:rPr>
              <a:t> </a:t>
            </a:r>
            <a:r>
              <a:rPr lang="ar-SY" b="1" dirty="0" smtClean="0">
                <a:solidFill>
                  <a:srgbClr val="C00000"/>
                </a:solidFill>
                <a:latin typeface="Monotype Koufi" pitchFamily="2" charset="-78"/>
                <a:ea typeface="Monotype Koufi" pitchFamily="2" charset="-78"/>
                <a:cs typeface="PT Bold Heading" pitchFamily="2" charset="-78"/>
              </a:rPr>
              <a:t>الخزعة</a:t>
            </a:r>
            <a:r>
              <a:rPr lang="ar-SY" b="1" baseline="30000" dirty="0" smtClean="0">
                <a:solidFill>
                  <a:srgbClr val="00B050"/>
                </a:solidFill>
                <a:latin typeface="Monotype Koufi" pitchFamily="2" charset="-78"/>
                <a:ea typeface="Monotype Koufi" pitchFamily="2" charset="-78"/>
                <a:cs typeface="PT Bold Heading" pitchFamily="2" charset="-78"/>
              </a:rPr>
              <a:t>1، 19،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buNone/>
            </a:pPr>
            <a:endParaRPr lang="ar-SA" b="1" dirty="0" smtClean="0">
              <a:solidFill>
                <a:srgbClr val="002060"/>
              </a:solidFill>
              <a:latin typeface="Monotype Koufi" pitchFamily="2" charset="-78"/>
              <a:ea typeface="Monotype Koufi" pitchFamily="2" charset="-78"/>
              <a:cs typeface="Monotype Koufi" pitchFamily="2" charset="-78"/>
            </a:endParaRPr>
          </a:p>
          <a:p>
            <a:pPr algn="ctr">
              <a:buNone/>
            </a:pPr>
            <a:r>
              <a:rPr lang="ar-SA" sz="2200" b="1" dirty="0" err="1" smtClean="0">
                <a:solidFill>
                  <a:srgbClr val="002060"/>
                </a:solidFill>
                <a:latin typeface="Monotype Koufi" pitchFamily="2" charset="-78"/>
                <a:ea typeface="Monotype Koufi" pitchFamily="2" charset="-78"/>
                <a:cs typeface="Monotype Koufi" pitchFamily="2" charset="-78"/>
              </a:rPr>
              <a:t>الخزعة</a:t>
            </a:r>
            <a:r>
              <a:rPr lang="ar-SA" sz="2200" b="1" dirty="0" smtClean="0">
                <a:solidFill>
                  <a:srgbClr val="002060"/>
                </a:solidFill>
                <a:latin typeface="Monotype Koufi" pitchFamily="2" charset="-78"/>
                <a:ea typeface="Monotype Koufi" pitchFamily="2" charset="-78"/>
                <a:cs typeface="Monotype Koufi" pitchFamily="2" charset="-78"/>
              </a:rPr>
              <a:t> بالمنظار أثناء التنظير</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250</a:t>
            </a:fld>
            <a:endParaRPr lang="ar-SA" dirty="0">
              <a:solidFill>
                <a:srgbClr val="002060"/>
              </a:solidFill>
            </a:endParaRPr>
          </a:p>
        </p:txBody>
      </p:sp>
      <p:pic>
        <p:nvPicPr>
          <p:cNvPr id="8" name="Picture 4" descr="C:\Users\TOSHIBA\Documents\محاضرات السرطان\تصنيف المسرطنات\تشخيص السرطان\الخزعة بالمنظار.jpg"/>
          <p:cNvPicPr>
            <a:picLocks noChangeAspect="1" noChangeArrowheads="1"/>
          </p:cNvPicPr>
          <p:nvPr/>
        </p:nvPicPr>
        <p:blipFill>
          <a:blip r:embed="rId2"/>
          <a:srcRect/>
          <a:stretch>
            <a:fillRect/>
          </a:stretch>
        </p:blipFill>
        <p:spPr bwMode="auto">
          <a:xfrm>
            <a:off x="2357422" y="1928802"/>
            <a:ext cx="4601198" cy="2852743"/>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900" b="1" dirty="0" smtClean="0">
                <a:solidFill>
                  <a:srgbClr val="0070C0"/>
                </a:solidFill>
                <a:latin typeface="Monotype Koufi" pitchFamily="2" charset="-78"/>
                <a:ea typeface="Monotype Koufi" pitchFamily="2" charset="-78"/>
                <a:cs typeface="PT Bold Heading" pitchFamily="2" charset="-78"/>
              </a:rPr>
              <a:t>محتوى تقرير التشريح المرضي للسرطان</a:t>
            </a:r>
            <a:r>
              <a:rPr lang="ar-SY" sz="3900" b="1" baseline="30000" dirty="0" smtClean="0">
                <a:solidFill>
                  <a:srgbClr val="00B050"/>
                </a:solidFill>
                <a:latin typeface="Monotype Koufi" pitchFamily="2" charset="-78"/>
                <a:ea typeface="Monotype Koufi" pitchFamily="2" charset="-78"/>
                <a:cs typeface="PT Bold Heading" pitchFamily="2" charset="-78"/>
              </a:rPr>
              <a:t>1، 19</a:t>
            </a:r>
            <a:endParaRPr lang="ar-SY" sz="39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معلومات عن المريض: </a:t>
            </a:r>
            <a:r>
              <a:rPr lang="ar-SA" b="1" dirty="0" smtClean="0">
                <a:solidFill>
                  <a:schemeClr val="bg1"/>
                </a:solidFill>
                <a:latin typeface="Arial Unicode MS" pitchFamily="34" charset="-128"/>
                <a:ea typeface="Arial Unicode MS" pitchFamily="34" charset="-128"/>
              </a:rPr>
              <a:t>الاسم، تاريخ الولادة، تاريخ </a:t>
            </a:r>
            <a:r>
              <a:rPr lang="ar-SA" b="1" dirty="0" err="1" smtClean="0">
                <a:solidFill>
                  <a:schemeClr val="bg1"/>
                </a:solidFill>
                <a:latin typeface="Arial Unicode MS" pitchFamily="34" charset="-128"/>
                <a:ea typeface="Arial Unicode MS" pitchFamily="34" charset="-128"/>
              </a:rPr>
              <a:t>الخزعة</a:t>
            </a:r>
            <a:r>
              <a:rPr lang="ar-SA" b="1" dirty="0" smtClean="0">
                <a:solidFill>
                  <a:schemeClr val="bg1"/>
                </a:solidFill>
                <a:latin typeface="Arial Unicode MS" pitchFamily="34" charset="-128"/>
                <a:ea typeface="Arial Unicode MS" pitchFamily="34" charset="-128"/>
              </a:rPr>
              <a:t>، تاريخ التقرير</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الوصف </a:t>
            </a:r>
            <a:r>
              <a:rPr lang="ar-SA" b="1" dirty="0" err="1" smtClean="0">
                <a:solidFill>
                  <a:srgbClr val="002060"/>
                </a:solidFill>
                <a:latin typeface="Arial Unicode MS" pitchFamily="34" charset="-128"/>
                <a:ea typeface="Arial Unicode MS" pitchFamily="34" charset="-128"/>
              </a:rPr>
              <a:t>العياني</a:t>
            </a:r>
            <a:r>
              <a:rPr lang="ar-SA" b="1" dirty="0" smtClean="0">
                <a:solidFill>
                  <a:srgbClr val="002060"/>
                </a:solidFill>
                <a:latin typeface="Arial Unicode MS" pitchFamily="34" charset="-128"/>
                <a:ea typeface="Arial Unicode MS" pitchFamily="34" charset="-128"/>
              </a:rPr>
              <a:t>: </a:t>
            </a:r>
            <a:r>
              <a:rPr lang="ar-SA" b="1" dirty="0" smtClean="0">
                <a:solidFill>
                  <a:schemeClr val="bg1"/>
                </a:solidFill>
                <a:latin typeface="Arial Unicode MS" pitchFamily="34" charset="-128"/>
                <a:ea typeface="Arial Unicode MS" pitchFamily="34" charset="-128"/>
              </a:rPr>
              <a:t>اللون، الوزن، حجم النسيج كما يرى بالعين المجردة</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الوصف </a:t>
            </a:r>
            <a:r>
              <a:rPr lang="ar-SA" b="1" dirty="0" err="1" smtClean="0">
                <a:solidFill>
                  <a:srgbClr val="002060"/>
                </a:solidFill>
                <a:latin typeface="Arial Unicode MS" pitchFamily="34" charset="-128"/>
                <a:ea typeface="Arial Unicode MS" pitchFamily="34" charset="-128"/>
              </a:rPr>
              <a:t>المجهري</a:t>
            </a:r>
            <a:r>
              <a:rPr lang="ar-SA" b="1" dirty="0" smtClean="0">
                <a:solidFill>
                  <a:srgbClr val="002060"/>
                </a:solidFill>
                <a:latin typeface="Arial Unicode MS" pitchFamily="34" charset="-128"/>
                <a:ea typeface="Arial Unicode MS" pitchFamily="34" charset="-128"/>
              </a:rPr>
              <a:t>: </a:t>
            </a:r>
            <a:r>
              <a:rPr lang="ar-SA" b="1" dirty="0" smtClean="0">
                <a:solidFill>
                  <a:schemeClr val="bg1"/>
                </a:solidFill>
                <a:latin typeface="Arial Unicode MS" pitchFamily="34" charset="-128"/>
                <a:ea typeface="Arial Unicode MS" pitchFamily="34" charset="-128"/>
              </a:rPr>
              <a:t>كيف تبدو العينة تحت المجهر، وكيف تقارن مع الخلايا السوية</a:t>
            </a:r>
          </a:p>
          <a:p>
            <a:pPr>
              <a:buFont typeface="Wingdings" pitchFamily="2" charset="2"/>
              <a:buChar char="Ø"/>
            </a:pPr>
            <a:r>
              <a:rPr lang="ar-SA" b="1" dirty="0" smtClean="0">
                <a:solidFill>
                  <a:srgbClr val="002060"/>
                </a:solidFill>
                <a:latin typeface="Arial Unicode MS" pitchFamily="34" charset="-128"/>
                <a:ea typeface="Arial Unicode MS" pitchFamily="34" charset="-128"/>
              </a:rPr>
              <a:t>نوع الورم والدرجة</a:t>
            </a:r>
          </a:p>
          <a:p>
            <a:pPr>
              <a:buFont typeface="Wingdings" pitchFamily="2" charset="2"/>
              <a:buChar char="Ø"/>
            </a:pPr>
            <a:r>
              <a:rPr lang="ar-SA" b="1" dirty="0" smtClean="0">
                <a:solidFill>
                  <a:srgbClr val="002060"/>
                </a:solidFill>
                <a:latin typeface="Arial Unicode MS" pitchFamily="34" charset="-128"/>
                <a:ea typeface="Arial Unicode MS" pitchFamily="34" charset="-128"/>
              </a:rPr>
              <a:t>حجم الورم: </a:t>
            </a:r>
            <a:r>
              <a:rPr lang="ar-SA" b="1" dirty="0" smtClean="0">
                <a:solidFill>
                  <a:schemeClr val="bg1"/>
                </a:solidFill>
                <a:latin typeface="Arial Unicode MS" pitchFamily="34" charset="-128"/>
                <a:ea typeface="Arial Unicode MS" pitchFamily="34" charset="-128"/>
              </a:rPr>
              <a:t>مقاساً </a:t>
            </a:r>
            <a:r>
              <a:rPr lang="ar-SA" b="1" dirty="0" err="1" smtClean="0">
                <a:solidFill>
                  <a:schemeClr val="bg1"/>
                </a:solidFill>
                <a:latin typeface="Arial Unicode MS" pitchFamily="34" charset="-128"/>
                <a:ea typeface="Arial Unicode MS" pitchFamily="34" charset="-128"/>
              </a:rPr>
              <a:t>بــِ</a:t>
            </a:r>
            <a:r>
              <a:rPr lang="ar-SA" b="1" dirty="0" smtClean="0">
                <a:solidFill>
                  <a:schemeClr val="bg1"/>
                </a:solidFill>
                <a:latin typeface="Arial Unicode MS" pitchFamily="34" charset="-128"/>
                <a:ea typeface="Arial Unicode MS" pitchFamily="34" charset="-128"/>
              </a:rPr>
              <a:t> سم</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251</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900" b="1" dirty="0" smtClean="0">
                <a:solidFill>
                  <a:srgbClr val="0070C0"/>
                </a:solidFill>
                <a:latin typeface="Monotype Koufi" pitchFamily="2" charset="-78"/>
                <a:ea typeface="Monotype Koufi" pitchFamily="2" charset="-78"/>
                <a:cs typeface="PT Bold Heading" pitchFamily="2" charset="-78"/>
              </a:rPr>
              <a:t>محتوى تقرير التشريح المرضي للسرطان</a:t>
            </a:r>
            <a:r>
              <a:rPr lang="ar-SY" sz="3900" b="1" baseline="30000" dirty="0" smtClean="0">
                <a:solidFill>
                  <a:srgbClr val="00B050"/>
                </a:solidFill>
                <a:latin typeface="Monotype Koufi" pitchFamily="2" charset="-78"/>
                <a:ea typeface="Monotype Koufi" pitchFamily="2" charset="-78"/>
                <a:cs typeface="PT Bold Heading" pitchFamily="2" charset="-78"/>
              </a:rPr>
              <a:t>1، 19</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حواف الورم: </a:t>
            </a:r>
            <a:r>
              <a:rPr lang="ar-SA" b="1" dirty="0" smtClean="0">
                <a:solidFill>
                  <a:schemeClr val="bg1"/>
                </a:solidFill>
                <a:latin typeface="Arial Unicode MS" pitchFamily="34" charset="-128"/>
                <a:ea typeface="Arial Unicode MS" pitchFamily="34" charset="-128"/>
              </a:rPr>
              <a:t>ثمة 3 موجودات ممكنة عندما تشتمل </a:t>
            </a:r>
            <a:r>
              <a:rPr lang="ar-SA" b="1" dirty="0" err="1" smtClean="0">
                <a:solidFill>
                  <a:schemeClr val="bg1"/>
                </a:solidFill>
                <a:latin typeface="Arial Unicode MS" pitchFamily="34" charset="-128"/>
                <a:ea typeface="Arial Unicode MS" pitchFamily="34" charset="-128"/>
              </a:rPr>
              <a:t>الخزعة</a:t>
            </a:r>
            <a:r>
              <a:rPr lang="ar-SA" b="1" dirty="0" smtClean="0">
                <a:solidFill>
                  <a:schemeClr val="bg1"/>
                </a:solidFill>
                <a:latin typeface="Arial Unicode MS" pitchFamily="34" charset="-128"/>
                <a:ea typeface="Arial Unicode MS" pitchFamily="34" charset="-128"/>
              </a:rPr>
              <a:t> على الورم بأكمله:</a:t>
            </a:r>
          </a:p>
          <a:p>
            <a:pPr>
              <a:buClr>
                <a:srgbClr val="002060"/>
              </a:buClr>
              <a:buFont typeface="Wingdings" pitchFamily="2" charset="2"/>
              <a:buChar char="§"/>
            </a:pPr>
            <a:r>
              <a:rPr lang="ar-SA" b="1" dirty="0" smtClean="0">
                <a:solidFill>
                  <a:srgbClr val="FFFF00"/>
                </a:solidFill>
                <a:latin typeface="Arial Unicode MS" pitchFamily="34" charset="-128"/>
                <a:ea typeface="Arial Unicode MS" pitchFamily="34" charset="-128"/>
              </a:rPr>
              <a:t>حواف إيجابية: </a:t>
            </a:r>
            <a:r>
              <a:rPr lang="ar-SA" b="1" dirty="0" smtClean="0">
                <a:solidFill>
                  <a:schemeClr val="bg1"/>
                </a:solidFill>
                <a:latin typeface="Arial Unicode MS" pitchFamily="34" charset="-128"/>
                <a:ea typeface="Arial Unicode MS" pitchFamily="34" charset="-128"/>
              </a:rPr>
              <a:t>خلايا السرطان موجودة في محيط المادة المنزوعة</a:t>
            </a:r>
          </a:p>
          <a:p>
            <a:pPr>
              <a:buClr>
                <a:srgbClr val="002060"/>
              </a:buClr>
              <a:buFont typeface="Wingdings" pitchFamily="2" charset="2"/>
              <a:buChar char="§"/>
            </a:pPr>
            <a:r>
              <a:rPr lang="ar-SA" b="1" dirty="0" smtClean="0">
                <a:solidFill>
                  <a:srgbClr val="FFFF00"/>
                </a:solidFill>
                <a:latin typeface="Arial Unicode MS" pitchFamily="34" charset="-128"/>
                <a:ea typeface="Arial Unicode MS" pitchFamily="34" charset="-128"/>
              </a:rPr>
              <a:t>حواف سلبية: </a:t>
            </a:r>
            <a:r>
              <a:rPr lang="ar-SA" b="1" dirty="0" smtClean="0">
                <a:solidFill>
                  <a:schemeClr val="bg1"/>
                </a:solidFill>
                <a:latin typeface="Arial Unicode MS" pitchFamily="34" charset="-128"/>
                <a:ea typeface="Arial Unicode MS" pitchFamily="34" charset="-128"/>
              </a:rPr>
              <a:t>أو غير مشمولة، أو غير واضحة، </a:t>
            </a:r>
            <a:r>
              <a:rPr lang="ar-SA" b="1" dirty="0" err="1" smtClean="0">
                <a:solidFill>
                  <a:schemeClr val="bg1"/>
                </a:solidFill>
                <a:latin typeface="Arial Unicode MS" pitchFamily="34" charset="-128"/>
                <a:ea typeface="Arial Unicode MS" pitchFamily="34" charset="-128"/>
              </a:rPr>
              <a:t>او</a:t>
            </a:r>
            <a:r>
              <a:rPr lang="ar-SA" b="1" dirty="0" smtClean="0">
                <a:solidFill>
                  <a:schemeClr val="bg1"/>
                </a:solidFill>
                <a:latin typeface="Arial Unicode MS" pitchFamily="34" charset="-128"/>
                <a:ea typeface="Arial Unicode MS" pitchFamily="34" charset="-128"/>
              </a:rPr>
              <a:t> حرة؛ وتعني عدم وجود خلايا سرطانية في الحواف الخارجية</a:t>
            </a:r>
          </a:p>
          <a:p>
            <a:pPr>
              <a:buFont typeface="Wingdings" pitchFamily="2" charset="2"/>
              <a:buChar char="§"/>
            </a:pPr>
            <a:r>
              <a:rPr lang="ar-SA" b="1" dirty="0" smtClean="0">
                <a:solidFill>
                  <a:srgbClr val="FFFF00"/>
                </a:solidFill>
                <a:latin typeface="Arial Unicode MS" pitchFamily="34" charset="-128"/>
                <a:ea typeface="Arial Unicode MS" pitchFamily="34" charset="-128"/>
              </a:rPr>
              <a:t>مغلقة: </a:t>
            </a:r>
            <a:r>
              <a:rPr lang="ar-SA" b="1" dirty="0" smtClean="0">
                <a:solidFill>
                  <a:schemeClr val="bg1"/>
                </a:solidFill>
                <a:latin typeface="Arial Unicode MS" pitchFamily="34" charset="-128"/>
                <a:ea typeface="Arial Unicode MS" pitchFamily="34" charset="-128"/>
              </a:rPr>
              <a:t>لا إيجابية ولا سلبية</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252</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900" b="1" dirty="0" smtClean="0">
                <a:solidFill>
                  <a:srgbClr val="0070C0"/>
                </a:solidFill>
                <a:latin typeface="Monotype Koufi" pitchFamily="2" charset="-78"/>
                <a:ea typeface="Monotype Koufi" pitchFamily="2" charset="-78"/>
                <a:cs typeface="PT Bold Heading" pitchFamily="2" charset="-78"/>
              </a:rPr>
              <a:t>محتوى تقرير التشريح المرضي للسرطان</a:t>
            </a:r>
            <a:r>
              <a:rPr lang="ar-SY" sz="3900" b="1" baseline="30000" dirty="0" smtClean="0">
                <a:solidFill>
                  <a:srgbClr val="00B050"/>
                </a:solidFill>
                <a:latin typeface="Monotype Koufi" pitchFamily="2" charset="-78"/>
                <a:ea typeface="Monotype Koufi" pitchFamily="2" charset="-78"/>
                <a:cs typeface="PT Bold Heading" pitchFamily="2" charset="-78"/>
              </a:rPr>
              <a:t>1، 19</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معلومات أخرى: </a:t>
            </a:r>
            <a:r>
              <a:rPr lang="ar-SA" b="1" dirty="0" smtClean="0">
                <a:solidFill>
                  <a:schemeClr val="bg1"/>
                </a:solidFill>
                <a:latin typeface="Arial Unicode MS" pitchFamily="34" charset="-128"/>
                <a:ea typeface="Arial Unicode MS" pitchFamily="34" charset="-128"/>
              </a:rPr>
              <a:t>ملاحظات بشأن العينات التي أرسلت لاختبارات أخرى أو للحصول على رأي آخر</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توقيع طبيب التشريح المرضي واسمه وعنوان المختبر</a:t>
            </a: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253</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معالجة السرطان</a:t>
            </a:r>
            <a:r>
              <a:rPr lang="ar-SY" b="1" baseline="30000" dirty="0" smtClean="0">
                <a:solidFill>
                  <a:srgbClr val="00B050"/>
                </a:solidFill>
                <a:latin typeface="Monotype Koufi" pitchFamily="2" charset="-78"/>
                <a:ea typeface="Monotype Koufi" pitchFamily="2" charset="-78"/>
                <a:cs typeface="PT Bold Heading" pitchFamily="2" charset="-78"/>
              </a:rPr>
              <a:t>1، 23،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buFont typeface="Wingdings" pitchFamily="2" charset="2"/>
              <a:buChar char="Ø"/>
            </a:pPr>
            <a:r>
              <a:rPr lang="ar-SA" b="1" dirty="0" smtClean="0">
                <a:solidFill>
                  <a:schemeClr val="bg1"/>
                </a:solidFill>
                <a:latin typeface="Arial Unicode MS" pitchFamily="34" charset="-128"/>
                <a:ea typeface="Arial Unicode MS" pitchFamily="34" charset="-128"/>
              </a:rPr>
              <a:t>الجراحة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المعالجة بالإشعاع</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المعالجة الكيميائية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المعالجة المناعية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المعالجة المستهدِفة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نقل الخلايا </a:t>
            </a:r>
            <a:r>
              <a:rPr lang="ar-SA" b="1" dirty="0" err="1" smtClean="0">
                <a:solidFill>
                  <a:schemeClr val="bg1"/>
                </a:solidFill>
                <a:latin typeface="Arial Unicode MS" pitchFamily="34" charset="-128"/>
                <a:ea typeface="Arial Unicode MS" pitchFamily="34" charset="-128"/>
              </a:rPr>
              <a:t>الجذعية</a:t>
            </a: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None/>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254</a:t>
            </a:fld>
            <a:endParaRPr lang="ar-SA" dirty="0">
              <a:solidFill>
                <a:srgbClr val="002060"/>
              </a:solidFill>
            </a:endParaRPr>
          </a:p>
        </p:txBody>
      </p:sp>
      <p:pic>
        <p:nvPicPr>
          <p:cNvPr id="15362" name="Picture 2" descr="C:\Users\TOSHIBA\Documents\محاضرات السرطان\تصنيف المسرطنات\معالجة السرطان\انواع معالجات السرطان.jpg"/>
          <p:cNvPicPr>
            <a:picLocks noChangeAspect="1" noChangeArrowheads="1"/>
          </p:cNvPicPr>
          <p:nvPr/>
        </p:nvPicPr>
        <p:blipFill>
          <a:blip r:embed="rId2"/>
          <a:srcRect/>
          <a:stretch>
            <a:fillRect/>
          </a:stretch>
        </p:blipFill>
        <p:spPr bwMode="auto">
          <a:xfrm>
            <a:off x="857224" y="2214554"/>
            <a:ext cx="3143250" cy="314325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معالجة السرطان</a:t>
            </a:r>
            <a:r>
              <a:rPr lang="ar-SY" b="1" baseline="30000" dirty="0" smtClean="0">
                <a:solidFill>
                  <a:srgbClr val="00B050"/>
                </a:solidFill>
                <a:latin typeface="Monotype Koufi" pitchFamily="2" charset="-78"/>
                <a:ea typeface="Monotype Koufi" pitchFamily="2" charset="-78"/>
                <a:cs typeface="PT Bold Heading" pitchFamily="2" charset="-78"/>
              </a:rPr>
              <a:t>1، 23،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الجراحة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بالمبضع بعد التخدير الموضعي أو </a:t>
            </a:r>
            <a:r>
              <a:rPr lang="ar-SA" b="1" dirty="0" err="1" smtClean="0">
                <a:solidFill>
                  <a:schemeClr val="bg1"/>
                </a:solidFill>
                <a:latin typeface="Arial Unicode MS" pitchFamily="34" charset="-128"/>
                <a:ea typeface="Arial Unicode MS" pitchFamily="34" charset="-128"/>
              </a:rPr>
              <a:t>الناحي</a:t>
            </a:r>
            <a:r>
              <a:rPr lang="ar-SA" b="1" dirty="0" smtClean="0">
                <a:solidFill>
                  <a:schemeClr val="bg1"/>
                </a:solidFill>
                <a:latin typeface="Arial Unicode MS" pitchFamily="34" charset="-128"/>
                <a:ea typeface="Arial Unicode MS" pitchFamily="34" charset="-128"/>
              </a:rPr>
              <a:t> أو العام</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الجراحة البردية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الليزر</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فرط الحرارة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المعالجة </a:t>
            </a:r>
            <a:r>
              <a:rPr lang="ar-SA" b="1" dirty="0" err="1" smtClean="0">
                <a:solidFill>
                  <a:schemeClr val="bg1"/>
                </a:solidFill>
                <a:latin typeface="Arial Unicode MS" pitchFamily="34" charset="-128"/>
                <a:ea typeface="Arial Unicode MS" pitchFamily="34" charset="-128"/>
              </a:rPr>
              <a:t>المتقوية</a:t>
            </a:r>
            <a:r>
              <a:rPr lang="ar-SA" b="1" dirty="0" smtClean="0">
                <a:solidFill>
                  <a:schemeClr val="bg1"/>
                </a:solidFill>
                <a:latin typeface="Arial Unicode MS" pitchFamily="34" charset="-128"/>
                <a:ea typeface="Arial Unicode MS" pitchFamily="34" charset="-128"/>
              </a:rPr>
              <a:t> بالضوء</a:t>
            </a:r>
          </a:p>
          <a:p>
            <a:pPr>
              <a:buNone/>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255</a:t>
            </a:fld>
            <a:endParaRPr lang="ar-SA" dirty="0">
              <a:solidFill>
                <a:srgbClr val="002060"/>
              </a:solidFill>
            </a:endParaRPr>
          </a:p>
        </p:txBody>
      </p:sp>
      <p:pic>
        <p:nvPicPr>
          <p:cNvPr id="13314" name="Picture 2" descr="C:\Users\TOSHIBA\Documents\محاضرات السرطان\تصنيف المسرطنات\معالجة السرطان\المعالجة الجراحية-الثدي.jpg"/>
          <p:cNvPicPr>
            <a:picLocks noChangeAspect="1" noChangeArrowheads="1"/>
          </p:cNvPicPr>
          <p:nvPr/>
        </p:nvPicPr>
        <p:blipFill>
          <a:blip r:embed="rId2"/>
          <a:srcRect/>
          <a:stretch>
            <a:fillRect/>
          </a:stretch>
        </p:blipFill>
        <p:spPr bwMode="auto">
          <a:xfrm>
            <a:off x="571472" y="2928934"/>
            <a:ext cx="4114800" cy="276225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معالجة السرطان</a:t>
            </a:r>
            <a:r>
              <a:rPr lang="ar-SY" b="1" baseline="30000" dirty="0" smtClean="0">
                <a:solidFill>
                  <a:srgbClr val="00B050"/>
                </a:solidFill>
                <a:latin typeface="Monotype Koufi" pitchFamily="2" charset="-78"/>
                <a:ea typeface="Monotype Koufi" pitchFamily="2" charset="-78"/>
                <a:cs typeface="PT Bold Heading" pitchFamily="2" charset="-78"/>
              </a:rPr>
              <a:t>1، 23، 28</a:t>
            </a:r>
            <a:endParaRPr lang="ar-SY" b="1" baseline="30000" dirty="0">
              <a:solidFill>
                <a:srgbClr val="00B05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المعالجة بالإشعاع</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المعالجة بالإشعاع الخارجي بالحزمة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المعالجة بالإشعاع الداخلي</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256</a:t>
            </a:fld>
            <a:endParaRPr lang="ar-SA" dirty="0">
              <a:solidFill>
                <a:srgbClr val="002060"/>
              </a:solidFill>
            </a:endParaRPr>
          </a:p>
        </p:txBody>
      </p:sp>
      <p:pic>
        <p:nvPicPr>
          <p:cNvPr id="14339" name="Picture 3" descr="C:\Users\TOSHIBA\Documents\محاضرات السرطان\تصنيف المسرطنات\معالجة السرطان\المعالجة بالإشعاع.jpg"/>
          <p:cNvPicPr>
            <a:picLocks noChangeAspect="1" noChangeArrowheads="1"/>
          </p:cNvPicPr>
          <p:nvPr/>
        </p:nvPicPr>
        <p:blipFill>
          <a:blip r:embed="rId2"/>
          <a:srcRect/>
          <a:stretch>
            <a:fillRect/>
          </a:stretch>
        </p:blipFill>
        <p:spPr bwMode="auto">
          <a:xfrm>
            <a:off x="785786" y="3000372"/>
            <a:ext cx="3076575" cy="2638425"/>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معالجة السرطان</a:t>
            </a:r>
            <a:r>
              <a:rPr lang="ar-SY" b="1" baseline="30000" dirty="0" smtClean="0">
                <a:solidFill>
                  <a:srgbClr val="00B050"/>
                </a:solidFill>
                <a:latin typeface="Monotype Koufi" pitchFamily="2" charset="-78"/>
                <a:ea typeface="Monotype Koufi" pitchFamily="2" charset="-78"/>
                <a:cs typeface="PT Bold Heading" pitchFamily="2" charset="-78"/>
              </a:rPr>
              <a:t>1، 23</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lnSpcReduction="10000"/>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المعالجة الكيميائية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بالفم</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بالوريد</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بالعضل</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داخل </a:t>
            </a:r>
            <a:r>
              <a:rPr lang="ar-SA" b="1" dirty="0" err="1" smtClean="0">
                <a:solidFill>
                  <a:schemeClr val="bg1"/>
                </a:solidFill>
                <a:latin typeface="Arial Unicode MS" pitchFamily="34" charset="-128"/>
                <a:ea typeface="Arial Unicode MS" pitchFamily="34" charset="-128"/>
              </a:rPr>
              <a:t>القِراب</a:t>
            </a:r>
            <a:r>
              <a:rPr lang="ar-SA" b="1" dirty="0" smtClean="0">
                <a:solidFill>
                  <a:schemeClr val="bg1"/>
                </a:solidFill>
                <a:latin typeface="Arial Unicode MS" pitchFamily="34" charset="-128"/>
                <a:ea typeface="Arial Unicode MS" pitchFamily="34" charset="-128"/>
              </a:rPr>
              <a:t> (تحت </a:t>
            </a:r>
            <a:r>
              <a:rPr lang="ar-SA" b="1" dirty="0" err="1" smtClean="0">
                <a:solidFill>
                  <a:schemeClr val="bg1"/>
                </a:solidFill>
                <a:latin typeface="Arial Unicode MS" pitchFamily="34" charset="-128"/>
                <a:ea typeface="Arial Unicode MS" pitchFamily="34" charset="-128"/>
              </a:rPr>
              <a:t>العنكبوتية</a:t>
            </a:r>
            <a:r>
              <a:rPr lang="ar-SA" b="1" dirty="0" smtClean="0">
                <a:solidFill>
                  <a:schemeClr val="bg1"/>
                </a:solidFill>
                <a:latin typeface="Arial Unicode MS" pitchFamily="34" charset="-128"/>
                <a:ea typeface="Arial Unicode MS" pitchFamily="34" charset="-128"/>
              </a:rPr>
              <a:t>)</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داخل </a:t>
            </a:r>
            <a:r>
              <a:rPr lang="ar-SA" b="1" dirty="0" err="1" smtClean="0">
                <a:solidFill>
                  <a:schemeClr val="bg1"/>
                </a:solidFill>
                <a:latin typeface="Arial Unicode MS" pitchFamily="34" charset="-128"/>
                <a:ea typeface="Arial Unicode MS" pitchFamily="34" charset="-128"/>
              </a:rPr>
              <a:t>الصفاق</a:t>
            </a: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r>
              <a:rPr lang="ar-SA" b="1" dirty="0" smtClean="0">
                <a:solidFill>
                  <a:schemeClr val="bg1"/>
                </a:solidFill>
                <a:latin typeface="Arial Unicode MS" pitchFamily="34" charset="-128"/>
                <a:ea typeface="Arial Unicode MS" pitchFamily="34" charset="-128"/>
              </a:rPr>
              <a:t>داخل الشريان</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موضعياً</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257</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معالجة السرطان</a:t>
            </a:r>
            <a:r>
              <a:rPr lang="ar-SY" b="1" baseline="30000" dirty="0" smtClean="0">
                <a:solidFill>
                  <a:srgbClr val="00B050"/>
                </a:solidFill>
                <a:latin typeface="Monotype Koufi" pitchFamily="2" charset="-78"/>
                <a:ea typeface="Monotype Koufi" pitchFamily="2" charset="-78"/>
                <a:cs typeface="PT Bold Heading" pitchFamily="2" charset="-78"/>
              </a:rPr>
              <a:t>1، 23</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المعالجة المناعية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أضداد أحادية </a:t>
            </a:r>
            <a:r>
              <a:rPr lang="ar-SA" b="1" dirty="0" err="1" smtClean="0">
                <a:solidFill>
                  <a:schemeClr val="bg1"/>
                </a:solidFill>
                <a:latin typeface="Arial Unicode MS" pitchFamily="34" charset="-128"/>
                <a:ea typeface="Arial Unicode MS" pitchFamily="34" charset="-128"/>
              </a:rPr>
              <a:t>النسيلة</a:t>
            </a: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r>
              <a:rPr lang="ar-SA" b="1" dirty="0" smtClean="0">
                <a:solidFill>
                  <a:schemeClr val="bg1"/>
                </a:solidFill>
                <a:latin typeface="Arial Unicode MS" pitchFamily="34" charset="-128"/>
                <a:ea typeface="Arial Unicode MS" pitchFamily="34" charset="-128"/>
              </a:rPr>
              <a:t>نقل الخلايا الذاتي</a:t>
            </a:r>
          </a:p>
          <a:p>
            <a:pPr>
              <a:buFont typeface="Wingdings" pitchFamily="2" charset="2"/>
              <a:buChar char="Ø"/>
            </a:pPr>
            <a:r>
              <a:rPr lang="ar-SA" b="1" dirty="0" err="1" smtClean="0">
                <a:solidFill>
                  <a:schemeClr val="bg1"/>
                </a:solidFill>
                <a:latin typeface="Arial Unicode MS" pitchFamily="34" charset="-128"/>
                <a:ea typeface="Arial Unicode MS" pitchFamily="34" charset="-128"/>
              </a:rPr>
              <a:t>السيتوكينات</a:t>
            </a: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اللقاحات العلاجية</a:t>
            </a:r>
          </a:p>
          <a:p>
            <a:pPr>
              <a:buFont typeface="Wingdings" pitchFamily="2" charset="2"/>
              <a:buChar char="Ø"/>
            </a:pPr>
            <a:r>
              <a:rPr lang="en-US" b="1" dirty="0" smtClean="0">
                <a:solidFill>
                  <a:schemeClr val="bg1"/>
                </a:solidFill>
                <a:latin typeface="Arial Unicode MS" pitchFamily="34" charset="-128"/>
                <a:ea typeface="Arial Unicode MS" pitchFamily="34" charset="-128"/>
              </a:rPr>
              <a:t>BCG</a:t>
            </a: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258</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معالجة السرطان</a:t>
            </a:r>
            <a:r>
              <a:rPr lang="ar-SY" b="1" baseline="30000" dirty="0" smtClean="0">
                <a:solidFill>
                  <a:srgbClr val="00B050"/>
                </a:solidFill>
                <a:latin typeface="Monotype Koufi" pitchFamily="2" charset="-78"/>
                <a:ea typeface="Monotype Koufi" pitchFamily="2" charset="-78"/>
                <a:cs typeface="PT Bold Heading" pitchFamily="2" charset="-78"/>
              </a:rPr>
              <a:t>1، 23</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المعالجة المستهدِفة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أدوية صغيرة الجزيء</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أضداد أحادية </a:t>
            </a:r>
            <a:r>
              <a:rPr lang="ar-SA" b="1" dirty="0" err="1" smtClean="0">
                <a:solidFill>
                  <a:schemeClr val="bg1"/>
                </a:solidFill>
                <a:latin typeface="Arial Unicode MS" pitchFamily="34" charset="-128"/>
                <a:ea typeface="Arial Unicode MS" pitchFamily="34" charset="-128"/>
              </a:rPr>
              <a:t>النسيلة</a:t>
            </a: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259</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4،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26</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latin typeface="Monotype Koufi" pitchFamily="2" charset="-78"/>
                <a:ea typeface="Monotype Koufi" pitchFamily="2" charset="-78"/>
                <a:cs typeface="Monotype Koufi" pitchFamily="2" charset="-78"/>
              </a:rPr>
              <a:t> </a:t>
            </a:r>
            <a:endParaRPr lang="ar-SA" sz="2200" dirty="0" smtClean="0">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بَطَّارِيات (مُدَّخِرات) النِّيكْل–</a:t>
            </a:r>
            <a:r>
              <a:rPr lang="ar-SA" sz="2200" b="1" dirty="0" err="1" smtClean="0">
                <a:solidFill>
                  <a:srgbClr val="002060"/>
                </a:solidFill>
                <a:latin typeface="Monotype Koufi" pitchFamily="2" charset="-78"/>
                <a:ea typeface="Monotype Koufi" pitchFamily="2" charset="-78"/>
                <a:cs typeface="Monotype Koufi" pitchFamily="2" charset="-78"/>
              </a:rPr>
              <a:t>الكَادْمْيُوم</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9" name="صورة 8" descr="C:\Users\TOSHIBA\Documents\المهنة والسرطان\الصور\2-2-1-3-التعرض للكادميوم-مدخرات (بطاريات) النيكل-الكادميوم.jpg"/>
          <p:cNvPicPr/>
          <p:nvPr/>
        </p:nvPicPr>
        <p:blipFill>
          <a:blip r:embed="rId2" cstate="print"/>
          <a:srcRect/>
          <a:stretch>
            <a:fillRect/>
          </a:stretch>
        </p:blipFill>
        <p:spPr bwMode="auto">
          <a:xfrm>
            <a:off x="1934845" y="1811691"/>
            <a:ext cx="5274310" cy="3234618"/>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معالجة السرطان</a:t>
            </a:r>
            <a:r>
              <a:rPr lang="ar-SY" b="1" baseline="30000" dirty="0" smtClean="0">
                <a:solidFill>
                  <a:srgbClr val="00B050"/>
                </a:solidFill>
                <a:latin typeface="Monotype Koufi" pitchFamily="2" charset="-78"/>
                <a:ea typeface="Monotype Koufi" pitchFamily="2" charset="-78"/>
                <a:cs typeface="PT Bold Heading" pitchFamily="2" charset="-78"/>
              </a:rPr>
              <a:t>1، 23</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المعالجة الهرمونية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تثبيط فعالية الجسم على إنتاج </a:t>
            </a:r>
            <a:r>
              <a:rPr lang="ar-SA" b="1" dirty="0" err="1" smtClean="0">
                <a:solidFill>
                  <a:schemeClr val="bg1"/>
                </a:solidFill>
                <a:latin typeface="Arial Unicode MS" pitchFamily="34" charset="-128"/>
                <a:ea typeface="Arial Unicode MS" pitchFamily="34" charset="-128"/>
              </a:rPr>
              <a:t>الهرمونات</a:t>
            </a: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التداخل مع كيفية سلوك الهرمون في الجسم</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260</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معالجة السرطان</a:t>
            </a:r>
            <a:r>
              <a:rPr lang="ar-SY" b="1" baseline="30000" dirty="0" smtClean="0">
                <a:solidFill>
                  <a:srgbClr val="00B050"/>
                </a:solidFill>
                <a:latin typeface="Monotype Koufi" pitchFamily="2" charset="-78"/>
                <a:ea typeface="Monotype Koufi" pitchFamily="2" charset="-78"/>
                <a:cs typeface="PT Bold Heading" pitchFamily="2" charset="-78"/>
              </a:rPr>
              <a:t>1، 23</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xfrm>
            <a:off x="500034" y="1571612"/>
            <a:ext cx="8229600" cy="4525963"/>
          </a:xfrm>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نقل الخلايا </a:t>
            </a:r>
            <a:r>
              <a:rPr lang="ar-SA" b="1" dirty="0" err="1" smtClean="0">
                <a:solidFill>
                  <a:schemeClr val="accent6">
                    <a:lumMod val="60000"/>
                    <a:lumOff val="40000"/>
                  </a:schemeClr>
                </a:solidFill>
                <a:latin typeface="Arial Unicode MS" pitchFamily="34" charset="-128"/>
                <a:ea typeface="Arial Unicode MS" pitchFamily="34" charset="-128"/>
              </a:rPr>
              <a:t>الجذعية</a:t>
            </a:r>
            <a:endParaRPr lang="ar-SA" b="1" dirty="0" smtClean="0">
              <a:solidFill>
                <a:schemeClr val="accent6">
                  <a:lumMod val="60000"/>
                  <a:lumOff val="40000"/>
                </a:schemeClr>
              </a:solidFill>
              <a:latin typeface="Arial Unicode MS" pitchFamily="34" charset="-128"/>
              <a:ea typeface="Arial Unicode MS" pitchFamily="34" charset="-128"/>
            </a:endParaRPr>
          </a:p>
          <a:p>
            <a:pPr>
              <a:buFont typeface="Wingdings" pitchFamily="2" charset="2"/>
              <a:buChar char="Ø"/>
            </a:pPr>
            <a:r>
              <a:rPr lang="ar-SA" b="1" dirty="0" smtClean="0">
                <a:solidFill>
                  <a:schemeClr val="bg1"/>
                </a:solidFill>
                <a:latin typeface="Arial Unicode MS" pitchFamily="34" charset="-128"/>
                <a:ea typeface="Arial Unicode MS" pitchFamily="34" charset="-128"/>
              </a:rPr>
              <a:t>ذاتي المنشأ</a:t>
            </a:r>
          </a:p>
          <a:p>
            <a:pPr>
              <a:buFont typeface="Wingdings" pitchFamily="2" charset="2"/>
              <a:buChar char="Ø"/>
            </a:pPr>
            <a:r>
              <a:rPr lang="ar-SA" b="1" dirty="0" err="1" smtClean="0">
                <a:solidFill>
                  <a:schemeClr val="bg1"/>
                </a:solidFill>
                <a:latin typeface="Arial Unicode MS" pitchFamily="34" charset="-128"/>
                <a:ea typeface="Arial Unicode MS" pitchFamily="34" charset="-128"/>
              </a:rPr>
              <a:t>خيفي</a:t>
            </a:r>
            <a:r>
              <a:rPr lang="ar-SA" b="1" dirty="0" smtClean="0">
                <a:solidFill>
                  <a:schemeClr val="bg1"/>
                </a:solidFill>
                <a:latin typeface="Arial Unicode MS" pitchFamily="34" charset="-128"/>
                <a:ea typeface="Arial Unicode MS" pitchFamily="34" charset="-128"/>
              </a:rPr>
              <a:t> (آت من فرد آخر من نفس النوع)</a:t>
            </a:r>
          </a:p>
          <a:p>
            <a:pPr>
              <a:buFont typeface="Wingdings" pitchFamily="2" charset="2"/>
              <a:buChar char="Ø"/>
            </a:pPr>
            <a:r>
              <a:rPr lang="ar-SA" b="1" dirty="0" err="1" smtClean="0">
                <a:solidFill>
                  <a:schemeClr val="bg1"/>
                </a:solidFill>
                <a:latin typeface="Arial Unicode MS" pitchFamily="34" charset="-128"/>
                <a:ea typeface="Arial Unicode MS" pitchFamily="34" charset="-128"/>
              </a:rPr>
              <a:t>مسانج</a:t>
            </a:r>
            <a:r>
              <a:rPr lang="ar-SA" b="1" dirty="0" smtClean="0">
                <a:solidFill>
                  <a:schemeClr val="bg1"/>
                </a:solidFill>
                <a:latin typeface="Arial Unicode MS" pitchFamily="34" charset="-128"/>
                <a:ea typeface="Arial Unicode MS" pitchFamily="34" charset="-128"/>
              </a:rPr>
              <a:t> (</a:t>
            </a:r>
            <a:r>
              <a:rPr lang="ar-SA" b="1" dirty="0" err="1" smtClean="0">
                <a:solidFill>
                  <a:schemeClr val="bg1"/>
                </a:solidFill>
                <a:latin typeface="Arial Unicode MS" pitchFamily="34" charset="-128"/>
                <a:ea typeface="Arial Unicode MS" pitchFamily="34" charset="-128"/>
              </a:rPr>
              <a:t>إسوي</a:t>
            </a:r>
            <a:r>
              <a:rPr lang="ar-SA" b="1" dirty="0" smtClean="0">
                <a:solidFill>
                  <a:schemeClr val="bg1"/>
                </a:solidFill>
                <a:latin typeface="Arial Unicode MS" pitchFamily="34" charset="-128"/>
                <a:ea typeface="Arial Unicode MS" pitchFamily="34" charset="-128"/>
              </a:rPr>
              <a:t> النمو الجنيني)</a:t>
            </a:r>
          </a:p>
          <a:p>
            <a:pPr>
              <a:buNone/>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261</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b="1" dirty="0" smtClean="0">
                <a:solidFill>
                  <a:srgbClr val="0070C0"/>
                </a:solidFill>
                <a:latin typeface="Monotype Koufi" pitchFamily="2" charset="-78"/>
                <a:ea typeface="Monotype Koufi" pitchFamily="2" charset="-78"/>
                <a:cs typeface="PT Bold Heading" pitchFamily="2" charset="-78"/>
              </a:rPr>
              <a:t>معالجة السرطان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C00000"/>
                </a:solidFill>
                <a:latin typeface="Monotype Koufi" pitchFamily="2" charset="-78"/>
                <a:ea typeface="Monotype Koufi" pitchFamily="2" charset="-78"/>
                <a:cs typeface="PT Bold Heading" pitchFamily="2" charset="-78"/>
              </a:rPr>
              <a:t>نقل الخلايا الجذعية</a:t>
            </a:r>
            <a:r>
              <a:rPr lang="ar-SY" b="1" baseline="30000" dirty="0" smtClean="0">
                <a:solidFill>
                  <a:srgbClr val="00B050"/>
                </a:solidFill>
                <a:latin typeface="Monotype Koufi" pitchFamily="2" charset="-78"/>
                <a:ea typeface="Monotype Koufi" pitchFamily="2" charset="-78"/>
                <a:cs typeface="PT Bold Heading" pitchFamily="2" charset="-78"/>
              </a:rPr>
              <a:t>1، 23، 28 </a:t>
            </a:r>
            <a:endParaRPr lang="ar-SY"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262</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p:txBody>
      </p:sp>
      <p:pic>
        <p:nvPicPr>
          <p:cNvPr id="12" name="Picture 2" descr="C:\Users\TOSHIBA\Documents\محاضرات السرطان\تصنيف المسرطنات\معالجة السرطان\المعالجة-زرع الخلايا الجذعية.jpg"/>
          <p:cNvPicPr>
            <a:picLocks noChangeAspect="1" noChangeArrowheads="1"/>
          </p:cNvPicPr>
          <p:nvPr/>
        </p:nvPicPr>
        <p:blipFill>
          <a:blip r:embed="rId2"/>
          <a:srcRect/>
          <a:stretch>
            <a:fillRect/>
          </a:stretch>
        </p:blipFill>
        <p:spPr bwMode="auto">
          <a:xfrm>
            <a:off x="2285984" y="1714488"/>
            <a:ext cx="4786346" cy="4351224"/>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التأثيرات الجانبية لمعالجة السرطان</a:t>
            </a:r>
            <a:r>
              <a:rPr lang="ar-SY" b="1" baseline="30000" dirty="0" smtClean="0">
                <a:solidFill>
                  <a:srgbClr val="00B050"/>
                </a:solidFill>
                <a:latin typeface="Monotype Koufi" pitchFamily="2" charset="-78"/>
                <a:ea typeface="Monotype Koufi" pitchFamily="2" charset="-78"/>
                <a:cs typeface="PT Bold Heading" pitchFamily="2" charset="-78"/>
              </a:rPr>
              <a:t>1، 24</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85000" lnSpcReduction="20000"/>
          </a:bodyPr>
          <a:lstStyle/>
          <a:p>
            <a:pPr>
              <a:buFont typeface="Wingdings" pitchFamily="2" charset="2"/>
              <a:buChar char="Ø"/>
            </a:pPr>
            <a:r>
              <a:rPr lang="ar-SA" b="1" dirty="0" smtClean="0">
                <a:solidFill>
                  <a:srgbClr val="002060"/>
                </a:solidFill>
                <a:latin typeface="Arial Unicode MS" pitchFamily="34" charset="-128"/>
                <a:ea typeface="Arial Unicode MS" pitchFamily="34" charset="-128"/>
              </a:rPr>
              <a:t>دموية: </a:t>
            </a:r>
            <a:r>
              <a:rPr lang="ar-SA" b="1" dirty="0" smtClean="0">
                <a:solidFill>
                  <a:schemeClr val="bg1"/>
                </a:solidFill>
                <a:latin typeface="Arial Unicode MS" pitchFamily="34" charset="-128"/>
                <a:ea typeface="Arial Unicode MS" pitchFamily="34" charset="-128"/>
              </a:rPr>
              <a:t>فقر الدم، النزف </a:t>
            </a:r>
            <a:r>
              <a:rPr lang="ar-SA" b="1" dirty="0" err="1" smtClean="0">
                <a:solidFill>
                  <a:schemeClr val="bg1"/>
                </a:solidFill>
                <a:latin typeface="Arial Unicode MS" pitchFamily="34" charset="-128"/>
                <a:ea typeface="Arial Unicode MS" pitchFamily="34" charset="-128"/>
              </a:rPr>
              <a:t>والتكدم</a:t>
            </a:r>
            <a:r>
              <a:rPr lang="ar-SA" b="1" dirty="0" smtClean="0">
                <a:solidFill>
                  <a:schemeClr val="bg1"/>
                </a:solidFill>
                <a:latin typeface="Arial Unicode MS" pitchFamily="34" charset="-128"/>
                <a:ea typeface="Arial Unicode MS" pitchFamily="34" charset="-128"/>
              </a:rPr>
              <a:t> (نقص </a:t>
            </a:r>
            <a:r>
              <a:rPr lang="ar-SA" b="1" dirty="0" err="1" smtClean="0">
                <a:solidFill>
                  <a:schemeClr val="bg1"/>
                </a:solidFill>
                <a:latin typeface="Arial Unicode MS" pitchFamily="34" charset="-128"/>
                <a:ea typeface="Arial Unicode MS" pitchFamily="34" charset="-128"/>
              </a:rPr>
              <a:t>الصفيحات</a:t>
            </a:r>
            <a:r>
              <a:rPr lang="ar-SA" b="1" dirty="0" smtClean="0">
                <a:solidFill>
                  <a:schemeClr val="bg1"/>
                </a:solidFill>
                <a:latin typeface="Arial Unicode MS" pitchFamily="34" charset="-128"/>
                <a:ea typeface="Arial Unicode MS" pitchFamily="34" charset="-128"/>
              </a:rPr>
              <a:t>)</a:t>
            </a:r>
          </a:p>
          <a:p>
            <a:pPr>
              <a:buFont typeface="Wingdings" pitchFamily="2" charset="2"/>
              <a:buChar char="Ø"/>
            </a:pPr>
            <a:r>
              <a:rPr lang="ar-SA" b="1" dirty="0" smtClean="0">
                <a:solidFill>
                  <a:srgbClr val="002060"/>
                </a:solidFill>
                <a:latin typeface="Arial Unicode MS" pitchFamily="34" charset="-128"/>
                <a:ea typeface="Arial Unicode MS" pitchFamily="34" charset="-128"/>
              </a:rPr>
              <a:t>هضمية: </a:t>
            </a:r>
            <a:r>
              <a:rPr lang="ar-SA" b="1" dirty="0" smtClean="0">
                <a:solidFill>
                  <a:schemeClr val="bg1"/>
                </a:solidFill>
                <a:latin typeface="Arial Unicode MS" pitchFamily="34" charset="-128"/>
                <a:ea typeface="Arial Unicode MS" pitchFamily="34" charset="-128"/>
              </a:rPr>
              <a:t>نقص الشهية، الإمساك، الإسهال، مشاكل في الفم أو الحلق، الغثيان </a:t>
            </a:r>
            <a:r>
              <a:rPr lang="ar-SA" b="1" dirty="0" err="1" smtClean="0">
                <a:solidFill>
                  <a:schemeClr val="bg1"/>
                </a:solidFill>
                <a:latin typeface="Arial Unicode MS" pitchFamily="34" charset="-128"/>
                <a:ea typeface="Arial Unicode MS" pitchFamily="34" charset="-128"/>
              </a:rPr>
              <a:t>والإقياء</a:t>
            </a: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r>
              <a:rPr lang="ar-SA" b="1" dirty="0" smtClean="0">
                <a:solidFill>
                  <a:srgbClr val="002060"/>
                </a:solidFill>
                <a:latin typeface="Arial Unicode MS" pitchFamily="34" charset="-128"/>
                <a:ea typeface="Arial Unicode MS" pitchFamily="34" charset="-128"/>
              </a:rPr>
              <a:t>عامة: </a:t>
            </a:r>
            <a:r>
              <a:rPr lang="ar-SA" b="1" dirty="0" smtClean="0">
                <a:solidFill>
                  <a:schemeClr val="bg1"/>
                </a:solidFill>
                <a:latin typeface="Arial Unicode MS" pitchFamily="34" charset="-128"/>
                <a:ea typeface="Arial Unicode MS" pitchFamily="34" charset="-128"/>
              </a:rPr>
              <a:t>التعب، الألم، مشاكل النوم</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جلدية: </a:t>
            </a:r>
            <a:r>
              <a:rPr lang="ar-SA" b="1" dirty="0" smtClean="0">
                <a:solidFill>
                  <a:schemeClr val="bg1"/>
                </a:solidFill>
                <a:latin typeface="Arial Unicode MS" pitchFamily="34" charset="-128"/>
                <a:ea typeface="Arial Unicode MS" pitchFamily="34" charset="-128"/>
              </a:rPr>
              <a:t>فقد الشعر (</a:t>
            </a:r>
            <a:r>
              <a:rPr lang="ar-SA" b="1" dirty="0" err="1" smtClean="0">
                <a:solidFill>
                  <a:schemeClr val="bg1"/>
                </a:solidFill>
                <a:latin typeface="Arial Unicode MS" pitchFamily="34" charset="-128"/>
                <a:ea typeface="Arial Unicode MS" pitchFamily="34" charset="-128"/>
              </a:rPr>
              <a:t>الحاصة</a:t>
            </a:r>
            <a:r>
              <a:rPr lang="ar-SA" b="1" dirty="0" smtClean="0">
                <a:solidFill>
                  <a:schemeClr val="bg1"/>
                </a:solidFill>
                <a:latin typeface="Arial Unicode MS" pitchFamily="34" charset="-128"/>
                <a:ea typeface="Arial Unicode MS" pitchFamily="34" charset="-128"/>
              </a:rPr>
              <a:t> أو الثعلبة)، </a:t>
            </a:r>
            <a:r>
              <a:rPr lang="ar-SA" b="1" dirty="0" err="1" smtClean="0">
                <a:solidFill>
                  <a:schemeClr val="bg1"/>
                </a:solidFill>
                <a:latin typeface="Arial Unicode MS" pitchFamily="34" charset="-128"/>
                <a:ea typeface="Arial Unicode MS" pitchFamily="34" charset="-128"/>
              </a:rPr>
              <a:t>تبدلات</a:t>
            </a:r>
            <a:r>
              <a:rPr lang="ar-SA" b="1" dirty="0" smtClean="0">
                <a:solidFill>
                  <a:schemeClr val="bg1"/>
                </a:solidFill>
                <a:latin typeface="Arial Unicode MS" pitchFamily="34" charset="-128"/>
                <a:ea typeface="Arial Unicode MS" pitchFamily="34" charset="-128"/>
              </a:rPr>
              <a:t> في الجلد والأظافر</a:t>
            </a: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عصبية وعقلية: </a:t>
            </a:r>
            <a:r>
              <a:rPr lang="ar-SA" b="1" dirty="0" smtClean="0">
                <a:solidFill>
                  <a:schemeClr val="bg1"/>
                </a:solidFill>
                <a:latin typeface="Arial Unicode MS" pitchFamily="34" charset="-128"/>
                <a:ea typeface="Arial Unicode MS" pitchFamily="34" charset="-128"/>
              </a:rPr>
              <a:t>مشاكل الذاكرة أو التركيز، مشاكل في الأعصاب (اعتلال أعصاب محيطي)</a:t>
            </a:r>
          </a:p>
          <a:p>
            <a:pPr>
              <a:buFont typeface="Wingdings" pitchFamily="2" charset="2"/>
              <a:buChar char="Ø"/>
            </a:pPr>
            <a:r>
              <a:rPr lang="ar-SA" b="1" dirty="0" err="1" smtClean="0">
                <a:solidFill>
                  <a:srgbClr val="002060"/>
                </a:solidFill>
                <a:latin typeface="Arial Unicode MS" pitchFamily="34" charset="-128"/>
                <a:ea typeface="Arial Unicode MS" pitchFamily="34" charset="-128"/>
              </a:rPr>
              <a:t>الخمج</a:t>
            </a:r>
            <a:r>
              <a:rPr lang="ar-SA" b="1" dirty="0" smtClean="0">
                <a:solidFill>
                  <a:srgbClr val="002060"/>
                </a:solidFill>
                <a:latin typeface="Arial Unicode MS" pitchFamily="34" charset="-128"/>
                <a:ea typeface="Arial Unicode MS" pitchFamily="34" charset="-128"/>
              </a:rPr>
              <a:t> وقلة </a:t>
            </a:r>
            <a:r>
              <a:rPr lang="ar-SA" b="1" dirty="0" err="1" smtClean="0">
                <a:solidFill>
                  <a:srgbClr val="002060"/>
                </a:solidFill>
                <a:latin typeface="Arial Unicode MS" pitchFamily="34" charset="-128"/>
                <a:ea typeface="Arial Unicode MS" pitchFamily="34" charset="-128"/>
              </a:rPr>
              <a:t>العدلات</a:t>
            </a:r>
            <a:endParaRPr lang="ar-SA" b="1" dirty="0" smtClean="0">
              <a:solidFill>
                <a:srgbClr val="002060"/>
              </a:solidFill>
              <a:latin typeface="Arial Unicode MS" pitchFamily="34" charset="-128"/>
              <a:ea typeface="Arial Unicode MS" pitchFamily="34" charset="-128"/>
            </a:endParaRPr>
          </a:p>
          <a:p>
            <a:pPr>
              <a:buFont typeface="Wingdings" pitchFamily="2" charset="2"/>
              <a:buChar char="Ø"/>
            </a:pPr>
            <a:r>
              <a:rPr lang="ar-SA" b="1" dirty="0" smtClean="0">
                <a:solidFill>
                  <a:srgbClr val="002060"/>
                </a:solidFill>
                <a:latin typeface="Arial Unicode MS" pitchFamily="34" charset="-128"/>
                <a:ea typeface="Arial Unicode MS" pitchFamily="34" charset="-128"/>
              </a:rPr>
              <a:t>المشاكل الجنسية والعقم لدى الذكور والإناث</a:t>
            </a:r>
          </a:p>
          <a:p>
            <a:pPr>
              <a:buFont typeface="Wingdings" pitchFamily="2" charset="2"/>
              <a:buChar char="Ø"/>
            </a:pPr>
            <a:r>
              <a:rPr lang="ar-SA" b="1" dirty="0" smtClean="0">
                <a:solidFill>
                  <a:srgbClr val="002060"/>
                </a:solidFill>
                <a:latin typeface="Arial Unicode MS" pitchFamily="34" charset="-128"/>
                <a:ea typeface="Arial Unicode MS" pitchFamily="34" charset="-128"/>
              </a:rPr>
              <a:t>مشاكل بولية وفي المثانة</a:t>
            </a:r>
          </a:p>
          <a:p>
            <a:pPr>
              <a:buFont typeface="Wingdings" pitchFamily="2" charset="2"/>
              <a:buChar char="Ø"/>
            </a:pPr>
            <a:r>
              <a:rPr lang="ar-SA" b="1" dirty="0" err="1" smtClean="0">
                <a:solidFill>
                  <a:srgbClr val="002060"/>
                </a:solidFill>
                <a:latin typeface="Arial Unicode MS" pitchFamily="34" charset="-128"/>
                <a:ea typeface="Arial Unicode MS" pitchFamily="34" charset="-128"/>
              </a:rPr>
              <a:t>الوذمة</a:t>
            </a:r>
            <a:r>
              <a:rPr lang="ar-SA" b="1" dirty="0" smtClean="0">
                <a:solidFill>
                  <a:srgbClr val="002060"/>
                </a:solidFill>
                <a:latin typeface="Arial Unicode MS" pitchFamily="34" charset="-128"/>
                <a:ea typeface="Arial Unicode MS" pitchFamily="34" charset="-128"/>
              </a:rPr>
              <a:t> </a:t>
            </a:r>
            <a:r>
              <a:rPr lang="ar-SA" b="1" dirty="0" err="1" smtClean="0">
                <a:solidFill>
                  <a:srgbClr val="002060"/>
                </a:solidFill>
                <a:latin typeface="Arial Unicode MS" pitchFamily="34" charset="-128"/>
                <a:ea typeface="Arial Unicode MS" pitchFamily="34" charset="-128"/>
              </a:rPr>
              <a:t>والوذمة</a:t>
            </a:r>
            <a:r>
              <a:rPr lang="ar-SA" b="1" dirty="0" smtClean="0">
                <a:solidFill>
                  <a:srgbClr val="002060"/>
                </a:solidFill>
                <a:latin typeface="Arial Unicode MS" pitchFamily="34" charset="-128"/>
                <a:ea typeface="Arial Unicode MS" pitchFamily="34" charset="-128"/>
              </a:rPr>
              <a:t> </a:t>
            </a:r>
            <a:r>
              <a:rPr lang="ar-SA" b="1" dirty="0" err="1" smtClean="0">
                <a:solidFill>
                  <a:srgbClr val="002060"/>
                </a:solidFill>
                <a:latin typeface="Arial Unicode MS" pitchFamily="34" charset="-128"/>
                <a:ea typeface="Arial Unicode MS" pitchFamily="34" charset="-128"/>
              </a:rPr>
              <a:t>اللمفية</a:t>
            </a:r>
            <a:endParaRPr lang="ar-SA" b="1" dirty="0" smtClean="0">
              <a:solidFill>
                <a:srgbClr val="002060"/>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263</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4200" b="1" dirty="0" smtClean="0">
                <a:solidFill>
                  <a:srgbClr val="0070C0"/>
                </a:solidFill>
                <a:latin typeface="Monotype Koufi" pitchFamily="2" charset="-78"/>
                <a:ea typeface="Monotype Koufi" pitchFamily="2" charset="-78"/>
                <a:cs typeface="PT Bold Heading" pitchFamily="2" charset="-78"/>
              </a:rPr>
              <a:t>التأثيرات الجانبية لمعالجة السرطان</a:t>
            </a:r>
            <a:r>
              <a:rPr lang="ar-SY" sz="4200" b="1" baseline="30000" dirty="0" smtClean="0">
                <a:solidFill>
                  <a:srgbClr val="00B050"/>
                </a:solidFill>
                <a:latin typeface="Monotype Koufi" pitchFamily="2" charset="-78"/>
                <a:ea typeface="Monotype Koufi" pitchFamily="2" charset="-78"/>
                <a:cs typeface="PT Bold Heading" pitchFamily="2" charset="-78"/>
              </a:rPr>
              <a:t>1، 24، 28</a:t>
            </a:r>
            <a:endParaRPr lang="ar-SY" sz="4200" b="1" baseline="30000" dirty="0">
              <a:solidFill>
                <a:srgbClr val="C00000"/>
              </a:solidFill>
              <a:latin typeface="Monotype Koufi" pitchFamily="2" charset="-78"/>
              <a:ea typeface="Monotype Koufi" pitchFamily="2" charset="-78"/>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264</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p:txBody>
      </p:sp>
      <p:pic>
        <p:nvPicPr>
          <p:cNvPr id="8" name="Picture 2" descr="C:\Users\TOSHIBA\Documents\محاضرات السرطان\تصنيف المسرطنات\تأثيرات جانبية للمعالجة\التأثيرات الجانبية للمعالجة.jpg"/>
          <p:cNvPicPr>
            <a:picLocks noChangeAspect="1" noChangeArrowheads="1"/>
          </p:cNvPicPr>
          <p:nvPr/>
        </p:nvPicPr>
        <p:blipFill>
          <a:blip r:embed="rId2" cstate="print"/>
          <a:srcRect/>
          <a:stretch>
            <a:fillRect/>
          </a:stretch>
        </p:blipFill>
        <p:spPr bwMode="auto">
          <a:xfrm>
            <a:off x="4857752" y="1785926"/>
            <a:ext cx="3903271" cy="4437901"/>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026" name="Picture 2" descr="C:\Users\TOSHIBA\Documents\محاضرات السرطان\تصنيف المسرطنات\تأثيرات جانبية للمعالجة\التأثيرات الجانبية3.png"/>
          <p:cNvPicPr>
            <a:picLocks noChangeAspect="1" noChangeArrowheads="1"/>
          </p:cNvPicPr>
          <p:nvPr/>
        </p:nvPicPr>
        <p:blipFill>
          <a:blip r:embed="rId3"/>
          <a:srcRect/>
          <a:stretch>
            <a:fillRect/>
          </a:stretch>
        </p:blipFill>
        <p:spPr bwMode="auto">
          <a:xfrm>
            <a:off x="428596" y="1714488"/>
            <a:ext cx="2714643" cy="495825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الإنذار المتعلق بالسرطان</a:t>
            </a:r>
            <a:r>
              <a:rPr lang="ar-SY" b="1" baseline="30000" dirty="0" smtClean="0">
                <a:solidFill>
                  <a:srgbClr val="00B050"/>
                </a:solidFill>
                <a:latin typeface="Monotype Koufi" pitchFamily="2" charset="-78"/>
                <a:ea typeface="Monotype Koufi" pitchFamily="2" charset="-78"/>
                <a:cs typeface="PT Bold Heading" pitchFamily="2" charset="-78"/>
              </a:rPr>
              <a:t>1، 23</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العوامل المؤثرة في الإنذار</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نوع السرطان وموضعه في الجسم</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مرحلة السرطان ودرجته</a:t>
            </a:r>
          </a:p>
          <a:p>
            <a:pPr>
              <a:buFont typeface="Wingdings" pitchFamily="2" charset="2"/>
              <a:buChar char="Ø"/>
            </a:pPr>
            <a:r>
              <a:rPr lang="ar-SA" b="1" dirty="0" err="1" smtClean="0">
                <a:solidFill>
                  <a:schemeClr val="bg1"/>
                </a:solidFill>
                <a:latin typeface="Arial Unicode MS" pitchFamily="34" charset="-128"/>
                <a:ea typeface="Arial Unicode MS" pitchFamily="34" charset="-128"/>
              </a:rPr>
              <a:t>خِلات</a:t>
            </a:r>
            <a:r>
              <a:rPr lang="ar-SA" b="1" dirty="0" smtClean="0">
                <a:solidFill>
                  <a:schemeClr val="bg1"/>
                </a:solidFill>
                <a:latin typeface="Arial Unicode MS" pitchFamily="34" charset="-128"/>
                <a:ea typeface="Arial Unicode MS" pitchFamily="34" charset="-128"/>
              </a:rPr>
              <a:t> (صفات) خلايا الورم</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السن والحالة العامة قبل الإصابة</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الاستجابة للمعالجة</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265</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الإنذار المتعلق بالسرطان</a:t>
            </a:r>
            <a:r>
              <a:rPr lang="ar-SY" b="1" baseline="30000" dirty="0" smtClean="0">
                <a:solidFill>
                  <a:srgbClr val="00B050"/>
                </a:solidFill>
                <a:latin typeface="Monotype Koufi" pitchFamily="2" charset="-78"/>
                <a:ea typeface="Monotype Koufi" pitchFamily="2" charset="-78"/>
                <a:cs typeface="PT Bold Heading" pitchFamily="2" charset="-78"/>
              </a:rPr>
              <a:t>1، 23</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7500" lnSpcReduction="20000"/>
          </a:bodyPr>
          <a:lstStyle/>
          <a:p>
            <a:pPr algn="ctr">
              <a:buNone/>
            </a:pPr>
            <a:r>
              <a:rPr lang="ar-SA" b="1" dirty="0" err="1" smtClean="0">
                <a:solidFill>
                  <a:schemeClr val="accent6">
                    <a:lumMod val="60000"/>
                    <a:lumOff val="40000"/>
                  </a:schemeClr>
                </a:solidFill>
                <a:latin typeface="Arial Unicode MS" pitchFamily="34" charset="-128"/>
                <a:ea typeface="Arial Unicode MS" pitchFamily="34" charset="-128"/>
              </a:rPr>
              <a:t>البقيا</a:t>
            </a:r>
            <a:endParaRPr lang="ar-SA" b="1" dirty="0" smtClean="0">
              <a:solidFill>
                <a:schemeClr val="accent6">
                  <a:lumMod val="60000"/>
                  <a:lumOff val="40000"/>
                </a:schemeClr>
              </a:solidFill>
              <a:latin typeface="Arial Unicode MS" pitchFamily="34" charset="-128"/>
              <a:ea typeface="Arial Unicode MS" pitchFamily="34" charset="-128"/>
            </a:endParaRPr>
          </a:p>
          <a:p>
            <a:pPr>
              <a:buClr>
                <a:srgbClr val="002060"/>
              </a:buClr>
              <a:buFont typeface="Wingdings" pitchFamily="2" charset="2"/>
              <a:buChar char="Ø"/>
            </a:pPr>
            <a:r>
              <a:rPr lang="ar-SA" b="1" dirty="0" err="1" smtClean="0">
                <a:solidFill>
                  <a:srgbClr val="002060"/>
                </a:solidFill>
                <a:latin typeface="Arial Unicode MS" pitchFamily="34" charset="-128"/>
                <a:ea typeface="Arial Unicode MS" pitchFamily="34" charset="-128"/>
              </a:rPr>
              <a:t>البقيا</a:t>
            </a:r>
            <a:r>
              <a:rPr lang="ar-SA" b="1" dirty="0" smtClean="0">
                <a:solidFill>
                  <a:srgbClr val="002060"/>
                </a:solidFill>
                <a:latin typeface="Arial Unicode MS" pitchFamily="34" charset="-128"/>
                <a:ea typeface="Arial Unicode MS" pitchFamily="34" charset="-128"/>
              </a:rPr>
              <a:t> النوعية للسرطان: </a:t>
            </a:r>
            <a:r>
              <a:rPr lang="ar-SA" b="1" dirty="0" smtClean="0">
                <a:solidFill>
                  <a:schemeClr val="bg1"/>
                </a:solidFill>
                <a:latin typeface="Arial Unicode MS" pitchFamily="34" charset="-128"/>
                <a:ea typeface="Arial Unicode MS" pitchFamily="34" charset="-128"/>
              </a:rPr>
              <a:t>النسبة المئوية من مرضى السرطان من نوع ومرحلة معينين لم يتوفوا من السرطان خلال فترة معينة من الزمن بعد التشخيص. يعتمد هذا المعدل على أسباب الوفيات الواردة في سجلات المرضى</a:t>
            </a:r>
          </a:p>
          <a:p>
            <a:pPr>
              <a:buClr>
                <a:srgbClr val="002060"/>
              </a:buClr>
              <a:buFont typeface="Wingdings" pitchFamily="2" charset="2"/>
              <a:buChar char="Ø"/>
            </a:pPr>
            <a:r>
              <a:rPr lang="ar-SA" b="1" dirty="0" err="1" smtClean="0">
                <a:solidFill>
                  <a:srgbClr val="002060"/>
                </a:solidFill>
                <a:latin typeface="Arial Unicode MS" pitchFamily="34" charset="-128"/>
                <a:ea typeface="Arial Unicode MS" pitchFamily="34" charset="-128"/>
              </a:rPr>
              <a:t>البقيا</a:t>
            </a:r>
            <a:r>
              <a:rPr lang="ar-SA" b="1" dirty="0" smtClean="0">
                <a:solidFill>
                  <a:srgbClr val="002060"/>
                </a:solidFill>
                <a:latin typeface="Arial Unicode MS" pitchFamily="34" charset="-128"/>
                <a:ea typeface="Arial Unicode MS" pitchFamily="34" charset="-128"/>
              </a:rPr>
              <a:t> النسبية: </a:t>
            </a:r>
            <a:r>
              <a:rPr lang="ar-SA" b="1" dirty="0" smtClean="0">
                <a:solidFill>
                  <a:schemeClr val="bg1"/>
                </a:solidFill>
                <a:latin typeface="Arial Unicode MS" pitchFamily="34" charset="-128"/>
                <a:ea typeface="Arial Unicode MS" pitchFamily="34" charset="-128"/>
              </a:rPr>
              <a:t>النسبة المئوية من مرضى السرطان الذين عاشوا لمدة معينة من الزمن بعد التشخيص مقارنة بالأشخاص غير المصابين بالسرطان</a:t>
            </a:r>
          </a:p>
          <a:p>
            <a:pPr>
              <a:buClr>
                <a:srgbClr val="002060"/>
              </a:buClr>
              <a:buFont typeface="Wingdings" pitchFamily="2" charset="2"/>
              <a:buChar char="Ø"/>
            </a:pPr>
            <a:r>
              <a:rPr lang="ar-SA" b="1" dirty="0" err="1" smtClean="0">
                <a:solidFill>
                  <a:srgbClr val="002060"/>
                </a:solidFill>
                <a:latin typeface="Arial Unicode MS" pitchFamily="34" charset="-128"/>
                <a:ea typeface="Arial Unicode MS" pitchFamily="34" charset="-128"/>
              </a:rPr>
              <a:t>البقيا</a:t>
            </a:r>
            <a:r>
              <a:rPr lang="ar-SA" b="1" dirty="0" smtClean="0">
                <a:solidFill>
                  <a:srgbClr val="002060"/>
                </a:solidFill>
                <a:latin typeface="Arial Unicode MS" pitchFamily="34" charset="-128"/>
                <a:ea typeface="Arial Unicode MS" pitchFamily="34" charset="-128"/>
              </a:rPr>
              <a:t> الشاملة: </a:t>
            </a:r>
            <a:r>
              <a:rPr lang="ar-SA" b="1" dirty="0" smtClean="0">
                <a:solidFill>
                  <a:schemeClr val="bg1"/>
                </a:solidFill>
                <a:latin typeface="Arial Unicode MS" pitchFamily="34" charset="-128"/>
                <a:ea typeface="Arial Unicode MS" pitchFamily="34" charset="-128"/>
              </a:rPr>
              <a:t>النسبة المئوية من مرضى السرطان من نوع ومرحلة معينين لم يتوفوا  من أي سبب أثناء أثناء فترة معينة من الزمن بعد التشخيص</a:t>
            </a:r>
          </a:p>
          <a:p>
            <a:pPr>
              <a:buClr>
                <a:srgbClr val="002060"/>
              </a:buClr>
              <a:buFont typeface="Wingdings" pitchFamily="2" charset="2"/>
              <a:buChar char="Ø"/>
            </a:pPr>
            <a:r>
              <a:rPr lang="ar-SA" b="1" dirty="0" err="1" smtClean="0">
                <a:solidFill>
                  <a:srgbClr val="002060"/>
                </a:solidFill>
                <a:latin typeface="Arial Unicode MS" pitchFamily="34" charset="-128"/>
                <a:ea typeface="Arial Unicode MS" pitchFamily="34" charset="-128"/>
              </a:rPr>
              <a:t>البقيا</a:t>
            </a:r>
            <a:r>
              <a:rPr lang="ar-SA" b="1" dirty="0" smtClean="0">
                <a:solidFill>
                  <a:srgbClr val="002060"/>
                </a:solidFill>
                <a:latin typeface="Arial Unicode MS" pitchFamily="34" charset="-128"/>
                <a:ea typeface="Arial Unicode MS" pitchFamily="34" charset="-128"/>
              </a:rPr>
              <a:t> الخالية من المرض: </a:t>
            </a:r>
            <a:r>
              <a:rPr lang="ar-SA" b="1" dirty="0" smtClean="0">
                <a:solidFill>
                  <a:schemeClr val="bg1"/>
                </a:solidFill>
                <a:latin typeface="Arial Unicode MS" pitchFamily="34" charset="-128"/>
                <a:ea typeface="Arial Unicode MS" pitchFamily="34" charset="-128"/>
              </a:rPr>
              <a:t>النسبة المئوية من مرضى السرطان الذين لم يبدوا علامة من علامات السرطان أثناء فترة معينة من الزمن بعد المعالجة</a:t>
            </a:r>
          </a:p>
          <a:p>
            <a:pPr>
              <a:buFont typeface="Wingdings" pitchFamily="2" charset="2"/>
              <a:buChar char="Ø"/>
            </a:pPr>
            <a:r>
              <a:rPr lang="ar-SA" b="1" dirty="0" err="1" smtClean="0">
                <a:solidFill>
                  <a:srgbClr val="002060"/>
                </a:solidFill>
                <a:latin typeface="Arial Unicode MS" pitchFamily="34" charset="-128"/>
                <a:ea typeface="Arial Unicode MS" pitchFamily="34" charset="-128"/>
              </a:rPr>
              <a:t>البقيا</a:t>
            </a:r>
            <a:r>
              <a:rPr lang="ar-SA" b="1" dirty="0" smtClean="0">
                <a:solidFill>
                  <a:srgbClr val="002060"/>
                </a:solidFill>
                <a:latin typeface="Arial Unicode MS" pitchFamily="34" charset="-128"/>
                <a:ea typeface="Arial Unicode MS" pitchFamily="34" charset="-128"/>
              </a:rPr>
              <a:t> الخالية من </a:t>
            </a:r>
            <a:r>
              <a:rPr lang="ar-SA" b="1" dirty="0" err="1" smtClean="0">
                <a:solidFill>
                  <a:srgbClr val="002060"/>
                </a:solidFill>
                <a:latin typeface="Arial Unicode MS" pitchFamily="34" charset="-128"/>
                <a:ea typeface="Arial Unicode MS" pitchFamily="34" charset="-128"/>
              </a:rPr>
              <a:t>النكس</a:t>
            </a:r>
            <a:endParaRPr lang="ar-SA" b="1" dirty="0" smtClean="0">
              <a:solidFill>
                <a:srgbClr val="002060"/>
              </a:solidFill>
              <a:latin typeface="Arial Unicode MS" pitchFamily="34" charset="-128"/>
              <a:ea typeface="Arial Unicode MS" pitchFamily="34" charset="-128"/>
            </a:endParaRPr>
          </a:p>
          <a:p>
            <a:pPr>
              <a:buFont typeface="Wingdings" pitchFamily="2" charset="2"/>
              <a:buChar char="Ø"/>
            </a:pPr>
            <a:r>
              <a:rPr lang="ar-SA" b="1" dirty="0" err="1" smtClean="0">
                <a:solidFill>
                  <a:srgbClr val="002060"/>
                </a:solidFill>
                <a:latin typeface="Arial Unicode MS" pitchFamily="34" charset="-128"/>
                <a:ea typeface="Arial Unicode MS" pitchFamily="34" charset="-128"/>
              </a:rPr>
              <a:t>البقيا</a:t>
            </a:r>
            <a:r>
              <a:rPr lang="ar-SA" b="1" dirty="0" smtClean="0">
                <a:solidFill>
                  <a:srgbClr val="002060"/>
                </a:solidFill>
                <a:latin typeface="Arial Unicode MS" pitchFamily="34" charset="-128"/>
                <a:ea typeface="Arial Unicode MS" pitchFamily="34" charset="-128"/>
              </a:rPr>
              <a:t> الخالية من التقهقر</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266</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الإنذار المتعلق بالسرطان</a:t>
            </a:r>
            <a:r>
              <a:rPr lang="ar-SY" b="1" baseline="30000" dirty="0" smtClean="0">
                <a:solidFill>
                  <a:srgbClr val="00B050"/>
                </a:solidFill>
                <a:latin typeface="Monotype Koufi" pitchFamily="2" charset="-78"/>
                <a:ea typeface="Monotype Koufi" pitchFamily="2" charset="-78"/>
                <a:cs typeface="PT Bold Heading" pitchFamily="2" charset="-78"/>
              </a:rPr>
              <a:t>1، 23</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lnSpcReduction="10000"/>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الشفاء </a:t>
            </a:r>
            <a:r>
              <a:rPr lang="ar-SA" b="1" dirty="0" err="1" smtClean="0">
                <a:solidFill>
                  <a:schemeClr val="accent6">
                    <a:lumMod val="60000"/>
                    <a:lumOff val="40000"/>
                  </a:schemeClr>
                </a:solidFill>
                <a:latin typeface="Arial Unicode MS" pitchFamily="34" charset="-128"/>
                <a:ea typeface="Arial Unicode MS" pitchFamily="34" charset="-128"/>
              </a:rPr>
              <a:t>والهدأة</a:t>
            </a:r>
            <a:endParaRPr lang="ar-SA" b="1" dirty="0" smtClean="0">
              <a:solidFill>
                <a:schemeClr val="accent6">
                  <a:lumMod val="60000"/>
                  <a:lumOff val="40000"/>
                </a:schemeClr>
              </a:solidFill>
              <a:latin typeface="Arial Unicode MS" pitchFamily="34" charset="-128"/>
              <a:ea typeface="Arial Unicode MS" pitchFamily="34" charset="-128"/>
            </a:endParaRPr>
          </a:p>
          <a:p>
            <a:pPr>
              <a:buClr>
                <a:srgbClr val="002060"/>
              </a:buClr>
              <a:buFont typeface="Wingdings" pitchFamily="2" charset="2"/>
              <a:buChar char="Ø"/>
            </a:pPr>
            <a:r>
              <a:rPr lang="ar-SA" b="1" dirty="0" smtClean="0">
                <a:solidFill>
                  <a:srgbClr val="002060"/>
                </a:solidFill>
                <a:latin typeface="Arial Unicode MS" pitchFamily="34" charset="-128"/>
                <a:ea typeface="Arial Unicode MS" pitchFamily="34" charset="-128"/>
              </a:rPr>
              <a:t>الشفاء: </a:t>
            </a:r>
            <a:r>
              <a:rPr lang="ar-SA" b="1" dirty="0" smtClean="0">
                <a:solidFill>
                  <a:schemeClr val="bg1"/>
                </a:solidFill>
                <a:latin typeface="Arial Unicode MS" pitchFamily="34" charset="-128"/>
                <a:ea typeface="Arial Unicode MS" pitchFamily="34" charset="-128"/>
              </a:rPr>
              <a:t>عدم وجود أي آثار للسرطان بعد المعالجة، والسرطان سوف لن يعود أبداً</a:t>
            </a:r>
          </a:p>
          <a:p>
            <a:pPr>
              <a:buClr>
                <a:srgbClr val="002060"/>
              </a:buClr>
              <a:buFont typeface="Wingdings" pitchFamily="2" charset="2"/>
              <a:buChar char="Ø"/>
            </a:pPr>
            <a:r>
              <a:rPr lang="ar-SA" b="1" dirty="0" err="1" smtClean="0">
                <a:solidFill>
                  <a:srgbClr val="002060"/>
                </a:solidFill>
                <a:latin typeface="Arial Unicode MS" pitchFamily="34" charset="-128"/>
                <a:ea typeface="Arial Unicode MS" pitchFamily="34" charset="-128"/>
              </a:rPr>
              <a:t>الهدأة</a:t>
            </a:r>
            <a:r>
              <a:rPr lang="ar-SA" b="1" dirty="0" smtClean="0">
                <a:solidFill>
                  <a:srgbClr val="002060"/>
                </a:solidFill>
                <a:latin typeface="Arial Unicode MS" pitchFamily="34" charset="-128"/>
                <a:ea typeface="Arial Unicode MS" pitchFamily="34" charset="-128"/>
              </a:rPr>
              <a:t>: </a:t>
            </a:r>
            <a:r>
              <a:rPr lang="ar-SA" b="1" dirty="0" smtClean="0">
                <a:solidFill>
                  <a:schemeClr val="bg1"/>
                </a:solidFill>
                <a:latin typeface="Arial Unicode MS" pitchFamily="34" charset="-128"/>
                <a:ea typeface="Arial Unicode MS" pitchFamily="34" charset="-128"/>
              </a:rPr>
              <a:t>أعراض وعلامات السرطان قلت؛ </a:t>
            </a:r>
            <a:r>
              <a:rPr lang="ar-SA" b="1" dirty="0" err="1" smtClean="0">
                <a:solidFill>
                  <a:schemeClr val="bg1"/>
                </a:solidFill>
                <a:latin typeface="Arial Unicode MS" pitchFamily="34" charset="-128"/>
                <a:ea typeface="Arial Unicode MS" pitchFamily="34" charset="-128"/>
              </a:rPr>
              <a:t>الهدأة</a:t>
            </a:r>
            <a:r>
              <a:rPr lang="ar-SA" b="1" dirty="0" smtClean="0">
                <a:solidFill>
                  <a:schemeClr val="bg1"/>
                </a:solidFill>
                <a:latin typeface="Arial Unicode MS" pitchFamily="34" charset="-128"/>
                <a:ea typeface="Arial Unicode MS" pitchFamily="34" charset="-128"/>
              </a:rPr>
              <a:t> قد تكون جزئية أو تامة، وفي التامة تختفي كافة الأعراض والعلامات. إذا استمرت </a:t>
            </a:r>
            <a:r>
              <a:rPr lang="ar-SA" b="1" dirty="0" err="1" smtClean="0">
                <a:solidFill>
                  <a:schemeClr val="bg1"/>
                </a:solidFill>
                <a:latin typeface="Arial Unicode MS" pitchFamily="34" charset="-128"/>
                <a:ea typeface="Arial Unicode MS" pitchFamily="34" charset="-128"/>
              </a:rPr>
              <a:t>الهدأة</a:t>
            </a:r>
            <a:r>
              <a:rPr lang="ar-SA" b="1" dirty="0" smtClean="0">
                <a:solidFill>
                  <a:schemeClr val="bg1"/>
                </a:solidFill>
                <a:latin typeface="Arial Unicode MS" pitchFamily="34" charset="-128"/>
                <a:ea typeface="Arial Unicode MS" pitchFamily="34" charset="-128"/>
              </a:rPr>
              <a:t> التامة لمدة 5 سنوات أو أكثر، فإن كثيراً من الأطباء يعتبرون السرطان شافياً؛ لكن قد يعود السرطان بعد 5 سنوات في حالات قليلة، ومن هنا تأتي أهمية مراقبة المريض لعدة سنوات</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267</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b="1" dirty="0" smtClean="0">
                <a:solidFill>
                  <a:srgbClr val="0070C0"/>
                </a:solidFill>
                <a:latin typeface="Monotype Koufi" pitchFamily="2" charset="-78"/>
                <a:ea typeface="Monotype Koufi" pitchFamily="2" charset="-78"/>
                <a:cs typeface="PT Bold Heading" pitchFamily="2" charset="-78"/>
              </a:rPr>
              <a:t>الإنذار المتعلق بالسرطان</a:t>
            </a:r>
            <a:r>
              <a:rPr lang="ar-SY" b="1" baseline="30000" dirty="0" smtClean="0">
                <a:solidFill>
                  <a:srgbClr val="00B050"/>
                </a:solidFill>
                <a:latin typeface="Monotype Koufi" pitchFamily="2" charset="-78"/>
                <a:ea typeface="Monotype Koufi" pitchFamily="2" charset="-78"/>
                <a:cs typeface="PT Bold Heading" pitchFamily="2" charset="-78"/>
              </a:rPr>
              <a:t>1، 21، 23</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6">
                    <a:lumMod val="60000"/>
                    <a:lumOff val="40000"/>
                  </a:schemeClr>
                </a:solidFill>
                <a:latin typeface="Arial Unicode MS" pitchFamily="34" charset="-128"/>
                <a:ea typeface="Arial Unicode MS" pitchFamily="34" charset="-128"/>
              </a:rPr>
              <a:t>السرطان المتقدم</a:t>
            </a:r>
          </a:p>
          <a:p>
            <a:pPr>
              <a:buFont typeface="Wingdings" pitchFamily="2" charset="2"/>
              <a:buChar char="Ø"/>
            </a:pPr>
            <a:r>
              <a:rPr lang="ar-SA" b="1" dirty="0" smtClean="0">
                <a:solidFill>
                  <a:schemeClr val="bg1"/>
                </a:solidFill>
                <a:latin typeface="Arial Unicode MS" pitchFamily="34" charset="-128"/>
                <a:ea typeface="Arial Unicode MS" pitchFamily="34" charset="-128"/>
              </a:rPr>
              <a:t>هو السرطان الذي انتشر إلى أماكن أخرى من الجسم، ولا يمكن عادة شفاؤه أو السيطرة عليه بالمعالجة</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lgn="ctr">
              <a:buNone/>
            </a:pPr>
            <a:r>
              <a:rPr lang="ar-SA" b="1" dirty="0" smtClean="0">
                <a:solidFill>
                  <a:schemeClr val="accent6">
                    <a:lumMod val="60000"/>
                    <a:lumOff val="40000"/>
                  </a:schemeClr>
                </a:solidFill>
                <a:latin typeface="Arial Unicode MS" pitchFamily="34" charset="-128"/>
                <a:ea typeface="Arial Unicode MS" pitchFamily="34" charset="-128"/>
              </a:rPr>
              <a:t>السرطان </a:t>
            </a:r>
            <a:r>
              <a:rPr lang="ar-SA" b="1" dirty="0" err="1" smtClean="0">
                <a:solidFill>
                  <a:schemeClr val="accent6">
                    <a:lumMod val="60000"/>
                    <a:lumOff val="40000"/>
                  </a:schemeClr>
                </a:solidFill>
                <a:latin typeface="Arial Unicode MS" pitchFamily="34" charset="-128"/>
                <a:ea typeface="Arial Unicode MS" pitchFamily="34" charset="-128"/>
              </a:rPr>
              <a:t>الناكس</a:t>
            </a:r>
            <a:endParaRPr lang="ar-SA" b="1" dirty="0" smtClean="0">
              <a:solidFill>
                <a:schemeClr val="accent6">
                  <a:lumMod val="60000"/>
                  <a:lumOff val="40000"/>
                </a:schemeClr>
              </a:solidFill>
              <a:latin typeface="Arial Unicode MS" pitchFamily="34" charset="-128"/>
              <a:ea typeface="Arial Unicode MS" pitchFamily="34" charset="-128"/>
            </a:endParaRPr>
          </a:p>
          <a:p>
            <a:pPr>
              <a:buFont typeface="Wingdings" pitchFamily="2" charset="2"/>
              <a:buChar char="Ø"/>
            </a:pPr>
            <a:r>
              <a:rPr lang="ar-SA" b="1" dirty="0" smtClean="0">
                <a:solidFill>
                  <a:schemeClr val="bg1"/>
                </a:solidFill>
                <a:latin typeface="Arial Unicode MS" pitchFamily="34" charset="-128"/>
                <a:ea typeface="Arial Unicode MS" pitchFamily="34" charset="-128"/>
              </a:rPr>
              <a:t>عودة السرطان ثانية، وعادة بعد فترة من الزمن لا يمكن اكتشاف السرطان خلالها. قد </a:t>
            </a:r>
            <a:r>
              <a:rPr lang="ar-SA" b="1" dirty="0" err="1" smtClean="0">
                <a:solidFill>
                  <a:schemeClr val="bg1"/>
                </a:solidFill>
                <a:latin typeface="Arial Unicode MS" pitchFamily="34" charset="-128"/>
                <a:ea typeface="Arial Unicode MS" pitchFamily="34" charset="-128"/>
              </a:rPr>
              <a:t>يحجث</a:t>
            </a:r>
            <a:r>
              <a:rPr lang="ar-SA" b="1" dirty="0" smtClean="0">
                <a:solidFill>
                  <a:schemeClr val="bg1"/>
                </a:solidFill>
                <a:latin typeface="Arial Unicode MS" pitchFamily="34" charset="-128"/>
                <a:ea typeface="Arial Unicode MS" pitchFamily="34" charset="-128"/>
              </a:rPr>
              <a:t> </a:t>
            </a:r>
            <a:r>
              <a:rPr lang="ar-SA" b="1" dirty="0" err="1" smtClean="0">
                <a:solidFill>
                  <a:schemeClr val="bg1"/>
                </a:solidFill>
                <a:latin typeface="Arial Unicode MS" pitchFamily="34" charset="-128"/>
                <a:ea typeface="Arial Unicode MS" pitchFamily="34" charset="-128"/>
              </a:rPr>
              <a:t>النكس</a:t>
            </a:r>
            <a:r>
              <a:rPr lang="ar-SA" b="1" dirty="0" smtClean="0">
                <a:solidFill>
                  <a:schemeClr val="bg1"/>
                </a:solidFill>
                <a:latin typeface="Arial Unicode MS" pitchFamily="34" charset="-128"/>
                <a:ea typeface="Arial Unicode MS" pitchFamily="34" charset="-128"/>
              </a:rPr>
              <a:t> في نفس مكان السرطان الأساسي (</a:t>
            </a:r>
            <a:r>
              <a:rPr lang="ar-SA" b="1" dirty="0" err="1" smtClean="0">
                <a:solidFill>
                  <a:schemeClr val="bg1"/>
                </a:solidFill>
                <a:latin typeface="Arial Unicode MS" pitchFamily="34" charset="-128"/>
                <a:ea typeface="Arial Unicode MS" pitchFamily="34" charset="-128"/>
              </a:rPr>
              <a:t>البدئي</a:t>
            </a:r>
            <a:r>
              <a:rPr lang="ar-SA" b="1" dirty="0" smtClean="0">
                <a:solidFill>
                  <a:schemeClr val="bg1"/>
                </a:solidFill>
                <a:latin typeface="Arial Unicode MS" pitchFamily="34" charset="-128"/>
                <a:ea typeface="Arial Unicode MS" pitchFamily="34" charset="-128"/>
              </a:rPr>
              <a:t>) أو مكان آخر في الجسم</a:t>
            </a: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268</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FFFF00"/>
          </a:solidFill>
        </p:spPr>
        <p:txBody>
          <a:bodyPr/>
          <a:lstStyle/>
          <a:p>
            <a:r>
              <a:rPr lang="ar-SY" b="1" dirty="0" smtClean="0">
                <a:solidFill>
                  <a:schemeClr val="accent3">
                    <a:lumMod val="50000"/>
                  </a:schemeClr>
                </a:solidFill>
                <a:cs typeface="PT Bold Heading" pitchFamily="2" charset="-78"/>
              </a:rPr>
              <a:t>المراجع</a:t>
            </a:r>
            <a:endParaRPr lang="ar-SY" b="1" dirty="0">
              <a:solidFill>
                <a:schemeClr val="accent3">
                  <a:lumMod val="50000"/>
                </a:schemeClr>
              </a:solidFill>
              <a:cs typeface="PT Bold Heading" pitchFamily="2" charset="-78"/>
            </a:endParaRPr>
          </a:p>
        </p:txBody>
      </p:sp>
      <p:sp>
        <p:nvSpPr>
          <p:cNvPr id="3" name="عنصر نائب للمحتوى 2"/>
          <p:cNvSpPr>
            <a:spLocks noGrp="1"/>
          </p:cNvSpPr>
          <p:nvPr>
            <p:ph idx="1"/>
          </p:nvPr>
        </p:nvSpPr>
        <p:spPr>
          <a:xfrm>
            <a:off x="500034" y="1500174"/>
            <a:ext cx="8229600" cy="4740277"/>
          </a:xfrm>
          <a:solidFill>
            <a:srgbClr val="C00000"/>
          </a:solidFill>
        </p:spPr>
        <p:txBody>
          <a:bodyPr>
            <a:normAutofit fontScale="77500" lnSpcReduction="20000"/>
          </a:bodyPr>
          <a:lstStyle/>
          <a:p>
            <a:pPr marL="514350" indent="-514350">
              <a:buFont typeface="+mj-lt"/>
              <a:buAutoNum type="arabicPeriod"/>
            </a:pPr>
            <a:r>
              <a:rPr lang="ar-SY" b="1" dirty="0" smtClean="0">
                <a:solidFill>
                  <a:srgbClr val="002060"/>
                </a:solidFill>
              </a:rPr>
              <a:t>د. بسام أبو الذهب، </a:t>
            </a:r>
            <a:r>
              <a:rPr lang="ar-SY" b="1" dirty="0" err="1" smtClean="0">
                <a:solidFill>
                  <a:srgbClr val="002060"/>
                </a:solidFill>
              </a:rPr>
              <a:t>د</a:t>
            </a:r>
            <a:r>
              <a:rPr lang="ar-SY" b="1" dirty="0" smtClean="0">
                <a:solidFill>
                  <a:srgbClr val="002060"/>
                </a:solidFill>
              </a:rPr>
              <a:t>. فراس الجرف، </a:t>
            </a:r>
            <a:r>
              <a:rPr lang="ar-SY" b="1" dirty="0" err="1" smtClean="0">
                <a:solidFill>
                  <a:srgbClr val="002060"/>
                </a:solidFill>
              </a:rPr>
              <a:t>د</a:t>
            </a:r>
            <a:r>
              <a:rPr lang="ar-SY" b="1" dirty="0" smtClean="0">
                <a:solidFill>
                  <a:srgbClr val="002060"/>
                </a:solidFill>
              </a:rPr>
              <a:t>. أحمد ضميرية؛ 2015؛ </a:t>
            </a:r>
            <a:r>
              <a:rPr lang="ar-SY" b="1" dirty="0" smtClean="0">
                <a:solidFill>
                  <a:srgbClr val="FFFF00"/>
                </a:solidFill>
              </a:rPr>
              <a:t>المهنة والسرطان</a:t>
            </a:r>
            <a:r>
              <a:rPr lang="ar-SY" b="1" dirty="0" smtClean="0">
                <a:solidFill>
                  <a:srgbClr val="002060"/>
                </a:solidFill>
              </a:rPr>
              <a:t>؛ وزارة الصحة دمشق.</a:t>
            </a:r>
          </a:p>
          <a:p>
            <a:pPr marL="514350" indent="-514350" algn="l" rtl="0">
              <a:buFont typeface="+mj-lt"/>
              <a:buAutoNum type="arabicPeriod"/>
            </a:pPr>
            <a:r>
              <a:rPr lang="en-US" b="1" dirty="0" smtClean="0">
                <a:solidFill>
                  <a:srgbClr val="002060"/>
                </a:solidFill>
              </a:rPr>
              <a:t>WHO-IARC; 2012; </a:t>
            </a:r>
            <a:r>
              <a:rPr lang="en-US" b="1" dirty="0" smtClean="0">
                <a:solidFill>
                  <a:srgbClr val="FFFF00"/>
                </a:solidFill>
              </a:rPr>
              <a:t>A review of human carcinogens, part a: Pharmaceuticals</a:t>
            </a:r>
            <a:r>
              <a:rPr lang="en-US" b="1" dirty="0" smtClean="0">
                <a:solidFill>
                  <a:srgbClr val="002060"/>
                </a:solidFill>
              </a:rPr>
              <a:t>, IARC Monographs on the Evaluation of Carcinogenic Risks to Humans, Volume 100; Lyon.</a:t>
            </a:r>
          </a:p>
          <a:p>
            <a:pPr marL="514350" indent="-514350" algn="l" rtl="0">
              <a:buFont typeface="+mj-lt"/>
              <a:buAutoNum type="arabicPeriod"/>
            </a:pPr>
            <a:r>
              <a:rPr lang="en-US" b="1" dirty="0" smtClean="0">
                <a:solidFill>
                  <a:srgbClr val="002060"/>
                </a:solidFill>
              </a:rPr>
              <a:t>WHO-IARC; 2012; </a:t>
            </a:r>
            <a:r>
              <a:rPr lang="en-US" b="1" dirty="0" smtClean="0">
                <a:solidFill>
                  <a:srgbClr val="FFFF00"/>
                </a:solidFill>
              </a:rPr>
              <a:t>A review of human carcinogens, part b: Biological Agents</a:t>
            </a:r>
            <a:r>
              <a:rPr lang="en-US" b="1" dirty="0" smtClean="0">
                <a:solidFill>
                  <a:srgbClr val="002060"/>
                </a:solidFill>
              </a:rPr>
              <a:t>, IARC Monographs on the Evaluation of Carcinogenic Risks to Humans, Volume 100; Lyon.</a:t>
            </a:r>
          </a:p>
          <a:p>
            <a:pPr marL="514350" lvl="0" indent="-514350" algn="l" rtl="0">
              <a:buFont typeface="+mj-lt"/>
              <a:buAutoNum type="arabicPeriod"/>
            </a:pPr>
            <a:r>
              <a:rPr lang="en-US" b="1" dirty="0" smtClean="0">
                <a:solidFill>
                  <a:srgbClr val="002060"/>
                </a:solidFill>
              </a:rPr>
              <a:t>WHO-IARC; 2012; </a:t>
            </a:r>
            <a:r>
              <a:rPr lang="en-US" b="1" dirty="0" smtClean="0">
                <a:solidFill>
                  <a:srgbClr val="FFFF00"/>
                </a:solidFill>
              </a:rPr>
              <a:t>A review of human carcinogens, part c: arsenic, metals, fibers and dusts</a:t>
            </a:r>
            <a:r>
              <a:rPr lang="en-US" b="1" dirty="0" smtClean="0">
                <a:solidFill>
                  <a:srgbClr val="002060"/>
                </a:solidFill>
              </a:rPr>
              <a:t>, IARC Monographs on the Evaluation of Carcinogenic Risks to Humans, Volume 100; Lyon.</a:t>
            </a:r>
            <a:endParaRPr lang="ar-SY" b="1" dirty="0" smtClean="0">
              <a:solidFill>
                <a:srgbClr val="002060"/>
              </a:solidFill>
            </a:endParaRPr>
          </a:p>
          <a:p>
            <a:pPr marL="514350" indent="-514350" algn="l" rtl="0">
              <a:buFont typeface="+mj-lt"/>
              <a:buAutoNum type="arabicPeriod"/>
            </a:pPr>
            <a:endParaRPr lang="en-US" b="1" dirty="0" smtClean="0">
              <a:solidFill>
                <a:srgbClr val="002060"/>
              </a:solidFill>
            </a:endParaRPr>
          </a:p>
          <a:p>
            <a:pPr marL="514350" lvl="0" indent="-514350" algn="l" rtl="0">
              <a:buNone/>
            </a:pPr>
            <a:endParaRPr lang="en-US" b="1" dirty="0" smtClean="0">
              <a:solidFill>
                <a:srgbClr val="002060"/>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269</a:t>
            </a:fld>
            <a:endParaRPr lang="ar-SA" dirty="0">
              <a:solidFill>
                <a:srgbClr val="002060"/>
              </a:solidFill>
            </a:endParaRPr>
          </a:p>
        </p:txBody>
      </p:sp>
    </p:spTree>
    <p:extLst>
      <p:ext uri="{BB962C8B-B14F-4D97-AF65-F5344CB8AC3E}">
        <p14:creationId xmlns="" xmlns:p14="http://schemas.microsoft.com/office/powerpoint/2010/main" val="160035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4،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27</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التَّعَرُّض للكروم في صِناعَة الإِسْمَنْت</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9" name="صورة 8" descr="C:\Users\TOSHIBA\Documents\المهنة والسرطان\الصور\2-2-1-4-التعرض للكروم-صناعة الأسمنت.jpg"/>
          <p:cNvPicPr/>
          <p:nvPr/>
        </p:nvPicPr>
        <p:blipFill>
          <a:blip r:embed="rId2" cstate="print"/>
          <a:srcRect/>
          <a:stretch>
            <a:fillRect/>
          </a:stretch>
        </p:blipFill>
        <p:spPr bwMode="auto">
          <a:xfrm>
            <a:off x="1785366" y="1746504"/>
            <a:ext cx="5573268" cy="336499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FFFF00"/>
          </a:solidFill>
        </p:spPr>
        <p:txBody>
          <a:bodyPr/>
          <a:lstStyle/>
          <a:p>
            <a:r>
              <a:rPr lang="ar-SY" b="1" dirty="0" smtClean="0">
                <a:solidFill>
                  <a:schemeClr val="accent3">
                    <a:lumMod val="50000"/>
                  </a:schemeClr>
                </a:solidFill>
                <a:cs typeface="PT Bold Heading" pitchFamily="2" charset="-78"/>
              </a:rPr>
              <a:t>المراجع</a:t>
            </a:r>
            <a:endParaRPr lang="ar-SY" b="1" dirty="0">
              <a:solidFill>
                <a:schemeClr val="accent3">
                  <a:lumMod val="50000"/>
                </a:schemeClr>
              </a:solidFill>
              <a:cs typeface="PT Bold Heading" pitchFamily="2" charset="-78"/>
            </a:endParaRPr>
          </a:p>
        </p:txBody>
      </p:sp>
      <p:sp>
        <p:nvSpPr>
          <p:cNvPr id="3" name="عنصر نائب للمحتوى 2"/>
          <p:cNvSpPr>
            <a:spLocks noGrp="1"/>
          </p:cNvSpPr>
          <p:nvPr>
            <p:ph idx="1"/>
          </p:nvPr>
        </p:nvSpPr>
        <p:spPr>
          <a:xfrm>
            <a:off x="500034" y="1500174"/>
            <a:ext cx="8229600" cy="4740277"/>
          </a:xfrm>
          <a:solidFill>
            <a:srgbClr val="C00000"/>
          </a:solidFill>
        </p:spPr>
        <p:txBody>
          <a:bodyPr>
            <a:normAutofit fontScale="85000" lnSpcReduction="10000"/>
          </a:bodyPr>
          <a:lstStyle/>
          <a:p>
            <a:pPr marL="514350" lvl="0" indent="-514350" algn="l" rtl="0">
              <a:buFont typeface="+mj-lt"/>
              <a:buAutoNum type="arabicPeriod" startAt="5"/>
            </a:pPr>
            <a:r>
              <a:rPr lang="en-US" b="1" dirty="0" smtClean="0">
                <a:solidFill>
                  <a:srgbClr val="002060"/>
                </a:solidFill>
              </a:rPr>
              <a:t>WHO-IARC; 2012; </a:t>
            </a:r>
            <a:r>
              <a:rPr lang="en-US" b="1" dirty="0" smtClean="0">
                <a:solidFill>
                  <a:srgbClr val="FFFF00"/>
                </a:solidFill>
              </a:rPr>
              <a:t>A review of human carcinogens, part d: radiation</a:t>
            </a:r>
            <a:r>
              <a:rPr lang="en-US" b="1" dirty="0" smtClean="0">
                <a:solidFill>
                  <a:srgbClr val="002060"/>
                </a:solidFill>
              </a:rPr>
              <a:t>, IARC Monographs on the Evaluation of Carcinogenic Risks to Humans, Volume 100; Lyon.</a:t>
            </a:r>
          </a:p>
          <a:p>
            <a:pPr marL="514350" indent="-514350" algn="l" rtl="0">
              <a:buFont typeface="+mj-lt"/>
              <a:buAutoNum type="arabicPeriod" startAt="5"/>
            </a:pPr>
            <a:r>
              <a:rPr lang="en-US" b="1" dirty="0" smtClean="0">
                <a:solidFill>
                  <a:srgbClr val="002060"/>
                </a:solidFill>
              </a:rPr>
              <a:t>WHO-IARC; 2012; </a:t>
            </a:r>
            <a:r>
              <a:rPr lang="en-US" b="1" dirty="0" smtClean="0">
                <a:solidFill>
                  <a:srgbClr val="FFFF00"/>
                </a:solidFill>
              </a:rPr>
              <a:t>A review of human carcinogens, part e: personal habits and indoor combustions</a:t>
            </a:r>
            <a:r>
              <a:rPr lang="en-US" b="1" dirty="0" smtClean="0">
                <a:solidFill>
                  <a:srgbClr val="002060"/>
                </a:solidFill>
              </a:rPr>
              <a:t>, IARC Monographs on the Evaluation of Carcinogenic Risks to Humans, Volume 100; Lyon.</a:t>
            </a:r>
          </a:p>
          <a:p>
            <a:pPr marL="514350" indent="-514350" algn="l" rtl="0">
              <a:buFont typeface="+mj-lt"/>
              <a:buAutoNum type="arabicPeriod" startAt="5"/>
            </a:pPr>
            <a:r>
              <a:rPr lang="en-US" b="1" dirty="0" smtClean="0">
                <a:solidFill>
                  <a:srgbClr val="002060"/>
                </a:solidFill>
              </a:rPr>
              <a:t>WHO-IARC; 2012; </a:t>
            </a:r>
            <a:r>
              <a:rPr lang="en-US" b="1" dirty="0" smtClean="0">
                <a:solidFill>
                  <a:srgbClr val="FFFF00"/>
                </a:solidFill>
              </a:rPr>
              <a:t>A review of human carcinogens, part f: Chemical Agents and Related Occupations</a:t>
            </a:r>
            <a:r>
              <a:rPr lang="en-US" b="1" dirty="0" smtClean="0">
                <a:solidFill>
                  <a:srgbClr val="002060"/>
                </a:solidFill>
              </a:rPr>
              <a:t>, IARC Monographs on the Evaluation of Carcinogenic Risks to Humans, Volume 100; Lyon.</a:t>
            </a:r>
            <a:endParaRPr lang="ar-SY" b="1" dirty="0" smtClean="0">
              <a:solidFill>
                <a:srgbClr val="002060"/>
              </a:solidFill>
            </a:endParaRPr>
          </a:p>
          <a:p>
            <a:pPr marL="514350" lvl="0" indent="-514350" algn="l" rtl="0">
              <a:buFont typeface="+mj-lt"/>
              <a:buAutoNum type="arabicPeriod" startAt="6"/>
            </a:pPr>
            <a:endParaRPr lang="en-US" b="1" dirty="0" smtClean="0">
              <a:solidFill>
                <a:srgbClr val="002060"/>
              </a:solidFill>
            </a:endParaRPr>
          </a:p>
          <a:p>
            <a:pPr marL="514350" indent="-514350" algn="l" rtl="0">
              <a:buFont typeface="+mj-lt"/>
              <a:buAutoNum type="arabicPeriod" startAt="6"/>
            </a:pPr>
            <a:endParaRPr lang="ar-SY" b="1" dirty="0" smtClean="0">
              <a:solidFill>
                <a:srgbClr val="002060"/>
              </a:solidFill>
            </a:endParaRPr>
          </a:p>
          <a:p>
            <a:pPr marL="514350" indent="-514350" algn="l" rtl="0">
              <a:buFont typeface="+mj-lt"/>
              <a:buAutoNum type="arabicPeriod"/>
            </a:pPr>
            <a:endParaRPr lang="en-US" b="1" dirty="0" smtClean="0">
              <a:solidFill>
                <a:srgbClr val="002060"/>
              </a:solidFill>
            </a:endParaRPr>
          </a:p>
          <a:p>
            <a:pPr marL="514350" lvl="0" indent="-514350" algn="l" rtl="0">
              <a:buNone/>
            </a:pPr>
            <a:endParaRPr lang="en-US" b="1" dirty="0" smtClean="0">
              <a:solidFill>
                <a:srgbClr val="002060"/>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270</a:t>
            </a:fld>
            <a:endParaRPr lang="ar-SA" dirty="0">
              <a:solidFill>
                <a:srgbClr val="002060"/>
              </a:solidFill>
            </a:endParaRPr>
          </a:p>
        </p:txBody>
      </p:sp>
    </p:spTree>
    <p:extLst>
      <p:ext uri="{BB962C8B-B14F-4D97-AF65-F5344CB8AC3E}">
        <p14:creationId xmlns="" xmlns:p14="http://schemas.microsoft.com/office/powerpoint/2010/main" val="16003531"/>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FFFF00"/>
          </a:solidFill>
        </p:spPr>
        <p:txBody>
          <a:bodyPr/>
          <a:lstStyle/>
          <a:p>
            <a:r>
              <a:rPr lang="ar-SY" b="1" dirty="0" smtClean="0">
                <a:solidFill>
                  <a:schemeClr val="accent3">
                    <a:lumMod val="50000"/>
                  </a:schemeClr>
                </a:solidFill>
                <a:cs typeface="PT Bold Heading" pitchFamily="2" charset="-78"/>
              </a:rPr>
              <a:t>المراجع</a:t>
            </a:r>
            <a:endParaRPr lang="ar-SY" b="1" dirty="0">
              <a:solidFill>
                <a:schemeClr val="accent3">
                  <a:lumMod val="50000"/>
                </a:schemeClr>
              </a:solidFill>
              <a:cs typeface="PT Bold Heading" pitchFamily="2" charset="-78"/>
            </a:endParaRPr>
          </a:p>
        </p:txBody>
      </p:sp>
      <p:sp>
        <p:nvSpPr>
          <p:cNvPr id="3" name="عنصر نائب للمحتوى 2"/>
          <p:cNvSpPr>
            <a:spLocks noGrp="1"/>
          </p:cNvSpPr>
          <p:nvPr>
            <p:ph idx="1"/>
          </p:nvPr>
        </p:nvSpPr>
        <p:spPr>
          <a:xfrm>
            <a:off x="500034" y="1500174"/>
            <a:ext cx="8229600" cy="4740277"/>
          </a:xfrm>
          <a:solidFill>
            <a:srgbClr val="C00000"/>
          </a:solidFill>
        </p:spPr>
        <p:txBody>
          <a:bodyPr>
            <a:normAutofit fontScale="92500" lnSpcReduction="20000"/>
          </a:bodyPr>
          <a:lstStyle/>
          <a:p>
            <a:pPr marL="514350" lvl="0" indent="-514350" algn="l" rtl="0">
              <a:buFont typeface="+mj-lt"/>
              <a:buAutoNum type="arabicPeriod" startAt="8"/>
            </a:pPr>
            <a:r>
              <a:rPr lang="en-US" b="1" dirty="0" smtClean="0">
                <a:solidFill>
                  <a:srgbClr val="002060"/>
                </a:solidFill>
              </a:rPr>
              <a:t>WHO-IARC; 2015; </a:t>
            </a:r>
            <a:r>
              <a:rPr lang="en-US" b="1" dirty="0" smtClean="0">
                <a:solidFill>
                  <a:srgbClr val="FFFF00"/>
                </a:solidFill>
              </a:rPr>
              <a:t>IARC Monographs evaluate consumption of red meat and processed meat</a:t>
            </a:r>
            <a:r>
              <a:rPr lang="en-US" b="1" dirty="0" smtClean="0">
                <a:solidFill>
                  <a:srgbClr val="002060"/>
                </a:solidFill>
              </a:rPr>
              <a:t>, Press Release No. 240; Lyon.</a:t>
            </a:r>
          </a:p>
          <a:p>
            <a:pPr marL="514350" indent="-514350" algn="l" rtl="0">
              <a:buFont typeface="+mj-lt"/>
              <a:buAutoNum type="arabicPeriod" startAt="8"/>
            </a:pPr>
            <a:r>
              <a:rPr lang="en-US" b="1" dirty="0" smtClean="0">
                <a:solidFill>
                  <a:srgbClr val="002060"/>
                </a:solidFill>
              </a:rPr>
              <a:t>WHO-IARC, 2015, </a:t>
            </a:r>
            <a:r>
              <a:rPr lang="en-US" b="1" dirty="0" smtClean="0">
                <a:solidFill>
                  <a:srgbClr val="FFFF00"/>
                </a:solidFill>
              </a:rPr>
              <a:t>Q &amp; A on the carcinogenicity of the consumption of red meat and processed meat</a:t>
            </a:r>
            <a:r>
              <a:rPr lang="en-US" b="1" dirty="0" smtClean="0">
                <a:solidFill>
                  <a:srgbClr val="002060"/>
                </a:solidFill>
              </a:rPr>
              <a:t>, Lyon.</a:t>
            </a:r>
          </a:p>
          <a:p>
            <a:pPr marL="514350" indent="-514350" algn="l" rtl="0">
              <a:buFont typeface="+mj-lt"/>
              <a:buAutoNum type="arabicPeriod" startAt="8"/>
            </a:pPr>
            <a:r>
              <a:rPr lang="en-US" b="1" dirty="0" smtClean="0">
                <a:solidFill>
                  <a:srgbClr val="002060"/>
                </a:solidFill>
              </a:rPr>
              <a:t>WHO-IARC, 2012, </a:t>
            </a:r>
            <a:r>
              <a:rPr lang="en-US" b="1" dirty="0" smtClean="0">
                <a:solidFill>
                  <a:srgbClr val="FFFF00"/>
                </a:solidFill>
              </a:rPr>
              <a:t>GLOBCAN 2012, Estimated cancer incidence, mortality and prevalence worldwide in 2012</a:t>
            </a:r>
            <a:r>
              <a:rPr lang="en-US" b="1" dirty="0" smtClean="0">
                <a:solidFill>
                  <a:srgbClr val="002060"/>
                </a:solidFill>
              </a:rPr>
              <a:t>, Lyon.</a:t>
            </a:r>
          </a:p>
          <a:p>
            <a:pPr marL="514350" indent="-514350" algn="l" rtl="0">
              <a:buFont typeface="+mj-lt"/>
              <a:buAutoNum type="arabicPeriod" startAt="8"/>
            </a:pPr>
            <a:r>
              <a:rPr lang="en-US" b="1" dirty="0" smtClean="0">
                <a:solidFill>
                  <a:srgbClr val="002060"/>
                </a:solidFill>
              </a:rPr>
              <a:t>WHO-IARC; 2014; </a:t>
            </a:r>
            <a:r>
              <a:rPr lang="en-US" b="1" dirty="0" smtClean="0">
                <a:solidFill>
                  <a:srgbClr val="FFFF00"/>
                </a:solidFill>
              </a:rPr>
              <a:t>Global battle against cancer</a:t>
            </a:r>
            <a:r>
              <a:rPr lang="en-US" b="1" dirty="0" smtClean="0">
                <a:solidFill>
                  <a:srgbClr val="002060"/>
                </a:solidFill>
              </a:rPr>
              <a:t>,</a:t>
            </a:r>
            <a:r>
              <a:rPr lang="en-US" b="1" dirty="0" smtClean="0"/>
              <a:t> </a:t>
            </a:r>
            <a:r>
              <a:rPr lang="en-US" b="1" dirty="0" smtClean="0">
                <a:solidFill>
                  <a:srgbClr val="002060"/>
                </a:solidFill>
              </a:rPr>
              <a:t>Press Release No. 224; Lyon.</a:t>
            </a:r>
          </a:p>
          <a:p>
            <a:pPr marL="514350" indent="-514350" algn="l" rtl="0">
              <a:buFont typeface="+mj-lt"/>
              <a:buAutoNum type="arabicPeriod" startAt="8"/>
            </a:pPr>
            <a:endParaRPr lang="en-US" b="1" dirty="0" smtClean="0">
              <a:solidFill>
                <a:srgbClr val="002060"/>
              </a:solidFill>
            </a:endParaRPr>
          </a:p>
          <a:p>
            <a:pPr marL="514350" indent="-514350" algn="l" rtl="0">
              <a:buFont typeface="+mj-lt"/>
              <a:buAutoNum type="arabicPeriod" startAt="8"/>
            </a:pPr>
            <a:endParaRPr lang="en-US" b="1" dirty="0" smtClean="0">
              <a:solidFill>
                <a:srgbClr val="002060"/>
              </a:solidFill>
            </a:endParaRPr>
          </a:p>
          <a:p>
            <a:pPr marL="514350" indent="-514350" algn="l" rtl="0">
              <a:buFont typeface="+mj-lt"/>
              <a:buAutoNum type="arabicPeriod" startAt="9"/>
            </a:pPr>
            <a:endParaRPr lang="ar-SY" b="1" dirty="0" smtClean="0">
              <a:solidFill>
                <a:srgbClr val="002060"/>
              </a:solidFill>
            </a:endParaRPr>
          </a:p>
          <a:p>
            <a:pPr marL="514350" lvl="0" indent="-514350" algn="l" rtl="0">
              <a:buFont typeface="+mj-lt"/>
              <a:buAutoNum type="arabicPeriod" startAt="6"/>
            </a:pPr>
            <a:endParaRPr lang="en-US" b="1" dirty="0" smtClean="0">
              <a:solidFill>
                <a:srgbClr val="002060"/>
              </a:solidFill>
            </a:endParaRPr>
          </a:p>
          <a:p>
            <a:pPr marL="514350" indent="-514350" algn="l" rtl="0">
              <a:buFont typeface="+mj-lt"/>
              <a:buAutoNum type="arabicPeriod" startAt="6"/>
            </a:pPr>
            <a:endParaRPr lang="ar-SY" b="1" dirty="0" smtClean="0">
              <a:solidFill>
                <a:srgbClr val="002060"/>
              </a:solidFill>
            </a:endParaRPr>
          </a:p>
          <a:p>
            <a:pPr marL="514350" indent="-514350" algn="l" rtl="0">
              <a:buFont typeface="+mj-lt"/>
              <a:buAutoNum type="arabicPeriod"/>
            </a:pPr>
            <a:endParaRPr lang="en-US" b="1" dirty="0" smtClean="0">
              <a:solidFill>
                <a:srgbClr val="002060"/>
              </a:solidFill>
            </a:endParaRPr>
          </a:p>
          <a:p>
            <a:pPr marL="514350" lvl="0" indent="-514350" algn="l" rtl="0">
              <a:buNone/>
            </a:pPr>
            <a:endParaRPr lang="en-US" b="1" dirty="0" smtClean="0">
              <a:solidFill>
                <a:srgbClr val="002060"/>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271</a:t>
            </a:fld>
            <a:endParaRPr lang="ar-SA" dirty="0">
              <a:solidFill>
                <a:srgbClr val="002060"/>
              </a:solidFill>
            </a:endParaRPr>
          </a:p>
        </p:txBody>
      </p:sp>
    </p:spTree>
    <p:extLst>
      <p:ext uri="{BB962C8B-B14F-4D97-AF65-F5344CB8AC3E}">
        <p14:creationId xmlns="" xmlns:p14="http://schemas.microsoft.com/office/powerpoint/2010/main" val="16003531"/>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FFFF00"/>
          </a:solidFill>
        </p:spPr>
        <p:txBody>
          <a:bodyPr/>
          <a:lstStyle/>
          <a:p>
            <a:r>
              <a:rPr lang="ar-SY" b="1" dirty="0" smtClean="0">
                <a:solidFill>
                  <a:schemeClr val="accent3">
                    <a:lumMod val="50000"/>
                  </a:schemeClr>
                </a:solidFill>
                <a:cs typeface="PT Bold Heading" pitchFamily="2" charset="-78"/>
              </a:rPr>
              <a:t>المراجع</a:t>
            </a:r>
            <a:endParaRPr lang="ar-SY" b="1" dirty="0">
              <a:solidFill>
                <a:schemeClr val="accent3">
                  <a:lumMod val="50000"/>
                </a:schemeClr>
              </a:solidFill>
              <a:cs typeface="PT Bold Heading" pitchFamily="2" charset="-78"/>
            </a:endParaRPr>
          </a:p>
        </p:txBody>
      </p:sp>
      <p:sp>
        <p:nvSpPr>
          <p:cNvPr id="3" name="عنصر نائب للمحتوى 2"/>
          <p:cNvSpPr>
            <a:spLocks noGrp="1"/>
          </p:cNvSpPr>
          <p:nvPr>
            <p:ph idx="1"/>
          </p:nvPr>
        </p:nvSpPr>
        <p:spPr>
          <a:xfrm>
            <a:off x="500034" y="1500174"/>
            <a:ext cx="8229600" cy="4740277"/>
          </a:xfrm>
          <a:solidFill>
            <a:srgbClr val="C00000"/>
          </a:solidFill>
        </p:spPr>
        <p:txBody>
          <a:bodyPr>
            <a:normAutofit/>
          </a:bodyPr>
          <a:lstStyle/>
          <a:p>
            <a:pPr marL="514350" lvl="0" indent="-514350" algn="l" rtl="0">
              <a:buFont typeface="+mj-lt"/>
              <a:buAutoNum type="arabicPeriod" startAt="12"/>
            </a:pPr>
            <a:r>
              <a:rPr lang="en-US" b="1" dirty="0" smtClean="0">
                <a:solidFill>
                  <a:srgbClr val="002060"/>
                </a:solidFill>
              </a:rPr>
              <a:t> WHO-IARC, 2014, </a:t>
            </a:r>
            <a:r>
              <a:rPr lang="en-US" b="1" dirty="0" smtClean="0">
                <a:solidFill>
                  <a:srgbClr val="FFFF00"/>
                </a:solidFill>
              </a:rPr>
              <a:t>World cancer report</a:t>
            </a:r>
            <a:r>
              <a:rPr lang="en-US" b="1" dirty="0" smtClean="0">
                <a:solidFill>
                  <a:srgbClr val="002060"/>
                </a:solidFill>
              </a:rPr>
              <a:t>, Lyon.</a:t>
            </a:r>
          </a:p>
          <a:p>
            <a:pPr marL="514350" indent="-514350" algn="l" rtl="0">
              <a:buFont typeface="+mj-lt"/>
              <a:buAutoNum type="arabicPeriod" startAt="12"/>
            </a:pPr>
            <a:r>
              <a:rPr lang="en-US" b="1" dirty="0" smtClean="0">
                <a:solidFill>
                  <a:srgbClr val="002060"/>
                </a:solidFill>
              </a:rPr>
              <a:t>WHO-IARC; 2016; </a:t>
            </a:r>
            <a:r>
              <a:rPr lang="en-US" b="1" dirty="0" smtClean="0">
                <a:solidFill>
                  <a:srgbClr val="FFFF00"/>
                </a:solidFill>
              </a:rPr>
              <a:t>List of classifications, Volumes 1–115 (e-copy)</a:t>
            </a:r>
            <a:r>
              <a:rPr lang="en-US" b="1" dirty="0" smtClean="0">
                <a:solidFill>
                  <a:srgbClr val="002060"/>
                </a:solidFill>
              </a:rPr>
              <a:t>; Lyon.</a:t>
            </a:r>
          </a:p>
          <a:p>
            <a:pPr marL="514350" lvl="0" indent="-514350" algn="l" rtl="0">
              <a:buFont typeface="+mj-lt"/>
              <a:buAutoNum type="arabicPeriod" startAt="12"/>
            </a:pPr>
            <a:r>
              <a:rPr lang="en-US" b="1" dirty="0" smtClean="0">
                <a:solidFill>
                  <a:srgbClr val="002060"/>
                </a:solidFill>
              </a:rPr>
              <a:t>WHO-IARC, 2015, </a:t>
            </a:r>
            <a:r>
              <a:rPr lang="en-US" b="1" dirty="0" smtClean="0">
                <a:solidFill>
                  <a:srgbClr val="FFFF00"/>
                </a:solidFill>
              </a:rPr>
              <a:t>List of classifications by cancer site with sufficient evidence in humans, volumes 1-114</a:t>
            </a:r>
            <a:r>
              <a:rPr lang="en-US" b="1" dirty="0" smtClean="0">
                <a:solidFill>
                  <a:srgbClr val="002060"/>
                </a:solidFill>
              </a:rPr>
              <a:t>, Lyon.</a:t>
            </a:r>
          </a:p>
          <a:p>
            <a:pPr marL="514350" indent="-514350" algn="l" rtl="0">
              <a:buFont typeface="+mj-lt"/>
              <a:buAutoNum type="arabicPeriod" startAt="12"/>
            </a:pPr>
            <a:r>
              <a:rPr lang="en-US" b="1" dirty="0" smtClean="0">
                <a:solidFill>
                  <a:srgbClr val="002060"/>
                </a:solidFill>
              </a:rPr>
              <a:t>WHO-IARC, 2015,</a:t>
            </a:r>
            <a:r>
              <a:rPr lang="en-US" b="1" dirty="0" smtClean="0"/>
              <a:t> </a:t>
            </a:r>
            <a:r>
              <a:rPr lang="en-US" b="1" dirty="0" smtClean="0">
                <a:solidFill>
                  <a:srgbClr val="FFFF00"/>
                </a:solidFill>
              </a:rPr>
              <a:t>IARC classification</a:t>
            </a:r>
            <a:r>
              <a:rPr lang="en-US" b="1" dirty="0" smtClean="0">
                <a:solidFill>
                  <a:srgbClr val="002060"/>
                </a:solidFill>
              </a:rPr>
              <a:t>,</a:t>
            </a:r>
            <a:r>
              <a:rPr lang="en-US" b="1" dirty="0" smtClean="0"/>
              <a:t> </a:t>
            </a:r>
            <a:r>
              <a:rPr lang="en-US" b="1" dirty="0" smtClean="0">
                <a:solidFill>
                  <a:srgbClr val="002060"/>
                </a:solidFill>
              </a:rPr>
              <a:t>Lyon</a:t>
            </a:r>
            <a:r>
              <a:rPr lang="en-US" b="1" dirty="0" smtClean="0"/>
              <a:t>.</a:t>
            </a:r>
          </a:p>
          <a:p>
            <a:pPr marL="514350" indent="-514350" algn="l" rtl="0">
              <a:buFont typeface="+mj-lt"/>
              <a:buAutoNum type="arabicPeriod" startAt="12"/>
            </a:pPr>
            <a:endParaRPr lang="en-US" b="1" dirty="0" smtClean="0">
              <a:solidFill>
                <a:srgbClr val="002060"/>
              </a:solidFill>
            </a:endParaRPr>
          </a:p>
          <a:p>
            <a:pPr marL="514350" indent="-514350" algn="l" rtl="0">
              <a:buFont typeface="+mj-lt"/>
              <a:buAutoNum type="arabicPeriod" startAt="12"/>
            </a:pPr>
            <a:endParaRPr lang="ar-SY" b="1" dirty="0" smtClean="0">
              <a:solidFill>
                <a:srgbClr val="002060"/>
              </a:solidFill>
            </a:endParaRPr>
          </a:p>
          <a:p>
            <a:pPr marL="514350" lvl="0" indent="-514350" algn="l" rtl="0">
              <a:buFont typeface="+mj-lt"/>
              <a:buAutoNum type="arabicPeriod" startAt="6"/>
            </a:pPr>
            <a:endParaRPr lang="en-US" b="1" dirty="0" smtClean="0">
              <a:solidFill>
                <a:srgbClr val="002060"/>
              </a:solidFill>
            </a:endParaRPr>
          </a:p>
          <a:p>
            <a:pPr marL="514350" indent="-514350" algn="l" rtl="0">
              <a:buFont typeface="+mj-lt"/>
              <a:buAutoNum type="arabicPeriod" startAt="6"/>
            </a:pPr>
            <a:endParaRPr lang="ar-SY" b="1" dirty="0" smtClean="0">
              <a:solidFill>
                <a:srgbClr val="002060"/>
              </a:solidFill>
            </a:endParaRPr>
          </a:p>
          <a:p>
            <a:pPr marL="514350" indent="-514350" algn="l" rtl="0">
              <a:buFont typeface="+mj-lt"/>
              <a:buAutoNum type="arabicPeriod"/>
            </a:pPr>
            <a:endParaRPr lang="en-US" b="1" dirty="0" smtClean="0">
              <a:solidFill>
                <a:srgbClr val="002060"/>
              </a:solidFill>
            </a:endParaRPr>
          </a:p>
          <a:p>
            <a:pPr marL="514350" lvl="0" indent="-514350" algn="l" rtl="0">
              <a:buNone/>
            </a:pPr>
            <a:endParaRPr lang="en-US" b="1" dirty="0" smtClean="0">
              <a:solidFill>
                <a:srgbClr val="002060"/>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272</a:t>
            </a:fld>
            <a:endParaRPr lang="ar-SA" dirty="0">
              <a:solidFill>
                <a:srgbClr val="002060"/>
              </a:solidFill>
            </a:endParaRPr>
          </a:p>
        </p:txBody>
      </p:sp>
    </p:spTree>
    <p:extLst>
      <p:ext uri="{BB962C8B-B14F-4D97-AF65-F5344CB8AC3E}">
        <p14:creationId xmlns="" xmlns:p14="http://schemas.microsoft.com/office/powerpoint/2010/main" val="16003531"/>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FFFF00"/>
          </a:solidFill>
        </p:spPr>
        <p:txBody>
          <a:bodyPr/>
          <a:lstStyle/>
          <a:p>
            <a:r>
              <a:rPr lang="ar-SY" b="1" dirty="0" smtClean="0">
                <a:solidFill>
                  <a:schemeClr val="accent3">
                    <a:lumMod val="50000"/>
                  </a:schemeClr>
                </a:solidFill>
                <a:cs typeface="PT Bold Heading" pitchFamily="2" charset="-78"/>
              </a:rPr>
              <a:t>المراجع </a:t>
            </a:r>
            <a:endParaRPr lang="ar-SY" b="1" dirty="0">
              <a:solidFill>
                <a:schemeClr val="accent3">
                  <a:lumMod val="50000"/>
                </a:schemeClr>
              </a:solidFill>
              <a:cs typeface="PT Bold Heading"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marL="514350" indent="-514350" algn="l" rtl="0">
              <a:buFont typeface="+mj-lt"/>
              <a:buAutoNum type="arabicPeriod" startAt="16"/>
            </a:pPr>
            <a:r>
              <a:rPr lang="en-US" b="1" dirty="0" smtClean="0">
                <a:solidFill>
                  <a:srgbClr val="002060"/>
                </a:solidFill>
              </a:rPr>
              <a:t>WHO-AFRO, 2016, </a:t>
            </a:r>
            <a:r>
              <a:rPr lang="en-US" b="1" dirty="0" smtClean="0">
                <a:solidFill>
                  <a:srgbClr val="FFFF00"/>
                </a:solidFill>
              </a:rPr>
              <a:t>7 Warning Signs of Cancer</a:t>
            </a:r>
            <a:r>
              <a:rPr lang="en-US" b="1" dirty="0" smtClean="0">
                <a:solidFill>
                  <a:srgbClr val="002060"/>
                </a:solidFill>
              </a:rPr>
              <a:t>, Brazzaville.</a:t>
            </a:r>
          </a:p>
          <a:p>
            <a:pPr marL="514350" indent="-514350" algn="l" rtl="0">
              <a:buFont typeface="+mj-lt"/>
              <a:buAutoNum type="arabicPeriod" startAt="16"/>
            </a:pPr>
            <a:r>
              <a:rPr lang="en-US" b="1" dirty="0" err="1" smtClean="0">
                <a:solidFill>
                  <a:srgbClr val="002060"/>
                </a:solidFill>
              </a:rPr>
              <a:t>Universita</a:t>
            </a:r>
            <a:r>
              <a:rPr lang="en-US" b="1" dirty="0" smtClean="0">
                <a:solidFill>
                  <a:srgbClr val="002060"/>
                </a:solidFill>
              </a:rPr>
              <a:t> </a:t>
            </a:r>
            <a:r>
              <a:rPr lang="en-US" b="1" dirty="0" err="1" smtClean="0">
                <a:solidFill>
                  <a:srgbClr val="002060"/>
                </a:solidFill>
              </a:rPr>
              <a:t>Deglistudi</a:t>
            </a:r>
            <a:r>
              <a:rPr lang="en-US" b="1" dirty="0" smtClean="0">
                <a:solidFill>
                  <a:srgbClr val="002060"/>
                </a:solidFill>
              </a:rPr>
              <a:t> </a:t>
            </a:r>
            <a:r>
              <a:rPr lang="en-US" b="1" dirty="0" err="1" smtClean="0">
                <a:solidFill>
                  <a:srgbClr val="002060"/>
                </a:solidFill>
              </a:rPr>
              <a:t>di</a:t>
            </a:r>
            <a:r>
              <a:rPr lang="en-US" b="1" dirty="0" smtClean="0">
                <a:solidFill>
                  <a:srgbClr val="002060"/>
                </a:solidFill>
              </a:rPr>
              <a:t> Roma; </a:t>
            </a:r>
            <a:r>
              <a:rPr lang="en-US" b="1" dirty="0" smtClean="0">
                <a:solidFill>
                  <a:srgbClr val="FFFF00"/>
                </a:solidFill>
              </a:rPr>
              <a:t>Fibrous and asbestos-like minerals in the volcanic area of </a:t>
            </a:r>
            <a:r>
              <a:rPr lang="en-US" b="1" dirty="0" err="1" smtClean="0">
                <a:solidFill>
                  <a:srgbClr val="FFFF00"/>
                </a:solidFill>
              </a:rPr>
              <a:t>Biancavilla</a:t>
            </a:r>
            <a:r>
              <a:rPr lang="en-US" b="1" dirty="0" smtClean="0">
                <a:solidFill>
                  <a:srgbClr val="FFFF00"/>
                </a:solidFill>
              </a:rPr>
              <a:t>: identification, classification and environmental impact assessment</a:t>
            </a:r>
            <a:r>
              <a:rPr lang="en-US" b="1" dirty="0" smtClean="0">
                <a:solidFill>
                  <a:srgbClr val="002060"/>
                </a:solidFill>
              </a:rPr>
              <a:t>; Italy.</a:t>
            </a:r>
          </a:p>
          <a:p>
            <a:pPr marL="514350" indent="-514350" algn="l" rtl="0">
              <a:buFont typeface="+mj-lt"/>
              <a:buAutoNum type="arabicPeriod" startAt="16"/>
            </a:pPr>
            <a:r>
              <a:rPr lang="en-US" b="1" dirty="0" smtClean="0">
                <a:solidFill>
                  <a:srgbClr val="002060"/>
                </a:solidFill>
              </a:rPr>
              <a:t>CANCER RESEARCH UK, 2014, </a:t>
            </a:r>
            <a:r>
              <a:rPr lang="en-US" b="1" dirty="0" smtClean="0">
                <a:solidFill>
                  <a:srgbClr val="FFFF00"/>
                </a:solidFill>
              </a:rPr>
              <a:t>Categories of Cancers</a:t>
            </a:r>
            <a:r>
              <a:rPr lang="en-US" b="1" dirty="0" smtClean="0">
                <a:solidFill>
                  <a:srgbClr val="002060"/>
                </a:solidFill>
              </a:rPr>
              <a:t>, London.</a:t>
            </a:r>
          </a:p>
          <a:p>
            <a:pPr marL="514350" indent="-514350" algn="l" rtl="0">
              <a:buNone/>
            </a:pPr>
            <a:endParaRPr lang="en-US" b="1" dirty="0" smtClean="0">
              <a:solidFill>
                <a:srgbClr val="002060"/>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273</a:t>
            </a:fld>
            <a:endParaRPr lang="ar-SA" dirty="0">
              <a:solidFill>
                <a:srgbClr val="002060"/>
              </a:solidFill>
            </a:endParaRPr>
          </a:p>
        </p:txBody>
      </p:sp>
    </p:spTree>
    <p:extLst>
      <p:ext uri="{BB962C8B-B14F-4D97-AF65-F5344CB8AC3E}">
        <p14:creationId xmlns="" xmlns:p14="http://schemas.microsoft.com/office/powerpoint/2010/main" val="16003531"/>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FFFF00"/>
          </a:solidFill>
        </p:spPr>
        <p:txBody>
          <a:bodyPr/>
          <a:lstStyle/>
          <a:p>
            <a:r>
              <a:rPr lang="ar-SY" b="1" dirty="0" smtClean="0">
                <a:solidFill>
                  <a:schemeClr val="accent3">
                    <a:lumMod val="50000"/>
                  </a:schemeClr>
                </a:solidFill>
                <a:cs typeface="PT Bold Heading" pitchFamily="2" charset="-78"/>
              </a:rPr>
              <a:t>المراجع</a:t>
            </a:r>
            <a:endParaRPr lang="ar-SY" b="1" dirty="0">
              <a:solidFill>
                <a:schemeClr val="accent3">
                  <a:lumMod val="50000"/>
                </a:schemeClr>
              </a:solidFill>
              <a:cs typeface="PT Bold Heading" pitchFamily="2" charset="-78"/>
            </a:endParaRPr>
          </a:p>
        </p:txBody>
      </p:sp>
      <p:sp>
        <p:nvSpPr>
          <p:cNvPr id="3" name="عنصر نائب للمحتوى 2"/>
          <p:cNvSpPr>
            <a:spLocks noGrp="1"/>
          </p:cNvSpPr>
          <p:nvPr>
            <p:ph idx="1"/>
          </p:nvPr>
        </p:nvSpPr>
        <p:spPr>
          <a:solidFill>
            <a:srgbClr val="C00000"/>
          </a:solidFill>
        </p:spPr>
        <p:txBody>
          <a:bodyPr>
            <a:normAutofit fontScale="92500"/>
          </a:bodyPr>
          <a:lstStyle/>
          <a:p>
            <a:pPr marL="514350" indent="-514350" algn="l" rtl="0">
              <a:buFont typeface="+mj-lt"/>
              <a:buAutoNum type="arabicPeriod" startAt="19"/>
            </a:pPr>
            <a:r>
              <a:rPr lang="en-US" b="1" dirty="0" smtClean="0">
                <a:solidFill>
                  <a:srgbClr val="002060"/>
                </a:solidFill>
                <a:cs typeface="+mj-cs"/>
              </a:rPr>
              <a:t>US-NCI, 2015,</a:t>
            </a:r>
            <a:r>
              <a:rPr lang="en-US" b="1" dirty="0" smtClean="0">
                <a:solidFill>
                  <a:srgbClr val="FFFF00"/>
                </a:solidFill>
                <a:cs typeface="+mj-cs"/>
              </a:rPr>
              <a:t> How Cancer Is Diagnosed</a:t>
            </a:r>
            <a:r>
              <a:rPr lang="en-US" b="1" dirty="0" smtClean="0">
                <a:solidFill>
                  <a:srgbClr val="002060"/>
                </a:solidFill>
                <a:cs typeface="+mj-cs"/>
              </a:rPr>
              <a:t>,</a:t>
            </a:r>
            <a:r>
              <a:rPr lang="en-US" b="1" dirty="0" smtClean="0">
                <a:solidFill>
                  <a:srgbClr val="002060"/>
                </a:solidFill>
              </a:rPr>
              <a:t> Bethesda, MD.</a:t>
            </a:r>
          </a:p>
          <a:p>
            <a:pPr marL="514350" indent="-514350" algn="l" rtl="0">
              <a:buFont typeface="+mj-lt"/>
              <a:buAutoNum type="arabicPeriod" startAt="19"/>
            </a:pPr>
            <a:r>
              <a:rPr lang="en-US" b="1" dirty="0" smtClean="0">
                <a:solidFill>
                  <a:srgbClr val="002060"/>
                </a:solidFill>
              </a:rPr>
              <a:t>US-NCI, 2015,</a:t>
            </a:r>
            <a:r>
              <a:rPr lang="en-US" b="1" dirty="0" smtClean="0">
                <a:solidFill>
                  <a:srgbClr val="FFFF00"/>
                </a:solidFill>
              </a:rPr>
              <a:t> Metastatic Cancer</a:t>
            </a:r>
            <a:r>
              <a:rPr lang="en-US" b="1" dirty="0" smtClean="0">
                <a:solidFill>
                  <a:srgbClr val="002060"/>
                </a:solidFill>
              </a:rPr>
              <a:t>, Bethesda, MD.</a:t>
            </a:r>
          </a:p>
          <a:p>
            <a:pPr marL="514350" indent="-514350" algn="l" rtl="0">
              <a:buFont typeface="+mj-lt"/>
              <a:buAutoNum type="arabicPeriod" startAt="19"/>
            </a:pPr>
            <a:r>
              <a:rPr lang="en-US" b="1" dirty="0" smtClean="0">
                <a:solidFill>
                  <a:srgbClr val="002060"/>
                </a:solidFill>
              </a:rPr>
              <a:t>US-NCI, 2016,</a:t>
            </a:r>
            <a:r>
              <a:rPr lang="en-US" b="1" dirty="0" smtClean="0">
                <a:solidFill>
                  <a:srgbClr val="FFFF00"/>
                </a:solidFill>
              </a:rPr>
              <a:t> Recurrent Cancer</a:t>
            </a:r>
            <a:r>
              <a:rPr lang="en-US" b="1" dirty="0" smtClean="0">
                <a:solidFill>
                  <a:srgbClr val="002060"/>
                </a:solidFill>
              </a:rPr>
              <a:t>, Bethesda, MD.</a:t>
            </a:r>
          </a:p>
          <a:p>
            <a:pPr marL="514350" indent="-514350" algn="l" rtl="0">
              <a:buFont typeface="+mj-lt"/>
              <a:buAutoNum type="arabicPeriod" startAt="19"/>
            </a:pPr>
            <a:r>
              <a:rPr lang="en-US" b="1" dirty="0" smtClean="0">
                <a:solidFill>
                  <a:srgbClr val="002060"/>
                </a:solidFill>
              </a:rPr>
              <a:t>US-NCI, 2015, </a:t>
            </a:r>
            <a:r>
              <a:rPr lang="en-US" b="1" dirty="0" smtClean="0">
                <a:solidFill>
                  <a:srgbClr val="FFFF00"/>
                </a:solidFill>
              </a:rPr>
              <a:t>Cancer Staging </a:t>
            </a:r>
            <a:r>
              <a:rPr lang="en-US" b="1" dirty="0" smtClean="0">
                <a:solidFill>
                  <a:srgbClr val="002060"/>
                </a:solidFill>
              </a:rPr>
              <a:t>, Bethesda, MD.</a:t>
            </a:r>
          </a:p>
          <a:p>
            <a:pPr marL="514350" indent="-514350" algn="l" rtl="0">
              <a:buFont typeface="+mj-lt"/>
              <a:buAutoNum type="arabicPeriod" startAt="19"/>
            </a:pPr>
            <a:r>
              <a:rPr lang="en-US" b="1" dirty="0" smtClean="0">
                <a:solidFill>
                  <a:srgbClr val="002060"/>
                </a:solidFill>
              </a:rPr>
              <a:t>US-NCI, 2015,</a:t>
            </a:r>
            <a:r>
              <a:rPr lang="en-US" b="1" dirty="0" smtClean="0">
                <a:solidFill>
                  <a:srgbClr val="FFFF00"/>
                </a:solidFill>
              </a:rPr>
              <a:t> Types of Cancer Treatment</a:t>
            </a:r>
            <a:r>
              <a:rPr lang="en-US" b="1" dirty="0" smtClean="0">
                <a:solidFill>
                  <a:srgbClr val="002060"/>
                </a:solidFill>
              </a:rPr>
              <a:t>, Bethesda, MD.</a:t>
            </a:r>
          </a:p>
          <a:p>
            <a:pPr marL="514350" indent="-514350" algn="l" rtl="0">
              <a:buNone/>
            </a:pPr>
            <a:endParaRPr lang="en-US" b="1" dirty="0" smtClean="0">
              <a:solidFill>
                <a:srgbClr val="002060"/>
              </a:solidFill>
            </a:endParaRPr>
          </a:p>
          <a:p>
            <a:pPr marL="514350" indent="-514350" algn="l" rtl="0">
              <a:buNone/>
            </a:pPr>
            <a:endParaRPr lang="en-US" b="1" dirty="0" smtClean="0">
              <a:solidFill>
                <a:srgbClr val="002060"/>
              </a:solidFill>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274</a:t>
            </a:fld>
            <a:endParaRPr lang="ar-SA" dirty="0">
              <a:solidFill>
                <a:srgbClr val="002060"/>
              </a:solidFill>
            </a:endParaRPr>
          </a:p>
        </p:txBody>
      </p:sp>
    </p:spTree>
    <p:extLst>
      <p:ext uri="{BB962C8B-B14F-4D97-AF65-F5344CB8AC3E}">
        <p14:creationId xmlns="" xmlns:p14="http://schemas.microsoft.com/office/powerpoint/2010/main" val="16003531"/>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FFFF00"/>
          </a:solidFill>
        </p:spPr>
        <p:txBody>
          <a:bodyPr/>
          <a:lstStyle/>
          <a:p>
            <a:r>
              <a:rPr lang="ar-SY" b="1" dirty="0" smtClean="0">
                <a:solidFill>
                  <a:schemeClr val="accent3">
                    <a:lumMod val="50000"/>
                  </a:schemeClr>
                </a:solidFill>
                <a:cs typeface="PT Bold Heading" pitchFamily="2" charset="-78"/>
              </a:rPr>
              <a:t>المراجع</a:t>
            </a:r>
            <a:endParaRPr lang="ar-SY" b="1" dirty="0">
              <a:solidFill>
                <a:schemeClr val="accent3">
                  <a:lumMod val="50000"/>
                </a:schemeClr>
              </a:solidFill>
              <a:cs typeface="PT Bold Heading"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marL="514350" indent="-514350" algn="l" rtl="0">
              <a:buFont typeface="+mj-lt"/>
              <a:buAutoNum type="arabicPeriod" startAt="24"/>
            </a:pPr>
            <a:r>
              <a:rPr lang="en-US" b="1" dirty="0" smtClean="0">
                <a:solidFill>
                  <a:srgbClr val="002060"/>
                </a:solidFill>
              </a:rPr>
              <a:t>US-NCI, 2015,</a:t>
            </a:r>
            <a:r>
              <a:rPr lang="en-US" b="1" dirty="0" smtClean="0">
                <a:solidFill>
                  <a:srgbClr val="FFFF00"/>
                </a:solidFill>
              </a:rPr>
              <a:t> Side Effects of treatment</a:t>
            </a:r>
            <a:r>
              <a:rPr lang="en-US" b="1" dirty="0" smtClean="0">
                <a:solidFill>
                  <a:srgbClr val="002060"/>
                </a:solidFill>
              </a:rPr>
              <a:t>, Bethesda, MD.</a:t>
            </a:r>
          </a:p>
          <a:p>
            <a:pPr marL="514350" indent="-514350" algn="l" rtl="0">
              <a:buFont typeface="+mj-lt"/>
              <a:buAutoNum type="arabicPeriod" startAt="24"/>
            </a:pPr>
            <a:r>
              <a:rPr lang="en-US" b="1" dirty="0" smtClean="0">
                <a:solidFill>
                  <a:srgbClr val="002060"/>
                </a:solidFill>
              </a:rPr>
              <a:t>US-NCI, 2015,</a:t>
            </a:r>
            <a:r>
              <a:rPr lang="en-US" b="1" dirty="0" smtClean="0">
                <a:solidFill>
                  <a:srgbClr val="FFFF00"/>
                </a:solidFill>
              </a:rPr>
              <a:t> Symptoms of Cancer</a:t>
            </a:r>
            <a:r>
              <a:rPr lang="en-US" b="1" dirty="0" smtClean="0">
                <a:solidFill>
                  <a:srgbClr val="002060"/>
                </a:solidFill>
              </a:rPr>
              <a:t>, Bethesda, MD.</a:t>
            </a:r>
          </a:p>
          <a:p>
            <a:pPr marL="514350" indent="-514350" algn="l" rtl="0">
              <a:buFont typeface="+mj-lt"/>
              <a:buAutoNum type="arabicPeriod" startAt="24"/>
            </a:pPr>
            <a:r>
              <a:rPr lang="en-US" b="1" dirty="0" smtClean="0">
                <a:solidFill>
                  <a:srgbClr val="002060"/>
                </a:solidFill>
              </a:rPr>
              <a:t>US-NCI, 2015,</a:t>
            </a:r>
            <a:r>
              <a:rPr lang="en-US" b="1" dirty="0" smtClean="0">
                <a:solidFill>
                  <a:srgbClr val="FFFF00"/>
                </a:solidFill>
              </a:rPr>
              <a:t> Risk Factors for Cancer</a:t>
            </a:r>
            <a:r>
              <a:rPr lang="en-US" b="1" dirty="0" smtClean="0">
                <a:solidFill>
                  <a:srgbClr val="002060"/>
                </a:solidFill>
              </a:rPr>
              <a:t>, Bethesda, MD.</a:t>
            </a:r>
          </a:p>
          <a:p>
            <a:pPr marL="514350" indent="-514350" algn="l" rtl="0">
              <a:buFont typeface="+mj-lt"/>
              <a:buAutoNum type="arabicPeriod" startAt="24"/>
            </a:pPr>
            <a:r>
              <a:rPr lang="en-US" b="1" dirty="0" smtClean="0">
                <a:solidFill>
                  <a:srgbClr val="002060"/>
                </a:solidFill>
              </a:rPr>
              <a:t>US-ACS, 2014,</a:t>
            </a:r>
            <a:r>
              <a:rPr lang="en-US" b="1" dirty="0" smtClean="0">
                <a:solidFill>
                  <a:srgbClr val="FFFF00"/>
                </a:solidFill>
              </a:rPr>
              <a:t> Signs and Symptoms of Cancer</a:t>
            </a:r>
            <a:r>
              <a:rPr lang="en-US" b="1" dirty="0" smtClean="0">
                <a:solidFill>
                  <a:srgbClr val="002060"/>
                </a:solidFill>
              </a:rPr>
              <a:t>, Atlanta, Georgia.</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275</a:t>
            </a:fld>
            <a:endParaRPr lang="ar-SA" dirty="0">
              <a:solidFill>
                <a:srgbClr val="002060"/>
              </a:solidFill>
            </a:endParaRPr>
          </a:p>
        </p:txBody>
      </p:sp>
    </p:spTree>
    <p:extLst>
      <p:ext uri="{BB962C8B-B14F-4D97-AF65-F5344CB8AC3E}">
        <p14:creationId xmlns="" xmlns:p14="http://schemas.microsoft.com/office/powerpoint/2010/main" val="16003531"/>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FFFF00"/>
          </a:solidFill>
        </p:spPr>
        <p:txBody>
          <a:bodyPr/>
          <a:lstStyle/>
          <a:p>
            <a:r>
              <a:rPr lang="ar-SY" b="1" dirty="0" smtClean="0">
                <a:solidFill>
                  <a:schemeClr val="accent3">
                    <a:lumMod val="50000"/>
                  </a:schemeClr>
                </a:solidFill>
                <a:cs typeface="PT Bold Heading" pitchFamily="2" charset="-78"/>
              </a:rPr>
              <a:t>المراجع</a:t>
            </a:r>
            <a:endParaRPr lang="ar-SY" b="1" dirty="0">
              <a:solidFill>
                <a:schemeClr val="accent3">
                  <a:lumMod val="50000"/>
                </a:schemeClr>
              </a:solidFill>
              <a:cs typeface="PT Bold Heading"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marL="514350" indent="-514350" algn="l" rtl="0">
              <a:buFont typeface="+mj-lt"/>
              <a:buAutoNum type="arabicPeriod" startAt="28"/>
            </a:pPr>
            <a:r>
              <a:rPr lang="en-US" b="1" dirty="0" smtClean="0">
                <a:solidFill>
                  <a:srgbClr val="002060"/>
                </a:solidFill>
              </a:rPr>
              <a:t> Many WEBs related to medicine, occupational health, occupational cancers and economic activities.</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276</a:t>
            </a:fld>
            <a:endParaRPr lang="ar-SA" dirty="0">
              <a:solidFill>
                <a:srgbClr val="002060"/>
              </a:solidFill>
            </a:endParaRPr>
          </a:p>
        </p:txBody>
      </p:sp>
    </p:spTree>
    <p:extLst>
      <p:ext uri="{BB962C8B-B14F-4D97-AF65-F5344CB8AC3E}">
        <p14:creationId xmlns="" xmlns:p14="http://schemas.microsoft.com/office/powerpoint/2010/main" val="16003531"/>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930226"/>
          </a:xfrm>
          <a:solidFill>
            <a:schemeClr val="accent2">
              <a:lumMod val="60000"/>
              <a:lumOff val="40000"/>
            </a:schemeClr>
          </a:solidFill>
        </p:spPr>
        <p:txBody>
          <a:bodyPr>
            <a:normAutofit/>
          </a:bodyPr>
          <a:lstStyle/>
          <a:p>
            <a:r>
              <a:rPr lang="ar-SY" sz="8800" b="1" dirty="0" smtClean="0">
                <a:solidFill>
                  <a:srgbClr val="FFFF00"/>
                </a:solidFill>
                <a:latin typeface="Tahoma" pitchFamily="34" charset="0"/>
                <a:ea typeface="Tahoma" pitchFamily="34" charset="0"/>
                <a:cs typeface="Tahoma" pitchFamily="34" charset="0"/>
              </a:rPr>
              <a:t>شكراً لإصغائكم</a:t>
            </a:r>
            <a:endParaRPr lang="ar-SY" sz="8800" b="1" dirty="0">
              <a:solidFill>
                <a:srgbClr val="FFFF00"/>
              </a:solidFill>
              <a:latin typeface="Tahoma" pitchFamily="34" charset="0"/>
              <a:ea typeface="Tahoma" pitchFamily="34" charset="0"/>
              <a:cs typeface="Tahoma" pitchFamily="34" charset="0"/>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277</a:t>
            </a:fld>
            <a:endParaRPr lang="ar-SA" dirty="0">
              <a:solidFill>
                <a:srgbClr val="002060"/>
              </a:solidFill>
            </a:endParaRPr>
          </a:p>
        </p:txBody>
      </p:sp>
      <p:pic>
        <p:nvPicPr>
          <p:cNvPr id="1026" name="Picture 2" descr="D:\الصور\NOME\زهور\لوتس\لوتس-2.jpg"/>
          <p:cNvPicPr>
            <a:picLocks noGrp="1" noChangeAspect="1" noChangeArrowheads="1"/>
          </p:cNvPicPr>
          <p:nvPr>
            <p:ph idx="1"/>
          </p:nvPr>
        </p:nvPicPr>
        <p:blipFill>
          <a:blip r:embed="rId2"/>
          <a:srcRect/>
          <a:stretch>
            <a:fillRect/>
          </a:stretch>
        </p:blipFill>
        <p:spPr bwMode="auto">
          <a:xfrm>
            <a:off x="1714480" y="1714488"/>
            <a:ext cx="5572165" cy="5572165"/>
          </a:xfrm>
          <a:prstGeom prst="rect">
            <a:avLst/>
          </a:prstGeom>
          <a:noFill/>
          <a:effectLst>
            <a:softEdge rad="635000"/>
          </a:effectLst>
        </p:spPr>
      </p:pic>
    </p:spTree>
    <p:extLst>
      <p:ext uri="{BB962C8B-B14F-4D97-AF65-F5344CB8AC3E}">
        <p14:creationId xmlns="" xmlns:p14="http://schemas.microsoft.com/office/powerpoint/2010/main" val="2624221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4، 28</a:t>
            </a:r>
            <a:endParaRPr lang="ar-SY" sz="3600" b="1" dirty="0">
              <a:solidFill>
                <a:srgbClr val="C0000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28</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r>
              <a:rPr lang="ar-SA" sz="2200" dirty="0" smtClean="0">
                <a:solidFill>
                  <a:srgbClr val="002060"/>
                </a:solidFill>
                <a:latin typeface="Monotype Koufi" pitchFamily="2" charset="-78"/>
                <a:ea typeface="Monotype Koufi" pitchFamily="2" charset="-78"/>
                <a:cs typeface="Monotype Koufi" pitchFamily="2" charset="-78"/>
              </a:rPr>
              <a:t>                                          </a:t>
            </a:r>
            <a:r>
              <a:rPr lang="ar-SA" sz="2200" b="1" dirty="0" smtClean="0">
                <a:solidFill>
                  <a:srgbClr val="002060"/>
                </a:solidFill>
                <a:latin typeface="Monotype Koufi" pitchFamily="2" charset="-78"/>
                <a:ea typeface="Monotype Koufi" pitchFamily="2" charset="-78"/>
                <a:cs typeface="Monotype Koufi" pitchFamily="2" charset="-78"/>
              </a:rPr>
              <a:t>التَّعَرُّض للنِّيكْل أثناء التَّلْبيس الكَهْرَبِي</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9" name="صورة 8" descr="C:\Users\TOSHIBA\Documents\المهنة والسرطان\الصور\2-2-1-5-التعرض للنيكل-الطلي الكهربائي.png"/>
          <p:cNvPicPr/>
          <p:nvPr/>
        </p:nvPicPr>
        <p:blipFill>
          <a:blip r:embed="rId2" cstate="print"/>
          <a:srcRect/>
          <a:stretch>
            <a:fillRect/>
          </a:stretch>
        </p:blipFill>
        <p:spPr bwMode="auto">
          <a:xfrm>
            <a:off x="2456116" y="2174938"/>
            <a:ext cx="4231767" cy="250812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r>
              <a:rPr lang="ar-SY" sz="3600" b="1" baseline="30000" dirty="0" smtClean="0">
                <a:solidFill>
                  <a:srgbClr val="00B050"/>
                </a:solidFill>
                <a:latin typeface="Monotype Koufi" pitchFamily="2" charset="-78"/>
                <a:ea typeface="Monotype Koufi" pitchFamily="2" charset="-78"/>
                <a:cs typeface="PT Bold Heading" pitchFamily="2" charset="-78"/>
              </a:rPr>
              <a:t> 1، 7</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lgn="ctr">
              <a:buNone/>
            </a:pPr>
            <a:r>
              <a:rPr lang="ar-SY" b="1" dirty="0" smtClean="0">
                <a:solidFill>
                  <a:schemeClr val="bg1"/>
                </a:solidFill>
                <a:latin typeface="Arial Unicode MS" pitchFamily="34" charset="-128"/>
                <a:ea typeface="Arial Unicode MS" pitchFamily="34" charset="-128"/>
                <a:cs typeface="+mj-cs"/>
              </a:rPr>
              <a:t> </a:t>
            </a:r>
            <a:r>
              <a:rPr lang="ar-SA" b="1" dirty="0" smtClean="0">
                <a:solidFill>
                  <a:schemeClr val="accent4">
                    <a:lumMod val="40000"/>
                    <a:lumOff val="60000"/>
                  </a:schemeClr>
                </a:solidFill>
                <a:latin typeface="Arial Unicode MS" pitchFamily="34" charset="-128"/>
                <a:ea typeface="Arial Unicode MS" pitchFamily="34" charset="-128"/>
                <a:cs typeface="+mj-cs"/>
              </a:rPr>
              <a:t>غير</a:t>
            </a:r>
            <a:r>
              <a:rPr lang="ar-SA" b="1" dirty="0" smtClean="0">
                <a:solidFill>
                  <a:schemeClr val="bg1"/>
                </a:solidFill>
                <a:latin typeface="Arial Unicode MS" pitchFamily="34" charset="-128"/>
                <a:ea typeface="Arial Unicode MS" pitchFamily="34" charset="-128"/>
                <a:cs typeface="+mj-cs"/>
              </a:rPr>
              <a:t> </a:t>
            </a:r>
            <a:r>
              <a:rPr lang="ar-SA" b="1" dirty="0" smtClean="0">
                <a:solidFill>
                  <a:schemeClr val="accent4">
                    <a:lumMod val="40000"/>
                    <a:lumOff val="60000"/>
                  </a:schemeClr>
                </a:solidFill>
                <a:latin typeface="Arial Unicode MS" pitchFamily="34" charset="-128"/>
                <a:ea typeface="Arial Unicode MS" pitchFamily="34" charset="-128"/>
                <a:cs typeface="+mj-cs"/>
              </a:rPr>
              <a:t>الفلزية</a:t>
            </a:r>
          </a:p>
          <a:p>
            <a:pPr>
              <a:buFont typeface="Wingdings" pitchFamily="2" charset="2"/>
              <a:buChar char="Ø"/>
            </a:pPr>
            <a:endParaRPr lang="ar-SA" b="1" dirty="0" smtClean="0">
              <a:solidFill>
                <a:schemeClr val="bg1"/>
              </a:solidFill>
            </a:endParaRPr>
          </a:p>
          <a:p>
            <a:pPr>
              <a:buFont typeface="Wingdings" pitchFamily="2" charset="2"/>
              <a:buChar char="Ø"/>
            </a:pPr>
            <a:r>
              <a:rPr lang="ar-SA" b="1" dirty="0" smtClean="0">
                <a:solidFill>
                  <a:schemeClr val="bg1"/>
                </a:solidFill>
              </a:rPr>
              <a:t>4-</a:t>
            </a:r>
            <a:r>
              <a:rPr lang="ar-SA" b="1" dirty="0" err="1" smtClean="0">
                <a:solidFill>
                  <a:schemeClr val="bg1"/>
                </a:solidFill>
              </a:rPr>
              <a:t>أَمينو</a:t>
            </a:r>
            <a:r>
              <a:rPr lang="ar-SA" b="1" dirty="0" smtClean="0">
                <a:solidFill>
                  <a:schemeClr val="bg1"/>
                </a:solidFill>
              </a:rPr>
              <a:t> ثُنائِي </a:t>
            </a:r>
            <a:r>
              <a:rPr lang="ar-SA" b="1" dirty="0" err="1" smtClean="0">
                <a:solidFill>
                  <a:schemeClr val="bg1"/>
                </a:solidFill>
              </a:rPr>
              <a:t>الفاينيل</a:t>
            </a:r>
            <a:endParaRPr lang="ar-SA" b="1" dirty="0" smtClean="0">
              <a:solidFill>
                <a:schemeClr val="bg1"/>
              </a:solidFill>
            </a:endParaRPr>
          </a:p>
          <a:p>
            <a:pPr>
              <a:buNone/>
            </a:pPr>
            <a:r>
              <a:rPr lang="en-US" b="1" dirty="0" smtClean="0">
                <a:solidFill>
                  <a:srgbClr val="002060"/>
                </a:solidFill>
              </a:rPr>
              <a:t>4-Aminobiphenyl      </a:t>
            </a:r>
          </a:p>
          <a:p>
            <a:pPr>
              <a:buFont typeface="Wingdings" pitchFamily="2" charset="2"/>
              <a:buChar char="Ø"/>
            </a:pPr>
            <a:r>
              <a:rPr lang="ar-SA" b="1" dirty="0" err="1" smtClean="0">
                <a:solidFill>
                  <a:schemeClr val="bg1"/>
                </a:solidFill>
              </a:rPr>
              <a:t>البِنْزيدين</a:t>
            </a:r>
            <a:endParaRPr lang="ar-SA" b="1" dirty="0" smtClean="0">
              <a:solidFill>
                <a:schemeClr val="bg1"/>
              </a:solidFill>
            </a:endParaRPr>
          </a:p>
          <a:p>
            <a:pPr>
              <a:buNone/>
            </a:pPr>
            <a:r>
              <a:rPr lang="en-US" b="1" dirty="0" err="1" smtClean="0">
                <a:solidFill>
                  <a:srgbClr val="002060"/>
                </a:solidFill>
              </a:rPr>
              <a:t>Benzidine</a:t>
            </a:r>
            <a:r>
              <a:rPr lang="en-US" b="1" dirty="0" smtClean="0">
                <a:solidFill>
                  <a:srgbClr val="002060"/>
                </a:solidFill>
              </a:rPr>
              <a:t>     </a:t>
            </a:r>
          </a:p>
          <a:p>
            <a:pPr>
              <a:buFont typeface="Wingdings" pitchFamily="2" charset="2"/>
              <a:buChar char="Ø"/>
            </a:pPr>
            <a:r>
              <a:rPr lang="ar-SA" b="1" dirty="0" smtClean="0">
                <a:solidFill>
                  <a:schemeClr val="bg1"/>
                </a:solidFill>
              </a:rPr>
              <a:t>الأَصْباغ </a:t>
            </a:r>
            <a:r>
              <a:rPr lang="ar-SA" b="1" dirty="0" err="1" smtClean="0">
                <a:solidFill>
                  <a:schemeClr val="bg1"/>
                </a:solidFill>
              </a:rPr>
              <a:t>المُسْتَقْلَبَة</a:t>
            </a:r>
            <a:r>
              <a:rPr lang="ar-SA" b="1" dirty="0" smtClean="0">
                <a:solidFill>
                  <a:schemeClr val="bg1"/>
                </a:solidFill>
              </a:rPr>
              <a:t> إلى </a:t>
            </a:r>
            <a:r>
              <a:rPr lang="ar-SA" b="1" dirty="0" err="1" smtClean="0">
                <a:solidFill>
                  <a:schemeClr val="bg1"/>
                </a:solidFill>
              </a:rPr>
              <a:t>بِنْزيدين</a:t>
            </a:r>
            <a:endParaRPr lang="ar-SA" b="1" dirty="0" smtClean="0">
              <a:solidFill>
                <a:schemeClr val="bg1"/>
              </a:solidFill>
            </a:endParaRPr>
          </a:p>
          <a:p>
            <a:pPr>
              <a:buNone/>
            </a:pPr>
            <a:r>
              <a:rPr lang="ar-SA" b="1" dirty="0" smtClean="0">
                <a:solidFill>
                  <a:srgbClr val="002060"/>
                </a:solidFill>
              </a:rPr>
              <a:t>    </a:t>
            </a:r>
            <a:r>
              <a:rPr lang="en-US" b="1" dirty="0" smtClean="0">
                <a:solidFill>
                  <a:srgbClr val="002060"/>
                </a:solidFill>
              </a:rPr>
              <a:t>Dyes </a:t>
            </a:r>
            <a:r>
              <a:rPr lang="en-US" b="1" dirty="0" err="1" smtClean="0">
                <a:solidFill>
                  <a:srgbClr val="002060"/>
                </a:solidFill>
              </a:rPr>
              <a:t>Metabolizedto</a:t>
            </a:r>
            <a:r>
              <a:rPr lang="en-US" b="1" dirty="0" smtClean="0">
                <a:solidFill>
                  <a:srgbClr val="002060"/>
                </a:solidFill>
              </a:rPr>
              <a:t> </a:t>
            </a:r>
            <a:r>
              <a:rPr lang="en-US" b="1" dirty="0" err="1" smtClean="0">
                <a:solidFill>
                  <a:srgbClr val="002060"/>
                </a:solidFill>
              </a:rPr>
              <a:t>benzidine</a:t>
            </a:r>
            <a:endParaRPr lang="en-US" dirty="0" smtClean="0">
              <a:solidFill>
                <a:srgbClr val="002060"/>
              </a:solidFill>
            </a:endParaRPr>
          </a:p>
          <a:p>
            <a:pPr>
              <a:buFont typeface="Wingdings" pitchFamily="2" charset="2"/>
              <a:buChar char="Ø"/>
            </a:pPr>
            <a:r>
              <a:rPr lang="ar-SA" b="1" dirty="0" smtClean="0">
                <a:solidFill>
                  <a:schemeClr val="bg1"/>
                </a:solidFill>
              </a:rPr>
              <a:t>4،</a:t>
            </a:r>
            <a:r>
              <a:rPr lang="ar-SY" b="1" dirty="0" smtClean="0">
                <a:solidFill>
                  <a:schemeClr val="bg1"/>
                </a:solidFill>
              </a:rPr>
              <a:t>َ</a:t>
            </a:r>
            <a:r>
              <a:rPr lang="ar-SA" b="1" dirty="0" smtClean="0">
                <a:solidFill>
                  <a:schemeClr val="bg1"/>
                </a:solidFill>
              </a:rPr>
              <a:t>4-</a:t>
            </a:r>
            <a:r>
              <a:rPr lang="ar-SA" b="1" dirty="0" err="1" smtClean="0">
                <a:solidFill>
                  <a:schemeClr val="bg1"/>
                </a:solidFill>
              </a:rPr>
              <a:t>ميثيلينبِيس</a:t>
            </a:r>
            <a:r>
              <a:rPr lang="ar-SA" b="1" dirty="0" smtClean="0">
                <a:solidFill>
                  <a:schemeClr val="bg1"/>
                </a:solidFill>
              </a:rPr>
              <a:t> (2-</a:t>
            </a:r>
            <a:r>
              <a:rPr lang="ar-SA" b="1" dirty="0" err="1" smtClean="0">
                <a:solidFill>
                  <a:schemeClr val="bg1"/>
                </a:solidFill>
              </a:rPr>
              <a:t>كلُوروبِنْـزينامين</a:t>
            </a:r>
            <a:r>
              <a:rPr lang="ar-SA" b="1" dirty="0" smtClean="0">
                <a:solidFill>
                  <a:schemeClr val="bg1"/>
                </a:solidFill>
              </a:rPr>
              <a:t>) </a:t>
            </a:r>
            <a:r>
              <a:rPr lang="en-US" b="1" dirty="0" smtClean="0">
                <a:solidFill>
                  <a:schemeClr val="bg1"/>
                </a:solidFill>
              </a:rPr>
              <a:t>(MOCA)</a:t>
            </a:r>
          </a:p>
          <a:p>
            <a:pPr>
              <a:buNone/>
            </a:pPr>
            <a:r>
              <a:rPr lang="en-US" b="1" dirty="0" smtClean="0">
                <a:solidFill>
                  <a:srgbClr val="002060"/>
                </a:solidFill>
              </a:rPr>
              <a:t>4-4'-Methylene </a:t>
            </a:r>
            <a:r>
              <a:rPr lang="en-US" b="1" dirty="0" err="1" smtClean="0">
                <a:solidFill>
                  <a:srgbClr val="002060"/>
                </a:solidFill>
              </a:rPr>
              <a:t>bis</a:t>
            </a:r>
            <a:r>
              <a:rPr lang="en-US" b="1" dirty="0" smtClean="0">
                <a:solidFill>
                  <a:srgbClr val="002060"/>
                </a:solidFill>
              </a:rPr>
              <a:t> (2-chlorobezamine) (MOCA)     </a:t>
            </a:r>
            <a:endParaRPr lang="en-US" dirty="0" smtClean="0">
              <a:solidFill>
                <a:srgbClr val="002060"/>
              </a:solidFill>
            </a:endParaRPr>
          </a:p>
          <a:p>
            <a:pPr>
              <a:buFont typeface="Wingdings" pitchFamily="2" charset="2"/>
              <a:buChar char="Ø"/>
            </a:pPr>
            <a:r>
              <a:rPr lang="ar-SA" b="1" dirty="0" smtClean="0">
                <a:solidFill>
                  <a:schemeClr val="bg1"/>
                </a:solidFill>
              </a:rPr>
              <a:t>2-</a:t>
            </a:r>
            <a:r>
              <a:rPr lang="ar-SA" b="1" dirty="0" err="1" smtClean="0">
                <a:solidFill>
                  <a:schemeClr val="bg1"/>
                </a:solidFill>
              </a:rPr>
              <a:t>نافْثيلامين</a:t>
            </a:r>
            <a:endParaRPr lang="ar-SA" b="1" dirty="0" smtClean="0">
              <a:solidFill>
                <a:schemeClr val="bg1"/>
              </a:solidFill>
            </a:endParaRPr>
          </a:p>
          <a:p>
            <a:pPr>
              <a:buNone/>
            </a:pPr>
            <a:r>
              <a:rPr lang="en-US" b="1" dirty="0" smtClean="0">
                <a:solidFill>
                  <a:srgbClr val="002060"/>
                </a:solidFill>
              </a:rPr>
              <a:t>2-Naphthylamine     </a:t>
            </a:r>
          </a:p>
          <a:p>
            <a:pPr>
              <a:buFont typeface="Wingdings" pitchFamily="2" charset="2"/>
              <a:buChar char="Ø"/>
            </a:pP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29</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FFC000"/>
          </a:solidFill>
        </p:spPr>
        <p:txBody>
          <a:bodyPr/>
          <a:lstStyle/>
          <a:p>
            <a:r>
              <a:rPr lang="ar-SY" b="1" dirty="0" smtClean="0">
                <a:solidFill>
                  <a:srgbClr val="0070C0"/>
                </a:solidFill>
                <a:latin typeface="Monotype Koufi" pitchFamily="2" charset="-78"/>
                <a:ea typeface="Monotype Koufi" pitchFamily="2" charset="-78"/>
                <a:cs typeface="Monotype Koufi" pitchFamily="2" charset="-78"/>
              </a:rPr>
              <a:t>المحتويات</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fontScale="85000" lnSpcReduction="10000"/>
          </a:bodyPr>
          <a:lstStyle/>
          <a:p>
            <a:pPr>
              <a:buFont typeface="Wingdings" pitchFamily="2" charset="2"/>
              <a:buChar char="v"/>
            </a:pPr>
            <a:r>
              <a:rPr lang="ar-SY" b="1" dirty="0" err="1" smtClean="0">
                <a:solidFill>
                  <a:schemeClr val="accent6">
                    <a:lumMod val="60000"/>
                    <a:lumOff val="40000"/>
                  </a:schemeClr>
                </a:solidFill>
                <a:latin typeface="Monotype Koufi" pitchFamily="2" charset="-78"/>
                <a:ea typeface="Monotype Koufi" pitchFamily="2" charset="-78"/>
              </a:rPr>
              <a:t>المسرطنات</a:t>
            </a:r>
            <a:r>
              <a:rPr lang="ar-SY" b="1" dirty="0" smtClean="0">
                <a:solidFill>
                  <a:schemeClr val="accent6">
                    <a:lumMod val="60000"/>
                    <a:lumOff val="40000"/>
                  </a:schemeClr>
                </a:solidFill>
                <a:latin typeface="Monotype Koufi" pitchFamily="2" charset="-78"/>
                <a:ea typeface="Monotype Koufi" pitchFamily="2" charset="-78"/>
              </a:rPr>
              <a:t> المؤكدة (المجموعة 1) المتعلقة بالتبغ</a:t>
            </a:r>
          </a:p>
          <a:p>
            <a:pPr>
              <a:buFont typeface="Wingdings" pitchFamily="2" charset="2"/>
              <a:buChar char="v"/>
            </a:pPr>
            <a:r>
              <a:rPr lang="ar-SY" b="1" dirty="0" err="1" smtClean="0">
                <a:solidFill>
                  <a:schemeClr val="accent6">
                    <a:lumMod val="60000"/>
                    <a:lumOff val="40000"/>
                  </a:schemeClr>
                </a:solidFill>
                <a:latin typeface="Monotype Koufi" pitchFamily="2" charset="-78"/>
                <a:ea typeface="Monotype Koufi" pitchFamily="2" charset="-78"/>
              </a:rPr>
              <a:t>المسرطنات</a:t>
            </a:r>
            <a:r>
              <a:rPr lang="ar-SY" b="1" dirty="0" smtClean="0">
                <a:solidFill>
                  <a:schemeClr val="accent6">
                    <a:lumMod val="60000"/>
                    <a:lumOff val="40000"/>
                  </a:schemeClr>
                </a:solidFill>
                <a:latin typeface="Monotype Koufi" pitchFamily="2" charset="-78"/>
                <a:ea typeface="Monotype Koufi" pitchFamily="2" charset="-78"/>
              </a:rPr>
              <a:t> المؤكدة (المجموعة 1) المتعلقة بالطعام والمشروبات</a:t>
            </a:r>
            <a:endParaRPr lang="ar-SY" b="1" dirty="0" smtClean="0">
              <a:solidFill>
                <a:schemeClr val="accent6">
                  <a:lumMod val="60000"/>
                  <a:lumOff val="40000"/>
                </a:schemeClr>
              </a:solidFill>
              <a:latin typeface="Arial Unicode MS" pitchFamily="34" charset="-128"/>
              <a:ea typeface="Arial Unicode MS" pitchFamily="34" charset="-128"/>
            </a:endParaRPr>
          </a:p>
          <a:p>
            <a:pPr>
              <a:buFont typeface="Wingdings" pitchFamily="2" charset="2"/>
              <a:buChar char="v"/>
            </a:pPr>
            <a:r>
              <a:rPr lang="ar-SY" b="1" dirty="0" err="1" smtClean="0">
                <a:solidFill>
                  <a:schemeClr val="accent6">
                    <a:lumMod val="60000"/>
                    <a:lumOff val="40000"/>
                  </a:schemeClr>
                </a:solidFill>
                <a:latin typeface="Monotype Koufi" pitchFamily="2" charset="-78"/>
                <a:ea typeface="Monotype Koufi" pitchFamily="2" charset="-78"/>
              </a:rPr>
              <a:t>المسرطنات</a:t>
            </a:r>
            <a:r>
              <a:rPr lang="ar-SY" b="1" dirty="0" smtClean="0">
                <a:solidFill>
                  <a:schemeClr val="accent6">
                    <a:lumMod val="60000"/>
                    <a:lumOff val="40000"/>
                  </a:schemeClr>
                </a:solidFill>
                <a:latin typeface="Monotype Koufi" pitchFamily="2" charset="-78"/>
                <a:ea typeface="Monotype Koufi" pitchFamily="2" charset="-78"/>
              </a:rPr>
              <a:t> المؤكدة (المجموعة 1) المتعلقة بالطهي والتدفئة المنزلية</a:t>
            </a:r>
          </a:p>
          <a:p>
            <a:pPr>
              <a:buFont typeface="Wingdings" pitchFamily="2" charset="2"/>
              <a:buChar char="v"/>
            </a:pPr>
            <a:r>
              <a:rPr lang="ar-SY" b="1" dirty="0" smtClean="0">
                <a:solidFill>
                  <a:schemeClr val="accent6">
                    <a:lumMod val="60000"/>
                    <a:lumOff val="40000"/>
                  </a:schemeClr>
                </a:solidFill>
                <a:latin typeface="Monotype Koufi" pitchFamily="2" charset="-78"/>
                <a:ea typeface="Monotype Koufi" pitchFamily="2" charset="-78"/>
              </a:rPr>
              <a:t>ما هو السرطان؟</a:t>
            </a:r>
            <a:endParaRPr lang="ar-SY" b="1" dirty="0" smtClean="0">
              <a:solidFill>
                <a:schemeClr val="accent6">
                  <a:lumMod val="60000"/>
                  <a:lumOff val="40000"/>
                </a:schemeClr>
              </a:solidFill>
              <a:latin typeface="Arial Unicode MS" pitchFamily="34" charset="-128"/>
              <a:ea typeface="Arial Unicode MS" pitchFamily="34" charset="-128"/>
            </a:endParaRPr>
          </a:p>
          <a:p>
            <a:pPr>
              <a:buFont typeface="Wingdings" pitchFamily="2" charset="2"/>
              <a:buChar char="v"/>
            </a:pPr>
            <a:r>
              <a:rPr lang="ar-SY" b="1" dirty="0" smtClean="0">
                <a:solidFill>
                  <a:schemeClr val="accent6">
                    <a:lumMod val="60000"/>
                    <a:lumOff val="40000"/>
                  </a:schemeClr>
                </a:solidFill>
                <a:latin typeface="Monotype Koufi" pitchFamily="2" charset="-78"/>
                <a:ea typeface="Monotype Koufi" pitchFamily="2" charset="-78"/>
              </a:rPr>
              <a:t>عوامل الخطر المتعلقة بالسرطان</a:t>
            </a:r>
            <a:endParaRPr lang="ar-SY" b="1" dirty="0" smtClean="0">
              <a:solidFill>
                <a:schemeClr val="accent6">
                  <a:lumMod val="60000"/>
                  <a:lumOff val="40000"/>
                </a:schemeClr>
              </a:solidFill>
              <a:latin typeface="Arial Unicode MS" pitchFamily="34" charset="-128"/>
              <a:ea typeface="Arial Unicode MS" pitchFamily="34" charset="-128"/>
            </a:endParaRPr>
          </a:p>
          <a:p>
            <a:pPr>
              <a:buFont typeface="Wingdings" pitchFamily="2" charset="2"/>
              <a:buChar char="v"/>
            </a:pPr>
            <a:r>
              <a:rPr lang="ar-SY" b="1" dirty="0" smtClean="0">
                <a:solidFill>
                  <a:srgbClr val="00B050"/>
                </a:solidFill>
                <a:latin typeface="Monotype Koufi" pitchFamily="2" charset="-78"/>
                <a:ea typeface="Monotype Koufi" pitchFamily="2" charset="-78"/>
              </a:rPr>
              <a:t>الوقاية من السرطان</a:t>
            </a:r>
          </a:p>
          <a:p>
            <a:pPr>
              <a:buFont typeface="Wingdings" pitchFamily="2" charset="2"/>
              <a:buChar char="v"/>
            </a:pPr>
            <a:r>
              <a:rPr lang="ar-SY" b="1" dirty="0" smtClean="0">
                <a:solidFill>
                  <a:srgbClr val="00B050"/>
                </a:solidFill>
                <a:latin typeface="Monotype Koufi" pitchFamily="2" charset="-78"/>
                <a:ea typeface="Monotype Koufi" pitchFamily="2" charset="-78"/>
              </a:rPr>
              <a:t>التحري الدوري عن السرطان</a:t>
            </a:r>
            <a:endParaRPr lang="ar-SY" b="1" dirty="0" smtClean="0">
              <a:solidFill>
                <a:srgbClr val="00B050"/>
              </a:solidFill>
              <a:latin typeface="Arial Unicode MS" pitchFamily="34" charset="-128"/>
              <a:ea typeface="Arial Unicode MS" pitchFamily="34" charset="-128"/>
            </a:endParaRPr>
          </a:p>
          <a:p>
            <a:pPr>
              <a:buFont typeface="Wingdings" pitchFamily="2" charset="2"/>
              <a:buChar char="v"/>
            </a:pPr>
            <a:r>
              <a:rPr lang="ar-SY" b="1" dirty="0" smtClean="0">
                <a:solidFill>
                  <a:schemeClr val="accent6">
                    <a:lumMod val="60000"/>
                    <a:lumOff val="40000"/>
                  </a:schemeClr>
                </a:solidFill>
                <a:latin typeface="Monotype Koufi" pitchFamily="2" charset="-78"/>
                <a:ea typeface="Monotype Koufi" pitchFamily="2" charset="-78"/>
              </a:rPr>
              <a:t>أعراض وعلامات السرطان</a:t>
            </a:r>
          </a:p>
          <a:p>
            <a:pPr>
              <a:buFont typeface="Wingdings" pitchFamily="2" charset="2"/>
              <a:buChar char="v"/>
            </a:pPr>
            <a:r>
              <a:rPr lang="ar-SY" b="1" dirty="0" smtClean="0">
                <a:solidFill>
                  <a:srgbClr val="00B050"/>
                </a:solidFill>
                <a:latin typeface="Arial Unicode MS" pitchFamily="34" charset="-128"/>
                <a:ea typeface="Arial Unicode MS" pitchFamily="34" charset="-128"/>
              </a:rPr>
              <a:t>نماذج من الخلايا السوية</a:t>
            </a:r>
          </a:p>
          <a:p>
            <a:pPr>
              <a:buFont typeface="Wingdings" pitchFamily="2" charset="2"/>
              <a:buChar char="v"/>
            </a:pPr>
            <a:endParaRPr lang="ar-SY"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3</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30</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التَّعَرُّض </a:t>
            </a:r>
            <a:r>
              <a:rPr lang="ar-SA" sz="2200" b="1" dirty="0" err="1" smtClean="0">
                <a:solidFill>
                  <a:srgbClr val="002060"/>
                </a:solidFill>
                <a:latin typeface="Monotype Koufi" pitchFamily="2" charset="-78"/>
                <a:ea typeface="Monotype Koufi" pitchFamily="2" charset="-78"/>
                <a:cs typeface="Monotype Koufi" pitchFamily="2" charset="-78"/>
              </a:rPr>
              <a:t>للبِنْزيدين</a:t>
            </a:r>
            <a:r>
              <a:rPr lang="ar-SA" sz="2200" b="1" dirty="0" smtClean="0">
                <a:solidFill>
                  <a:srgbClr val="002060"/>
                </a:solidFill>
                <a:latin typeface="Monotype Koufi" pitchFamily="2" charset="-78"/>
                <a:ea typeface="Monotype Koufi" pitchFamily="2" charset="-78"/>
                <a:cs typeface="Monotype Koufi" pitchFamily="2" charset="-78"/>
              </a:rPr>
              <a:t> أثناء صَبْغ القُطْن</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9" name="صورة 8" descr="C:\Users\TOSHIBA\Documents\‫المهنة والسرطان-نسخة د. بسام 1\الصور\صبغ القطن.jpg"/>
          <p:cNvPicPr/>
          <p:nvPr/>
        </p:nvPicPr>
        <p:blipFill>
          <a:blip r:embed="rId2" cstate="print"/>
          <a:srcRect/>
          <a:stretch>
            <a:fillRect/>
          </a:stretch>
        </p:blipFill>
        <p:spPr bwMode="auto">
          <a:xfrm>
            <a:off x="2159000" y="1661477"/>
            <a:ext cx="4826000" cy="3535045"/>
          </a:xfrm>
          <a:prstGeom prst="rect">
            <a:avLst/>
          </a:prstGeom>
          <a:noFill/>
          <a:ln w="9525">
            <a:solidFill>
              <a:srgbClr val="C00000"/>
            </a:solidFill>
            <a:miter lim="800000"/>
            <a:headEnd/>
            <a:tailEnd/>
          </a:ln>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31</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A" sz="2200" b="1" dirty="0" smtClean="0">
                <a:solidFill>
                  <a:srgbClr val="002060"/>
                </a:solidFill>
                <a:latin typeface="Monotype Koufi" pitchFamily="2" charset="-78"/>
                <a:ea typeface="Monotype Koufi" pitchFamily="2" charset="-78"/>
                <a:cs typeface="Monotype Koufi" pitchFamily="2" charset="-78"/>
              </a:rPr>
              <a:t>                                        حُبَيْبات عامِل إِنْضاج </a:t>
            </a:r>
            <a:r>
              <a:rPr lang="ar-SA" sz="2200" b="1" dirty="0" err="1" smtClean="0">
                <a:solidFill>
                  <a:srgbClr val="002060"/>
                </a:solidFill>
                <a:latin typeface="Monotype Koufi" pitchFamily="2" charset="-78"/>
                <a:ea typeface="Monotype Koufi" pitchFamily="2" charset="-78"/>
                <a:cs typeface="Monotype Koufi" pitchFamily="2" charset="-78"/>
              </a:rPr>
              <a:t>الُبولِييوريثان</a:t>
            </a:r>
            <a:r>
              <a:rPr lang="ar-SA" sz="2200" b="1" dirty="0" smtClean="0">
                <a:solidFill>
                  <a:srgbClr val="002060"/>
                </a:solidFill>
                <a:latin typeface="Monotype Koufi" pitchFamily="2" charset="-78"/>
                <a:ea typeface="Monotype Koufi" pitchFamily="2" charset="-78"/>
                <a:cs typeface="Monotype Koufi" pitchFamily="2" charset="-78"/>
              </a:rPr>
              <a:t> (</a:t>
            </a:r>
            <a:r>
              <a:rPr lang="en-US" sz="2200" b="1" dirty="0" smtClean="0">
                <a:solidFill>
                  <a:srgbClr val="002060"/>
                </a:solidFill>
                <a:ea typeface="Monotype Koufi" pitchFamily="2" charset="-78"/>
                <a:cs typeface="Monotype Koufi" pitchFamily="2" charset="-78"/>
              </a:rPr>
              <a:t>MOCA</a:t>
            </a:r>
            <a:r>
              <a:rPr lang="ar-SA" sz="2200" b="1" dirty="0" smtClean="0">
                <a:solidFill>
                  <a:srgbClr val="002060"/>
                </a:solidFill>
                <a:latin typeface="Monotype Koufi" pitchFamily="2" charset="-78"/>
                <a:ea typeface="Monotype Koufi" pitchFamily="2" charset="-78"/>
                <a:cs typeface="Monotype Koufi" pitchFamily="2" charset="-78"/>
              </a:rPr>
              <a:t>)</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9" name="صورة 8" descr="C:\Users\TOSHIBA\Documents\‫المهنة والسرطان-نسخة د. بسام 1\الصور\موكا-عوامل انضاج البولي يوريثان.jpg"/>
          <p:cNvPicPr/>
          <p:nvPr/>
        </p:nvPicPr>
        <p:blipFill>
          <a:blip r:embed="rId2" cstate="print"/>
          <a:srcRect/>
          <a:stretch>
            <a:fillRect/>
          </a:stretch>
        </p:blipFill>
        <p:spPr bwMode="auto">
          <a:xfrm>
            <a:off x="2571736" y="2285992"/>
            <a:ext cx="4143404" cy="221457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r>
              <a:rPr lang="ar-SY" sz="3600" b="1" baseline="30000" dirty="0" smtClean="0">
                <a:solidFill>
                  <a:srgbClr val="00B050"/>
                </a:solidFill>
                <a:latin typeface="Monotype Koufi" pitchFamily="2" charset="-78"/>
                <a:ea typeface="Monotype Koufi" pitchFamily="2" charset="-78"/>
                <a:cs typeface="PT Bold Heading" pitchFamily="2" charset="-78"/>
              </a:rPr>
              <a:t> 1، 7</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lgn="ctr">
              <a:buNone/>
            </a:pPr>
            <a:r>
              <a:rPr lang="ar-SY" b="1" dirty="0" smtClean="0">
                <a:solidFill>
                  <a:schemeClr val="bg1"/>
                </a:solidFill>
                <a:latin typeface="Arial Unicode MS" pitchFamily="34" charset="-128"/>
                <a:ea typeface="Arial Unicode MS" pitchFamily="34" charset="-128"/>
                <a:cs typeface="+mj-cs"/>
              </a:rPr>
              <a:t> </a:t>
            </a:r>
            <a:r>
              <a:rPr lang="ar-SA" b="1" dirty="0" smtClean="0">
                <a:solidFill>
                  <a:schemeClr val="accent4">
                    <a:lumMod val="40000"/>
                    <a:lumOff val="60000"/>
                  </a:schemeClr>
                </a:solidFill>
                <a:latin typeface="Arial Unicode MS" pitchFamily="34" charset="-128"/>
                <a:ea typeface="Arial Unicode MS" pitchFamily="34" charset="-128"/>
                <a:cs typeface="+mj-cs"/>
              </a:rPr>
              <a:t>غير</a:t>
            </a:r>
            <a:r>
              <a:rPr lang="ar-SA" b="1" dirty="0" smtClean="0">
                <a:solidFill>
                  <a:schemeClr val="bg1"/>
                </a:solidFill>
                <a:latin typeface="Arial Unicode MS" pitchFamily="34" charset="-128"/>
                <a:ea typeface="Arial Unicode MS" pitchFamily="34" charset="-128"/>
                <a:cs typeface="+mj-cs"/>
              </a:rPr>
              <a:t> </a:t>
            </a:r>
            <a:r>
              <a:rPr lang="ar-SA" b="1" dirty="0" smtClean="0">
                <a:solidFill>
                  <a:schemeClr val="accent4">
                    <a:lumMod val="40000"/>
                    <a:lumOff val="60000"/>
                  </a:schemeClr>
                </a:solidFill>
                <a:latin typeface="Arial Unicode MS" pitchFamily="34" charset="-128"/>
                <a:ea typeface="Arial Unicode MS" pitchFamily="34" charset="-128"/>
                <a:cs typeface="+mj-cs"/>
              </a:rPr>
              <a:t>الفلزية</a:t>
            </a:r>
          </a:p>
          <a:p>
            <a:pPr algn="ctr">
              <a:buNone/>
            </a:pPr>
            <a:endParaRPr lang="ar-SA" b="1" dirty="0" smtClean="0">
              <a:solidFill>
                <a:schemeClr val="accent4">
                  <a:lumMod val="40000"/>
                  <a:lumOff val="60000"/>
                </a:schemeClr>
              </a:solidFill>
              <a:latin typeface="Arial Unicode MS" pitchFamily="34" charset="-128"/>
              <a:ea typeface="Arial Unicode MS" pitchFamily="34" charset="-128"/>
              <a:cs typeface="+mj-cs"/>
            </a:endParaRPr>
          </a:p>
          <a:p>
            <a:pPr>
              <a:buFont typeface="Wingdings" pitchFamily="2" charset="2"/>
              <a:buChar char="Ø"/>
            </a:pPr>
            <a:r>
              <a:rPr lang="ar-SA" b="1" dirty="0" err="1" smtClean="0">
                <a:solidFill>
                  <a:schemeClr val="bg1"/>
                </a:solidFill>
                <a:cs typeface="+mj-cs"/>
              </a:rPr>
              <a:t>أُورْثُو</a:t>
            </a:r>
            <a:r>
              <a:rPr lang="ar-SA" b="1" dirty="0" smtClean="0">
                <a:solidFill>
                  <a:schemeClr val="bg1"/>
                </a:solidFill>
                <a:cs typeface="+mj-cs"/>
              </a:rPr>
              <a:t>-</a:t>
            </a:r>
            <a:r>
              <a:rPr lang="ar-SA" b="1" dirty="0" err="1" smtClean="0">
                <a:solidFill>
                  <a:schemeClr val="bg1"/>
                </a:solidFill>
                <a:cs typeface="+mj-cs"/>
              </a:rPr>
              <a:t>طُولْويدين</a:t>
            </a:r>
            <a:endParaRPr lang="ar-SA" b="1" dirty="0" smtClean="0">
              <a:solidFill>
                <a:schemeClr val="bg1"/>
              </a:solidFill>
              <a:cs typeface="+mj-cs"/>
            </a:endParaRPr>
          </a:p>
          <a:p>
            <a:pPr>
              <a:buNone/>
            </a:pPr>
            <a:r>
              <a:rPr lang="en-US" b="1" dirty="0" smtClean="0">
                <a:solidFill>
                  <a:srgbClr val="002060"/>
                </a:solidFill>
              </a:rPr>
              <a:t>Ortho-</a:t>
            </a:r>
            <a:r>
              <a:rPr lang="en-US" b="1" dirty="0" err="1" smtClean="0">
                <a:solidFill>
                  <a:srgbClr val="002060"/>
                </a:solidFill>
              </a:rPr>
              <a:t>toluidine</a:t>
            </a:r>
            <a:r>
              <a:rPr lang="en-US" b="1" dirty="0" smtClean="0">
                <a:solidFill>
                  <a:srgbClr val="002060"/>
                </a:solidFill>
              </a:rPr>
              <a:t>     </a:t>
            </a:r>
            <a:endParaRPr lang="en-US" b="1" dirty="0" smtClean="0">
              <a:solidFill>
                <a:srgbClr val="002060"/>
              </a:solidFill>
              <a:cs typeface="+mj-cs"/>
            </a:endParaRPr>
          </a:p>
          <a:p>
            <a:pPr>
              <a:buFont typeface="Wingdings" pitchFamily="2" charset="2"/>
              <a:buChar char="Ø"/>
            </a:pPr>
            <a:r>
              <a:rPr lang="ar-SA" b="1" dirty="0" err="1" smtClean="0">
                <a:solidFill>
                  <a:schemeClr val="bg1"/>
                </a:solidFill>
                <a:cs typeface="+mj-cs"/>
              </a:rPr>
              <a:t>بِنزو</a:t>
            </a:r>
            <a:r>
              <a:rPr lang="ar-SA" b="1" dirty="0" smtClean="0">
                <a:solidFill>
                  <a:schemeClr val="bg1"/>
                </a:solidFill>
                <a:cs typeface="+mj-cs"/>
              </a:rPr>
              <a:t> (أ) </a:t>
            </a:r>
            <a:r>
              <a:rPr lang="ar-SA" b="1" dirty="0" err="1" smtClean="0">
                <a:solidFill>
                  <a:schemeClr val="bg1"/>
                </a:solidFill>
                <a:cs typeface="+mj-cs"/>
              </a:rPr>
              <a:t>بَيرِين</a:t>
            </a:r>
            <a:endParaRPr lang="ar-SA" b="1" dirty="0" smtClean="0">
              <a:solidFill>
                <a:schemeClr val="bg1"/>
              </a:solidFill>
              <a:cs typeface="+mj-cs"/>
            </a:endParaRPr>
          </a:p>
          <a:p>
            <a:pPr>
              <a:buNone/>
            </a:pPr>
            <a:r>
              <a:rPr lang="en-US" b="1" dirty="0" err="1" smtClean="0">
                <a:solidFill>
                  <a:srgbClr val="002060"/>
                </a:solidFill>
              </a:rPr>
              <a:t>Benzo</a:t>
            </a:r>
            <a:r>
              <a:rPr lang="en-US" b="1" dirty="0" smtClean="0">
                <a:solidFill>
                  <a:srgbClr val="002060"/>
                </a:solidFill>
              </a:rPr>
              <a:t> (a) </a:t>
            </a:r>
            <a:r>
              <a:rPr lang="en-US" b="1" dirty="0" err="1" smtClean="0">
                <a:solidFill>
                  <a:srgbClr val="002060"/>
                </a:solidFill>
              </a:rPr>
              <a:t>pyrene</a:t>
            </a:r>
            <a:r>
              <a:rPr lang="en-US" b="1" dirty="0" smtClean="0">
                <a:solidFill>
                  <a:srgbClr val="002060"/>
                </a:solidFill>
              </a:rPr>
              <a:t>     </a:t>
            </a:r>
            <a:r>
              <a:rPr lang="ar-SA" b="1" dirty="0" smtClean="0">
                <a:solidFill>
                  <a:srgbClr val="002060"/>
                </a:solidFill>
              </a:rPr>
              <a:t>  </a:t>
            </a:r>
            <a:endParaRPr lang="en-US" b="1" dirty="0" smtClean="0">
              <a:solidFill>
                <a:srgbClr val="002060"/>
              </a:solidFill>
              <a:cs typeface="+mj-cs"/>
            </a:endParaRPr>
          </a:p>
          <a:p>
            <a:pPr>
              <a:buFont typeface="Wingdings" pitchFamily="2" charset="2"/>
              <a:buChar char="Ø"/>
            </a:pPr>
            <a:r>
              <a:rPr lang="ar-SA" b="1" dirty="0" smtClean="0">
                <a:solidFill>
                  <a:schemeClr val="bg1"/>
                </a:solidFill>
                <a:cs typeface="+mj-cs"/>
              </a:rPr>
              <a:t>قارّ (زِفْت) الفَحْم-القَطِران</a:t>
            </a:r>
          </a:p>
          <a:p>
            <a:pPr>
              <a:buNone/>
            </a:pPr>
            <a:r>
              <a:rPr lang="en-US" b="1" dirty="0" smtClean="0">
                <a:solidFill>
                  <a:srgbClr val="002060"/>
                </a:solidFill>
              </a:rPr>
              <a:t>Coal-</a:t>
            </a:r>
            <a:r>
              <a:rPr lang="en-US" b="1" dirty="0" err="1" smtClean="0">
                <a:solidFill>
                  <a:srgbClr val="002060"/>
                </a:solidFill>
              </a:rPr>
              <a:t>tarpitch</a:t>
            </a:r>
            <a:r>
              <a:rPr lang="en-US" b="1" dirty="0" smtClean="0">
                <a:solidFill>
                  <a:srgbClr val="002060"/>
                </a:solidFill>
              </a:rPr>
              <a:t>     </a:t>
            </a:r>
            <a:endParaRPr lang="en-US" b="1" dirty="0" smtClean="0">
              <a:solidFill>
                <a:srgbClr val="002060"/>
              </a:solidFill>
              <a:cs typeface="+mj-cs"/>
            </a:endParaRPr>
          </a:p>
          <a:p>
            <a:pPr>
              <a:buFont typeface="Wingdings" pitchFamily="2" charset="2"/>
              <a:buChar char="Ø"/>
            </a:pPr>
            <a:r>
              <a:rPr lang="ar-SA" b="1" dirty="0" smtClean="0">
                <a:solidFill>
                  <a:schemeClr val="bg1"/>
                </a:solidFill>
                <a:cs typeface="+mj-cs"/>
              </a:rPr>
              <a:t>الزِّيوت المَعْدِنِيَّة غير المُعالَجَة أو المُعالَجَة على نحو خفيف</a:t>
            </a:r>
          </a:p>
          <a:p>
            <a:pPr>
              <a:buNone/>
            </a:pPr>
            <a:r>
              <a:rPr lang="en-US" b="1" dirty="0" smtClean="0">
                <a:solidFill>
                  <a:srgbClr val="002060"/>
                </a:solidFill>
              </a:rPr>
              <a:t>Minerals oils, untreated </a:t>
            </a:r>
            <a:r>
              <a:rPr lang="en-US" b="1" dirty="0" err="1" smtClean="0">
                <a:solidFill>
                  <a:srgbClr val="002060"/>
                </a:solidFill>
              </a:rPr>
              <a:t>ormildly</a:t>
            </a:r>
            <a:r>
              <a:rPr lang="en-US" b="1" dirty="0" smtClean="0">
                <a:solidFill>
                  <a:srgbClr val="002060"/>
                </a:solidFill>
              </a:rPr>
              <a:t> treated     </a:t>
            </a:r>
            <a:endParaRPr lang="en-US" dirty="0" smtClean="0">
              <a:solidFill>
                <a:srgbClr val="002060"/>
              </a:solidFill>
            </a:endParaRPr>
          </a:p>
          <a:p>
            <a:pPr>
              <a:buFont typeface="Wingdings" pitchFamily="2" charset="2"/>
              <a:buChar char="Ø"/>
            </a:pPr>
            <a:r>
              <a:rPr lang="ar-SA" b="1" dirty="0" smtClean="0">
                <a:solidFill>
                  <a:schemeClr val="bg1"/>
                </a:solidFill>
                <a:cs typeface="+mj-cs"/>
              </a:rPr>
              <a:t>الزِّيوت الحَجَرِيَّة (</a:t>
            </a:r>
            <a:r>
              <a:rPr lang="ar-SA" b="1" dirty="0" err="1" smtClean="0">
                <a:solidFill>
                  <a:schemeClr val="bg1"/>
                </a:solidFill>
                <a:cs typeface="+mj-cs"/>
              </a:rPr>
              <a:t>القِيرِيَّة</a:t>
            </a:r>
            <a:r>
              <a:rPr lang="ar-SA" b="1" dirty="0" smtClean="0">
                <a:solidFill>
                  <a:schemeClr val="bg1"/>
                </a:solidFill>
                <a:cs typeface="+mj-cs"/>
              </a:rPr>
              <a:t>)</a:t>
            </a:r>
          </a:p>
          <a:p>
            <a:pPr>
              <a:buNone/>
            </a:pPr>
            <a:r>
              <a:rPr lang="ar-SA" b="1" dirty="0" smtClean="0"/>
              <a:t>     </a:t>
            </a:r>
            <a:r>
              <a:rPr lang="en-US" b="1" dirty="0" err="1" smtClean="0">
                <a:solidFill>
                  <a:srgbClr val="002060"/>
                </a:solidFill>
              </a:rPr>
              <a:t>Shaleoils</a:t>
            </a:r>
            <a:r>
              <a:rPr lang="ar-SA" b="1" dirty="0" smtClean="0">
                <a:solidFill>
                  <a:srgbClr val="002060"/>
                </a:solidFill>
              </a:rPr>
              <a:t>  </a:t>
            </a:r>
            <a:endParaRPr lang="en-US" b="1" dirty="0" smtClean="0">
              <a:solidFill>
                <a:srgbClr val="002060"/>
              </a:solidFill>
              <a:cs typeface="+mj-cs"/>
            </a:endParaRPr>
          </a:p>
          <a:p>
            <a:pPr>
              <a:buNone/>
            </a:pPr>
            <a:endParaRPr lang="en-US" b="1" dirty="0" smtClean="0">
              <a:solidFill>
                <a:schemeClr val="bg1"/>
              </a:solidFill>
              <a:cs typeface="+mj-cs"/>
            </a:endParaRPr>
          </a:p>
          <a:p>
            <a:pPr>
              <a:buFont typeface="Wingdings" pitchFamily="2" charset="2"/>
              <a:buChar char="Ø"/>
            </a:pP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32</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33</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اِسْتِخْدام </a:t>
            </a:r>
            <a:r>
              <a:rPr lang="ar-SA" sz="2200" b="1" dirty="0" err="1" smtClean="0">
                <a:solidFill>
                  <a:srgbClr val="002060"/>
                </a:solidFill>
                <a:latin typeface="Monotype Koufi" pitchFamily="2" charset="-78"/>
                <a:ea typeface="Monotype Koufi" pitchFamily="2" charset="-78"/>
                <a:cs typeface="Monotype Koufi" pitchFamily="2" charset="-78"/>
              </a:rPr>
              <a:t>الأُورْثُو</a:t>
            </a:r>
            <a:r>
              <a:rPr lang="ar-SA" sz="2200" b="1" dirty="0" smtClean="0">
                <a:solidFill>
                  <a:srgbClr val="002060"/>
                </a:solidFill>
                <a:latin typeface="Monotype Koufi" pitchFamily="2" charset="-78"/>
                <a:ea typeface="Monotype Koufi" pitchFamily="2" charset="-78"/>
                <a:cs typeface="Monotype Koufi" pitchFamily="2" charset="-78"/>
              </a:rPr>
              <a:t>-</a:t>
            </a:r>
            <a:r>
              <a:rPr lang="ar-SA" sz="2200" b="1" dirty="0" err="1" smtClean="0">
                <a:solidFill>
                  <a:srgbClr val="002060"/>
                </a:solidFill>
                <a:latin typeface="Monotype Koufi" pitchFamily="2" charset="-78"/>
                <a:ea typeface="Monotype Koufi" pitchFamily="2" charset="-78"/>
                <a:cs typeface="Monotype Koufi" pitchFamily="2" charset="-78"/>
              </a:rPr>
              <a:t>طُولْويدين</a:t>
            </a:r>
            <a:r>
              <a:rPr lang="ar-SA" sz="2200" b="1" dirty="0" smtClean="0">
                <a:solidFill>
                  <a:srgbClr val="002060"/>
                </a:solidFill>
                <a:latin typeface="Monotype Koufi" pitchFamily="2" charset="-78"/>
                <a:ea typeface="Monotype Koufi" pitchFamily="2" charset="-78"/>
                <a:cs typeface="Monotype Koufi" pitchFamily="2" charset="-78"/>
              </a:rPr>
              <a:t> في صِناعَة المُبيدات</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8" name="صورة 7" descr="C:\Users\TOSHIBA\Documents\المهنة والسرطان\الصور\2-2-2-6-أورثونولويدين-الاستخدام في صناعة المبيدات.JPG"/>
          <p:cNvPicPr/>
          <p:nvPr/>
        </p:nvPicPr>
        <p:blipFill>
          <a:blip r:embed="rId2" cstate="print"/>
          <a:srcRect/>
          <a:stretch>
            <a:fillRect/>
          </a:stretch>
        </p:blipFill>
        <p:spPr bwMode="auto">
          <a:xfrm>
            <a:off x="1958340" y="1690687"/>
            <a:ext cx="5227320" cy="347662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34</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مَصادِر اِنْبِعاث </a:t>
            </a:r>
            <a:r>
              <a:rPr lang="ar-SA" sz="2200" b="1" dirty="0" err="1" smtClean="0">
                <a:solidFill>
                  <a:srgbClr val="002060"/>
                </a:solidFill>
                <a:latin typeface="Monotype Koufi" pitchFamily="2" charset="-78"/>
                <a:ea typeface="Monotype Koufi" pitchFamily="2" charset="-78"/>
                <a:cs typeface="Monotype Koufi" pitchFamily="2" charset="-78"/>
              </a:rPr>
              <a:t>البِنزو</a:t>
            </a:r>
            <a:r>
              <a:rPr lang="ar-SA" sz="2200" b="1" dirty="0" smtClean="0">
                <a:solidFill>
                  <a:srgbClr val="002060"/>
                </a:solidFill>
                <a:latin typeface="Monotype Koufi" pitchFamily="2" charset="-78"/>
                <a:ea typeface="Monotype Koufi" pitchFamily="2" charset="-78"/>
                <a:cs typeface="Monotype Koufi" pitchFamily="2" charset="-78"/>
              </a:rPr>
              <a:t> (أ) </a:t>
            </a:r>
            <a:r>
              <a:rPr lang="ar-SA" sz="2200" b="1" dirty="0" err="1" smtClean="0">
                <a:solidFill>
                  <a:srgbClr val="002060"/>
                </a:solidFill>
                <a:latin typeface="Monotype Koufi" pitchFamily="2" charset="-78"/>
                <a:ea typeface="Monotype Koufi" pitchFamily="2" charset="-78"/>
                <a:cs typeface="Monotype Koufi" pitchFamily="2" charset="-78"/>
              </a:rPr>
              <a:t>بَيرِين</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8" name="صورة 7" descr="C:\Users\TOSHIBA\Documents\المهنة والسرطان\الصور\2-2-2-7-بنزو أ بايرين-الانبعاثات.png"/>
          <p:cNvPicPr/>
          <p:nvPr/>
        </p:nvPicPr>
        <p:blipFill>
          <a:blip r:embed="rId2" cstate="print"/>
          <a:srcRect/>
          <a:stretch>
            <a:fillRect/>
          </a:stretch>
        </p:blipFill>
        <p:spPr bwMode="auto">
          <a:xfrm>
            <a:off x="2643174" y="1928802"/>
            <a:ext cx="3736197" cy="345044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35</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التَّعَرُّض لقارّ (زِفْت) الفَحْم–القَطِران أثناء تَعْبيد الطُّرُقات</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8" name="صورة 7" descr="C:\Users\TOSHIBA\Documents\المهنة والسرطان\الصور\2-2-2-8-زفت القطران-الفحم-التعبيد.jpg"/>
          <p:cNvPicPr/>
          <p:nvPr/>
        </p:nvPicPr>
        <p:blipFill>
          <a:blip r:embed="rId2" cstate="print"/>
          <a:srcRect/>
          <a:stretch>
            <a:fillRect/>
          </a:stretch>
        </p:blipFill>
        <p:spPr bwMode="auto">
          <a:xfrm>
            <a:off x="2071670" y="1714488"/>
            <a:ext cx="4743471" cy="335758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36</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التَّعَرُّض للزِّيوت المَعْدِنِيَّة أثناء صِيانَة المَرْكَبات</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8" name="صورة 7" descr="C:\Users\TOSHIBA\Documents\المهنة والسرطان\الصور\2-2-2-9-الزيوت المعدنية-التعرض.jpg"/>
          <p:cNvPicPr/>
          <p:nvPr/>
        </p:nvPicPr>
        <p:blipFill>
          <a:blip r:embed="rId2" cstate="print"/>
          <a:srcRect b="6162"/>
          <a:stretch>
            <a:fillRect/>
          </a:stretch>
        </p:blipFill>
        <p:spPr bwMode="auto">
          <a:xfrm>
            <a:off x="1785918" y="1857364"/>
            <a:ext cx="5630884" cy="338944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37</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مُنْشَأَة لتَصْنيع الزِّيوت الحَجَرِيَّة (</a:t>
            </a:r>
            <a:r>
              <a:rPr lang="ar-SA" sz="2200" b="1" dirty="0" err="1" smtClean="0">
                <a:solidFill>
                  <a:srgbClr val="002060"/>
                </a:solidFill>
                <a:latin typeface="Monotype Koufi" pitchFamily="2" charset="-78"/>
                <a:ea typeface="Monotype Koufi" pitchFamily="2" charset="-78"/>
                <a:cs typeface="Monotype Koufi" pitchFamily="2" charset="-78"/>
              </a:rPr>
              <a:t>القِيرِيَّة</a:t>
            </a:r>
            <a:r>
              <a:rPr lang="ar-SA" sz="2200" b="1" dirty="0" smtClean="0">
                <a:solidFill>
                  <a:srgbClr val="002060"/>
                </a:solidFill>
                <a:latin typeface="Monotype Koufi" pitchFamily="2" charset="-78"/>
                <a:ea typeface="Monotype Koufi" pitchFamily="2" charset="-78"/>
                <a:cs typeface="Monotype Koufi" pitchFamily="2" charset="-78"/>
              </a:rPr>
              <a:t>) من الصَّخْر الزَّيْتِي</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8" name="صورة 7" descr="C:\Users\TOSHIBA\Documents\المهنة والسرطان\الصور\2-2-2-10-الزيوت الحجرية-منشأة تصنيعه من الصخر الزيتي.jpg"/>
          <p:cNvPicPr/>
          <p:nvPr/>
        </p:nvPicPr>
        <p:blipFill>
          <a:blip r:embed="rId2" cstate="print"/>
          <a:srcRect/>
          <a:stretch>
            <a:fillRect/>
          </a:stretch>
        </p:blipFill>
        <p:spPr bwMode="auto">
          <a:xfrm>
            <a:off x="2214546" y="1714488"/>
            <a:ext cx="4740021" cy="358330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r>
              <a:rPr lang="ar-SY" sz="3600" b="1" baseline="30000" dirty="0" smtClean="0">
                <a:solidFill>
                  <a:srgbClr val="00B050"/>
                </a:solidFill>
                <a:latin typeface="Monotype Koufi" pitchFamily="2" charset="-78"/>
                <a:ea typeface="Monotype Koufi" pitchFamily="2" charset="-78"/>
                <a:cs typeface="PT Bold Heading" pitchFamily="2" charset="-78"/>
              </a:rPr>
              <a:t> 1، 7</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lgn="ctr">
              <a:buNone/>
            </a:pPr>
            <a:r>
              <a:rPr lang="ar-SY" b="1" dirty="0" smtClean="0">
                <a:solidFill>
                  <a:schemeClr val="bg1"/>
                </a:solidFill>
                <a:latin typeface="Arial Unicode MS" pitchFamily="34" charset="-128"/>
                <a:ea typeface="Arial Unicode MS" pitchFamily="34" charset="-128"/>
                <a:cs typeface="+mj-cs"/>
              </a:rPr>
              <a:t> </a:t>
            </a:r>
            <a:r>
              <a:rPr lang="ar-SA" b="1" dirty="0" smtClean="0">
                <a:solidFill>
                  <a:schemeClr val="accent4">
                    <a:lumMod val="40000"/>
                    <a:lumOff val="60000"/>
                  </a:schemeClr>
                </a:solidFill>
                <a:latin typeface="Arial Unicode MS" pitchFamily="34" charset="-128"/>
                <a:ea typeface="Arial Unicode MS" pitchFamily="34" charset="-128"/>
                <a:cs typeface="+mj-cs"/>
              </a:rPr>
              <a:t>غير</a:t>
            </a:r>
            <a:r>
              <a:rPr lang="ar-SA" b="1" dirty="0" smtClean="0">
                <a:solidFill>
                  <a:schemeClr val="bg1"/>
                </a:solidFill>
                <a:latin typeface="Arial Unicode MS" pitchFamily="34" charset="-128"/>
                <a:ea typeface="Arial Unicode MS" pitchFamily="34" charset="-128"/>
                <a:cs typeface="+mj-cs"/>
              </a:rPr>
              <a:t> </a:t>
            </a:r>
            <a:r>
              <a:rPr lang="ar-SA" b="1" dirty="0" smtClean="0">
                <a:solidFill>
                  <a:schemeClr val="accent4">
                    <a:lumMod val="40000"/>
                    <a:lumOff val="60000"/>
                  </a:schemeClr>
                </a:solidFill>
                <a:latin typeface="Arial Unicode MS" pitchFamily="34" charset="-128"/>
                <a:ea typeface="Arial Unicode MS" pitchFamily="34" charset="-128"/>
                <a:cs typeface="+mj-cs"/>
              </a:rPr>
              <a:t>الفلزية</a:t>
            </a:r>
          </a:p>
          <a:p>
            <a:pPr>
              <a:buFont typeface="Wingdings" pitchFamily="2" charset="2"/>
              <a:buChar char="Ø"/>
            </a:pPr>
            <a:endParaRPr lang="ar-SA" b="1" dirty="0" smtClean="0">
              <a:solidFill>
                <a:schemeClr val="bg1"/>
              </a:solidFill>
            </a:endParaRPr>
          </a:p>
          <a:p>
            <a:pPr>
              <a:buFont typeface="Wingdings" pitchFamily="2" charset="2"/>
              <a:buChar char="Ø"/>
            </a:pPr>
            <a:r>
              <a:rPr lang="ar-SA" b="1" dirty="0" err="1" smtClean="0">
                <a:solidFill>
                  <a:schemeClr val="bg1"/>
                </a:solidFill>
              </a:rPr>
              <a:t>الأَفْلاتُوكْسينات</a:t>
            </a:r>
            <a:endParaRPr lang="ar-SA" b="1" dirty="0" smtClean="0">
              <a:solidFill>
                <a:schemeClr val="bg1"/>
              </a:solidFill>
            </a:endParaRPr>
          </a:p>
          <a:p>
            <a:pPr>
              <a:buNone/>
            </a:pPr>
            <a:r>
              <a:rPr lang="en-US" b="1" dirty="0" err="1" smtClean="0">
                <a:solidFill>
                  <a:srgbClr val="002060"/>
                </a:solidFill>
              </a:rPr>
              <a:t>Aflatoxins</a:t>
            </a:r>
            <a:r>
              <a:rPr lang="en-US" b="1" dirty="0" smtClean="0">
                <a:solidFill>
                  <a:srgbClr val="002060"/>
                </a:solidFill>
              </a:rPr>
              <a:t>    </a:t>
            </a:r>
            <a:endParaRPr lang="ar-SA" b="1" dirty="0" smtClean="0">
              <a:solidFill>
                <a:srgbClr val="002060"/>
              </a:solidFill>
            </a:endParaRPr>
          </a:p>
          <a:p>
            <a:pPr>
              <a:buFont typeface="Wingdings" pitchFamily="2" charset="2"/>
              <a:buChar char="Ø"/>
            </a:pPr>
            <a:r>
              <a:rPr lang="ar-SA" b="1" dirty="0" smtClean="0">
                <a:solidFill>
                  <a:schemeClr val="bg1"/>
                </a:solidFill>
              </a:rPr>
              <a:t>البِنْزين</a:t>
            </a:r>
          </a:p>
          <a:p>
            <a:pPr>
              <a:buNone/>
            </a:pPr>
            <a:r>
              <a:rPr lang="ar-SA" b="1" dirty="0" smtClean="0"/>
              <a:t>    </a:t>
            </a:r>
            <a:r>
              <a:rPr lang="en-US" b="1" dirty="0" smtClean="0">
                <a:solidFill>
                  <a:srgbClr val="002060"/>
                </a:solidFill>
              </a:rPr>
              <a:t>Benzene</a:t>
            </a:r>
          </a:p>
          <a:p>
            <a:pPr>
              <a:buFont typeface="Wingdings" pitchFamily="2" charset="2"/>
              <a:buChar char="Ø"/>
            </a:pPr>
            <a:r>
              <a:rPr lang="ar-SA" b="1" dirty="0" smtClean="0">
                <a:solidFill>
                  <a:schemeClr val="bg1"/>
                </a:solidFill>
              </a:rPr>
              <a:t>ثُلاثِي </a:t>
            </a:r>
            <a:r>
              <a:rPr lang="ar-SA" b="1" dirty="0" err="1" smtClean="0">
                <a:solidFill>
                  <a:schemeClr val="bg1"/>
                </a:solidFill>
              </a:rPr>
              <a:t>كلُور</a:t>
            </a:r>
            <a:r>
              <a:rPr lang="ar-SA" b="1" dirty="0" smtClean="0">
                <a:solidFill>
                  <a:schemeClr val="bg1"/>
                </a:solidFill>
              </a:rPr>
              <a:t> </a:t>
            </a:r>
            <a:r>
              <a:rPr lang="ar-SA" b="1" dirty="0" err="1" smtClean="0">
                <a:solidFill>
                  <a:schemeClr val="bg1"/>
                </a:solidFill>
              </a:rPr>
              <a:t>الإيثيلِين</a:t>
            </a:r>
            <a:endParaRPr lang="ar-SA" b="1" dirty="0" smtClean="0">
              <a:solidFill>
                <a:schemeClr val="bg1"/>
              </a:solidFill>
            </a:endParaRPr>
          </a:p>
          <a:p>
            <a:pPr>
              <a:buNone/>
            </a:pPr>
            <a:r>
              <a:rPr lang="en-US" b="1" dirty="0" err="1" smtClean="0">
                <a:solidFill>
                  <a:srgbClr val="002060"/>
                </a:solidFill>
              </a:rPr>
              <a:t>Thirchloroethylene</a:t>
            </a:r>
            <a:r>
              <a:rPr lang="en-US" b="1" dirty="0" smtClean="0">
                <a:solidFill>
                  <a:srgbClr val="002060"/>
                </a:solidFill>
              </a:rPr>
              <a:t>    </a:t>
            </a:r>
          </a:p>
          <a:p>
            <a:pPr>
              <a:buFont typeface="Wingdings" pitchFamily="2" charset="2"/>
              <a:buChar char="Ø"/>
            </a:pPr>
            <a:r>
              <a:rPr lang="ar-SA" b="1" dirty="0" smtClean="0">
                <a:solidFill>
                  <a:schemeClr val="bg1"/>
                </a:solidFill>
              </a:rPr>
              <a:t>بِيس (</a:t>
            </a:r>
            <a:r>
              <a:rPr lang="ar-SA" b="1" dirty="0" err="1" smtClean="0">
                <a:solidFill>
                  <a:schemeClr val="bg1"/>
                </a:solidFill>
              </a:rPr>
              <a:t>كلُوروميثيل</a:t>
            </a:r>
            <a:r>
              <a:rPr lang="ar-SA" b="1" dirty="0" smtClean="0">
                <a:solidFill>
                  <a:schemeClr val="bg1"/>
                </a:solidFill>
              </a:rPr>
              <a:t>) أثير </a:t>
            </a:r>
            <a:r>
              <a:rPr lang="ar-SA" b="1" dirty="0" err="1" smtClean="0">
                <a:solidFill>
                  <a:schemeClr val="bg1"/>
                </a:solidFill>
              </a:rPr>
              <a:t>وكلُوروميثيل</a:t>
            </a:r>
            <a:r>
              <a:rPr lang="ar-SA" b="1" dirty="0" smtClean="0">
                <a:solidFill>
                  <a:schemeClr val="bg1"/>
                </a:solidFill>
              </a:rPr>
              <a:t> </a:t>
            </a:r>
            <a:r>
              <a:rPr lang="ar-SA" b="1" dirty="0" err="1" smtClean="0">
                <a:solidFill>
                  <a:schemeClr val="bg1"/>
                </a:solidFill>
              </a:rPr>
              <a:t>ميثيل</a:t>
            </a:r>
            <a:r>
              <a:rPr lang="ar-SA" b="1" dirty="0" smtClean="0">
                <a:solidFill>
                  <a:schemeClr val="bg1"/>
                </a:solidFill>
              </a:rPr>
              <a:t> أثير (الدَّرَجَة التِّقْنِيَّة)</a:t>
            </a:r>
            <a:endParaRPr lang="en-US" b="1" dirty="0" smtClean="0">
              <a:solidFill>
                <a:schemeClr val="bg1"/>
              </a:solidFill>
            </a:endParaRPr>
          </a:p>
          <a:p>
            <a:pPr algn="l">
              <a:buNone/>
            </a:pPr>
            <a:r>
              <a:rPr lang="en-US" b="1" dirty="0" err="1" smtClean="0">
                <a:solidFill>
                  <a:srgbClr val="002060"/>
                </a:solidFill>
              </a:rPr>
              <a:t>Bis</a:t>
            </a:r>
            <a:r>
              <a:rPr lang="en-US" b="1" dirty="0" smtClean="0">
                <a:solidFill>
                  <a:srgbClr val="002060"/>
                </a:solidFill>
              </a:rPr>
              <a:t> (</a:t>
            </a:r>
            <a:r>
              <a:rPr lang="en-US" b="1" dirty="0" err="1" smtClean="0">
                <a:solidFill>
                  <a:srgbClr val="002060"/>
                </a:solidFill>
              </a:rPr>
              <a:t>chloromethyl</a:t>
            </a:r>
            <a:r>
              <a:rPr lang="en-US" b="1" dirty="0" smtClean="0">
                <a:solidFill>
                  <a:srgbClr val="002060"/>
                </a:solidFill>
              </a:rPr>
              <a:t>) ether and </a:t>
            </a:r>
            <a:r>
              <a:rPr lang="en-US" b="1" dirty="0" err="1" smtClean="0">
                <a:solidFill>
                  <a:srgbClr val="002060"/>
                </a:solidFill>
              </a:rPr>
              <a:t>chloromethyl</a:t>
            </a:r>
            <a:r>
              <a:rPr lang="en-US" b="1" dirty="0" smtClean="0">
                <a:solidFill>
                  <a:srgbClr val="002060"/>
                </a:solidFill>
              </a:rPr>
              <a:t> methyl ether (technical grade)</a:t>
            </a:r>
          </a:p>
          <a:p>
            <a:pPr>
              <a:buFont typeface="Wingdings" pitchFamily="2" charset="2"/>
              <a:buChar char="Ø"/>
            </a:pPr>
            <a:r>
              <a:rPr lang="ar-SA" b="1" dirty="0" smtClean="0">
                <a:solidFill>
                  <a:schemeClr val="bg1"/>
                </a:solidFill>
              </a:rPr>
              <a:t>1،3-</a:t>
            </a:r>
            <a:r>
              <a:rPr lang="ar-SA" b="1" dirty="0" err="1" smtClean="0">
                <a:solidFill>
                  <a:schemeClr val="bg1"/>
                </a:solidFill>
              </a:rPr>
              <a:t>بوتادين</a:t>
            </a:r>
            <a:endParaRPr lang="ar-SA" b="1" dirty="0" smtClean="0">
              <a:solidFill>
                <a:schemeClr val="bg1"/>
              </a:solidFill>
            </a:endParaRPr>
          </a:p>
          <a:p>
            <a:pPr>
              <a:buNone/>
            </a:pPr>
            <a:r>
              <a:rPr lang="en-US" b="1" dirty="0" smtClean="0">
                <a:solidFill>
                  <a:srgbClr val="002060"/>
                </a:solidFill>
              </a:rPr>
              <a:t>1,3-Butadiene    </a:t>
            </a:r>
            <a:endParaRPr lang="ar-SA" b="1" dirty="0" smtClean="0">
              <a:solidFill>
                <a:srgbClr val="002060"/>
              </a:solidFill>
            </a:endParaRPr>
          </a:p>
          <a:p>
            <a:pPr>
              <a:buFont typeface="Wingdings" pitchFamily="2" charset="2"/>
              <a:buChar char="Ø"/>
            </a:pPr>
            <a:endParaRPr lang="ar-SA" b="1" dirty="0" smtClean="0">
              <a:solidFill>
                <a:schemeClr val="bg1"/>
              </a:solidFill>
            </a:endParaRPr>
          </a:p>
          <a:p>
            <a:pPr>
              <a:buNone/>
            </a:pPr>
            <a:endParaRPr lang="en-US" dirty="0" smtClean="0"/>
          </a:p>
          <a:p>
            <a:pPr>
              <a:buNone/>
            </a:pPr>
            <a:endParaRPr lang="en-US" b="1" dirty="0" smtClean="0">
              <a:solidFill>
                <a:schemeClr val="bg1"/>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38</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39</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ذُرَة مُلَوَّثَة </a:t>
            </a:r>
            <a:r>
              <a:rPr lang="ar-SA" sz="2200" b="1" dirty="0" err="1" smtClean="0">
                <a:solidFill>
                  <a:srgbClr val="002060"/>
                </a:solidFill>
                <a:latin typeface="Monotype Koufi" pitchFamily="2" charset="-78"/>
                <a:ea typeface="Monotype Koufi" pitchFamily="2" charset="-78"/>
                <a:cs typeface="Monotype Koufi" pitchFamily="2" charset="-78"/>
              </a:rPr>
              <a:t>بالأَفْلاتُوكْسينات</a:t>
            </a:r>
            <a:r>
              <a:rPr lang="ar-SA" sz="2200" b="1" dirty="0" smtClean="0">
                <a:solidFill>
                  <a:srgbClr val="002060"/>
                </a:solidFill>
                <a:latin typeface="Monotype Koufi" pitchFamily="2" charset="-78"/>
                <a:ea typeface="Monotype Koufi" pitchFamily="2" charset="-78"/>
                <a:cs typeface="Monotype Koufi" pitchFamily="2" charset="-78"/>
              </a:rPr>
              <a:t>                                       فُطْر </a:t>
            </a:r>
            <a:r>
              <a:rPr lang="ar-SA" sz="2200" b="1" dirty="0" err="1" smtClean="0">
                <a:solidFill>
                  <a:srgbClr val="002060"/>
                </a:solidFill>
                <a:latin typeface="Monotype Koufi" pitchFamily="2" charset="-78"/>
                <a:ea typeface="Monotype Koufi" pitchFamily="2" charset="-78"/>
                <a:cs typeface="Monotype Koufi" pitchFamily="2" charset="-78"/>
              </a:rPr>
              <a:t>الرَّشَّاشِيَّة</a:t>
            </a:r>
            <a:r>
              <a:rPr lang="ar-SA" sz="2200" b="1" dirty="0" smtClean="0">
                <a:solidFill>
                  <a:srgbClr val="002060"/>
                </a:solidFill>
                <a:latin typeface="Monotype Koufi" pitchFamily="2" charset="-78"/>
                <a:ea typeface="Monotype Koufi" pitchFamily="2" charset="-78"/>
                <a:cs typeface="Monotype Koufi" pitchFamily="2" charset="-78"/>
              </a:rPr>
              <a:t> الصَّفْراء </a:t>
            </a:r>
            <a:r>
              <a:rPr lang="ar-SY" sz="2200" b="1" dirty="0" smtClean="0">
                <a:solidFill>
                  <a:srgbClr val="002060"/>
                </a:solidFill>
                <a:latin typeface="Monotype Koufi" pitchFamily="2" charset="-78"/>
                <a:ea typeface="Monotype Koufi" pitchFamily="2" charset="-78"/>
                <a:cs typeface="Monotype Koufi" pitchFamily="2" charset="-78"/>
              </a:rPr>
              <a:t>المُنْتِج</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r>
              <a:rPr lang="ar-SY" dirty="0" smtClean="0"/>
              <a:t> </a:t>
            </a:r>
            <a:r>
              <a:rPr lang="ar-SA" dirty="0" smtClean="0"/>
              <a:t>                                     </a:t>
            </a:r>
            <a:r>
              <a:rPr lang="ar-SA" sz="2200" b="1" dirty="0" err="1" smtClean="0">
                <a:solidFill>
                  <a:srgbClr val="002060"/>
                </a:solidFill>
                <a:latin typeface="Monotype Koufi" pitchFamily="2" charset="-78"/>
                <a:ea typeface="Monotype Koufi" pitchFamily="2" charset="-78"/>
                <a:cs typeface="Monotype Koufi" pitchFamily="2" charset="-78"/>
              </a:rPr>
              <a:t>للأَفْلاتُوكْسينات</a:t>
            </a:r>
            <a:r>
              <a:rPr lang="ar-SY" sz="2200" b="1" dirty="0" smtClean="0">
                <a:solidFill>
                  <a:srgbClr val="002060"/>
                </a:solidFill>
                <a:latin typeface="Monotype Koufi" pitchFamily="2" charset="-78"/>
                <a:ea typeface="Monotype Koufi" pitchFamily="2" charset="-78"/>
                <a:cs typeface="Monotype Koufi" pitchFamily="2" charset="-78"/>
              </a:rPr>
              <a:t> كما يبدو بالمِجْهَر</a:t>
            </a:r>
            <a:endParaRPr lang="ar-SY" dirty="0"/>
          </a:p>
        </p:txBody>
      </p:sp>
      <p:pic>
        <p:nvPicPr>
          <p:cNvPr id="8" name="صورة 7" descr="C:\Users\TOSHIBA\Documents\المهنة والسرطان\الصور\2-2-2-11-الأفلاتوكسينات-ذرة ملوثة.jpg"/>
          <p:cNvPicPr/>
          <p:nvPr/>
        </p:nvPicPr>
        <p:blipFill>
          <a:blip r:embed="rId2" cstate="print"/>
          <a:srcRect/>
          <a:stretch>
            <a:fillRect/>
          </a:stretch>
        </p:blipFill>
        <p:spPr bwMode="auto">
          <a:xfrm>
            <a:off x="5143504" y="1928802"/>
            <a:ext cx="3500462" cy="250033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0" name="صورة 9" descr="C:\Users\TOSHIBA\Documents\المهنة والسرطان\الصور\2-2-2-11-الأفلاتوكسينات-الفطر المسبب.jpg"/>
          <p:cNvPicPr/>
          <p:nvPr/>
        </p:nvPicPr>
        <p:blipFill>
          <a:blip r:embed="rId3" cstate="print"/>
          <a:srcRect/>
          <a:stretch>
            <a:fillRect/>
          </a:stretch>
        </p:blipFill>
        <p:spPr bwMode="auto">
          <a:xfrm>
            <a:off x="785786" y="1928802"/>
            <a:ext cx="3429024" cy="250033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solidFill>
            <a:srgbClr val="FFC000"/>
          </a:solidFill>
        </p:spPr>
        <p:txBody>
          <a:bodyPr/>
          <a:lstStyle/>
          <a:p>
            <a:r>
              <a:rPr lang="ar-SY" b="1" dirty="0" smtClean="0">
                <a:solidFill>
                  <a:srgbClr val="0070C0"/>
                </a:solidFill>
                <a:latin typeface="Monotype Koufi" pitchFamily="2" charset="-78"/>
                <a:ea typeface="Monotype Koufi" pitchFamily="2" charset="-78"/>
                <a:cs typeface="Monotype Koufi" pitchFamily="2" charset="-78"/>
              </a:rPr>
              <a:t>المحتويات</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lnSpcReduction="10000"/>
          </a:bodyPr>
          <a:lstStyle/>
          <a:p>
            <a:pPr>
              <a:buFont typeface="Wingdings" pitchFamily="2" charset="2"/>
              <a:buChar char="v"/>
            </a:pPr>
            <a:r>
              <a:rPr lang="ar-SY" b="1" dirty="0" smtClean="0">
                <a:solidFill>
                  <a:schemeClr val="accent6">
                    <a:lumMod val="60000"/>
                    <a:lumOff val="40000"/>
                  </a:schemeClr>
                </a:solidFill>
                <a:latin typeface="Times New Roman" pitchFamily="18" charset="0"/>
                <a:ea typeface="Arial Unicode MS" pitchFamily="34" charset="-128"/>
              </a:rPr>
              <a:t>الأنواع الرئيسية للسرطان</a:t>
            </a:r>
          </a:p>
          <a:p>
            <a:pPr>
              <a:buFont typeface="Wingdings" pitchFamily="2" charset="2"/>
              <a:buChar char="v"/>
            </a:pPr>
            <a:r>
              <a:rPr lang="ar-SY" b="1" dirty="0" smtClean="0">
                <a:solidFill>
                  <a:schemeClr val="accent6">
                    <a:lumMod val="60000"/>
                    <a:lumOff val="40000"/>
                  </a:schemeClr>
                </a:solidFill>
                <a:latin typeface="Times New Roman" pitchFamily="18" charset="0"/>
                <a:ea typeface="Arial Unicode MS" pitchFamily="34" charset="-128"/>
              </a:rPr>
              <a:t>تصنيف مراحل السرطان</a:t>
            </a:r>
            <a:endParaRPr lang="ar-SY" b="1" dirty="0" smtClean="0">
              <a:solidFill>
                <a:schemeClr val="bg1"/>
              </a:solidFill>
              <a:latin typeface="Arial Unicode MS" pitchFamily="34" charset="-128"/>
              <a:ea typeface="Arial Unicode MS" pitchFamily="34" charset="-128"/>
            </a:endParaRPr>
          </a:p>
          <a:p>
            <a:pPr>
              <a:buFont typeface="Wingdings" pitchFamily="2" charset="2"/>
              <a:buChar char="v"/>
            </a:pPr>
            <a:r>
              <a:rPr lang="ar-SY" b="1" dirty="0" smtClean="0">
                <a:solidFill>
                  <a:schemeClr val="accent6">
                    <a:lumMod val="60000"/>
                    <a:lumOff val="40000"/>
                  </a:schemeClr>
                </a:solidFill>
                <a:latin typeface="Times New Roman" pitchFamily="18" charset="0"/>
                <a:ea typeface="Arial Unicode MS" pitchFamily="34" charset="-128"/>
              </a:rPr>
              <a:t>السرطان </a:t>
            </a:r>
            <a:r>
              <a:rPr lang="ar-SY" b="1" dirty="0" err="1" smtClean="0">
                <a:solidFill>
                  <a:schemeClr val="accent6">
                    <a:lumMod val="60000"/>
                    <a:lumOff val="40000"/>
                  </a:schemeClr>
                </a:solidFill>
                <a:latin typeface="Times New Roman" pitchFamily="18" charset="0"/>
                <a:ea typeface="Arial Unicode MS" pitchFamily="34" charset="-128"/>
              </a:rPr>
              <a:t>النقائلي</a:t>
            </a:r>
            <a:endParaRPr lang="ar-SY" b="1" dirty="0" smtClean="0">
              <a:solidFill>
                <a:schemeClr val="accent6">
                  <a:lumMod val="60000"/>
                  <a:lumOff val="40000"/>
                </a:schemeClr>
              </a:solidFill>
              <a:latin typeface="Times New Roman" pitchFamily="18" charset="0"/>
              <a:ea typeface="Arial Unicode MS" pitchFamily="34" charset="-128"/>
            </a:endParaRPr>
          </a:p>
          <a:p>
            <a:pPr>
              <a:buFont typeface="Wingdings" pitchFamily="2" charset="2"/>
              <a:buChar char="v"/>
            </a:pPr>
            <a:r>
              <a:rPr lang="ar-SY" b="1" dirty="0" smtClean="0">
                <a:solidFill>
                  <a:schemeClr val="accent6">
                    <a:lumMod val="60000"/>
                    <a:lumOff val="40000"/>
                  </a:schemeClr>
                </a:solidFill>
                <a:latin typeface="Times New Roman" pitchFamily="18" charset="0"/>
                <a:ea typeface="Arial Unicode MS" pitchFamily="34" charset="-128"/>
              </a:rPr>
              <a:t>تشخيص السرطان</a:t>
            </a:r>
          </a:p>
          <a:p>
            <a:pPr>
              <a:buFont typeface="Wingdings" pitchFamily="2" charset="2"/>
              <a:buChar char="v"/>
            </a:pPr>
            <a:r>
              <a:rPr lang="ar-SY" b="1" dirty="0" smtClean="0">
                <a:solidFill>
                  <a:schemeClr val="accent6">
                    <a:lumMod val="60000"/>
                    <a:lumOff val="40000"/>
                  </a:schemeClr>
                </a:solidFill>
                <a:latin typeface="Times New Roman" pitchFamily="18" charset="0"/>
                <a:ea typeface="Arial Unicode MS" pitchFamily="34" charset="-128"/>
              </a:rPr>
              <a:t>محتوى تقرير التشريح المرضي للسرطان</a:t>
            </a:r>
          </a:p>
          <a:p>
            <a:pPr>
              <a:buFont typeface="Wingdings" pitchFamily="2" charset="2"/>
              <a:buChar char="v"/>
            </a:pPr>
            <a:r>
              <a:rPr lang="ar-SY" b="1" dirty="0" smtClean="0">
                <a:solidFill>
                  <a:schemeClr val="accent6">
                    <a:lumMod val="60000"/>
                    <a:lumOff val="40000"/>
                  </a:schemeClr>
                </a:solidFill>
                <a:latin typeface="Times New Roman" pitchFamily="18" charset="0"/>
                <a:ea typeface="Arial Unicode MS" pitchFamily="34" charset="-128"/>
              </a:rPr>
              <a:t>معالجة السرطان</a:t>
            </a:r>
          </a:p>
          <a:p>
            <a:pPr>
              <a:buFont typeface="Wingdings" pitchFamily="2" charset="2"/>
              <a:buChar char="v"/>
            </a:pPr>
            <a:r>
              <a:rPr lang="ar-SY" b="1" dirty="0" smtClean="0">
                <a:solidFill>
                  <a:schemeClr val="accent6">
                    <a:lumMod val="60000"/>
                    <a:lumOff val="40000"/>
                  </a:schemeClr>
                </a:solidFill>
                <a:latin typeface="Times New Roman" pitchFamily="18" charset="0"/>
                <a:ea typeface="Arial Unicode MS" pitchFamily="34" charset="-128"/>
              </a:rPr>
              <a:t>الإنذار المتعلق بالسرطان</a:t>
            </a:r>
          </a:p>
          <a:p>
            <a:pPr>
              <a:buFont typeface="Wingdings" pitchFamily="2" charset="2"/>
              <a:buChar char="v"/>
            </a:pPr>
            <a:r>
              <a:rPr lang="ar-SY" b="1" dirty="0" smtClean="0">
                <a:solidFill>
                  <a:srgbClr val="00B050"/>
                </a:solidFill>
                <a:latin typeface="Times New Roman" pitchFamily="18" charset="0"/>
                <a:ea typeface="Arial Unicode MS" pitchFamily="34" charset="-128"/>
              </a:rPr>
              <a:t>المراجع</a:t>
            </a:r>
            <a:endParaRPr lang="ar-SY" b="1" dirty="0" smtClean="0">
              <a:solidFill>
                <a:srgbClr val="00B050"/>
              </a:solidFill>
              <a:latin typeface="Arial Unicode MS" pitchFamily="34" charset="-128"/>
              <a:ea typeface="Arial Unicode MS" pitchFamily="34" charset="-128"/>
            </a:endParaRPr>
          </a:p>
          <a:p>
            <a:pPr>
              <a:buFont typeface="Wingdings" pitchFamily="2" charset="2"/>
              <a:buChar char="v"/>
            </a:pPr>
            <a:endParaRPr lang="ar-SY" b="1" dirty="0" smtClean="0">
              <a:solidFill>
                <a:schemeClr val="accent6">
                  <a:lumMod val="60000"/>
                  <a:lumOff val="40000"/>
                </a:schemeClr>
              </a:solidFill>
              <a:latin typeface="Times New Roman" pitchFamily="18" charset="0"/>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4</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40</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التعرض للبِنْزين في مُنْشَأَة تَكْرير النَّفْط  الخام</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8" name="صورة 7" descr="C:\Users\TOSHIBA\Documents\المهنة والسرطان\الصور\2-2-2-12-البنزن-نكرير النفط.jpg"/>
          <p:cNvPicPr/>
          <p:nvPr/>
        </p:nvPicPr>
        <p:blipFill>
          <a:blip r:embed="rId2" cstate="print"/>
          <a:srcRect/>
          <a:stretch>
            <a:fillRect/>
          </a:stretch>
        </p:blipFill>
        <p:spPr bwMode="auto">
          <a:xfrm>
            <a:off x="1776554" y="1845134"/>
            <a:ext cx="5590891" cy="3167731"/>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41</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مُنْشَأَة يُسْتَخْدَم فيها ثُلاثِي </a:t>
            </a:r>
            <a:r>
              <a:rPr lang="ar-SA" sz="2200" b="1" dirty="0" err="1" smtClean="0">
                <a:solidFill>
                  <a:srgbClr val="002060"/>
                </a:solidFill>
                <a:latin typeface="Monotype Koufi" pitchFamily="2" charset="-78"/>
                <a:ea typeface="Monotype Koufi" pitchFamily="2" charset="-78"/>
                <a:cs typeface="Monotype Koufi" pitchFamily="2" charset="-78"/>
              </a:rPr>
              <a:t>كلُور</a:t>
            </a: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الإيثيلِين</a:t>
            </a:r>
            <a:r>
              <a:rPr lang="ar-SA" sz="2200" b="1" dirty="0" smtClean="0">
                <a:solidFill>
                  <a:srgbClr val="002060"/>
                </a:solidFill>
                <a:latin typeface="Monotype Koufi" pitchFamily="2" charset="-78"/>
                <a:ea typeface="Monotype Koufi" pitchFamily="2" charset="-78"/>
                <a:cs typeface="Monotype Koufi" pitchFamily="2" charset="-78"/>
              </a:rPr>
              <a:t> كمُذيب في تَصْنيع المَواد الكِيمْيائِيَّة</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8" name="صورة 7" descr="C:\Users\TOSHIBA\Documents\المهنة والسرطان\الصور\2-2-2-13-ثلاثي كلور الإيثيلين-الاستخدام كمذيب في تصنيع المواد الكيميائية.jpg"/>
          <p:cNvPicPr/>
          <p:nvPr/>
        </p:nvPicPr>
        <p:blipFill>
          <a:blip r:embed="rId2" cstate="print"/>
          <a:srcRect/>
          <a:stretch>
            <a:fillRect/>
          </a:stretch>
        </p:blipFill>
        <p:spPr bwMode="auto">
          <a:xfrm>
            <a:off x="2000250" y="1794510"/>
            <a:ext cx="5357832" cy="356331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42</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r>
              <a:rPr lang="ar-SA" sz="2200" dirty="0" smtClean="0">
                <a:solidFill>
                  <a:srgbClr val="002060"/>
                </a:solidFill>
                <a:latin typeface="Monotype Koufi" pitchFamily="2" charset="-78"/>
                <a:ea typeface="Monotype Koufi" pitchFamily="2" charset="-78"/>
                <a:cs typeface="Monotype Koufi" pitchFamily="2" charset="-78"/>
              </a:rPr>
              <a:t>                                                </a:t>
            </a:r>
            <a:r>
              <a:rPr lang="ar-SA" sz="2200" b="1" dirty="0" smtClean="0">
                <a:solidFill>
                  <a:srgbClr val="002060"/>
                </a:solidFill>
                <a:latin typeface="Monotype Koufi" pitchFamily="2" charset="-78"/>
                <a:ea typeface="Monotype Koufi" pitchFamily="2" charset="-78"/>
                <a:cs typeface="Monotype Koufi" pitchFamily="2" charset="-78"/>
              </a:rPr>
              <a:t> تَخْزين </a:t>
            </a:r>
            <a:r>
              <a:rPr lang="ar-SA" sz="2200" b="1" dirty="0" err="1" smtClean="0">
                <a:solidFill>
                  <a:srgbClr val="002060"/>
                </a:solidFill>
                <a:latin typeface="Monotype Koufi" pitchFamily="2" charset="-78"/>
                <a:ea typeface="Monotype Koufi" pitchFamily="2" charset="-78"/>
                <a:cs typeface="Monotype Koufi" pitchFamily="2" charset="-78"/>
              </a:rPr>
              <a:t>كلُوروميثيل</a:t>
            </a:r>
            <a:r>
              <a:rPr lang="ar-SA" sz="2200" b="1" dirty="0" smtClean="0">
                <a:solidFill>
                  <a:srgbClr val="002060"/>
                </a:solidFill>
                <a:latin typeface="Monotype Koufi" pitchFamily="2" charset="-78"/>
                <a:ea typeface="Monotype Koufi" pitchFamily="2" charset="-78"/>
                <a:cs typeface="Monotype Koufi" pitchFamily="2" charset="-78"/>
              </a:rPr>
              <a:t> </a:t>
            </a:r>
            <a:r>
              <a:rPr lang="ar-SA" sz="2200" b="1" dirty="0" err="1" smtClean="0">
                <a:solidFill>
                  <a:srgbClr val="002060"/>
                </a:solidFill>
                <a:latin typeface="Monotype Koufi" pitchFamily="2" charset="-78"/>
                <a:ea typeface="Monotype Koufi" pitchFamily="2" charset="-78"/>
                <a:cs typeface="Monotype Koufi" pitchFamily="2" charset="-78"/>
              </a:rPr>
              <a:t>ميثيل</a:t>
            </a:r>
            <a:r>
              <a:rPr lang="ar-SA" sz="2200" b="1" dirty="0" smtClean="0">
                <a:solidFill>
                  <a:srgbClr val="002060"/>
                </a:solidFill>
                <a:latin typeface="Monotype Koufi" pitchFamily="2" charset="-78"/>
                <a:ea typeface="Monotype Koufi" pitchFamily="2" charset="-78"/>
                <a:cs typeface="Monotype Koufi" pitchFamily="2" charset="-78"/>
              </a:rPr>
              <a:t> أثير</a:t>
            </a:r>
            <a:endParaRPr lang="ar-SY" sz="22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8" name="صورة 7" descr="C:\Users\TOSHIBA\Documents\‫المهنة والسرطان-نسخة د. بسام 1\الصور\تخزين كلورو ميثيل أثير.jpg"/>
          <p:cNvPicPr/>
          <p:nvPr/>
        </p:nvPicPr>
        <p:blipFill>
          <a:blip r:embed="rId2" cstate="print"/>
          <a:srcRect/>
          <a:stretch>
            <a:fillRect/>
          </a:stretch>
        </p:blipFill>
        <p:spPr bwMode="auto">
          <a:xfrm>
            <a:off x="2500298" y="2500306"/>
            <a:ext cx="4104000" cy="2305388"/>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43</a:t>
            </a:fld>
            <a:endParaRPr lang="ar-SA" dirty="0">
              <a:solidFill>
                <a:srgbClr val="002060"/>
              </a:solidFill>
            </a:endParaRPr>
          </a:p>
        </p:txBody>
      </p:sp>
      <p:sp>
        <p:nvSpPr>
          <p:cNvPr id="7" name="عنصر نائب للمحتوى 6"/>
          <p:cNvSpPr>
            <a:spLocks noGrp="1"/>
          </p:cNvSpPr>
          <p:nvPr>
            <p:ph idx="1"/>
          </p:nvPr>
        </p:nvSpPr>
        <p:spPr/>
        <p:txBody>
          <a:bodyPr>
            <a:normAutofit fontScale="77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r>
              <a:rPr lang="ar-SA" sz="2800" b="1" dirty="0" smtClean="0">
                <a:solidFill>
                  <a:srgbClr val="002060"/>
                </a:solidFill>
                <a:latin typeface="Monotype Koufi" pitchFamily="2" charset="-78"/>
                <a:ea typeface="Monotype Koufi" pitchFamily="2" charset="-78"/>
                <a:cs typeface="Monotype Koufi" pitchFamily="2" charset="-78"/>
              </a:rPr>
              <a:t>مُنْشَأَة تَصْنيع المَطَّاط  </a:t>
            </a:r>
            <a:r>
              <a:rPr lang="ar-SA" sz="2800" b="1" dirty="0" err="1" smtClean="0">
                <a:solidFill>
                  <a:srgbClr val="002060"/>
                </a:solidFill>
                <a:latin typeface="Monotype Koufi" pitchFamily="2" charset="-78"/>
                <a:ea typeface="Monotype Koufi" pitchFamily="2" charset="-78"/>
                <a:cs typeface="Monotype Koufi" pitchFamily="2" charset="-78"/>
              </a:rPr>
              <a:t>البوتادينِي</a:t>
            </a:r>
            <a:endParaRPr lang="ar-SY" sz="28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8" name="صورة 7" descr="C:\Users\TOSHIBA\Documents\المهنة والسرطان\الصور\2-2-2-15- 1،3-بوتادين-منشأن تصنيع المطاط البوتاديني.jpg"/>
          <p:cNvPicPr/>
          <p:nvPr/>
        </p:nvPicPr>
        <p:blipFill>
          <a:blip r:embed="rId2" cstate="print"/>
          <a:srcRect/>
          <a:stretch>
            <a:fillRect/>
          </a:stretch>
        </p:blipFill>
        <p:spPr bwMode="auto">
          <a:xfrm>
            <a:off x="2285984" y="1785926"/>
            <a:ext cx="4572032" cy="335758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r>
              <a:rPr lang="ar-SY" sz="3600" b="1" baseline="30000" dirty="0" smtClean="0">
                <a:solidFill>
                  <a:srgbClr val="00B050"/>
                </a:solidFill>
                <a:latin typeface="Monotype Koufi" pitchFamily="2" charset="-78"/>
                <a:ea typeface="Monotype Koufi" pitchFamily="2" charset="-78"/>
                <a:cs typeface="PT Bold Heading" pitchFamily="2" charset="-78"/>
              </a:rPr>
              <a:t> 1، 7</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lgn="ctr">
              <a:buNone/>
            </a:pPr>
            <a:r>
              <a:rPr lang="ar-SY" b="1" dirty="0" smtClean="0">
                <a:solidFill>
                  <a:schemeClr val="bg1"/>
                </a:solidFill>
                <a:latin typeface="Arial Unicode MS" pitchFamily="34" charset="-128"/>
                <a:ea typeface="Arial Unicode MS" pitchFamily="34" charset="-128"/>
                <a:cs typeface="+mj-cs"/>
              </a:rPr>
              <a:t> </a:t>
            </a:r>
            <a:r>
              <a:rPr lang="ar-SA" b="1" dirty="0" smtClean="0">
                <a:solidFill>
                  <a:schemeClr val="accent4">
                    <a:lumMod val="40000"/>
                    <a:lumOff val="60000"/>
                  </a:schemeClr>
                </a:solidFill>
                <a:latin typeface="Arial Unicode MS" pitchFamily="34" charset="-128"/>
                <a:ea typeface="Arial Unicode MS" pitchFamily="34" charset="-128"/>
                <a:cs typeface="+mj-cs"/>
              </a:rPr>
              <a:t>غير</a:t>
            </a:r>
            <a:r>
              <a:rPr lang="ar-SA" b="1" dirty="0" smtClean="0">
                <a:solidFill>
                  <a:schemeClr val="bg1"/>
                </a:solidFill>
                <a:latin typeface="Arial Unicode MS" pitchFamily="34" charset="-128"/>
                <a:ea typeface="Arial Unicode MS" pitchFamily="34" charset="-128"/>
                <a:cs typeface="+mj-cs"/>
              </a:rPr>
              <a:t> </a:t>
            </a:r>
            <a:r>
              <a:rPr lang="ar-SA" b="1" dirty="0" smtClean="0">
                <a:solidFill>
                  <a:schemeClr val="accent4">
                    <a:lumMod val="40000"/>
                    <a:lumOff val="60000"/>
                  </a:schemeClr>
                </a:solidFill>
                <a:latin typeface="Arial Unicode MS" pitchFamily="34" charset="-128"/>
                <a:ea typeface="Arial Unicode MS" pitchFamily="34" charset="-128"/>
                <a:cs typeface="+mj-cs"/>
              </a:rPr>
              <a:t>الفلزية</a:t>
            </a:r>
          </a:p>
          <a:p>
            <a:pPr algn="ctr">
              <a:buNone/>
            </a:pPr>
            <a:endParaRPr lang="ar-SA" b="1" dirty="0" smtClean="0">
              <a:solidFill>
                <a:schemeClr val="accent4">
                  <a:lumMod val="40000"/>
                  <a:lumOff val="60000"/>
                </a:schemeClr>
              </a:solidFill>
              <a:latin typeface="Arial Unicode MS" pitchFamily="34" charset="-128"/>
              <a:ea typeface="Arial Unicode MS" pitchFamily="34" charset="-128"/>
              <a:cs typeface="+mj-cs"/>
            </a:endParaRPr>
          </a:p>
          <a:p>
            <a:pPr>
              <a:buFont typeface="Wingdings" pitchFamily="2" charset="2"/>
              <a:buChar char="Ø"/>
            </a:pPr>
            <a:r>
              <a:rPr lang="ar-SA" b="1" dirty="0" smtClean="0">
                <a:solidFill>
                  <a:schemeClr val="bg1"/>
                </a:solidFill>
              </a:rPr>
              <a:t>2، 3، 7، 8-رُباعِي </a:t>
            </a:r>
            <a:r>
              <a:rPr lang="ar-SA" b="1" dirty="0" err="1" smtClean="0">
                <a:solidFill>
                  <a:schemeClr val="bg1"/>
                </a:solidFill>
              </a:rPr>
              <a:t>كلُوروثُنائِي</a:t>
            </a:r>
            <a:r>
              <a:rPr lang="ar-SA" b="1" dirty="0" smtClean="0">
                <a:solidFill>
                  <a:schemeClr val="bg1"/>
                </a:solidFill>
              </a:rPr>
              <a:t> </a:t>
            </a:r>
            <a:r>
              <a:rPr lang="ar-SA" b="1" dirty="0" err="1" smtClean="0">
                <a:solidFill>
                  <a:schemeClr val="bg1"/>
                </a:solidFill>
              </a:rPr>
              <a:t>بِنزو</a:t>
            </a:r>
            <a:r>
              <a:rPr lang="ar-SA" b="1" dirty="0" smtClean="0">
                <a:solidFill>
                  <a:schemeClr val="bg1"/>
                </a:solidFill>
              </a:rPr>
              <a:t>-بارا-</a:t>
            </a:r>
            <a:r>
              <a:rPr lang="ar-SA" b="1" dirty="0" err="1" smtClean="0">
                <a:solidFill>
                  <a:schemeClr val="bg1"/>
                </a:solidFill>
              </a:rPr>
              <a:t>دَيوكْسين</a:t>
            </a:r>
            <a:r>
              <a:rPr lang="ar-SA" b="1" dirty="0" smtClean="0">
                <a:solidFill>
                  <a:schemeClr val="bg1"/>
                </a:solidFill>
              </a:rPr>
              <a:t> </a:t>
            </a:r>
            <a:r>
              <a:rPr lang="en-US" b="1" dirty="0" smtClean="0">
                <a:solidFill>
                  <a:schemeClr val="bg1"/>
                </a:solidFill>
              </a:rPr>
              <a:t>(TCDD)</a:t>
            </a:r>
          </a:p>
          <a:p>
            <a:pPr>
              <a:buNone/>
            </a:pPr>
            <a:r>
              <a:rPr lang="ar-SA" b="1" dirty="0" smtClean="0"/>
              <a:t>     </a:t>
            </a:r>
            <a:r>
              <a:rPr lang="en-US" b="1" dirty="0" smtClean="0"/>
              <a:t>2,3,7,8-Tetrachlorodibenzo-para-dioxin (TCDD)</a:t>
            </a:r>
            <a:endParaRPr lang="en-US" dirty="0" smtClean="0"/>
          </a:p>
          <a:p>
            <a:pPr>
              <a:buFont typeface="Wingdings" pitchFamily="2" charset="2"/>
              <a:buChar char="Ø"/>
            </a:pPr>
            <a:r>
              <a:rPr lang="ar-SA" b="1" dirty="0" smtClean="0">
                <a:solidFill>
                  <a:schemeClr val="bg1"/>
                </a:solidFill>
              </a:rPr>
              <a:t>أُكْسيد </a:t>
            </a:r>
            <a:r>
              <a:rPr lang="ar-SA" b="1" dirty="0" err="1" smtClean="0">
                <a:solidFill>
                  <a:schemeClr val="bg1"/>
                </a:solidFill>
              </a:rPr>
              <a:t>الإيثيلِين</a:t>
            </a:r>
            <a:endParaRPr lang="ar-SA" b="1" dirty="0" smtClean="0">
              <a:solidFill>
                <a:schemeClr val="bg1"/>
              </a:solidFill>
            </a:endParaRPr>
          </a:p>
          <a:p>
            <a:pPr>
              <a:buNone/>
            </a:pPr>
            <a:r>
              <a:rPr lang="en-US" b="1" dirty="0" smtClean="0"/>
              <a:t>Ethylene oxide     </a:t>
            </a:r>
            <a:endParaRPr lang="en-US" b="1" dirty="0" smtClean="0">
              <a:solidFill>
                <a:schemeClr val="bg1"/>
              </a:solidFill>
            </a:endParaRPr>
          </a:p>
          <a:p>
            <a:pPr>
              <a:buFont typeface="Wingdings" pitchFamily="2" charset="2"/>
              <a:buChar char="Ø"/>
            </a:pPr>
            <a:r>
              <a:rPr lang="ar-SA" b="1" dirty="0" err="1" smtClean="0">
                <a:solidFill>
                  <a:schemeClr val="bg1"/>
                </a:solidFill>
              </a:rPr>
              <a:t>فورْمالْدِهيد</a:t>
            </a:r>
            <a:endParaRPr lang="ar-SA" b="1" dirty="0" smtClean="0">
              <a:solidFill>
                <a:schemeClr val="bg1"/>
              </a:solidFill>
            </a:endParaRPr>
          </a:p>
          <a:p>
            <a:pPr>
              <a:buNone/>
            </a:pPr>
            <a:r>
              <a:rPr lang="en-US" b="1" dirty="0" smtClean="0"/>
              <a:t>Formaldehyde     </a:t>
            </a:r>
            <a:endParaRPr lang="en-US" b="1" dirty="0" smtClean="0">
              <a:solidFill>
                <a:schemeClr val="bg1"/>
              </a:solidFill>
            </a:endParaRPr>
          </a:p>
          <a:p>
            <a:pPr>
              <a:buFont typeface="Wingdings" pitchFamily="2" charset="2"/>
              <a:buChar char="Ø"/>
            </a:pPr>
            <a:r>
              <a:rPr lang="ar-SA" b="1" dirty="0" smtClean="0">
                <a:solidFill>
                  <a:schemeClr val="bg1"/>
                </a:solidFill>
              </a:rPr>
              <a:t>خَرْدَل الكِبْريت (غاز الخَرْدَل)</a:t>
            </a:r>
          </a:p>
          <a:p>
            <a:pPr>
              <a:buNone/>
            </a:pPr>
            <a:r>
              <a:rPr lang="ar-SA" b="1" dirty="0" smtClean="0"/>
              <a:t>    </a:t>
            </a:r>
            <a:r>
              <a:rPr lang="en-US" b="1" dirty="0" smtClean="0"/>
              <a:t>Sulfur mustard (mustard gas)</a:t>
            </a:r>
            <a:endParaRPr lang="en-US" dirty="0" smtClean="0"/>
          </a:p>
          <a:p>
            <a:pPr>
              <a:buFont typeface="Wingdings" pitchFamily="2" charset="2"/>
              <a:buChar char="Ø"/>
            </a:pPr>
            <a:r>
              <a:rPr lang="ar-SA" b="1" dirty="0" err="1" smtClean="0">
                <a:solidFill>
                  <a:schemeClr val="bg1"/>
                </a:solidFill>
              </a:rPr>
              <a:t>كلُوريد</a:t>
            </a:r>
            <a:r>
              <a:rPr lang="ar-SA" b="1" dirty="0" smtClean="0">
                <a:solidFill>
                  <a:schemeClr val="bg1"/>
                </a:solidFill>
              </a:rPr>
              <a:t> </a:t>
            </a:r>
            <a:r>
              <a:rPr lang="ar-SA" b="1" dirty="0" err="1" smtClean="0">
                <a:solidFill>
                  <a:schemeClr val="bg1"/>
                </a:solidFill>
              </a:rPr>
              <a:t>الفاينيل</a:t>
            </a:r>
            <a:endParaRPr lang="ar-SA" b="1" dirty="0" smtClean="0">
              <a:solidFill>
                <a:schemeClr val="bg1"/>
              </a:solidFill>
            </a:endParaRPr>
          </a:p>
          <a:p>
            <a:pPr>
              <a:buNone/>
            </a:pPr>
            <a:r>
              <a:rPr lang="en-US" b="1" dirty="0" smtClean="0"/>
              <a:t>Vinyl chloride     </a:t>
            </a:r>
            <a:endParaRPr lang="ar-SA" b="1" dirty="0" smtClean="0"/>
          </a:p>
          <a:p>
            <a:pPr>
              <a:buNone/>
            </a:pPr>
            <a:endParaRPr lang="ar-SA" b="1" dirty="0" smtClean="0">
              <a:solidFill>
                <a:schemeClr val="bg1"/>
              </a:solidFill>
            </a:endParaRPr>
          </a:p>
          <a:p>
            <a:pPr>
              <a:buFont typeface="Wingdings" pitchFamily="2" charset="2"/>
              <a:buChar char="Ø"/>
            </a:pPr>
            <a:endParaRPr lang="ar-SA" b="1" dirty="0" smtClean="0">
              <a:solidFill>
                <a:schemeClr val="bg1"/>
              </a:solidFill>
            </a:endParaRPr>
          </a:p>
          <a:p>
            <a:pPr>
              <a:buNone/>
            </a:pPr>
            <a:endParaRPr lang="ar-SA" b="1" dirty="0" smtClean="0">
              <a:solidFill>
                <a:schemeClr val="bg1"/>
              </a:solidFill>
            </a:endParaRPr>
          </a:p>
          <a:p>
            <a:pPr>
              <a:buNone/>
            </a:pP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44</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45</a:t>
            </a:fld>
            <a:endParaRPr lang="ar-SA" dirty="0">
              <a:solidFill>
                <a:srgbClr val="002060"/>
              </a:solidFill>
            </a:endParaRPr>
          </a:p>
        </p:txBody>
      </p:sp>
      <p:sp>
        <p:nvSpPr>
          <p:cNvPr id="7" name="عنصر نائب للمحتوى 6"/>
          <p:cNvSpPr>
            <a:spLocks noGrp="1"/>
          </p:cNvSpPr>
          <p:nvPr>
            <p:ph idx="1"/>
          </p:nvPr>
        </p:nvSpPr>
        <p:spPr/>
        <p:txBody>
          <a:bodyPr>
            <a:normAutofit fontScale="77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r>
              <a:rPr lang="ar-SA" sz="2700" b="1" dirty="0" smtClean="0">
                <a:solidFill>
                  <a:srgbClr val="002060"/>
                </a:solidFill>
                <a:latin typeface="Monotype Koufi" pitchFamily="2" charset="-78"/>
                <a:ea typeface="Monotype Koufi" pitchFamily="2" charset="-78"/>
                <a:cs typeface="Monotype Koufi" pitchFamily="2" charset="-78"/>
              </a:rPr>
              <a:t> </a:t>
            </a:r>
            <a:r>
              <a:rPr lang="ar-SA" sz="2700" b="1" dirty="0" err="1" smtClean="0">
                <a:solidFill>
                  <a:srgbClr val="002060"/>
                </a:solidFill>
                <a:latin typeface="Monotype Koufi" pitchFamily="2" charset="-78"/>
                <a:ea typeface="Monotype Koufi" pitchFamily="2" charset="-78"/>
                <a:cs typeface="Monotype Koufi" pitchFamily="2" charset="-78"/>
              </a:rPr>
              <a:t>اِنْبِعاثات</a:t>
            </a:r>
            <a:r>
              <a:rPr lang="ar-SA" sz="2700" b="1" dirty="0" smtClean="0">
                <a:solidFill>
                  <a:srgbClr val="002060"/>
                </a:solidFill>
                <a:latin typeface="Monotype Koufi" pitchFamily="2" charset="-78"/>
                <a:ea typeface="Monotype Koufi" pitchFamily="2" charset="-78"/>
                <a:cs typeface="Monotype Koufi" pitchFamily="2" charset="-78"/>
              </a:rPr>
              <a:t> رُباعِي </a:t>
            </a:r>
            <a:r>
              <a:rPr lang="ar-SA" sz="2700" b="1" dirty="0" err="1" smtClean="0">
                <a:solidFill>
                  <a:srgbClr val="002060"/>
                </a:solidFill>
                <a:latin typeface="Monotype Koufi" pitchFamily="2" charset="-78"/>
                <a:ea typeface="Monotype Koufi" pitchFamily="2" charset="-78"/>
                <a:cs typeface="Monotype Koufi" pitchFamily="2" charset="-78"/>
              </a:rPr>
              <a:t>كلُوروثُنائِي</a:t>
            </a:r>
            <a:r>
              <a:rPr lang="ar-SA" sz="2700" b="1" dirty="0" smtClean="0">
                <a:solidFill>
                  <a:srgbClr val="002060"/>
                </a:solidFill>
                <a:latin typeface="Monotype Koufi" pitchFamily="2" charset="-78"/>
                <a:ea typeface="Monotype Koufi" pitchFamily="2" charset="-78"/>
                <a:cs typeface="Monotype Koufi" pitchFamily="2" charset="-78"/>
              </a:rPr>
              <a:t> </a:t>
            </a:r>
            <a:r>
              <a:rPr lang="ar-SA" sz="2700" b="1" dirty="0" err="1" smtClean="0">
                <a:solidFill>
                  <a:srgbClr val="002060"/>
                </a:solidFill>
                <a:latin typeface="Monotype Koufi" pitchFamily="2" charset="-78"/>
                <a:ea typeface="Monotype Koufi" pitchFamily="2" charset="-78"/>
                <a:cs typeface="Monotype Koufi" pitchFamily="2" charset="-78"/>
              </a:rPr>
              <a:t>بِنزو</a:t>
            </a:r>
            <a:r>
              <a:rPr lang="ar-SA" sz="2700" b="1" dirty="0" smtClean="0">
                <a:solidFill>
                  <a:srgbClr val="002060"/>
                </a:solidFill>
                <a:latin typeface="Monotype Koufi" pitchFamily="2" charset="-78"/>
                <a:ea typeface="Monotype Koufi" pitchFamily="2" charset="-78"/>
                <a:cs typeface="Monotype Koufi" pitchFamily="2" charset="-78"/>
              </a:rPr>
              <a:t>-بارا –</a:t>
            </a:r>
            <a:r>
              <a:rPr lang="ar-SA" sz="2700" b="1" dirty="0" err="1" smtClean="0">
                <a:solidFill>
                  <a:srgbClr val="002060"/>
                </a:solidFill>
                <a:latin typeface="Monotype Koufi" pitchFamily="2" charset="-78"/>
                <a:ea typeface="Monotype Koufi" pitchFamily="2" charset="-78"/>
                <a:cs typeface="Monotype Koufi" pitchFamily="2" charset="-78"/>
              </a:rPr>
              <a:t>دَيوكْسين</a:t>
            </a:r>
            <a:r>
              <a:rPr lang="ar-SA" sz="2700" b="1" dirty="0" smtClean="0">
                <a:solidFill>
                  <a:srgbClr val="002060"/>
                </a:solidFill>
                <a:latin typeface="Monotype Koufi" pitchFamily="2" charset="-78"/>
                <a:ea typeface="Monotype Koufi" pitchFamily="2" charset="-78"/>
                <a:cs typeface="Monotype Koufi" pitchFamily="2" charset="-78"/>
              </a:rPr>
              <a:t> من </a:t>
            </a:r>
            <a:r>
              <a:rPr lang="ar-SA" sz="2700" b="1" dirty="0" err="1" smtClean="0">
                <a:solidFill>
                  <a:srgbClr val="002060"/>
                </a:solidFill>
                <a:latin typeface="Monotype Koufi" pitchFamily="2" charset="-78"/>
                <a:ea typeface="Monotype Koufi" pitchFamily="2" charset="-78"/>
                <a:cs typeface="Monotype Koufi" pitchFamily="2" charset="-78"/>
              </a:rPr>
              <a:t>المُرَمِّدات</a:t>
            </a:r>
            <a:r>
              <a:rPr lang="ar-SA" sz="2700" b="1" dirty="0" smtClean="0">
                <a:solidFill>
                  <a:srgbClr val="002060"/>
                </a:solidFill>
                <a:latin typeface="Monotype Koufi" pitchFamily="2" charset="-78"/>
                <a:ea typeface="Monotype Koufi" pitchFamily="2" charset="-78"/>
                <a:cs typeface="Monotype Koufi" pitchFamily="2" charset="-78"/>
              </a:rPr>
              <a:t> دون مُرَشِّحات (</a:t>
            </a:r>
            <a:r>
              <a:rPr lang="ar-SA" sz="2700" b="1" dirty="0" err="1" smtClean="0">
                <a:solidFill>
                  <a:srgbClr val="002060"/>
                </a:solidFill>
                <a:latin typeface="Monotype Koufi" pitchFamily="2" charset="-78"/>
                <a:ea typeface="Monotype Koufi" pitchFamily="2" charset="-78"/>
                <a:cs typeface="Monotype Koufi" pitchFamily="2" charset="-78"/>
              </a:rPr>
              <a:t>فَلاتِر</a:t>
            </a:r>
            <a:r>
              <a:rPr lang="ar-SA" sz="2700" b="1" dirty="0" smtClean="0">
                <a:solidFill>
                  <a:srgbClr val="002060"/>
                </a:solidFill>
                <a:latin typeface="Monotype Koufi" pitchFamily="2" charset="-78"/>
                <a:ea typeface="Monotype Koufi" pitchFamily="2" charset="-78"/>
                <a:cs typeface="Monotype Koufi" pitchFamily="2" charset="-78"/>
              </a:rPr>
              <a:t>)</a:t>
            </a:r>
            <a:endParaRPr lang="ar-SY" sz="2700" dirty="0" smtClean="0">
              <a:solidFill>
                <a:srgbClr val="002060"/>
              </a:solidFill>
              <a:latin typeface="Monotype Koufi" pitchFamily="2" charset="-78"/>
              <a:ea typeface="Monotype Koufi" pitchFamily="2" charset="-78"/>
              <a:cs typeface="Monotype Koufi" pitchFamily="2" charset="-78"/>
            </a:endParaRPr>
          </a:p>
          <a:p>
            <a:pPr>
              <a:buNone/>
            </a:pPr>
            <a:endParaRPr lang="ar-SY" dirty="0"/>
          </a:p>
        </p:txBody>
      </p:sp>
      <p:pic>
        <p:nvPicPr>
          <p:cNvPr id="9" name="صورة 8" descr="C:\Users\TOSHIBA\Documents\المهنة والسرطان\الصور\2-2-2-16-ديوكسين-الانبعاثات من المرمدات دون فلاتر.jpg"/>
          <p:cNvPicPr/>
          <p:nvPr/>
        </p:nvPicPr>
        <p:blipFill>
          <a:blip r:embed="rId2" cstate="print"/>
          <a:srcRect/>
          <a:stretch>
            <a:fillRect/>
          </a:stretch>
        </p:blipFill>
        <p:spPr bwMode="auto">
          <a:xfrm>
            <a:off x="2143108" y="2000240"/>
            <a:ext cx="4734865" cy="3160511"/>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46</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r>
              <a:rPr lang="ar-SA" sz="2800" b="1" dirty="0" smtClean="0">
                <a:solidFill>
                  <a:srgbClr val="002060"/>
                </a:solidFill>
                <a:latin typeface="Monotype Koufi" pitchFamily="2" charset="-78"/>
                <a:ea typeface="Monotype Koufi" pitchFamily="2" charset="-78"/>
                <a:cs typeface="Monotype Koufi" pitchFamily="2" charset="-78"/>
              </a:rPr>
              <a:t>                                   </a:t>
            </a:r>
            <a:r>
              <a:rPr lang="ar-SA" sz="3100" b="1" dirty="0" smtClean="0">
                <a:solidFill>
                  <a:srgbClr val="002060"/>
                </a:solidFill>
                <a:latin typeface="Monotype Koufi" pitchFamily="2" charset="-78"/>
                <a:ea typeface="Monotype Koufi" pitchFamily="2" charset="-78"/>
                <a:cs typeface="Monotype Koufi" pitchFamily="2" charset="-78"/>
              </a:rPr>
              <a:t>التَّعْقيم بغاز أُكْسيد </a:t>
            </a:r>
            <a:r>
              <a:rPr lang="ar-SA" sz="3100" b="1" dirty="0" err="1" smtClean="0">
                <a:solidFill>
                  <a:srgbClr val="002060"/>
                </a:solidFill>
                <a:latin typeface="Monotype Koufi" pitchFamily="2" charset="-78"/>
                <a:ea typeface="Monotype Koufi" pitchFamily="2" charset="-78"/>
                <a:cs typeface="Monotype Koufi" pitchFamily="2" charset="-78"/>
              </a:rPr>
              <a:t>الإيثيلِين</a:t>
            </a:r>
            <a:r>
              <a:rPr lang="ar-SA" sz="3100" b="1" dirty="0" smtClean="0">
                <a:solidFill>
                  <a:srgbClr val="002060"/>
                </a:solidFill>
                <a:latin typeface="Monotype Koufi" pitchFamily="2" charset="-78"/>
                <a:ea typeface="Monotype Koufi" pitchFamily="2" charset="-78"/>
                <a:cs typeface="Monotype Koufi" pitchFamily="2" charset="-78"/>
              </a:rPr>
              <a:t> في المؤسَّسات الطِّبِّيَّة</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الصور\2-2-2-17-أكسيد الإيثيلين-التعقيم بالغاز في المؤسسات الطبية1.jpg"/>
          <p:cNvPicPr/>
          <p:nvPr/>
        </p:nvPicPr>
        <p:blipFill>
          <a:blip r:embed="rId2" cstate="print"/>
          <a:srcRect/>
          <a:stretch>
            <a:fillRect/>
          </a:stretch>
        </p:blipFill>
        <p:spPr bwMode="auto">
          <a:xfrm>
            <a:off x="1785918" y="1785926"/>
            <a:ext cx="5000660" cy="3521468"/>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47</a:t>
            </a:fld>
            <a:endParaRPr lang="ar-SA" dirty="0">
              <a:solidFill>
                <a:srgbClr val="002060"/>
              </a:solidFill>
            </a:endParaRPr>
          </a:p>
        </p:txBody>
      </p:sp>
      <p:sp>
        <p:nvSpPr>
          <p:cNvPr id="7" name="عنصر نائب للمحتوى 6"/>
          <p:cNvSpPr>
            <a:spLocks noGrp="1"/>
          </p:cNvSpPr>
          <p:nvPr>
            <p:ph idx="1"/>
          </p:nvPr>
        </p:nvSpPr>
        <p:spPr/>
        <p:txBody>
          <a:bodyPr>
            <a:normAutofit fontScale="77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r>
              <a:rPr lang="ar-SA" sz="2600" b="1" dirty="0" smtClean="0">
                <a:solidFill>
                  <a:srgbClr val="002060"/>
                </a:solidFill>
                <a:latin typeface="Monotype Koufi" pitchFamily="2" charset="-78"/>
                <a:ea typeface="Monotype Koufi" pitchFamily="2" charset="-78"/>
                <a:cs typeface="Monotype Koufi" pitchFamily="2" charset="-78"/>
              </a:rPr>
              <a:t>                             </a:t>
            </a:r>
            <a:r>
              <a:rPr lang="ar-SA" sz="2800" b="1" dirty="0" smtClean="0">
                <a:solidFill>
                  <a:srgbClr val="002060"/>
                </a:solidFill>
                <a:latin typeface="Monotype Koufi" pitchFamily="2" charset="-78"/>
                <a:ea typeface="Monotype Koufi" pitchFamily="2" charset="-78"/>
                <a:cs typeface="Monotype Koufi" pitchFamily="2" charset="-78"/>
              </a:rPr>
              <a:t>اِسْتِخْدام </a:t>
            </a:r>
            <a:r>
              <a:rPr lang="ar-SA" sz="2800" b="1" dirty="0" err="1" smtClean="0">
                <a:solidFill>
                  <a:srgbClr val="002060"/>
                </a:solidFill>
                <a:latin typeface="Monotype Koufi" pitchFamily="2" charset="-78"/>
                <a:ea typeface="Monotype Koufi" pitchFamily="2" charset="-78"/>
                <a:cs typeface="Monotype Koufi" pitchFamily="2" charset="-78"/>
              </a:rPr>
              <a:t>الفورْمالْدِهيد</a:t>
            </a:r>
            <a:r>
              <a:rPr lang="ar-SA" sz="2800" b="1" dirty="0" smtClean="0">
                <a:solidFill>
                  <a:srgbClr val="002060"/>
                </a:solidFill>
                <a:latin typeface="Monotype Koufi" pitchFamily="2" charset="-78"/>
                <a:ea typeface="Monotype Koufi" pitchFamily="2" charset="-78"/>
                <a:cs typeface="Monotype Koufi" pitchFamily="2" charset="-78"/>
              </a:rPr>
              <a:t> كمادَّة لاصِقَة ورابِطَة في </a:t>
            </a:r>
            <a:r>
              <a:rPr lang="ar-SA" sz="2800" b="1" dirty="0" err="1" smtClean="0">
                <a:solidFill>
                  <a:srgbClr val="002060"/>
                </a:solidFill>
                <a:latin typeface="Monotype Koufi" pitchFamily="2" charset="-78"/>
                <a:ea typeface="Monotype Koufi" pitchFamily="2" charset="-78"/>
                <a:cs typeface="Monotype Koufi" pitchFamily="2" charset="-78"/>
              </a:rPr>
              <a:t>صِناعَةالأَخْشاب</a:t>
            </a:r>
            <a:endParaRPr lang="ar-SY" sz="28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الصور\2-2-2-18-فورم الهايد-الاستخدام كمادة لاصقة ورابطة في صناعة الاخشاب.jpg"/>
          <p:cNvPicPr/>
          <p:nvPr/>
        </p:nvPicPr>
        <p:blipFill>
          <a:blip r:embed="rId2" cstate="print"/>
          <a:srcRect/>
          <a:stretch>
            <a:fillRect/>
          </a:stretch>
        </p:blipFill>
        <p:spPr bwMode="auto">
          <a:xfrm>
            <a:off x="2786050" y="2714620"/>
            <a:ext cx="3880044" cy="224772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48</a:t>
            </a:fld>
            <a:endParaRPr lang="ar-SA" dirty="0">
              <a:solidFill>
                <a:srgbClr val="002060"/>
              </a:solidFill>
            </a:endParaRPr>
          </a:p>
        </p:txBody>
      </p:sp>
      <p:sp>
        <p:nvSpPr>
          <p:cNvPr id="7" name="عنصر نائب للمحتوى 6"/>
          <p:cNvSpPr>
            <a:spLocks noGrp="1"/>
          </p:cNvSpPr>
          <p:nvPr>
            <p:ph idx="1"/>
          </p:nvPr>
        </p:nvSpPr>
        <p:spPr/>
        <p:txBody>
          <a:bodyPr>
            <a:normAutofit fontScale="77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lgn="ctr">
              <a:buNone/>
            </a:pPr>
            <a:endParaRPr lang="ar-SA" sz="2600" b="1" dirty="0" smtClean="0">
              <a:latin typeface="Monotype Koufi" pitchFamily="2" charset="-78"/>
              <a:ea typeface="Monotype Koufi" pitchFamily="2" charset="-78"/>
              <a:cs typeface="Monotype Koufi" pitchFamily="2" charset="-78"/>
            </a:endParaRPr>
          </a:p>
          <a:p>
            <a:pPr algn="ctr">
              <a:buNone/>
            </a:pPr>
            <a:r>
              <a:rPr lang="ar-SA" sz="2800" b="1" dirty="0" smtClean="0">
                <a:solidFill>
                  <a:srgbClr val="002060"/>
                </a:solidFill>
                <a:latin typeface="Monotype Koufi" pitchFamily="2" charset="-78"/>
                <a:ea typeface="Monotype Koufi" pitchFamily="2" charset="-78"/>
                <a:cs typeface="Monotype Koufi" pitchFamily="2" charset="-78"/>
              </a:rPr>
              <a:t>مُنْشَأَة تَصْنيع </a:t>
            </a:r>
            <a:r>
              <a:rPr lang="ar-SA" sz="2800" b="1" dirty="0" err="1" smtClean="0">
                <a:solidFill>
                  <a:srgbClr val="002060"/>
                </a:solidFill>
                <a:latin typeface="Monotype Koufi" pitchFamily="2" charset="-78"/>
                <a:ea typeface="Monotype Koufi" pitchFamily="2" charset="-78"/>
                <a:cs typeface="Monotype Koufi" pitchFamily="2" charset="-78"/>
              </a:rPr>
              <a:t>الكلُوريد</a:t>
            </a:r>
            <a:r>
              <a:rPr lang="ar-SA" sz="2800" b="1" dirty="0" smtClean="0">
                <a:solidFill>
                  <a:srgbClr val="002060"/>
                </a:solidFill>
                <a:latin typeface="Monotype Koufi" pitchFamily="2" charset="-78"/>
                <a:ea typeface="Monotype Koufi" pitchFamily="2" charset="-78"/>
                <a:cs typeface="Monotype Koufi" pitchFamily="2" charset="-78"/>
              </a:rPr>
              <a:t> مُتَعَدِّد </a:t>
            </a:r>
            <a:r>
              <a:rPr lang="ar-SA" sz="2800" b="1" dirty="0" err="1" smtClean="0">
                <a:solidFill>
                  <a:srgbClr val="002060"/>
                </a:solidFill>
                <a:latin typeface="Monotype Koufi" pitchFamily="2" charset="-78"/>
                <a:ea typeface="Monotype Koufi" pitchFamily="2" charset="-78"/>
                <a:cs typeface="Monotype Koufi" pitchFamily="2" charset="-78"/>
              </a:rPr>
              <a:t>الفاينيل</a:t>
            </a:r>
            <a:endParaRPr lang="ar-SY" sz="28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الصور\2-2-2-20-كلوريد الفينيل-منشأة التصنيع.jpg"/>
          <p:cNvPicPr/>
          <p:nvPr/>
        </p:nvPicPr>
        <p:blipFill>
          <a:blip r:embed="rId2" cstate="print"/>
          <a:srcRect/>
          <a:stretch>
            <a:fillRect/>
          </a:stretch>
        </p:blipFill>
        <p:spPr bwMode="auto">
          <a:xfrm>
            <a:off x="1785918" y="1857364"/>
            <a:ext cx="5606438" cy="359189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r>
              <a:rPr lang="ar-SY" sz="3600" b="1" baseline="30000" dirty="0" smtClean="0">
                <a:solidFill>
                  <a:srgbClr val="00B050"/>
                </a:solidFill>
                <a:latin typeface="Monotype Koufi" pitchFamily="2" charset="-78"/>
                <a:ea typeface="Monotype Koufi" pitchFamily="2" charset="-78"/>
                <a:cs typeface="PT Bold Heading" pitchFamily="2" charset="-78"/>
              </a:rPr>
              <a:t> 1، 7</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85000" lnSpcReduction="20000"/>
          </a:bodyPr>
          <a:lstStyle/>
          <a:p>
            <a:pPr algn="ctr">
              <a:buNone/>
            </a:pPr>
            <a:r>
              <a:rPr lang="ar-SY" b="1" dirty="0" smtClean="0">
                <a:solidFill>
                  <a:schemeClr val="bg1"/>
                </a:solidFill>
                <a:latin typeface="Arial Unicode MS" pitchFamily="34" charset="-128"/>
                <a:ea typeface="Arial Unicode MS" pitchFamily="34" charset="-128"/>
                <a:cs typeface="+mj-cs"/>
              </a:rPr>
              <a:t> </a:t>
            </a:r>
            <a:r>
              <a:rPr lang="ar-SA" b="1" dirty="0" smtClean="0">
                <a:solidFill>
                  <a:schemeClr val="accent4">
                    <a:lumMod val="40000"/>
                    <a:lumOff val="60000"/>
                  </a:schemeClr>
                </a:solidFill>
                <a:latin typeface="Arial Unicode MS" pitchFamily="34" charset="-128"/>
                <a:ea typeface="Arial Unicode MS" pitchFamily="34" charset="-128"/>
                <a:cs typeface="+mj-cs"/>
              </a:rPr>
              <a:t>غير</a:t>
            </a:r>
            <a:r>
              <a:rPr lang="ar-SA" b="1" dirty="0" smtClean="0">
                <a:solidFill>
                  <a:schemeClr val="bg1"/>
                </a:solidFill>
                <a:latin typeface="Arial Unicode MS" pitchFamily="34" charset="-128"/>
                <a:ea typeface="Arial Unicode MS" pitchFamily="34" charset="-128"/>
                <a:cs typeface="+mj-cs"/>
              </a:rPr>
              <a:t> </a:t>
            </a:r>
            <a:r>
              <a:rPr lang="ar-SA" b="1" dirty="0" smtClean="0">
                <a:solidFill>
                  <a:schemeClr val="accent4">
                    <a:lumMod val="40000"/>
                    <a:lumOff val="60000"/>
                  </a:schemeClr>
                </a:solidFill>
                <a:latin typeface="Arial Unicode MS" pitchFamily="34" charset="-128"/>
                <a:ea typeface="Arial Unicode MS" pitchFamily="34" charset="-128"/>
                <a:cs typeface="+mj-cs"/>
              </a:rPr>
              <a:t>الفلزية</a:t>
            </a:r>
          </a:p>
          <a:p>
            <a:pPr algn="ctr">
              <a:buNone/>
            </a:pPr>
            <a:endParaRPr lang="ar-SA" b="1" dirty="0" smtClean="0">
              <a:solidFill>
                <a:schemeClr val="accent4">
                  <a:lumMod val="40000"/>
                  <a:lumOff val="60000"/>
                </a:schemeClr>
              </a:solidFill>
              <a:latin typeface="Arial Unicode MS" pitchFamily="34" charset="-128"/>
              <a:ea typeface="Arial Unicode MS" pitchFamily="34" charset="-128"/>
              <a:cs typeface="+mj-cs"/>
            </a:endParaRPr>
          </a:p>
          <a:p>
            <a:pPr>
              <a:buFont typeface="Wingdings" pitchFamily="2" charset="2"/>
              <a:buChar char="Ø"/>
            </a:pPr>
            <a:r>
              <a:rPr lang="ar-SA" b="1" dirty="0" err="1" smtClean="0">
                <a:solidFill>
                  <a:schemeClr val="bg1"/>
                </a:solidFill>
              </a:rPr>
              <a:t>السَّديم</a:t>
            </a:r>
            <a:r>
              <a:rPr lang="ar-SA" b="1" dirty="0" smtClean="0">
                <a:solidFill>
                  <a:schemeClr val="bg1"/>
                </a:solidFill>
              </a:rPr>
              <a:t> من الأَحْماض </a:t>
            </a:r>
            <a:r>
              <a:rPr lang="ar-SA" b="1" dirty="0" err="1" smtClean="0">
                <a:solidFill>
                  <a:schemeClr val="bg1"/>
                </a:solidFill>
              </a:rPr>
              <a:t>اللَّاعُضْوِيَّة</a:t>
            </a:r>
            <a:r>
              <a:rPr lang="ar-SA" b="1" dirty="0" smtClean="0">
                <a:solidFill>
                  <a:schemeClr val="bg1"/>
                </a:solidFill>
              </a:rPr>
              <a:t> الشديدة</a:t>
            </a:r>
          </a:p>
          <a:p>
            <a:pPr>
              <a:buNone/>
            </a:pPr>
            <a:r>
              <a:rPr lang="ar-SA" b="1" dirty="0" smtClean="0"/>
              <a:t>   </a:t>
            </a:r>
            <a:r>
              <a:rPr lang="en-US" b="1" dirty="0" smtClean="0"/>
              <a:t>Mists from strong inorganic acids</a:t>
            </a:r>
            <a:endParaRPr lang="en-US" dirty="0" smtClean="0"/>
          </a:p>
          <a:p>
            <a:pPr>
              <a:buFont typeface="Wingdings" pitchFamily="2" charset="2"/>
              <a:buChar char="Ø"/>
            </a:pPr>
            <a:r>
              <a:rPr lang="ar-SA" b="1" dirty="0" smtClean="0">
                <a:solidFill>
                  <a:schemeClr val="bg1"/>
                </a:solidFill>
              </a:rPr>
              <a:t>المُرَكَّبات ثُنائِيَّة </a:t>
            </a:r>
            <a:r>
              <a:rPr lang="ar-SA" b="1" dirty="0" err="1" smtClean="0">
                <a:solidFill>
                  <a:schemeClr val="bg1"/>
                </a:solidFill>
              </a:rPr>
              <a:t>الفاينيل</a:t>
            </a:r>
            <a:r>
              <a:rPr lang="ar-SA" b="1" dirty="0" smtClean="0">
                <a:solidFill>
                  <a:schemeClr val="bg1"/>
                </a:solidFill>
              </a:rPr>
              <a:t> مُتَعَدِّدَة </a:t>
            </a:r>
            <a:r>
              <a:rPr lang="ar-SA" b="1" dirty="0" err="1" smtClean="0">
                <a:solidFill>
                  <a:schemeClr val="bg1"/>
                </a:solidFill>
              </a:rPr>
              <a:t>الكَلْوَرَة</a:t>
            </a:r>
            <a:endParaRPr lang="ar-SA" b="1" dirty="0" smtClean="0">
              <a:solidFill>
                <a:schemeClr val="bg1"/>
              </a:solidFill>
            </a:endParaRPr>
          </a:p>
          <a:p>
            <a:pPr>
              <a:buNone/>
            </a:pPr>
            <a:r>
              <a:rPr lang="en-US" b="1" dirty="0" smtClean="0"/>
              <a:t>Polychlorinated biphenyls (PCB</a:t>
            </a:r>
            <a:r>
              <a:rPr lang="en-US" b="1" baseline="-25000" dirty="0" smtClean="0"/>
              <a:t>s</a:t>
            </a:r>
            <a:r>
              <a:rPr lang="en-US" b="1" dirty="0" smtClean="0"/>
              <a:t>)    </a:t>
            </a:r>
            <a:endParaRPr lang="en-US" dirty="0" smtClean="0"/>
          </a:p>
          <a:p>
            <a:pPr>
              <a:buFont typeface="Wingdings" pitchFamily="2" charset="2"/>
              <a:buChar char="Ø"/>
            </a:pPr>
            <a:r>
              <a:rPr lang="ar-SA" b="1" dirty="0" smtClean="0">
                <a:solidFill>
                  <a:schemeClr val="bg1"/>
                </a:solidFill>
              </a:rPr>
              <a:t>1،2-ثُنائِي </a:t>
            </a:r>
            <a:r>
              <a:rPr lang="ar-SA" b="1" dirty="0" err="1" smtClean="0">
                <a:solidFill>
                  <a:schemeClr val="bg1"/>
                </a:solidFill>
              </a:rPr>
              <a:t>كلُورالبروبان</a:t>
            </a:r>
            <a:endParaRPr lang="ar-SA" b="1" dirty="0" smtClean="0">
              <a:solidFill>
                <a:schemeClr val="bg1"/>
              </a:solidFill>
            </a:endParaRPr>
          </a:p>
          <a:p>
            <a:pPr>
              <a:buNone/>
            </a:pPr>
            <a:r>
              <a:rPr lang="ar-SA" b="1" dirty="0" smtClean="0"/>
              <a:t>    </a:t>
            </a:r>
            <a:r>
              <a:rPr lang="en-US" b="1" dirty="0" smtClean="0"/>
              <a:t>1,2- </a:t>
            </a:r>
            <a:r>
              <a:rPr lang="en-US" b="1" dirty="0" err="1" smtClean="0"/>
              <a:t>Dichloropropane</a:t>
            </a:r>
            <a:endParaRPr lang="en-US" b="1" dirty="0" smtClean="0">
              <a:solidFill>
                <a:schemeClr val="bg1"/>
              </a:solidFill>
            </a:endParaRPr>
          </a:p>
          <a:p>
            <a:pPr>
              <a:buFont typeface="Wingdings" pitchFamily="2" charset="2"/>
              <a:buChar char="Ø"/>
            </a:pPr>
            <a:r>
              <a:rPr lang="ar-SA" b="1" dirty="0" err="1" smtClean="0">
                <a:solidFill>
                  <a:schemeClr val="bg1"/>
                </a:solidFill>
              </a:rPr>
              <a:t>اللِّينْدان</a:t>
            </a:r>
            <a:endParaRPr lang="ar-SA" b="1" dirty="0" smtClean="0">
              <a:solidFill>
                <a:schemeClr val="bg1"/>
              </a:solidFill>
            </a:endParaRPr>
          </a:p>
          <a:p>
            <a:pPr>
              <a:buNone/>
            </a:pPr>
            <a:r>
              <a:rPr lang="en-US" b="1" dirty="0" err="1" smtClean="0"/>
              <a:t>Lindane</a:t>
            </a:r>
            <a:r>
              <a:rPr lang="en-US" b="1" dirty="0" smtClean="0"/>
              <a:t>    </a:t>
            </a:r>
            <a:r>
              <a:rPr lang="ar-SA" b="1" dirty="0" smtClean="0"/>
              <a:t> </a:t>
            </a:r>
            <a:endParaRPr lang="en-US" b="1" dirty="0" smtClean="0">
              <a:solidFill>
                <a:schemeClr val="bg1"/>
              </a:solidFill>
            </a:endParaRPr>
          </a:p>
          <a:p>
            <a:pPr>
              <a:buNone/>
            </a:pPr>
            <a:endParaRPr lang="en-US" b="1" dirty="0" smtClean="0">
              <a:solidFill>
                <a:schemeClr val="bg1"/>
              </a:solidFill>
            </a:endParaRPr>
          </a:p>
          <a:p>
            <a:pPr>
              <a:buNone/>
            </a:pPr>
            <a:endParaRPr lang="ar-SA"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49</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3300" b="1" dirty="0" smtClean="0">
                <a:solidFill>
                  <a:srgbClr val="0070C0"/>
                </a:solidFill>
                <a:latin typeface="Monotype Koufi" pitchFamily="2" charset="-78"/>
                <a:ea typeface="Monotype Koufi" pitchFamily="2" charset="-78"/>
                <a:cs typeface="PT Bold Heading" pitchFamily="2" charset="-78"/>
              </a:rPr>
              <a:t>حقائق عامة عن السرطان</a:t>
            </a:r>
            <a:br>
              <a:rPr lang="ar-SY" sz="3300" b="1" dirty="0" smtClean="0">
                <a:solidFill>
                  <a:srgbClr val="0070C0"/>
                </a:solidFill>
                <a:latin typeface="Monotype Koufi" pitchFamily="2" charset="-78"/>
                <a:ea typeface="Monotype Koufi" pitchFamily="2" charset="-78"/>
                <a:cs typeface="PT Bold Heading" pitchFamily="2" charset="-78"/>
              </a:rPr>
            </a:br>
            <a:r>
              <a:rPr lang="ar-SY" sz="3300" b="1" dirty="0" smtClean="0">
                <a:solidFill>
                  <a:srgbClr val="0070C0"/>
                </a:solidFill>
                <a:latin typeface="Monotype Koufi" pitchFamily="2" charset="-78"/>
                <a:ea typeface="Monotype Koufi" pitchFamily="2" charset="-78"/>
                <a:cs typeface="PT Bold Heading" pitchFamily="2" charset="-78"/>
              </a:rPr>
              <a:t> </a:t>
            </a:r>
            <a:r>
              <a:rPr lang="ar-SY" sz="3300" b="1" dirty="0" smtClean="0">
                <a:solidFill>
                  <a:srgbClr val="C00000"/>
                </a:solidFill>
                <a:latin typeface="Monotype Koufi" pitchFamily="2" charset="-78"/>
                <a:ea typeface="Monotype Koufi" pitchFamily="2" charset="-78"/>
                <a:cs typeface="PT Bold Heading" pitchFamily="2" charset="-78"/>
              </a:rPr>
              <a:t>خلاصة عن حدوث السرطان والوفيات بسببه</a:t>
            </a:r>
            <a:r>
              <a:rPr lang="ar-SY" sz="3300" b="1" baseline="30000" dirty="0" smtClean="0">
                <a:solidFill>
                  <a:srgbClr val="00B050"/>
                </a:solidFill>
                <a:latin typeface="Monotype Koufi" pitchFamily="2" charset="-78"/>
                <a:ea typeface="Monotype Koufi" pitchFamily="2" charset="-78"/>
                <a:cs typeface="PT Bold Heading" pitchFamily="2" charset="-78"/>
              </a:rPr>
              <a:t>10، 11، 12</a:t>
            </a:r>
            <a:endParaRPr lang="ar-SY" sz="33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85000" lnSpcReduction="20000"/>
          </a:bodyPr>
          <a:lstStyle/>
          <a:p>
            <a:pPr>
              <a:buFont typeface="Wingdings" pitchFamily="2" charset="2"/>
              <a:buChar char="Ø"/>
            </a:pPr>
            <a:r>
              <a:rPr lang="ar-SA" b="1" dirty="0" smtClean="0">
                <a:solidFill>
                  <a:schemeClr val="bg1"/>
                </a:solidFill>
                <a:latin typeface="Arial Unicode MS" pitchFamily="34" charset="-128"/>
                <a:ea typeface="Arial Unicode MS" pitchFamily="34" charset="-128"/>
                <a:cs typeface="+mj-cs"/>
              </a:rPr>
              <a:t>السرطان سبب رئيسي </a:t>
            </a:r>
            <a:r>
              <a:rPr lang="ar-SA" b="1" dirty="0" err="1" smtClean="0">
                <a:solidFill>
                  <a:schemeClr val="bg1"/>
                </a:solidFill>
                <a:latin typeface="Arial Unicode MS" pitchFamily="34" charset="-128"/>
                <a:ea typeface="Arial Unicode MS" pitchFamily="34" charset="-128"/>
                <a:cs typeface="+mj-cs"/>
              </a:rPr>
              <a:t>للمراضة</a:t>
            </a:r>
            <a:r>
              <a:rPr lang="ar-SA" b="1" dirty="0" smtClean="0">
                <a:solidFill>
                  <a:schemeClr val="bg1"/>
                </a:solidFill>
                <a:latin typeface="Arial Unicode MS" pitchFamily="34" charset="-128"/>
                <a:ea typeface="Arial Unicode MS" pitchFamily="34" charset="-128"/>
                <a:cs typeface="+mj-cs"/>
              </a:rPr>
              <a:t> والوفيات</a:t>
            </a:r>
          </a:p>
          <a:p>
            <a:pPr>
              <a:buFont typeface="Wingdings" pitchFamily="2" charset="2"/>
              <a:buChar char="Ø"/>
            </a:pPr>
            <a:r>
              <a:rPr lang="ar-SA" b="1" dirty="0" smtClean="0">
                <a:solidFill>
                  <a:schemeClr val="bg1"/>
                </a:solidFill>
                <a:latin typeface="Arial Unicode MS" pitchFamily="34" charset="-128"/>
                <a:ea typeface="Arial Unicode MS" pitchFamily="34" charset="-128"/>
                <a:cs typeface="+mj-cs"/>
              </a:rPr>
              <a:t>في عام 2012 قدر عالمياً حدوث 14,1 مليون حالة جديدة من السرطان (بدون سرطان الجلد غير </a:t>
            </a:r>
            <a:r>
              <a:rPr lang="ar-SA" b="1" dirty="0" err="1" smtClean="0">
                <a:solidFill>
                  <a:schemeClr val="bg1"/>
                </a:solidFill>
                <a:latin typeface="Arial Unicode MS" pitchFamily="34" charset="-128"/>
                <a:ea typeface="Arial Unicode MS" pitchFamily="34" charset="-128"/>
                <a:cs typeface="+mj-cs"/>
              </a:rPr>
              <a:t>الميلانيني</a:t>
            </a:r>
            <a:r>
              <a:rPr lang="ar-SA" b="1" dirty="0" smtClean="0">
                <a:solidFill>
                  <a:schemeClr val="bg1"/>
                </a:solidFill>
                <a:latin typeface="Arial Unicode MS" pitchFamily="34" charset="-128"/>
                <a:ea typeface="Arial Unicode MS" pitchFamily="34" charset="-128"/>
                <a:cs typeface="+mj-cs"/>
              </a:rPr>
              <a:t>) (53</a:t>
            </a:r>
            <a:r>
              <a:rPr lang="ar-SA" b="1" dirty="0" smtClean="0">
                <a:solidFill>
                  <a:schemeClr val="bg1"/>
                </a:solidFill>
                <a:latin typeface="Simplified Arabic"/>
                <a:ea typeface="Arial Unicode MS" pitchFamily="34" charset="-128"/>
                <a:cs typeface="Simplified Arabic"/>
              </a:rPr>
              <a:t>٪ منها لدى الذكور</a:t>
            </a:r>
            <a:r>
              <a:rPr lang="ar-SA" b="1" dirty="0" smtClean="0">
                <a:solidFill>
                  <a:schemeClr val="bg1"/>
                </a:solidFill>
                <a:latin typeface="Arial Unicode MS" pitchFamily="34" charset="-128"/>
                <a:ea typeface="Arial Unicode MS" pitchFamily="34" charset="-128"/>
                <a:cs typeface="+mj-cs"/>
              </a:rPr>
              <a:t>)، و8,2 مليون وفاة بسبب السرطان (</a:t>
            </a:r>
            <a:r>
              <a:rPr lang="ar-SA" b="1" dirty="0" smtClean="0">
                <a:solidFill>
                  <a:schemeClr val="bg1"/>
                </a:solidFill>
                <a:latin typeface="Arial Unicode MS" pitchFamily="34" charset="-128"/>
                <a:ea typeface="Arial Unicode MS" pitchFamily="34" charset="-128"/>
              </a:rPr>
              <a:t>57</a:t>
            </a:r>
            <a:r>
              <a:rPr lang="ar-SA" b="1" dirty="0" smtClean="0">
                <a:solidFill>
                  <a:schemeClr val="bg1"/>
                </a:solidFill>
                <a:latin typeface="Simplified Arabic"/>
                <a:ea typeface="Arial Unicode MS" pitchFamily="34" charset="-128"/>
                <a:cs typeface="Simplified Arabic"/>
              </a:rPr>
              <a:t>٪ منها لدى الذكور</a:t>
            </a:r>
            <a:r>
              <a:rPr lang="ar-SA" b="1" dirty="0" smtClean="0">
                <a:solidFill>
                  <a:schemeClr val="bg1"/>
                </a:solidFill>
                <a:latin typeface="Arial Unicode MS" pitchFamily="34" charset="-128"/>
                <a:ea typeface="Arial Unicode MS" pitchFamily="34" charset="-128"/>
                <a:cs typeface="+mj-cs"/>
              </a:rPr>
              <a:t>)</a:t>
            </a:r>
          </a:p>
          <a:p>
            <a:pPr>
              <a:buFont typeface="Wingdings" pitchFamily="2" charset="2"/>
              <a:buChar char="Ø"/>
            </a:pPr>
            <a:r>
              <a:rPr lang="ar-SA" b="1" dirty="0" smtClean="0">
                <a:solidFill>
                  <a:schemeClr val="bg1"/>
                </a:solidFill>
                <a:latin typeface="Arial Unicode MS" pitchFamily="34" charset="-128"/>
                <a:ea typeface="Arial Unicode MS" pitchFamily="34" charset="-128"/>
                <a:cs typeface="+mj-cs"/>
              </a:rPr>
              <a:t>في </a:t>
            </a:r>
            <a:r>
              <a:rPr lang="ar-SA" b="1" dirty="0" smtClean="0">
                <a:solidFill>
                  <a:schemeClr val="bg1"/>
                </a:solidFill>
                <a:latin typeface="Simplified Arabic"/>
                <a:ea typeface="Arial Unicode MS" pitchFamily="34" charset="-128"/>
                <a:cs typeface="Simplified Arabic"/>
              </a:rPr>
              <a:t>عام 2012 قدر أن 165 ألف طفل (بعمر أقل من 15 سنة) (95 ألف ذكوراً و70 ألف إناثاً) شخص لهم السرطان</a:t>
            </a:r>
          </a:p>
          <a:p>
            <a:pPr>
              <a:buFont typeface="Wingdings" pitchFamily="2" charset="2"/>
              <a:buChar char="Ø"/>
            </a:pPr>
            <a:r>
              <a:rPr lang="ar-SA" b="1" dirty="0" smtClean="0">
                <a:solidFill>
                  <a:schemeClr val="bg1"/>
                </a:solidFill>
                <a:latin typeface="Simplified Arabic"/>
                <a:ea typeface="Arial Unicode MS" pitchFamily="34" charset="-128"/>
                <a:cs typeface="Simplified Arabic"/>
              </a:rPr>
              <a:t> </a:t>
            </a:r>
            <a:r>
              <a:rPr lang="ar-SA" b="1" dirty="0" smtClean="0">
                <a:solidFill>
                  <a:schemeClr val="bg1"/>
                </a:solidFill>
                <a:latin typeface="Arial Unicode MS" pitchFamily="34" charset="-128"/>
                <a:ea typeface="Arial Unicode MS" pitchFamily="34" charset="-128"/>
              </a:rPr>
              <a:t>في </a:t>
            </a:r>
            <a:r>
              <a:rPr lang="ar-SA" b="1" dirty="0" smtClean="0">
                <a:solidFill>
                  <a:schemeClr val="bg1"/>
                </a:solidFill>
                <a:latin typeface="Simplified Arabic"/>
                <a:ea typeface="Arial Unicode MS" pitchFamily="34" charset="-128"/>
                <a:cs typeface="Simplified Arabic"/>
              </a:rPr>
              <a:t>عام 2012 قدر </a:t>
            </a:r>
            <a:r>
              <a:rPr lang="ar-SA" b="1" dirty="0" smtClean="0">
                <a:solidFill>
                  <a:schemeClr val="bg1"/>
                </a:solidFill>
                <a:latin typeface="Arial Unicode MS" pitchFamily="34" charset="-128"/>
                <a:ea typeface="Arial Unicode MS" pitchFamily="34" charset="-128"/>
                <a:cs typeface="+mj-cs"/>
              </a:rPr>
              <a:t>معدل حدوث السرطان عالمياً </a:t>
            </a:r>
            <a:r>
              <a:rPr lang="ar-SA" b="1" dirty="0" err="1" smtClean="0">
                <a:solidFill>
                  <a:schemeClr val="bg1"/>
                </a:solidFill>
                <a:latin typeface="Arial Unicode MS" pitchFamily="34" charset="-128"/>
                <a:ea typeface="Arial Unicode MS" pitchFamily="34" charset="-128"/>
                <a:cs typeface="+mj-cs"/>
              </a:rPr>
              <a:t>بـ</a:t>
            </a:r>
            <a:r>
              <a:rPr lang="ar-SA" b="1" dirty="0" smtClean="0">
                <a:solidFill>
                  <a:schemeClr val="bg1"/>
                </a:solidFill>
                <a:latin typeface="Arial Unicode MS" pitchFamily="34" charset="-128"/>
                <a:ea typeface="Arial Unicode MS" pitchFamily="34" charset="-128"/>
                <a:cs typeface="+mj-cs"/>
              </a:rPr>
              <a:t> 182 لكل مئة ألف، وقدر معدل الوفاة بسبب السرطان </a:t>
            </a:r>
            <a:r>
              <a:rPr lang="ar-SA" b="1" dirty="0" err="1" smtClean="0">
                <a:solidFill>
                  <a:schemeClr val="bg1"/>
                </a:solidFill>
                <a:latin typeface="Arial Unicode MS" pitchFamily="34" charset="-128"/>
                <a:ea typeface="Arial Unicode MS" pitchFamily="34" charset="-128"/>
                <a:cs typeface="+mj-cs"/>
              </a:rPr>
              <a:t>بـ</a:t>
            </a:r>
            <a:r>
              <a:rPr lang="ar-SA" b="1" dirty="0" smtClean="0">
                <a:solidFill>
                  <a:schemeClr val="bg1"/>
                </a:solidFill>
                <a:latin typeface="Arial Unicode MS" pitchFamily="34" charset="-128"/>
                <a:ea typeface="Arial Unicode MS" pitchFamily="34" charset="-128"/>
                <a:cs typeface="+mj-cs"/>
              </a:rPr>
              <a:t> 102 لكل مئة ألف</a:t>
            </a:r>
          </a:p>
          <a:p>
            <a:pPr>
              <a:buFont typeface="Wingdings" pitchFamily="2" charset="2"/>
              <a:buChar char="Ø"/>
            </a:pPr>
            <a:r>
              <a:rPr lang="ar-SA" b="1" dirty="0" smtClean="0">
                <a:solidFill>
                  <a:schemeClr val="bg1"/>
                </a:solidFill>
                <a:latin typeface="Arial Unicode MS" pitchFamily="34" charset="-128"/>
                <a:ea typeface="Arial Unicode MS" pitchFamily="34" charset="-128"/>
                <a:cs typeface="+mj-cs"/>
              </a:rPr>
              <a:t>إن أكثر من </a:t>
            </a:r>
            <a:r>
              <a:rPr lang="ar-SA" b="1" dirty="0" smtClean="0">
                <a:solidFill>
                  <a:schemeClr val="bg1"/>
                </a:solidFill>
                <a:latin typeface="Arial Unicode MS" pitchFamily="34" charset="-128"/>
                <a:ea typeface="Arial Unicode MS" pitchFamily="34" charset="-128"/>
              </a:rPr>
              <a:t>60</a:t>
            </a:r>
            <a:r>
              <a:rPr lang="ar-SA" b="1" dirty="0" smtClean="0">
                <a:solidFill>
                  <a:schemeClr val="bg1"/>
                </a:solidFill>
                <a:latin typeface="Simplified Arabic"/>
                <a:ea typeface="Arial Unicode MS" pitchFamily="34" charset="-128"/>
                <a:cs typeface="Simplified Arabic"/>
              </a:rPr>
              <a:t>٪ من </a:t>
            </a:r>
            <a:r>
              <a:rPr lang="ar-SA" b="1" dirty="0" smtClean="0">
                <a:solidFill>
                  <a:schemeClr val="bg1"/>
                </a:solidFill>
                <a:latin typeface="Arial Unicode MS" pitchFamily="34" charset="-128"/>
                <a:ea typeface="Arial Unicode MS" pitchFamily="34" charset="-128"/>
                <a:cs typeface="+mj-cs"/>
              </a:rPr>
              <a:t>حالات السرطان و70</a:t>
            </a:r>
            <a:r>
              <a:rPr lang="ar-SA" b="1" dirty="0" smtClean="0">
                <a:solidFill>
                  <a:schemeClr val="bg1"/>
                </a:solidFill>
                <a:latin typeface="Simplified Arabic"/>
                <a:ea typeface="Arial Unicode MS" pitchFamily="34" charset="-128"/>
                <a:cs typeface="Simplified Arabic"/>
              </a:rPr>
              <a:t>٪ من الوفيات تحدث في أفريقيا، وآسيا، ووسط وجنوب أمريكا</a:t>
            </a:r>
          </a:p>
          <a:p>
            <a:pPr>
              <a:buFont typeface="Wingdings" pitchFamily="2" charset="2"/>
              <a:buChar char="Ø"/>
            </a:pPr>
            <a:r>
              <a:rPr lang="ar-SA" b="1" dirty="0" smtClean="0">
                <a:solidFill>
                  <a:schemeClr val="bg1"/>
                </a:solidFill>
                <a:latin typeface="Simplified Arabic"/>
                <a:ea typeface="Arial Unicode MS" pitchFamily="34" charset="-128"/>
                <a:cs typeface="Simplified Arabic"/>
              </a:rPr>
              <a:t>للوقاية دور هام في تخفيض معدلات حدوث السرطان والوفيات بسببه</a:t>
            </a:r>
          </a:p>
          <a:p>
            <a:pPr>
              <a:buNone/>
            </a:pP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5</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50</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التَّعَرُّض </a:t>
            </a:r>
            <a:r>
              <a:rPr lang="ar-SA" sz="3100" b="1" dirty="0" err="1" smtClean="0">
                <a:solidFill>
                  <a:srgbClr val="002060"/>
                </a:solidFill>
                <a:latin typeface="Monotype Koufi" pitchFamily="2" charset="-78"/>
                <a:ea typeface="Monotype Koufi" pitchFamily="2" charset="-78"/>
                <a:cs typeface="Monotype Koufi" pitchFamily="2" charset="-78"/>
              </a:rPr>
              <a:t>لسَديم</a:t>
            </a:r>
            <a:r>
              <a:rPr lang="ar-SA" sz="3100" b="1" dirty="0" smtClean="0">
                <a:solidFill>
                  <a:srgbClr val="002060"/>
                </a:solidFill>
                <a:latin typeface="Monotype Koufi" pitchFamily="2" charset="-78"/>
                <a:ea typeface="Monotype Koufi" pitchFamily="2" charset="-78"/>
                <a:cs typeface="Monotype Koufi" pitchFamily="2" charset="-78"/>
              </a:rPr>
              <a:t> حَمْض الكِبْريت في الصِّناعَة</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الصور\2-2-2-21-سديم حمض الكبريت-من الصناعة.png"/>
          <p:cNvPicPr/>
          <p:nvPr/>
        </p:nvPicPr>
        <p:blipFill>
          <a:blip r:embed="rId2" cstate="print"/>
          <a:srcRect/>
          <a:stretch>
            <a:fillRect/>
          </a:stretch>
        </p:blipFill>
        <p:spPr bwMode="auto">
          <a:xfrm>
            <a:off x="2326145" y="1743441"/>
            <a:ext cx="4491710" cy="337111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51</a:t>
            </a:fld>
            <a:endParaRPr lang="ar-SA" dirty="0">
              <a:solidFill>
                <a:srgbClr val="002060"/>
              </a:solidFill>
            </a:endParaRPr>
          </a:p>
        </p:txBody>
      </p:sp>
      <p:sp>
        <p:nvSpPr>
          <p:cNvPr id="7" name="عنصر نائب للمحتوى 6"/>
          <p:cNvSpPr>
            <a:spLocks noGrp="1"/>
          </p:cNvSpPr>
          <p:nvPr>
            <p:ph idx="1"/>
          </p:nvPr>
        </p:nvSpPr>
        <p:spPr/>
        <p:txBody>
          <a:bodyPr>
            <a:normAutofit fontScale="62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r>
              <a:rPr lang="ar-SA" sz="3500" b="1" dirty="0" smtClean="0">
                <a:solidFill>
                  <a:srgbClr val="002060"/>
                </a:solidFill>
                <a:latin typeface="Monotype Koufi" pitchFamily="2" charset="-78"/>
                <a:ea typeface="Monotype Koufi" pitchFamily="2" charset="-78"/>
                <a:cs typeface="Monotype Koufi" pitchFamily="2" charset="-78"/>
              </a:rPr>
              <a:t>  زِيوت المُحَوُّلات الكَهْرَبائِيَّة </a:t>
            </a:r>
            <a:r>
              <a:rPr lang="ar-SA" sz="3500" b="1" dirty="0" err="1" smtClean="0">
                <a:solidFill>
                  <a:srgbClr val="002060"/>
                </a:solidFill>
                <a:latin typeface="Monotype Koufi" pitchFamily="2" charset="-78"/>
                <a:ea typeface="Monotype Koufi" pitchFamily="2" charset="-78"/>
                <a:cs typeface="Monotype Koufi" pitchFamily="2" charset="-78"/>
              </a:rPr>
              <a:t>المحتويةعلى</a:t>
            </a:r>
            <a:r>
              <a:rPr lang="ar-SA" sz="3500" b="1" dirty="0" smtClean="0">
                <a:solidFill>
                  <a:srgbClr val="002060"/>
                </a:solidFill>
                <a:latin typeface="Monotype Koufi" pitchFamily="2" charset="-78"/>
                <a:ea typeface="Monotype Koufi" pitchFamily="2" charset="-78"/>
                <a:cs typeface="Monotype Koufi" pitchFamily="2" charset="-78"/>
              </a:rPr>
              <a:t>                 عامِل صِيانَة المُحَوُّلات الكَهْرَبائِيَّة</a:t>
            </a:r>
          </a:p>
          <a:p>
            <a:pPr>
              <a:buNone/>
            </a:pPr>
            <a:r>
              <a:rPr lang="ar-SA" sz="3500" b="1" dirty="0" smtClean="0">
                <a:solidFill>
                  <a:srgbClr val="002060"/>
                </a:solidFill>
                <a:latin typeface="Monotype Koufi" pitchFamily="2" charset="-78"/>
                <a:ea typeface="Monotype Koufi" pitchFamily="2" charset="-78"/>
                <a:cs typeface="Monotype Koufi" pitchFamily="2" charset="-78"/>
              </a:rPr>
              <a:t>المُرَكَّبات ثُنائِيَّة </a:t>
            </a:r>
            <a:r>
              <a:rPr lang="ar-SA" sz="3500" b="1" dirty="0" err="1" smtClean="0">
                <a:solidFill>
                  <a:srgbClr val="002060"/>
                </a:solidFill>
                <a:latin typeface="Monotype Koufi" pitchFamily="2" charset="-78"/>
                <a:ea typeface="Monotype Koufi" pitchFamily="2" charset="-78"/>
                <a:cs typeface="Monotype Koufi" pitchFamily="2" charset="-78"/>
              </a:rPr>
              <a:t>الفاينيل</a:t>
            </a:r>
            <a:r>
              <a:rPr lang="ar-SA" sz="3500" b="1" dirty="0" smtClean="0">
                <a:solidFill>
                  <a:srgbClr val="002060"/>
                </a:solidFill>
                <a:latin typeface="Monotype Koufi" pitchFamily="2" charset="-78"/>
                <a:ea typeface="Monotype Koufi" pitchFamily="2" charset="-78"/>
                <a:cs typeface="Monotype Koufi" pitchFamily="2" charset="-78"/>
              </a:rPr>
              <a:t> مُتَعَدِّدَة </a:t>
            </a:r>
            <a:r>
              <a:rPr lang="ar-SA" sz="3500" b="1" dirty="0" err="1" smtClean="0">
                <a:solidFill>
                  <a:srgbClr val="002060"/>
                </a:solidFill>
                <a:latin typeface="Monotype Koufi" pitchFamily="2" charset="-78"/>
                <a:ea typeface="Monotype Koufi" pitchFamily="2" charset="-78"/>
                <a:cs typeface="Monotype Koufi" pitchFamily="2" charset="-78"/>
              </a:rPr>
              <a:t>الكَلْوَرَة</a:t>
            </a:r>
            <a:endParaRPr lang="ar-SY" sz="35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الصور\2-2-2-22-ثنائي فينيلات متعددات الكلورة-زيوت المحولات الكهربائية.jpg"/>
          <p:cNvPicPr/>
          <p:nvPr/>
        </p:nvPicPr>
        <p:blipFill>
          <a:blip r:embed="rId2" cstate="print"/>
          <a:srcRect/>
          <a:stretch>
            <a:fillRect/>
          </a:stretch>
        </p:blipFill>
        <p:spPr bwMode="auto">
          <a:xfrm>
            <a:off x="4857752" y="2000240"/>
            <a:ext cx="3712836" cy="296322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0" name="صورة 9" descr="C:\Users\TOSHIBA\Documents\المهنة والسرطان\الصور\2-2-2-22-ثنائي فينيلات متعددات الكلورة-صيانة المحولات الكهربائية.jpg"/>
          <p:cNvPicPr/>
          <p:nvPr/>
        </p:nvPicPr>
        <p:blipFill>
          <a:blip r:embed="rId3" cstate="print"/>
          <a:srcRect/>
          <a:stretch>
            <a:fillRect/>
          </a:stretch>
        </p:blipFill>
        <p:spPr bwMode="auto">
          <a:xfrm>
            <a:off x="285720" y="2071678"/>
            <a:ext cx="3643338" cy="300039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غير</a:t>
            </a:r>
            <a:r>
              <a:rPr lang="ar-SY" sz="3600" b="1" dirty="0" smtClean="0">
                <a:solidFill>
                  <a:srgbClr val="0070C0"/>
                </a:solidFill>
                <a:latin typeface="Monotype Koufi" pitchFamily="2" charset="-78"/>
                <a:ea typeface="Monotype Koufi" pitchFamily="2" charset="-78"/>
                <a:cs typeface="PT Bold Heading" pitchFamily="2" charset="-78"/>
              </a:rPr>
              <a:t> </a:t>
            </a:r>
            <a:r>
              <a:rPr lang="ar-SY" sz="3600" b="1" dirty="0" smtClean="0">
                <a:solidFill>
                  <a:srgbClr val="C00000"/>
                </a:solidFill>
                <a:latin typeface="Monotype Koufi" pitchFamily="2" charset="-78"/>
                <a:ea typeface="Monotype Koufi" pitchFamily="2" charset="-78"/>
                <a:cs typeface="PT Bold Heading" pitchFamily="2" charset="-78"/>
              </a:rPr>
              <a:t>الفلزية</a:t>
            </a:r>
            <a:r>
              <a:rPr lang="ar-SY" sz="3600" b="1" baseline="30000" dirty="0" smtClean="0">
                <a:solidFill>
                  <a:srgbClr val="00B050"/>
                </a:solidFill>
                <a:latin typeface="Monotype Koufi" pitchFamily="2" charset="-78"/>
                <a:ea typeface="Monotype Koufi" pitchFamily="2" charset="-78"/>
                <a:cs typeface="PT Bold Heading" pitchFamily="2" charset="-78"/>
              </a:rPr>
              <a:t> 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52</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r>
              <a:rPr lang="ar-SA" sz="2800" b="1" dirty="0" smtClean="0">
                <a:solidFill>
                  <a:srgbClr val="002060"/>
                </a:solidFill>
                <a:latin typeface="Monotype Koufi" pitchFamily="2" charset="-78"/>
                <a:ea typeface="Monotype Koufi" pitchFamily="2" charset="-78"/>
                <a:cs typeface="Monotype Koufi" pitchFamily="2" charset="-78"/>
              </a:rPr>
              <a:t>                                                          </a:t>
            </a:r>
            <a:r>
              <a:rPr lang="ar-SA" sz="3100" b="1" dirty="0" smtClean="0">
                <a:solidFill>
                  <a:srgbClr val="002060"/>
                </a:solidFill>
                <a:latin typeface="Monotype Koufi" pitchFamily="2" charset="-78"/>
                <a:ea typeface="Monotype Koufi" pitchFamily="2" charset="-78"/>
                <a:cs typeface="Monotype Koufi" pitchFamily="2" charset="-78"/>
              </a:rPr>
              <a:t>عُمَّال ذَرّ </a:t>
            </a:r>
            <a:r>
              <a:rPr lang="ar-SA" sz="3100" b="1" dirty="0" err="1" smtClean="0">
                <a:solidFill>
                  <a:srgbClr val="002060"/>
                </a:solidFill>
                <a:latin typeface="Monotype Koufi" pitchFamily="2" charset="-78"/>
                <a:ea typeface="Monotype Koufi" pitchFamily="2" charset="-78"/>
                <a:cs typeface="Monotype Koufi" pitchFamily="2" charset="-78"/>
              </a:rPr>
              <a:t>اللِّينْدان</a:t>
            </a:r>
            <a:r>
              <a:rPr lang="ar-SA" sz="3100" b="1" dirty="0" smtClean="0">
                <a:solidFill>
                  <a:srgbClr val="002060"/>
                </a:solidFill>
                <a:latin typeface="Monotype Koufi" pitchFamily="2" charset="-78"/>
                <a:ea typeface="Monotype Koufi" pitchFamily="2" charset="-78"/>
                <a:cs typeface="Monotype Koufi" pitchFamily="2" charset="-78"/>
              </a:rPr>
              <a:t> على المَزْروعات</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الصور\2-2-2-24-الليندين-الرش.jpg"/>
          <p:cNvPicPr/>
          <p:nvPr/>
        </p:nvPicPr>
        <p:blipFill>
          <a:blip r:embed="rId2" cstate="print"/>
          <a:srcRect/>
          <a:stretch>
            <a:fillRect/>
          </a:stretch>
        </p:blipFill>
        <p:spPr bwMode="auto">
          <a:xfrm>
            <a:off x="2714612" y="2214554"/>
            <a:ext cx="3570845" cy="267047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r>
              <a:rPr lang="ar-SY" sz="3600" b="1" baseline="30000" dirty="0" smtClean="0">
                <a:solidFill>
                  <a:srgbClr val="00B050"/>
                </a:solidFill>
                <a:latin typeface="Monotype Koufi" pitchFamily="2" charset="-78"/>
                <a:ea typeface="Monotype Koufi" pitchFamily="2" charset="-78"/>
                <a:cs typeface="PT Bold Heading" pitchFamily="2" charset="-78"/>
              </a:rPr>
              <a:t> 1، 7</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lgn="ctr">
              <a:buNone/>
            </a:pPr>
            <a:r>
              <a:rPr lang="ar-SY" b="1" dirty="0" smtClean="0">
                <a:solidFill>
                  <a:schemeClr val="bg1"/>
                </a:solidFill>
                <a:latin typeface="Arial Unicode MS" pitchFamily="34" charset="-128"/>
                <a:ea typeface="Arial Unicode MS" pitchFamily="34" charset="-128"/>
                <a:cs typeface="Arial Unicode MS" pitchFamily="34" charset="-128"/>
              </a:rPr>
              <a:t> </a:t>
            </a:r>
            <a:r>
              <a:rPr lang="ar-SA" b="1" dirty="0" smtClean="0">
                <a:solidFill>
                  <a:schemeClr val="accent4">
                    <a:lumMod val="40000"/>
                    <a:lumOff val="60000"/>
                  </a:schemeClr>
                </a:solidFill>
                <a:latin typeface="Arial Unicode MS" pitchFamily="34" charset="-128"/>
                <a:ea typeface="Arial Unicode MS" pitchFamily="34" charset="-128"/>
                <a:cs typeface="+mj-cs"/>
              </a:rPr>
              <a:t>العمليات الإنتاجية</a:t>
            </a:r>
          </a:p>
          <a:p>
            <a:pPr algn="ctr">
              <a:buNone/>
            </a:pPr>
            <a:endParaRPr lang="ar-SA" b="1" dirty="0" smtClean="0">
              <a:solidFill>
                <a:schemeClr val="accent4">
                  <a:lumMod val="40000"/>
                  <a:lumOff val="60000"/>
                </a:schemeClr>
              </a:solidFill>
              <a:latin typeface="Arial Unicode MS" pitchFamily="34" charset="-128"/>
              <a:ea typeface="Arial Unicode MS" pitchFamily="34" charset="-128"/>
              <a:cs typeface="+mj-cs"/>
            </a:endParaRPr>
          </a:p>
          <a:p>
            <a:pPr>
              <a:buFont typeface="Wingdings" pitchFamily="2" charset="2"/>
              <a:buChar char="Ø"/>
            </a:pPr>
            <a:r>
              <a:rPr lang="ar-SA" b="1" dirty="0" smtClean="0">
                <a:solidFill>
                  <a:schemeClr val="bg1"/>
                </a:solidFill>
              </a:rPr>
              <a:t>التَّعَرُّض المِهَنِي أثناء إِنْتاج </a:t>
            </a:r>
            <a:r>
              <a:rPr lang="ar-SA" b="1" dirty="0" err="1" smtClean="0">
                <a:solidFill>
                  <a:schemeClr val="bg1"/>
                </a:solidFill>
              </a:rPr>
              <a:t>الأَوْرامين</a:t>
            </a:r>
            <a:endParaRPr lang="ar-SA" b="1" dirty="0" smtClean="0">
              <a:solidFill>
                <a:schemeClr val="bg1"/>
              </a:solidFill>
            </a:endParaRPr>
          </a:p>
          <a:p>
            <a:pPr>
              <a:buNone/>
            </a:pPr>
            <a:r>
              <a:rPr lang="en-US" b="1" dirty="0" err="1" smtClean="0"/>
              <a:t>Auramin</a:t>
            </a:r>
            <a:r>
              <a:rPr lang="en-US" b="1" dirty="0" smtClean="0"/>
              <a:t> production     </a:t>
            </a:r>
            <a:endParaRPr lang="en-US" b="1" dirty="0" smtClean="0">
              <a:solidFill>
                <a:schemeClr val="bg1"/>
              </a:solidFill>
            </a:endParaRPr>
          </a:p>
          <a:p>
            <a:pPr>
              <a:buFont typeface="Wingdings" pitchFamily="2" charset="2"/>
              <a:buChar char="Ø"/>
            </a:pPr>
            <a:r>
              <a:rPr lang="ar-SA" b="1" dirty="0" smtClean="0">
                <a:solidFill>
                  <a:schemeClr val="bg1"/>
                </a:solidFill>
              </a:rPr>
              <a:t>التَّعَرُّض المِهَنِي أثناء إِنْتاج </a:t>
            </a:r>
            <a:r>
              <a:rPr lang="ar-SA" b="1" dirty="0" err="1" smtClean="0">
                <a:solidFill>
                  <a:schemeClr val="bg1"/>
                </a:solidFill>
              </a:rPr>
              <a:t>الماجِنْتا</a:t>
            </a:r>
            <a:endParaRPr lang="ar-SA" b="1" dirty="0" smtClean="0">
              <a:solidFill>
                <a:schemeClr val="bg1"/>
              </a:solidFill>
            </a:endParaRPr>
          </a:p>
          <a:p>
            <a:pPr>
              <a:buNone/>
            </a:pPr>
            <a:r>
              <a:rPr lang="en-US" b="1" dirty="0" smtClean="0"/>
              <a:t>Magenta production     </a:t>
            </a:r>
            <a:endParaRPr lang="en-US" b="1" dirty="0" smtClean="0">
              <a:solidFill>
                <a:schemeClr val="bg1"/>
              </a:solidFill>
            </a:endParaRPr>
          </a:p>
          <a:p>
            <a:pPr>
              <a:buFont typeface="Wingdings" pitchFamily="2" charset="2"/>
              <a:buChar char="Ø"/>
            </a:pPr>
            <a:r>
              <a:rPr lang="ar-SA" b="1" dirty="0" smtClean="0">
                <a:solidFill>
                  <a:schemeClr val="bg1"/>
                </a:solidFill>
              </a:rPr>
              <a:t>التَّعَرُّض المِهَنِي أثناء </a:t>
            </a:r>
            <a:r>
              <a:rPr lang="ar-SA" b="1" dirty="0" err="1" smtClean="0">
                <a:solidFill>
                  <a:schemeClr val="bg1"/>
                </a:solidFill>
              </a:rPr>
              <a:t>تَغْويز</a:t>
            </a:r>
            <a:r>
              <a:rPr lang="ar-SA" b="1" dirty="0" smtClean="0">
                <a:solidFill>
                  <a:schemeClr val="bg1"/>
                </a:solidFill>
              </a:rPr>
              <a:t> الفَحْم (تَحْويل الفَحْم إلى غاز)</a:t>
            </a:r>
          </a:p>
          <a:p>
            <a:pPr>
              <a:buNone/>
            </a:pPr>
            <a:r>
              <a:rPr lang="en-US" b="1" dirty="0" smtClean="0"/>
              <a:t>Coal gasification     </a:t>
            </a:r>
            <a:endParaRPr lang="en-US" dirty="0" smtClean="0"/>
          </a:p>
          <a:p>
            <a:pPr>
              <a:buFont typeface="Wingdings" pitchFamily="2" charset="2"/>
              <a:buChar char="Ø"/>
            </a:pPr>
            <a:r>
              <a:rPr lang="ar-SA" b="1" dirty="0" smtClean="0">
                <a:solidFill>
                  <a:schemeClr val="bg1"/>
                </a:solidFill>
              </a:rPr>
              <a:t>التَّعَرُّض المِهَنِي أثناء تَقْطير الفَحْم-القَطِران</a:t>
            </a:r>
          </a:p>
          <a:p>
            <a:pPr>
              <a:buNone/>
            </a:pPr>
            <a:r>
              <a:rPr lang="en-US" b="1" dirty="0" smtClean="0"/>
              <a:t>Coal–tar distillation     </a:t>
            </a:r>
            <a:endParaRPr lang="en-US" b="1" dirty="0" smtClean="0">
              <a:solidFill>
                <a:schemeClr val="bg1"/>
              </a:solidFill>
            </a:endParaRPr>
          </a:p>
          <a:p>
            <a:pPr>
              <a:buFont typeface="Wingdings" pitchFamily="2" charset="2"/>
              <a:buChar char="Ø"/>
            </a:pPr>
            <a:r>
              <a:rPr lang="ar-SA" b="1" dirty="0" smtClean="0">
                <a:solidFill>
                  <a:schemeClr val="bg1"/>
                </a:solidFill>
              </a:rPr>
              <a:t>التَّعَرُّض المِهَنِي أثناء إِنْتاج الكُوك</a:t>
            </a:r>
          </a:p>
          <a:p>
            <a:pPr>
              <a:buNone/>
            </a:pPr>
            <a:r>
              <a:rPr lang="en-US" b="1" dirty="0" smtClean="0"/>
              <a:t>Coke production     </a:t>
            </a:r>
            <a:endParaRPr lang="en-US" b="1" dirty="0" smtClean="0">
              <a:solidFill>
                <a:schemeClr val="bg1"/>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53</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54</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r>
              <a:rPr lang="ar-SA" sz="3100" b="1" dirty="0" smtClean="0">
                <a:solidFill>
                  <a:srgbClr val="002060"/>
                </a:solidFill>
                <a:latin typeface="Monotype Koufi" pitchFamily="2" charset="-78"/>
                <a:ea typeface="Monotype Koufi" pitchFamily="2" charset="-78"/>
                <a:cs typeface="Monotype Koufi" pitchFamily="2" charset="-78"/>
              </a:rPr>
              <a:t>                                                     أماكن التَّنْقيب عن </a:t>
            </a:r>
            <a:r>
              <a:rPr lang="ar-SA" sz="3100" b="1" dirty="0" err="1" smtClean="0">
                <a:solidFill>
                  <a:srgbClr val="002060"/>
                </a:solidFill>
                <a:latin typeface="Monotype Koufi" pitchFamily="2" charset="-78"/>
                <a:ea typeface="Monotype Koufi" pitchFamily="2" charset="-78"/>
                <a:cs typeface="Monotype Koufi" pitchFamily="2" charset="-78"/>
              </a:rPr>
              <a:t>الأَوْرامين</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الصور\2-2-3-1-إنتاج الأورامين-التنقيب.jpg"/>
          <p:cNvPicPr/>
          <p:nvPr/>
        </p:nvPicPr>
        <p:blipFill>
          <a:blip r:embed="rId2" cstate="print"/>
          <a:srcRect/>
          <a:stretch>
            <a:fillRect/>
          </a:stretch>
        </p:blipFill>
        <p:spPr bwMode="auto">
          <a:xfrm>
            <a:off x="2019300" y="1728263"/>
            <a:ext cx="5105400" cy="340147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55</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اِسْتِخْدام </a:t>
            </a:r>
            <a:r>
              <a:rPr lang="ar-SA" sz="3100" b="1" dirty="0" err="1" smtClean="0">
                <a:solidFill>
                  <a:srgbClr val="002060"/>
                </a:solidFill>
                <a:latin typeface="Monotype Koufi" pitchFamily="2" charset="-78"/>
                <a:ea typeface="Monotype Koufi" pitchFamily="2" charset="-78"/>
                <a:cs typeface="Monotype Koufi" pitchFamily="2" charset="-78"/>
              </a:rPr>
              <a:t>الماجِنْتا</a:t>
            </a:r>
            <a:r>
              <a:rPr lang="ar-SA" sz="3100" b="1" dirty="0" smtClean="0">
                <a:solidFill>
                  <a:srgbClr val="002060"/>
                </a:solidFill>
                <a:latin typeface="Monotype Koufi" pitchFamily="2" charset="-78"/>
                <a:ea typeface="Monotype Koufi" pitchFamily="2" charset="-78"/>
                <a:cs typeface="Monotype Koufi" pitchFamily="2" charset="-78"/>
              </a:rPr>
              <a:t> في صَبْغ الأَحْبار</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نسخة د. بسام 1\الصور\استخدام الماجينتا في صبغ الأحبار.jpg"/>
          <p:cNvPicPr/>
          <p:nvPr/>
        </p:nvPicPr>
        <p:blipFill>
          <a:blip r:embed="rId2" cstate="print"/>
          <a:srcRect/>
          <a:stretch>
            <a:fillRect/>
          </a:stretch>
        </p:blipFill>
        <p:spPr bwMode="auto">
          <a:xfrm>
            <a:off x="2164080" y="2074545"/>
            <a:ext cx="4815840" cy="270891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56</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عُمَّال مُنْشَأَة </a:t>
            </a:r>
            <a:r>
              <a:rPr lang="ar-SA" sz="3100" b="1" dirty="0" err="1" smtClean="0">
                <a:solidFill>
                  <a:srgbClr val="002060"/>
                </a:solidFill>
                <a:latin typeface="Monotype Koufi" pitchFamily="2" charset="-78"/>
                <a:ea typeface="Monotype Koufi" pitchFamily="2" charset="-78"/>
                <a:cs typeface="Monotype Koufi" pitchFamily="2" charset="-78"/>
              </a:rPr>
              <a:t>تَغْويز</a:t>
            </a:r>
            <a:r>
              <a:rPr lang="ar-SA" sz="3100" b="1" dirty="0" smtClean="0">
                <a:solidFill>
                  <a:srgbClr val="002060"/>
                </a:solidFill>
                <a:latin typeface="Monotype Koufi" pitchFamily="2" charset="-78"/>
                <a:ea typeface="Monotype Koufi" pitchFamily="2" charset="-78"/>
                <a:cs typeface="Monotype Koufi" pitchFamily="2" charset="-78"/>
              </a:rPr>
              <a:t> الفَحْم (تَحْويل الفَحْم إلى غاز)</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الصور\2-2-3-3-تغويز الفحم-منشأة تغويز الفحم.jpg"/>
          <p:cNvPicPr/>
          <p:nvPr/>
        </p:nvPicPr>
        <p:blipFill>
          <a:blip r:embed="rId2" cstate="print"/>
          <a:srcRect/>
          <a:stretch>
            <a:fillRect/>
          </a:stretch>
        </p:blipFill>
        <p:spPr bwMode="auto">
          <a:xfrm>
            <a:off x="2786050" y="1714488"/>
            <a:ext cx="3786213" cy="342902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57</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مُنْشَأَة تَقْطير الفَحْم-القَطِران</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نسخة د. بسام 1\الصور\تقطير الفحم القطران1.jpg"/>
          <p:cNvPicPr/>
          <p:nvPr/>
        </p:nvPicPr>
        <p:blipFill>
          <a:blip r:embed="rId2" cstate="print"/>
          <a:srcRect r="2268"/>
          <a:stretch>
            <a:fillRect/>
          </a:stretch>
        </p:blipFill>
        <p:spPr bwMode="auto">
          <a:xfrm>
            <a:off x="1918942" y="1925098"/>
            <a:ext cx="5306115" cy="300780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58</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عُمَّال تَفْريغ فُرْن الكُوك</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الصور\2-2-3-5-إنتاج الكوك-عمال تفريغ فرن الكوك.jpg"/>
          <p:cNvPicPr/>
          <p:nvPr/>
        </p:nvPicPr>
        <p:blipFill>
          <a:blip r:embed="rId2" cstate="print"/>
          <a:srcRect/>
          <a:stretch>
            <a:fillRect/>
          </a:stretch>
        </p:blipFill>
        <p:spPr bwMode="auto">
          <a:xfrm>
            <a:off x="1934845" y="1673447"/>
            <a:ext cx="5274310" cy="351110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r>
              <a:rPr lang="ar-SY" sz="3600" b="1" baseline="30000" dirty="0" smtClean="0">
                <a:solidFill>
                  <a:srgbClr val="00B050"/>
                </a:solidFill>
                <a:latin typeface="Monotype Koufi" pitchFamily="2" charset="-78"/>
                <a:ea typeface="Monotype Koufi" pitchFamily="2" charset="-78"/>
                <a:cs typeface="PT Bold Heading" pitchFamily="2" charset="-78"/>
              </a:rPr>
              <a:t> 1، 7</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lgn="ctr">
              <a:buNone/>
            </a:pPr>
            <a:r>
              <a:rPr lang="ar-SY" b="1" dirty="0" smtClean="0">
                <a:solidFill>
                  <a:schemeClr val="bg1"/>
                </a:solidFill>
                <a:latin typeface="Arial Unicode MS" pitchFamily="34" charset="-128"/>
                <a:ea typeface="Arial Unicode MS" pitchFamily="34" charset="-128"/>
                <a:cs typeface="Arial Unicode MS" pitchFamily="34" charset="-128"/>
              </a:rPr>
              <a:t> </a:t>
            </a:r>
            <a:r>
              <a:rPr lang="ar-SA" b="1" dirty="0" smtClean="0">
                <a:solidFill>
                  <a:schemeClr val="accent4">
                    <a:lumMod val="40000"/>
                    <a:lumOff val="60000"/>
                  </a:schemeClr>
                </a:solidFill>
                <a:latin typeface="Arial Unicode MS" pitchFamily="34" charset="-128"/>
                <a:ea typeface="Arial Unicode MS" pitchFamily="34" charset="-128"/>
                <a:cs typeface="+mj-cs"/>
              </a:rPr>
              <a:t>العمليات الإنتاجية</a:t>
            </a:r>
          </a:p>
          <a:p>
            <a:pPr algn="ctr">
              <a:buNone/>
            </a:pPr>
            <a:endParaRPr lang="ar-SA" b="1" dirty="0" smtClean="0">
              <a:solidFill>
                <a:schemeClr val="accent4">
                  <a:lumMod val="40000"/>
                  <a:lumOff val="60000"/>
                </a:schemeClr>
              </a:solidFill>
              <a:latin typeface="Arial Unicode MS" pitchFamily="34" charset="-128"/>
              <a:ea typeface="Arial Unicode MS" pitchFamily="34" charset="-128"/>
              <a:cs typeface="+mj-cs"/>
            </a:endParaRPr>
          </a:p>
          <a:p>
            <a:pPr>
              <a:buFont typeface="Wingdings" pitchFamily="2" charset="2"/>
              <a:buChar char="Ø"/>
            </a:pPr>
            <a:r>
              <a:rPr lang="ar-SA" b="1" dirty="0" err="1" smtClean="0">
                <a:solidFill>
                  <a:schemeClr val="bg1"/>
                </a:solidFill>
              </a:rPr>
              <a:t>السُّخام</a:t>
            </a:r>
            <a:r>
              <a:rPr lang="ar-SA" b="1" dirty="0" smtClean="0">
                <a:solidFill>
                  <a:schemeClr val="bg1"/>
                </a:solidFill>
              </a:rPr>
              <a:t> كما يُشاهَد في التَّعَرُّض المِهَنِي لتَنْظيف المَداخِن</a:t>
            </a:r>
          </a:p>
          <a:p>
            <a:pPr>
              <a:buNone/>
            </a:pPr>
            <a:r>
              <a:rPr lang="en-US" b="1" dirty="0" smtClean="0">
                <a:solidFill>
                  <a:srgbClr val="002060"/>
                </a:solidFill>
              </a:rPr>
              <a:t>Soot, as found in occupational exposure during chimney sweeps     </a:t>
            </a:r>
            <a:endParaRPr lang="en-US" dirty="0" smtClean="0">
              <a:solidFill>
                <a:srgbClr val="002060"/>
              </a:solidFill>
            </a:endParaRPr>
          </a:p>
          <a:p>
            <a:pPr>
              <a:buFont typeface="Wingdings" pitchFamily="2" charset="2"/>
              <a:buChar char="Ø"/>
            </a:pPr>
            <a:r>
              <a:rPr lang="ar-SA" b="1" dirty="0" smtClean="0">
                <a:solidFill>
                  <a:schemeClr val="bg1"/>
                </a:solidFill>
              </a:rPr>
              <a:t>التَّعَرُّض المِهَنِي لعَوادِم مُحَرِّكات </a:t>
            </a:r>
            <a:r>
              <a:rPr lang="ar-SA" b="1" dirty="0" err="1" smtClean="0">
                <a:solidFill>
                  <a:schemeClr val="bg1"/>
                </a:solidFill>
              </a:rPr>
              <a:t>الدِّيزِل</a:t>
            </a:r>
            <a:endParaRPr lang="ar-SA" b="1" dirty="0" smtClean="0">
              <a:solidFill>
                <a:schemeClr val="bg1"/>
              </a:solidFill>
            </a:endParaRPr>
          </a:p>
          <a:p>
            <a:pPr>
              <a:buNone/>
            </a:pPr>
            <a:r>
              <a:rPr lang="en-US" b="1" dirty="0" smtClean="0">
                <a:solidFill>
                  <a:srgbClr val="002060"/>
                </a:solidFill>
              </a:rPr>
              <a:t>Diesel engine exhausts     </a:t>
            </a:r>
          </a:p>
          <a:p>
            <a:pPr>
              <a:buFont typeface="Wingdings" pitchFamily="2" charset="2"/>
              <a:buChar char="Ø"/>
            </a:pPr>
            <a:r>
              <a:rPr lang="ar-SA" b="1" dirty="0" smtClean="0">
                <a:solidFill>
                  <a:schemeClr val="bg1"/>
                </a:solidFill>
              </a:rPr>
              <a:t>التَّعَرُّض المِهَنِي للهَواء خارج المَباني المُلَوَّث</a:t>
            </a:r>
          </a:p>
          <a:p>
            <a:pPr>
              <a:buNone/>
            </a:pPr>
            <a:r>
              <a:rPr lang="en-US" b="1" dirty="0" smtClean="0">
                <a:solidFill>
                  <a:srgbClr val="002060"/>
                </a:solidFill>
              </a:rPr>
              <a:t>Outdoor air pollution     </a:t>
            </a:r>
            <a:endParaRPr lang="en-US" dirty="0" smtClean="0">
              <a:solidFill>
                <a:srgbClr val="002060"/>
              </a:solidFill>
            </a:endParaRPr>
          </a:p>
          <a:p>
            <a:pPr>
              <a:buFont typeface="Wingdings" pitchFamily="2" charset="2"/>
              <a:buChar char="Ø"/>
            </a:pPr>
            <a:r>
              <a:rPr lang="ar-SA" b="1" dirty="0" smtClean="0">
                <a:solidFill>
                  <a:schemeClr val="bg1"/>
                </a:solidFill>
              </a:rPr>
              <a:t>المادَّة </a:t>
            </a:r>
            <a:r>
              <a:rPr lang="ar-SA" b="1" dirty="0" err="1" smtClean="0">
                <a:solidFill>
                  <a:schemeClr val="bg1"/>
                </a:solidFill>
              </a:rPr>
              <a:t>الجُسَيْمِيَّة</a:t>
            </a:r>
            <a:r>
              <a:rPr lang="ar-SA" b="1" dirty="0" smtClean="0">
                <a:solidFill>
                  <a:schemeClr val="bg1"/>
                </a:solidFill>
              </a:rPr>
              <a:t> </a:t>
            </a:r>
            <a:r>
              <a:rPr lang="en-US" b="1" dirty="0" smtClean="0">
                <a:solidFill>
                  <a:schemeClr val="bg1"/>
                </a:solidFill>
              </a:rPr>
              <a:t>(PM)</a:t>
            </a:r>
            <a:r>
              <a:rPr lang="ar-SA" b="1" dirty="0" smtClean="0">
                <a:solidFill>
                  <a:schemeClr val="bg1"/>
                </a:solidFill>
              </a:rPr>
              <a:t> في الهَواء المُلَوَّث خارج المَباني</a:t>
            </a:r>
          </a:p>
          <a:p>
            <a:pPr>
              <a:buNone/>
            </a:pPr>
            <a:r>
              <a:rPr lang="en-US" b="1" dirty="0" smtClean="0">
                <a:solidFill>
                  <a:srgbClr val="002060"/>
                </a:solidFill>
              </a:rPr>
              <a:t>Particulate matter (PM)     </a:t>
            </a:r>
          </a:p>
          <a:p>
            <a:pPr>
              <a:buFont typeface="Wingdings" pitchFamily="2" charset="2"/>
              <a:buChar char="Ø"/>
            </a:pPr>
            <a:r>
              <a:rPr lang="ar-SA" b="1" dirty="0" smtClean="0">
                <a:solidFill>
                  <a:schemeClr val="bg1"/>
                </a:solidFill>
              </a:rPr>
              <a:t>التَّعَرُّض المِهَنِي أثناء إِنْتاج </a:t>
            </a:r>
            <a:r>
              <a:rPr lang="ar-SA" b="1" dirty="0" err="1" smtClean="0">
                <a:solidFill>
                  <a:schemeClr val="bg1"/>
                </a:solidFill>
              </a:rPr>
              <a:t>الألومينْيوم</a:t>
            </a:r>
            <a:endParaRPr lang="ar-SA" b="1" dirty="0" smtClean="0">
              <a:solidFill>
                <a:schemeClr val="bg1"/>
              </a:solidFill>
            </a:endParaRPr>
          </a:p>
          <a:p>
            <a:pPr>
              <a:buNone/>
            </a:pPr>
            <a:r>
              <a:rPr lang="en-US" b="1" dirty="0" err="1" smtClean="0">
                <a:solidFill>
                  <a:srgbClr val="002060"/>
                </a:solidFill>
              </a:rPr>
              <a:t>AluminIum</a:t>
            </a:r>
            <a:r>
              <a:rPr lang="en-US" b="1" dirty="0" smtClean="0">
                <a:solidFill>
                  <a:srgbClr val="002060"/>
                </a:solidFill>
              </a:rPr>
              <a:t> production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59</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fontScale="90000"/>
          </a:bodyPr>
          <a:lstStyle/>
          <a:p>
            <a:r>
              <a:rPr lang="ar-SY" b="1" dirty="0" smtClean="0">
                <a:solidFill>
                  <a:srgbClr val="0070C0"/>
                </a:solidFill>
                <a:latin typeface="Monotype Koufi" pitchFamily="2" charset="-78"/>
                <a:ea typeface="Monotype Koufi" pitchFamily="2" charset="-78"/>
                <a:cs typeface="PT Bold Heading" pitchFamily="2" charset="-78"/>
              </a:rPr>
              <a:t>حقائق عامة عن السرطان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0070C0"/>
                </a:solidFill>
                <a:latin typeface="Monotype Koufi" pitchFamily="2" charset="-78"/>
                <a:ea typeface="Monotype Koufi" pitchFamily="2" charset="-78"/>
                <a:cs typeface="PT Bold Heading" pitchFamily="2" charset="-78"/>
              </a:rPr>
              <a:t> </a:t>
            </a:r>
            <a:r>
              <a:rPr lang="ar-SY" b="1" dirty="0" smtClean="0">
                <a:solidFill>
                  <a:srgbClr val="C00000"/>
                </a:solidFill>
                <a:latin typeface="Monotype Koufi" pitchFamily="2" charset="-78"/>
                <a:ea typeface="Monotype Koufi" pitchFamily="2" charset="-78"/>
                <a:cs typeface="PT Bold Heading" pitchFamily="2" charset="-78"/>
              </a:rPr>
              <a:t>حدوث السرطان في عام 2012 </a:t>
            </a:r>
            <a:r>
              <a:rPr lang="ar-SY" b="1" baseline="30000" dirty="0" smtClean="0">
                <a:solidFill>
                  <a:srgbClr val="00B050"/>
                </a:solidFill>
                <a:latin typeface="Monotype Koufi" pitchFamily="2" charset="-78"/>
                <a:ea typeface="Monotype Koufi" pitchFamily="2" charset="-78"/>
                <a:cs typeface="PT Bold Heading" pitchFamily="2" charset="-78"/>
              </a:rPr>
              <a:t>10، 11، 12</a:t>
            </a:r>
            <a:endParaRPr lang="ar-SY" b="1" baseline="30000" dirty="0">
              <a:solidFill>
                <a:srgbClr val="00B05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Autofit/>
          </a:bodyPr>
          <a:lstStyle/>
          <a:p>
            <a:pPr algn="ctr">
              <a:buNone/>
            </a:pPr>
            <a:r>
              <a:rPr lang="ar-SA" sz="2200" b="1" dirty="0" smtClean="0">
                <a:solidFill>
                  <a:schemeClr val="accent3">
                    <a:lumMod val="40000"/>
                    <a:lumOff val="60000"/>
                  </a:schemeClr>
                </a:solidFill>
                <a:latin typeface="Arial Unicode MS" pitchFamily="34" charset="-128"/>
                <a:ea typeface="Arial Unicode MS" pitchFamily="34" charset="-128"/>
              </a:rPr>
              <a:t>العدد ومعدلات الحدوث</a:t>
            </a:r>
          </a:p>
          <a:p>
            <a:pPr>
              <a:buFont typeface="Wingdings" pitchFamily="2" charset="2"/>
              <a:buChar char="Ø"/>
            </a:pPr>
            <a:r>
              <a:rPr lang="ar-SA" sz="2200" b="1" dirty="0" smtClean="0">
                <a:solidFill>
                  <a:schemeClr val="bg1"/>
                </a:solidFill>
                <a:latin typeface="Arial Unicode MS" pitchFamily="34" charset="-128"/>
                <a:ea typeface="Arial Unicode MS" pitchFamily="34" charset="-128"/>
              </a:rPr>
              <a:t>قدر عالمياً حدوث 14,1 مليون حالة جديدة من السرطان (بدون سرطان الجلد غير </a:t>
            </a:r>
            <a:r>
              <a:rPr lang="ar-SA" sz="2200" b="1" dirty="0" err="1" smtClean="0">
                <a:solidFill>
                  <a:schemeClr val="bg1"/>
                </a:solidFill>
                <a:latin typeface="Arial Unicode MS" pitchFamily="34" charset="-128"/>
                <a:ea typeface="Arial Unicode MS" pitchFamily="34" charset="-128"/>
              </a:rPr>
              <a:t>الميلانيني</a:t>
            </a:r>
            <a:r>
              <a:rPr lang="ar-SA" sz="2200" b="1" dirty="0" smtClean="0">
                <a:solidFill>
                  <a:schemeClr val="bg1"/>
                </a:solidFill>
                <a:latin typeface="Arial Unicode MS" pitchFamily="34" charset="-128"/>
                <a:ea typeface="Arial Unicode MS" pitchFamily="34" charset="-128"/>
              </a:rPr>
              <a:t>) (53</a:t>
            </a:r>
            <a:r>
              <a:rPr lang="ar-SA" sz="2200" b="1" dirty="0" smtClean="0">
                <a:solidFill>
                  <a:schemeClr val="bg1"/>
                </a:solidFill>
                <a:latin typeface="Simplified Arabic"/>
                <a:ea typeface="Arial Unicode MS" pitchFamily="34" charset="-128"/>
              </a:rPr>
              <a:t>٪ منها لدى الذكور</a:t>
            </a:r>
            <a:r>
              <a:rPr lang="ar-SA" sz="2200" b="1" dirty="0" smtClean="0">
                <a:solidFill>
                  <a:schemeClr val="bg1"/>
                </a:solidFill>
                <a:latin typeface="Arial Unicode MS" pitchFamily="34" charset="-128"/>
                <a:ea typeface="Arial Unicode MS" pitchFamily="34" charset="-128"/>
              </a:rPr>
              <a:t>)</a:t>
            </a:r>
          </a:p>
          <a:p>
            <a:pPr>
              <a:buFont typeface="Wingdings" pitchFamily="2" charset="2"/>
              <a:buChar char="Ø"/>
            </a:pPr>
            <a:r>
              <a:rPr lang="ar-SA" sz="2200" b="1" dirty="0" smtClean="0">
                <a:solidFill>
                  <a:schemeClr val="bg1"/>
                </a:solidFill>
                <a:latin typeface="Arial Unicode MS" pitchFamily="34" charset="-128"/>
                <a:ea typeface="Arial Unicode MS" pitchFamily="34" charset="-128"/>
              </a:rPr>
              <a:t>قدر معدل حدوث السرطان عالمياً </a:t>
            </a:r>
            <a:r>
              <a:rPr lang="ar-SA" sz="2200" b="1" dirty="0" err="1" smtClean="0">
                <a:solidFill>
                  <a:schemeClr val="bg1"/>
                </a:solidFill>
                <a:latin typeface="Arial Unicode MS" pitchFamily="34" charset="-128"/>
                <a:ea typeface="Arial Unicode MS" pitchFamily="34" charset="-128"/>
              </a:rPr>
              <a:t>بـ</a:t>
            </a:r>
            <a:r>
              <a:rPr lang="ar-SA" sz="2200" b="1" dirty="0" smtClean="0">
                <a:solidFill>
                  <a:schemeClr val="bg1"/>
                </a:solidFill>
                <a:latin typeface="Arial Unicode MS" pitchFamily="34" charset="-128"/>
                <a:ea typeface="Arial Unicode MS" pitchFamily="34" charset="-128"/>
              </a:rPr>
              <a:t> 182 لكل مئة ألف</a:t>
            </a:r>
          </a:p>
          <a:p>
            <a:pPr>
              <a:buFont typeface="Wingdings" pitchFamily="2" charset="2"/>
              <a:buChar char="Ø"/>
            </a:pPr>
            <a:r>
              <a:rPr lang="ar-SA" sz="2200" b="1" dirty="0" smtClean="0">
                <a:solidFill>
                  <a:schemeClr val="bg1"/>
                </a:solidFill>
                <a:latin typeface="Arial Unicode MS" pitchFamily="34" charset="-128"/>
                <a:ea typeface="Arial Unicode MS" pitchFamily="34" charset="-128"/>
              </a:rPr>
              <a:t>إن أكثر من 60</a:t>
            </a:r>
            <a:r>
              <a:rPr lang="ar-SA" sz="2200" b="1" dirty="0" smtClean="0">
                <a:solidFill>
                  <a:schemeClr val="bg1"/>
                </a:solidFill>
                <a:latin typeface="Simplified Arabic"/>
                <a:ea typeface="Arial Unicode MS" pitchFamily="34" charset="-128"/>
              </a:rPr>
              <a:t>٪ من </a:t>
            </a:r>
            <a:r>
              <a:rPr lang="ar-SA" sz="2200" b="1" dirty="0" smtClean="0">
                <a:solidFill>
                  <a:schemeClr val="bg1"/>
                </a:solidFill>
                <a:latin typeface="Arial Unicode MS" pitchFamily="34" charset="-128"/>
                <a:ea typeface="Arial Unicode MS" pitchFamily="34" charset="-128"/>
              </a:rPr>
              <a:t>حالات السرطان </a:t>
            </a:r>
            <a:r>
              <a:rPr lang="ar-SA" sz="2200" b="1" dirty="0" smtClean="0">
                <a:solidFill>
                  <a:schemeClr val="bg1"/>
                </a:solidFill>
                <a:latin typeface="Simplified Arabic"/>
                <a:ea typeface="Arial Unicode MS" pitchFamily="34" charset="-128"/>
              </a:rPr>
              <a:t>حدثت في أفريقيا، وآسيا، ووسط وجنوب أمريكا</a:t>
            </a:r>
            <a:endParaRPr lang="ar-SA" sz="2200" b="1" dirty="0" smtClean="0">
              <a:solidFill>
                <a:schemeClr val="bg1"/>
              </a:solidFill>
              <a:latin typeface="Arial Unicode MS" pitchFamily="34" charset="-128"/>
              <a:ea typeface="Arial Unicode MS" pitchFamily="34" charset="-128"/>
            </a:endParaRPr>
          </a:p>
          <a:p>
            <a:pPr>
              <a:buFont typeface="Wingdings" pitchFamily="2" charset="2"/>
              <a:buChar char="Ø"/>
            </a:pPr>
            <a:r>
              <a:rPr lang="ar-SA" sz="2200" b="1" dirty="0" smtClean="0">
                <a:solidFill>
                  <a:schemeClr val="bg1"/>
                </a:solidFill>
                <a:latin typeface="Arial Unicode MS" pitchFamily="34" charset="-128"/>
                <a:ea typeface="Arial Unicode MS" pitchFamily="34" charset="-128"/>
              </a:rPr>
              <a:t>قدر معدل حدوث السرطان لكل مئة ألف من الذكور بحسب العضو المصاب كما يلي:</a:t>
            </a:r>
          </a:p>
          <a:p>
            <a:pPr>
              <a:buFont typeface="Wingdings" pitchFamily="2" charset="2"/>
              <a:buChar char="§"/>
            </a:pPr>
            <a:r>
              <a:rPr lang="ar-SA" sz="2200" b="1" dirty="0" smtClean="0">
                <a:solidFill>
                  <a:srgbClr val="FFFF00"/>
                </a:solidFill>
                <a:latin typeface="Arial Unicode MS" pitchFamily="34" charset="-128"/>
                <a:ea typeface="Arial Unicode MS" pitchFamily="34" charset="-128"/>
              </a:rPr>
              <a:t>الرئة (34,2) ثم البروستاتة (</a:t>
            </a:r>
            <a:r>
              <a:rPr lang="ar-SA" sz="2200" b="1" dirty="0" err="1" smtClean="0">
                <a:solidFill>
                  <a:srgbClr val="FFFF00"/>
                </a:solidFill>
                <a:latin typeface="Arial Unicode MS" pitchFamily="34" charset="-128"/>
                <a:ea typeface="Arial Unicode MS" pitchFamily="34" charset="-128"/>
              </a:rPr>
              <a:t>الموثة</a:t>
            </a:r>
            <a:r>
              <a:rPr lang="ar-SA" sz="2200" b="1" dirty="0" smtClean="0">
                <a:solidFill>
                  <a:srgbClr val="FFFF00"/>
                </a:solidFill>
                <a:latin typeface="Arial Unicode MS" pitchFamily="34" charset="-128"/>
                <a:ea typeface="Arial Unicode MS" pitchFamily="34" charset="-128"/>
              </a:rPr>
              <a:t>) (31,1) ثم القولون-المستقيم (20,6) ثم المعدة (17,4) ثم الكبد (15,3) ثم ........</a:t>
            </a:r>
          </a:p>
          <a:p>
            <a:pPr>
              <a:buFont typeface="Wingdings" pitchFamily="2" charset="2"/>
              <a:buChar char="Ø"/>
            </a:pPr>
            <a:r>
              <a:rPr lang="ar-SA" sz="2200" b="1" dirty="0" smtClean="0">
                <a:solidFill>
                  <a:schemeClr val="bg1"/>
                </a:solidFill>
                <a:latin typeface="Arial Unicode MS" pitchFamily="34" charset="-128"/>
                <a:ea typeface="Arial Unicode MS" pitchFamily="34" charset="-128"/>
              </a:rPr>
              <a:t>قدر معدل حدوث السرطان لكل مئة ألف من الإناث بحسب العضو المصاب كما يلي:</a:t>
            </a:r>
          </a:p>
          <a:p>
            <a:pPr>
              <a:buFont typeface="Wingdings" pitchFamily="2" charset="2"/>
              <a:buChar char="§"/>
            </a:pPr>
            <a:r>
              <a:rPr lang="ar-SA" sz="2200" b="1" dirty="0" smtClean="0">
                <a:solidFill>
                  <a:srgbClr val="FFFF00"/>
                </a:solidFill>
                <a:latin typeface="Arial Unicode MS" pitchFamily="34" charset="-128"/>
                <a:ea typeface="Arial Unicode MS" pitchFamily="34" charset="-128"/>
              </a:rPr>
              <a:t>الثدي (43,3) ثم القولون-المستقيم (14,3) ثم عنق الرحم (14) ثم الرئة (13,6) ثم المعدة (7,5) ثم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6</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60</a:t>
            </a:fld>
            <a:endParaRPr lang="ar-SA" dirty="0">
              <a:solidFill>
                <a:srgbClr val="002060"/>
              </a:solidFill>
            </a:endParaRPr>
          </a:p>
        </p:txBody>
      </p:sp>
      <p:sp>
        <p:nvSpPr>
          <p:cNvPr id="7" name="عنصر نائب للمحتوى 6"/>
          <p:cNvSpPr>
            <a:spLocks noGrp="1"/>
          </p:cNvSpPr>
          <p:nvPr>
            <p:ph idx="1"/>
          </p:nvPr>
        </p:nvSpPr>
        <p:spPr/>
        <p:txBody>
          <a:bodyPr>
            <a:normAutofit fontScale="77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2800" b="1" dirty="0" smtClean="0">
                <a:solidFill>
                  <a:srgbClr val="002060"/>
                </a:solidFill>
                <a:latin typeface="Monotype Koufi" pitchFamily="2" charset="-78"/>
                <a:ea typeface="Monotype Koufi" pitchFamily="2" charset="-78"/>
                <a:cs typeface="Monotype Koufi" pitchFamily="2" charset="-78"/>
              </a:rPr>
              <a:t>      </a:t>
            </a:r>
            <a:r>
              <a:rPr lang="ar-SA" sz="2800" b="1" dirty="0" err="1" smtClean="0">
                <a:solidFill>
                  <a:srgbClr val="002060"/>
                </a:solidFill>
                <a:latin typeface="Monotype Koufi" pitchFamily="2" charset="-78"/>
                <a:ea typeface="Monotype Koufi" pitchFamily="2" charset="-78"/>
                <a:cs typeface="Monotype Koufi" pitchFamily="2" charset="-78"/>
              </a:rPr>
              <a:t>اِنْبِعاثات</a:t>
            </a:r>
            <a:r>
              <a:rPr lang="ar-SA" sz="2800" b="1" dirty="0" smtClean="0">
                <a:solidFill>
                  <a:srgbClr val="002060"/>
                </a:solidFill>
                <a:latin typeface="Monotype Koufi" pitchFamily="2" charset="-78"/>
                <a:ea typeface="Monotype Koufi" pitchFamily="2" charset="-78"/>
                <a:cs typeface="Monotype Koufi" pitchFamily="2" charset="-78"/>
              </a:rPr>
              <a:t> </a:t>
            </a:r>
            <a:r>
              <a:rPr lang="ar-SA" sz="2800" b="1" dirty="0" err="1" smtClean="0">
                <a:solidFill>
                  <a:srgbClr val="002060"/>
                </a:solidFill>
                <a:latin typeface="Monotype Koufi" pitchFamily="2" charset="-78"/>
                <a:ea typeface="Monotype Koufi" pitchFamily="2" charset="-78"/>
                <a:cs typeface="Monotype Koufi" pitchFamily="2" charset="-78"/>
              </a:rPr>
              <a:t>السُّخام</a:t>
            </a:r>
            <a:r>
              <a:rPr lang="ar-SA" sz="2800" b="1" dirty="0" smtClean="0">
                <a:solidFill>
                  <a:srgbClr val="002060"/>
                </a:solidFill>
                <a:latin typeface="Monotype Koufi" pitchFamily="2" charset="-78"/>
                <a:ea typeface="Monotype Koufi" pitchFamily="2" charset="-78"/>
                <a:cs typeface="Monotype Koufi" pitchFamily="2" charset="-78"/>
              </a:rPr>
              <a:t>                                                      التَّعَرُّض </a:t>
            </a:r>
            <a:r>
              <a:rPr lang="ar-SA" sz="2800" b="1" dirty="0" err="1" smtClean="0">
                <a:solidFill>
                  <a:srgbClr val="002060"/>
                </a:solidFill>
                <a:latin typeface="Monotype Koufi" pitchFamily="2" charset="-78"/>
                <a:ea typeface="Monotype Koufi" pitchFamily="2" charset="-78"/>
                <a:cs typeface="Monotype Koufi" pitchFamily="2" charset="-78"/>
              </a:rPr>
              <a:t>للسُّخام</a:t>
            </a:r>
            <a:r>
              <a:rPr lang="ar-SA" sz="2800" b="1" dirty="0" smtClean="0">
                <a:solidFill>
                  <a:srgbClr val="002060"/>
                </a:solidFill>
                <a:latin typeface="Monotype Koufi" pitchFamily="2" charset="-78"/>
                <a:ea typeface="Monotype Koufi" pitchFamily="2" charset="-78"/>
                <a:cs typeface="Monotype Koufi" pitchFamily="2" charset="-78"/>
              </a:rPr>
              <a:t> أثناء تَنْظيف المَداخِن</a:t>
            </a:r>
            <a:endParaRPr lang="ar-SY" sz="28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الصور\2-2-3-6-السُخام.jpg"/>
          <p:cNvPicPr/>
          <p:nvPr/>
        </p:nvPicPr>
        <p:blipFill>
          <a:blip r:embed="rId2" cstate="print"/>
          <a:srcRect/>
          <a:stretch>
            <a:fillRect/>
          </a:stretch>
        </p:blipFill>
        <p:spPr bwMode="auto">
          <a:xfrm>
            <a:off x="4929190" y="2643182"/>
            <a:ext cx="3771900" cy="2510028"/>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1" name="صورة 10" descr="C:\Users\TOSHIBA\Documents\المهنة والسرطان\الصور\2-2-3-6-السُخام-تنظيف المداخن.jpg"/>
          <p:cNvPicPr/>
          <p:nvPr/>
        </p:nvPicPr>
        <p:blipFill>
          <a:blip r:embed="rId3" cstate="print"/>
          <a:srcRect/>
          <a:stretch>
            <a:fillRect/>
          </a:stretch>
        </p:blipFill>
        <p:spPr bwMode="auto">
          <a:xfrm>
            <a:off x="857224" y="1714488"/>
            <a:ext cx="3214710" cy="343219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61</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التَّعَرُّض لعَوادِم مُحَرِّكات </a:t>
            </a:r>
            <a:r>
              <a:rPr lang="ar-SA" sz="3100" b="1" dirty="0" err="1" smtClean="0">
                <a:solidFill>
                  <a:srgbClr val="002060"/>
                </a:solidFill>
                <a:latin typeface="Monotype Koufi" pitchFamily="2" charset="-78"/>
                <a:ea typeface="Monotype Koufi" pitchFamily="2" charset="-78"/>
                <a:cs typeface="Monotype Koufi" pitchFamily="2" charset="-78"/>
              </a:rPr>
              <a:t>الدِّيزِل</a:t>
            </a:r>
            <a:r>
              <a:rPr lang="ar-SA" sz="3100" b="1" dirty="0" smtClean="0">
                <a:solidFill>
                  <a:srgbClr val="002060"/>
                </a:solidFill>
                <a:latin typeface="Monotype Koufi" pitchFamily="2" charset="-78"/>
                <a:ea typeface="Monotype Koufi" pitchFamily="2" charset="-78"/>
                <a:cs typeface="Monotype Koufi" pitchFamily="2" charset="-78"/>
              </a:rPr>
              <a:t> من المَرْكَبات</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الصور\2-2-3-7-التعرض المهني لعوادم محركات الديزل1.jpg"/>
          <p:cNvPicPr/>
          <p:nvPr/>
        </p:nvPicPr>
        <p:blipFill>
          <a:blip r:embed="rId2" cstate="print"/>
          <a:srcRect/>
          <a:stretch>
            <a:fillRect/>
          </a:stretch>
        </p:blipFill>
        <p:spPr bwMode="auto">
          <a:xfrm>
            <a:off x="2071670" y="2285992"/>
            <a:ext cx="4689845" cy="307530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62</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التَّعَرُّض المِهَنِي للهَواء خارج المَباني المُلَوَّث</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الصور\2-2-3-9-تلوث الهواء خارج المباني.jpg"/>
          <p:cNvPicPr/>
          <p:nvPr/>
        </p:nvPicPr>
        <p:blipFill>
          <a:blip r:embed="rId2" cstate="print"/>
          <a:srcRect/>
          <a:stretch>
            <a:fillRect/>
          </a:stretch>
        </p:blipFill>
        <p:spPr bwMode="auto">
          <a:xfrm>
            <a:off x="1571604" y="2000240"/>
            <a:ext cx="5851865" cy="313920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63</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مَصادِر المادَّة </a:t>
            </a:r>
            <a:r>
              <a:rPr lang="ar-SA" sz="3100" b="1" dirty="0" err="1" smtClean="0">
                <a:solidFill>
                  <a:srgbClr val="002060"/>
                </a:solidFill>
                <a:latin typeface="Monotype Koufi" pitchFamily="2" charset="-78"/>
                <a:ea typeface="Monotype Koufi" pitchFamily="2" charset="-78"/>
                <a:cs typeface="Monotype Koufi" pitchFamily="2" charset="-78"/>
              </a:rPr>
              <a:t>الجُسَيْمِيَّة</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10" name="صورة 9" descr="C:\Users\TOSHIBA\Documents\المهنة والسرطان\الصور\2-2-3-9-المادة الجسيمية-المصادر.png"/>
          <p:cNvPicPr/>
          <p:nvPr/>
        </p:nvPicPr>
        <p:blipFill>
          <a:blip r:embed="rId2" cstate="print"/>
          <a:srcRect/>
          <a:stretch>
            <a:fillRect/>
          </a:stretch>
        </p:blipFill>
        <p:spPr bwMode="auto">
          <a:xfrm>
            <a:off x="1214414" y="2428868"/>
            <a:ext cx="6724678" cy="2985149"/>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64</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عُمَّال إِنْتاج </a:t>
            </a:r>
            <a:r>
              <a:rPr lang="ar-SA" sz="3100" b="1" dirty="0" err="1" smtClean="0">
                <a:solidFill>
                  <a:srgbClr val="002060"/>
                </a:solidFill>
                <a:latin typeface="Monotype Koufi" pitchFamily="2" charset="-78"/>
                <a:ea typeface="Monotype Koufi" pitchFamily="2" charset="-78"/>
                <a:cs typeface="Monotype Koufi" pitchFamily="2" charset="-78"/>
              </a:rPr>
              <a:t>الألومينْيوم</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الصور\2-2-3-10-إنتاج الألمنيوم.jpg"/>
          <p:cNvPicPr/>
          <p:nvPr/>
        </p:nvPicPr>
        <p:blipFill>
          <a:blip r:embed="rId2" cstate="print"/>
          <a:srcRect b="5727"/>
          <a:stretch>
            <a:fillRect/>
          </a:stretch>
        </p:blipFill>
        <p:spPr bwMode="auto">
          <a:xfrm>
            <a:off x="1928794" y="2143116"/>
            <a:ext cx="5284485" cy="331247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r>
              <a:rPr lang="ar-SY" sz="3600" b="1" baseline="30000" dirty="0" smtClean="0">
                <a:solidFill>
                  <a:srgbClr val="00B050"/>
                </a:solidFill>
                <a:latin typeface="Monotype Koufi" pitchFamily="2" charset="-78"/>
                <a:ea typeface="Monotype Koufi" pitchFamily="2" charset="-78"/>
                <a:cs typeface="PT Bold Heading" pitchFamily="2" charset="-78"/>
              </a:rPr>
              <a:t> 1، 7</a:t>
            </a:r>
            <a:endParaRPr lang="ar-SY"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lgn="ctr">
              <a:buNone/>
            </a:pPr>
            <a:r>
              <a:rPr lang="ar-SY" b="1" dirty="0" smtClean="0">
                <a:solidFill>
                  <a:schemeClr val="bg1"/>
                </a:solidFill>
                <a:latin typeface="Arial Unicode MS" pitchFamily="34" charset="-128"/>
                <a:ea typeface="Arial Unicode MS" pitchFamily="34" charset="-128"/>
                <a:cs typeface="Arial Unicode MS" pitchFamily="34" charset="-128"/>
              </a:rPr>
              <a:t> </a:t>
            </a:r>
            <a:r>
              <a:rPr lang="ar-SA" b="1" dirty="0" smtClean="0">
                <a:solidFill>
                  <a:schemeClr val="accent4">
                    <a:lumMod val="40000"/>
                    <a:lumOff val="60000"/>
                  </a:schemeClr>
                </a:solidFill>
                <a:latin typeface="Arial Unicode MS" pitchFamily="34" charset="-128"/>
                <a:ea typeface="Arial Unicode MS" pitchFamily="34" charset="-128"/>
                <a:cs typeface="+mj-cs"/>
              </a:rPr>
              <a:t>العمليات الإنتاجية</a:t>
            </a:r>
          </a:p>
          <a:p>
            <a:pPr algn="ctr">
              <a:buFont typeface="Wingdings" pitchFamily="2" charset="2"/>
              <a:buChar char="Ø"/>
            </a:pPr>
            <a:endParaRPr lang="ar-SA" b="1" dirty="0" smtClean="0">
              <a:solidFill>
                <a:schemeClr val="bg1"/>
              </a:solidFill>
              <a:latin typeface="Arial Unicode MS" pitchFamily="34" charset="-128"/>
              <a:ea typeface="Arial Unicode MS" pitchFamily="34" charset="-128"/>
            </a:endParaRPr>
          </a:p>
          <a:p>
            <a:pPr>
              <a:buFont typeface="Wingdings" pitchFamily="2" charset="2"/>
              <a:buChar char="Ø"/>
            </a:pPr>
            <a:r>
              <a:rPr lang="ar-SA" b="1" dirty="0" smtClean="0">
                <a:solidFill>
                  <a:schemeClr val="bg1"/>
                </a:solidFill>
              </a:rPr>
              <a:t>التَّعَرُّض المِهَنِي أثناء تَصْنيع الكُحُول </a:t>
            </a:r>
            <a:r>
              <a:rPr lang="ar-SA" b="1" dirty="0" err="1" smtClean="0">
                <a:solidFill>
                  <a:schemeClr val="bg1"/>
                </a:solidFill>
              </a:rPr>
              <a:t>الإيزوبروبيلي</a:t>
            </a:r>
            <a:r>
              <a:rPr lang="ar-SA" b="1" dirty="0" smtClean="0">
                <a:solidFill>
                  <a:schemeClr val="bg1"/>
                </a:solidFill>
              </a:rPr>
              <a:t> (</a:t>
            </a:r>
            <a:r>
              <a:rPr lang="ar-SA" b="1" dirty="0" err="1" smtClean="0">
                <a:solidFill>
                  <a:schemeClr val="bg1"/>
                </a:solidFill>
              </a:rPr>
              <a:t>إيزوبروبانول</a:t>
            </a:r>
            <a:r>
              <a:rPr lang="ar-SA" b="1" dirty="0" smtClean="0">
                <a:solidFill>
                  <a:schemeClr val="bg1"/>
                </a:solidFill>
              </a:rPr>
              <a:t>) بواسطة عَمَلِيَّة الحَمْض الشديد</a:t>
            </a:r>
          </a:p>
          <a:p>
            <a:pPr>
              <a:buNone/>
            </a:pPr>
            <a:r>
              <a:rPr lang="ar-SA" b="1" dirty="0" smtClean="0">
                <a:solidFill>
                  <a:srgbClr val="002060"/>
                </a:solidFill>
              </a:rPr>
              <a:t>     </a:t>
            </a:r>
            <a:r>
              <a:rPr lang="en-US" b="1" dirty="0" smtClean="0">
                <a:solidFill>
                  <a:srgbClr val="002060"/>
                </a:solidFill>
              </a:rPr>
              <a:t>Isopropyl alcohol manufacturing by the strong–acid process</a:t>
            </a:r>
            <a:endParaRPr lang="en-US" dirty="0" smtClean="0">
              <a:solidFill>
                <a:srgbClr val="002060"/>
              </a:solidFill>
            </a:endParaRPr>
          </a:p>
          <a:p>
            <a:pPr>
              <a:buFont typeface="Wingdings" pitchFamily="2" charset="2"/>
              <a:buChar char="Ø"/>
            </a:pPr>
            <a:r>
              <a:rPr lang="ar-SA" b="1" dirty="0" smtClean="0">
                <a:solidFill>
                  <a:schemeClr val="bg1"/>
                </a:solidFill>
              </a:rPr>
              <a:t>التَّعَرُّض المِهَنِي أثناء سَكْب الحَدِيْد والفُولَاذ</a:t>
            </a:r>
          </a:p>
          <a:p>
            <a:pPr>
              <a:buNone/>
            </a:pPr>
            <a:r>
              <a:rPr lang="en-US" b="1" dirty="0" smtClean="0">
                <a:solidFill>
                  <a:srgbClr val="002060"/>
                </a:solidFill>
              </a:rPr>
              <a:t>Iron and steel founding     </a:t>
            </a:r>
            <a:endParaRPr lang="en-US" dirty="0" smtClean="0">
              <a:solidFill>
                <a:srgbClr val="002060"/>
              </a:solidFill>
            </a:endParaRPr>
          </a:p>
          <a:p>
            <a:pPr>
              <a:buFont typeface="Wingdings" pitchFamily="2" charset="2"/>
              <a:buChar char="Ø"/>
            </a:pPr>
            <a:r>
              <a:rPr lang="ar-SA" b="1" dirty="0" smtClean="0">
                <a:solidFill>
                  <a:schemeClr val="bg1"/>
                </a:solidFill>
              </a:rPr>
              <a:t>التَّعَرُّض المِهَنِي أثناء تَصْنيع الدِّهان وتَطْبيقه (</a:t>
            </a:r>
            <a:r>
              <a:rPr lang="ar-SA" b="1" dirty="0" err="1" smtClean="0">
                <a:solidFill>
                  <a:schemeClr val="bg1"/>
                </a:solidFill>
              </a:rPr>
              <a:t>الدَّهَّانون</a:t>
            </a:r>
            <a:r>
              <a:rPr lang="ar-SA" b="1" dirty="0" smtClean="0">
                <a:solidFill>
                  <a:schemeClr val="bg1"/>
                </a:solidFill>
              </a:rPr>
              <a:t>)</a:t>
            </a:r>
          </a:p>
          <a:p>
            <a:pPr>
              <a:buNone/>
            </a:pPr>
            <a:r>
              <a:rPr lang="en-US" b="1" dirty="0" smtClean="0">
                <a:solidFill>
                  <a:srgbClr val="002060"/>
                </a:solidFill>
              </a:rPr>
              <a:t>Paint manufacture and applications (painter)     </a:t>
            </a:r>
            <a:endParaRPr lang="en-US" dirty="0" smtClean="0">
              <a:solidFill>
                <a:srgbClr val="002060"/>
              </a:solidFill>
            </a:endParaRPr>
          </a:p>
          <a:p>
            <a:pPr>
              <a:buFont typeface="Wingdings" pitchFamily="2" charset="2"/>
              <a:buChar char="Ø"/>
            </a:pPr>
            <a:r>
              <a:rPr lang="ar-SA" b="1" dirty="0" smtClean="0">
                <a:solidFill>
                  <a:schemeClr val="bg1"/>
                </a:solidFill>
              </a:rPr>
              <a:t>التَّعَرُّض المِهَنِي أثناء تَصْنيع المَطَّاط</a:t>
            </a:r>
          </a:p>
          <a:p>
            <a:pPr>
              <a:buNone/>
            </a:pPr>
            <a:r>
              <a:rPr lang="ar-SA" b="1" dirty="0" smtClean="0">
                <a:solidFill>
                  <a:srgbClr val="002060"/>
                </a:solidFill>
              </a:rPr>
              <a:t>    </a:t>
            </a:r>
            <a:r>
              <a:rPr lang="en-US" b="1" dirty="0" smtClean="0">
                <a:solidFill>
                  <a:srgbClr val="002060"/>
                </a:solidFill>
              </a:rPr>
              <a:t>Rubber manufacture</a:t>
            </a:r>
          </a:p>
          <a:p>
            <a:pPr>
              <a:buFont typeface="Wingdings" pitchFamily="2" charset="2"/>
              <a:buChar char="Ø"/>
            </a:pPr>
            <a:r>
              <a:rPr lang="ar-SA" b="1" dirty="0" smtClean="0">
                <a:solidFill>
                  <a:schemeClr val="bg1"/>
                </a:solidFill>
              </a:rPr>
              <a:t>التَّعَرُّض المِهَنِي أثناء عَمَلِيَّة </a:t>
            </a:r>
            <a:r>
              <a:rPr lang="ar-SA" b="1" dirty="0" err="1" smtClean="0">
                <a:solidFill>
                  <a:schemeClr val="bg1"/>
                </a:solidFill>
              </a:rPr>
              <a:t>أَشيزون</a:t>
            </a:r>
            <a:endParaRPr lang="ar-SA" b="1" dirty="0" smtClean="0">
              <a:solidFill>
                <a:schemeClr val="bg1"/>
              </a:solidFill>
            </a:endParaRPr>
          </a:p>
          <a:p>
            <a:pPr>
              <a:buNone/>
            </a:pPr>
            <a:r>
              <a:rPr lang="ar-SA" b="1" dirty="0" smtClean="0">
                <a:solidFill>
                  <a:srgbClr val="002060"/>
                </a:solidFill>
              </a:rPr>
              <a:t>    </a:t>
            </a:r>
            <a:r>
              <a:rPr lang="en-US" b="1" dirty="0" smtClean="0">
                <a:solidFill>
                  <a:srgbClr val="002060"/>
                </a:solidFill>
              </a:rPr>
              <a:t>Acheson process</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65</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66</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سَكْب الحَدِيْد والفُولَاذ</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الصور\غلاف أمامي-صهر فلزات.jpg"/>
          <p:cNvPicPr/>
          <p:nvPr/>
        </p:nvPicPr>
        <p:blipFill>
          <a:blip r:embed="rId2" cstate="print"/>
          <a:srcRect/>
          <a:stretch>
            <a:fillRect/>
          </a:stretch>
        </p:blipFill>
        <p:spPr bwMode="auto">
          <a:xfrm>
            <a:off x="2643174" y="2285992"/>
            <a:ext cx="3714776" cy="285752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67</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مَصْنَع لتَصْنيع الدِّهانات</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الصور\2-2-3-13-تصنيع الدهان وتطبيقه.JPG"/>
          <p:cNvPicPr/>
          <p:nvPr/>
        </p:nvPicPr>
        <p:blipFill>
          <a:blip r:embed="rId2" cstate="print"/>
          <a:srcRect/>
          <a:stretch>
            <a:fillRect/>
          </a:stretch>
        </p:blipFill>
        <p:spPr bwMode="auto">
          <a:xfrm>
            <a:off x="4786314" y="2857496"/>
            <a:ext cx="3502726" cy="2502028"/>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0" name="صورة 9" descr="C:\Users\TOSHIBA\Documents\‫المهنة والسرطان-نسخة د. بسام 1\الصور\تصنيع الدهان.jpg"/>
          <p:cNvPicPr/>
          <p:nvPr/>
        </p:nvPicPr>
        <p:blipFill>
          <a:blip r:embed="rId3" cstate="print"/>
          <a:srcRect/>
          <a:stretch>
            <a:fillRect/>
          </a:stretch>
        </p:blipFill>
        <p:spPr bwMode="auto">
          <a:xfrm>
            <a:off x="1071538" y="3000372"/>
            <a:ext cx="3500462" cy="234715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68</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مَصْنَع لتَصْنيع المُنْتَجات المَطَّاطِيَّة</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الصور\2-2-3-14-تصنيع المطاط.jpg"/>
          <p:cNvPicPr/>
          <p:nvPr/>
        </p:nvPicPr>
        <p:blipFill>
          <a:blip r:embed="rId2" cstate="print"/>
          <a:srcRect/>
          <a:stretch>
            <a:fillRect/>
          </a:stretch>
        </p:blipFill>
        <p:spPr bwMode="auto">
          <a:xfrm>
            <a:off x="2064543" y="1735074"/>
            <a:ext cx="5014913" cy="338785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الكيميائية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0070C0"/>
                </a:solidFill>
                <a:latin typeface="Monotype Koufi" pitchFamily="2" charset="-78"/>
                <a:ea typeface="Monotype Koufi" pitchFamily="2" charset="-78"/>
                <a:cs typeface="PT Bold Heading" pitchFamily="2" charset="-78"/>
              </a:rPr>
              <a:t>-</a:t>
            </a:r>
            <a:r>
              <a:rPr lang="ar-SY" sz="3600" b="1" dirty="0" smtClean="0">
                <a:solidFill>
                  <a:srgbClr val="C00000"/>
                </a:solidFill>
                <a:latin typeface="Monotype Koufi" pitchFamily="2" charset="-78"/>
                <a:ea typeface="Monotype Koufi" pitchFamily="2" charset="-78"/>
                <a:cs typeface="PT Bold Heading" pitchFamily="2" charset="-78"/>
              </a:rPr>
              <a:t>العمليات الإنتاجية-</a:t>
            </a:r>
            <a:r>
              <a:rPr lang="ar-SY" sz="3600" b="1" baseline="30000" dirty="0" smtClean="0">
                <a:solidFill>
                  <a:srgbClr val="00B050"/>
                </a:solidFill>
                <a:latin typeface="Monotype Koufi" pitchFamily="2" charset="-78"/>
                <a:ea typeface="Monotype Koufi" pitchFamily="2" charset="-78"/>
                <a:cs typeface="PT Bold Heading" pitchFamily="2" charset="-78"/>
              </a:rPr>
              <a:t>1، 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69</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الفُرْن الكَهْرَبائِي لإِنْتاج </a:t>
            </a:r>
            <a:r>
              <a:rPr lang="ar-SA" sz="3100" b="1" dirty="0" err="1" smtClean="0">
                <a:solidFill>
                  <a:srgbClr val="002060"/>
                </a:solidFill>
                <a:latin typeface="Monotype Koufi" pitchFamily="2" charset="-78"/>
                <a:ea typeface="Monotype Koufi" pitchFamily="2" charset="-78"/>
                <a:cs typeface="Monotype Koufi" pitchFamily="2" charset="-78"/>
              </a:rPr>
              <a:t>كَرْبيد</a:t>
            </a:r>
            <a:r>
              <a:rPr lang="ar-SA" sz="3100" b="1" dirty="0" smtClean="0">
                <a:solidFill>
                  <a:srgbClr val="002060"/>
                </a:solidFill>
                <a:latin typeface="Monotype Koufi" pitchFamily="2" charset="-78"/>
                <a:ea typeface="Monotype Koufi" pitchFamily="2" charset="-78"/>
                <a:cs typeface="Monotype Koufi" pitchFamily="2" charset="-78"/>
              </a:rPr>
              <a:t> </a:t>
            </a:r>
            <a:r>
              <a:rPr lang="ar-SA" sz="3100" b="1" dirty="0" err="1" smtClean="0">
                <a:solidFill>
                  <a:srgbClr val="002060"/>
                </a:solidFill>
                <a:latin typeface="Monotype Koufi" pitchFamily="2" charset="-78"/>
                <a:ea typeface="Monotype Koufi" pitchFamily="2" charset="-78"/>
                <a:cs typeface="Monotype Koufi" pitchFamily="2" charset="-78"/>
              </a:rPr>
              <a:t>السِّيليكون</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نسخة د. بسام 1\الصور\الفرن الكهربائي لإنتاج كربيد السيليكون.JPG"/>
          <p:cNvPicPr/>
          <p:nvPr/>
        </p:nvPicPr>
        <p:blipFill>
          <a:blip r:embed="rId2" cstate="print"/>
          <a:srcRect/>
          <a:stretch>
            <a:fillRect/>
          </a:stretch>
        </p:blipFill>
        <p:spPr bwMode="auto">
          <a:xfrm>
            <a:off x="2357422" y="1785926"/>
            <a:ext cx="4445000" cy="359156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fontScale="90000"/>
          </a:bodyPr>
          <a:lstStyle/>
          <a:p>
            <a:r>
              <a:rPr lang="ar-SY" b="1" dirty="0" smtClean="0">
                <a:solidFill>
                  <a:srgbClr val="0070C0"/>
                </a:solidFill>
                <a:latin typeface="Monotype Koufi" pitchFamily="2" charset="-78"/>
                <a:ea typeface="Monotype Koufi" pitchFamily="2" charset="-78"/>
                <a:cs typeface="PT Bold Heading" pitchFamily="2" charset="-78"/>
              </a:rPr>
              <a:t>حقائق عامة عن السرطان</a:t>
            </a:r>
            <a:br>
              <a:rPr lang="ar-SY" b="1" dirty="0" smtClean="0">
                <a:solidFill>
                  <a:srgbClr val="0070C0"/>
                </a:solidFill>
                <a:latin typeface="Monotype Koufi" pitchFamily="2" charset="-78"/>
                <a:ea typeface="Monotype Koufi" pitchFamily="2" charset="-78"/>
                <a:cs typeface="PT Bold Heading" pitchFamily="2" charset="-78"/>
              </a:rPr>
            </a:br>
            <a:r>
              <a:rPr lang="ar-SY" b="1" dirty="0" smtClean="0">
                <a:solidFill>
                  <a:srgbClr val="0070C0"/>
                </a:solidFill>
                <a:latin typeface="Monotype Koufi" pitchFamily="2" charset="-78"/>
                <a:ea typeface="Monotype Koufi" pitchFamily="2" charset="-78"/>
                <a:cs typeface="PT Bold Heading" pitchFamily="2" charset="-78"/>
              </a:rPr>
              <a:t> </a:t>
            </a:r>
            <a:r>
              <a:rPr lang="ar-SY" b="1" dirty="0" smtClean="0">
                <a:solidFill>
                  <a:srgbClr val="C00000"/>
                </a:solidFill>
                <a:latin typeface="Monotype Koufi" pitchFamily="2" charset="-78"/>
                <a:ea typeface="Monotype Koufi" pitchFamily="2" charset="-78"/>
                <a:cs typeface="PT Bold Heading" pitchFamily="2" charset="-78"/>
              </a:rPr>
              <a:t>حدوث السرطان في عام 2012 </a:t>
            </a:r>
            <a:r>
              <a:rPr lang="ar-SY" b="1" baseline="30000" dirty="0" smtClean="0">
                <a:solidFill>
                  <a:srgbClr val="00B050"/>
                </a:solidFill>
                <a:latin typeface="Monotype Koufi" pitchFamily="2" charset="-78"/>
                <a:ea typeface="Monotype Koufi" pitchFamily="2" charset="-78"/>
                <a:cs typeface="PT Bold Heading" pitchFamily="2" charset="-78"/>
              </a:rPr>
              <a:t>10، 11، 12</a:t>
            </a:r>
            <a:endParaRPr lang="ar-SY" b="1" baseline="30000" dirty="0">
              <a:solidFill>
                <a:srgbClr val="00B05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Autofit/>
          </a:bodyPr>
          <a:lstStyle/>
          <a:p>
            <a:pPr algn="ctr">
              <a:buNone/>
            </a:pPr>
            <a:r>
              <a:rPr lang="ar-SA" sz="2200" b="1" dirty="0" smtClean="0">
                <a:solidFill>
                  <a:schemeClr val="accent3">
                    <a:lumMod val="40000"/>
                    <a:lumOff val="60000"/>
                  </a:schemeClr>
                </a:solidFill>
                <a:latin typeface="Arial Unicode MS" pitchFamily="34" charset="-128"/>
                <a:ea typeface="Arial Unicode MS" pitchFamily="34" charset="-128"/>
                <a:cs typeface="+mj-cs"/>
              </a:rPr>
              <a:t>التوزيع النسبي للحالات </a:t>
            </a:r>
          </a:p>
          <a:p>
            <a:pPr>
              <a:buFont typeface="Wingdings" pitchFamily="2" charset="2"/>
              <a:buChar char="Ø"/>
            </a:pPr>
            <a:r>
              <a:rPr lang="ar-SA" sz="2200" b="1" dirty="0" smtClean="0">
                <a:solidFill>
                  <a:schemeClr val="bg1"/>
                </a:solidFill>
                <a:latin typeface="Arial Unicode MS" pitchFamily="34" charset="-128"/>
                <a:ea typeface="Arial Unicode MS" pitchFamily="34" charset="-128"/>
              </a:rPr>
              <a:t>قدر </a:t>
            </a:r>
            <a:r>
              <a:rPr lang="ar-SA" sz="2200" b="1" dirty="0" err="1" smtClean="0">
                <a:solidFill>
                  <a:schemeClr val="bg1"/>
                </a:solidFill>
                <a:latin typeface="Arial Unicode MS" pitchFamily="34" charset="-128"/>
                <a:ea typeface="Arial Unicode MS" pitchFamily="34" charset="-128"/>
              </a:rPr>
              <a:t>التوزع</a:t>
            </a:r>
            <a:r>
              <a:rPr lang="ar-SA" sz="2200" b="1" dirty="0" smtClean="0">
                <a:solidFill>
                  <a:schemeClr val="bg1"/>
                </a:solidFill>
                <a:latin typeface="Arial Unicode MS" pitchFamily="34" charset="-128"/>
                <a:ea typeface="Arial Unicode MS" pitchFamily="34" charset="-128"/>
              </a:rPr>
              <a:t> النسبي لحالات السرطان لدى الذكور بحسب العضو المصاب كما يلي:</a:t>
            </a:r>
          </a:p>
          <a:p>
            <a:pPr>
              <a:buFont typeface="Wingdings" pitchFamily="2" charset="2"/>
              <a:buChar char="§"/>
            </a:pPr>
            <a:r>
              <a:rPr lang="ar-SA" sz="2200" b="1" dirty="0" smtClean="0">
                <a:solidFill>
                  <a:srgbClr val="FFFF00"/>
                </a:solidFill>
                <a:latin typeface="Arial Unicode MS" pitchFamily="34" charset="-128"/>
                <a:ea typeface="Arial Unicode MS" pitchFamily="34" charset="-128"/>
              </a:rPr>
              <a:t>الرئة (16,7</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ثم البروستاتة (15</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ثم القولون-المستقيم (10</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ثم المعدة (8,5</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ثم الكبد (7,5</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a:t>
            </a:r>
          </a:p>
          <a:p>
            <a:pPr>
              <a:buFont typeface="Wingdings" pitchFamily="2" charset="2"/>
              <a:buChar char="Ø"/>
            </a:pPr>
            <a:r>
              <a:rPr lang="ar-SA" sz="2200" b="1" dirty="0" smtClean="0">
                <a:solidFill>
                  <a:schemeClr val="bg1"/>
                </a:solidFill>
                <a:latin typeface="Arial Unicode MS" pitchFamily="34" charset="-128"/>
                <a:ea typeface="Arial Unicode MS" pitchFamily="34" charset="-128"/>
              </a:rPr>
              <a:t>قدر </a:t>
            </a:r>
            <a:r>
              <a:rPr lang="ar-SA" sz="2200" b="1" dirty="0" err="1" smtClean="0">
                <a:solidFill>
                  <a:schemeClr val="bg1"/>
                </a:solidFill>
                <a:latin typeface="Arial Unicode MS" pitchFamily="34" charset="-128"/>
                <a:ea typeface="Arial Unicode MS" pitchFamily="34" charset="-128"/>
              </a:rPr>
              <a:t>التوزع</a:t>
            </a:r>
            <a:r>
              <a:rPr lang="ar-SA" sz="2200" b="1" dirty="0" smtClean="0">
                <a:solidFill>
                  <a:schemeClr val="bg1"/>
                </a:solidFill>
                <a:latin typeface="Arial Unicode MS" pitchFamily="34" charset="-128"/>
                <a:ea typeface="Arial Unicode MS" pitchFamily="34" charset="-128"/>
              </a:rPr>
              <a:t> النسبي لحالات السرطان لدى الإناث بحسب العضو المصاب كما يلي:</a:t>
            </a:r>
          </a:p>
          <a:p>
            <a:pPr>
              <a:buFont typeface="Wingdings" pitchFamily="2" charset="2"/>
              <a:buChar char="§"/>
            </a:pPr>
            <a:r>
              <a:rPr lang="ar-SA" sz="2200" b="1" dirty="0" smtClean="0">
                <a:solidFill>
                  <a:srgbClr val="FFFF00"/>
                </a:solidFill>
                <a:latin typeface="Arial Unicode MS" pitchFamily="34" charset="-128"/>
                <a:ea typeface="Arial Unicode MS" pitchFamily="34" charset="-128"/>
              </a:rPr>
              <a:t>الثدي (25,2</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ثم القولون-المستقيم (9,2</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ثم الرئة (8,7</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ثم عنق الرحم (7,9</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ثم المعدة (4,8</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a:t>
            </a:r>
          </a:p>
          <a:p>
            <a:pPr>
              <a:buFont typeface="Wingdings" pitchFamily="2" charset="2"/>
              <a:buChar char="Ø"/>
            </a:pPr>
            <a:r>
              <a:rPr lang="ar-SA" sz="2200" b="1" dirty="0" smtClean="0">
                <a:solidFill>
                  <a:schemeClr val="bg1"/>
                </a:solidFill>
                <a:latin typeface="Arial Unicode MS" pitchFamily="34" charset="-128"/>
                <a:ea typeface="Arial Unicode MS" pitchFamily="34" charset="-128"/>
              </a:rPr>
              <a:t>قدر </a:t>
            </a:r>
            <a:r>
              <a:rPr lang="ar-SA" sz="2200" b="1" dirty="0" err="1" smtClean="0">
                <a:solidFill>
                  <a:schemeClr val="bg1"/>
                </a:solidFill>
                <a:latin typeface="Arial Unicode MS" pitchFamily="34" charset="-128"/>
                <a:ea typeface="Arial Unicode MS" pitchFamily="34" charset="-128"/>
              </a:rPr>
              <a:t>التوزع</a:t>
            </a:r>
            <a:r>
              <a:rPr lang="ar-SA" sz="2200" b="1" dirty="0" smtClean="0">
                <a:solidFill>
                  <a:schemeClr val="bg1"/>
                </a:solidFill>
                <a:latin typeface="Arial Unicode MS" pitchFamily="34" charset="-128"/>
                <a:ea typeface="Arial Unicode MS" pitchFamily="34" charset="-128"/>
              </a:rPr>
              <a:t> النسبي لحالات السرطان لدى الجنسين بحسب العضو المصاب كما يلي:</a:t>
            </a:r>
          </a:p>
          <a:p>
            <a:pPr>
              <a:buFont typeface="Wingdings" pitchFamily="2" charset="2"/>
              <a:buChar char="§"/>
            </a:pPr>
            <a:r>
              <a:rPr lang="ar-SA" sz="2200" b="1" dirty="0" smtClean="0">
                <a:solidFill>
                  <a:srgbClr val="FFFF00"/>
                </a:solidFill>
                <a:latin typeface="Arial Unicode MS" pitchFamily="34" charset="-128"/>
                <a:ea typeface="Arial Unicode MS" pitchFamily="34" charset="-128"/>
              </a:rPr>
              <a:t>الرئة (13</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ثم الثدي (11,9</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ثم القولون-المستقيم (9,7</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ثم البروستاتة (7,9</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 ثم المعدة (6,8</a:t>
            </a:r>
            <a:r>
              <a:rPr lang="ar-SA" sz="2200" b="1" dirty="0" smtClean="0">
                <a:solidFill>
                  <a:srgbClr val="FFFF00"/>
                </a:solidFill>
                <a:latin typeface="Simplified Arabic"/>
                <a:ea typeface="Arial Unicode MS" pitchFamily="34" charset="-128"/>
                <a:cs typeface="Simplified Arabic"/>
              </a:rPr>
              <a:t>٪</a:t>
            </a:r>
            <a:r>
              <a:rPr lang="ar-SA" sz="2200" b="1" dirty="0" smtClean="0">
                <a:solidFill>
                  <a:srgbClr val="FFFF00"/>
                </a:solidFill>
                <a:latin typeface="Arial Unicode MS" pitchFamily="34" charset="-128"/>
                <a:ea typeface="Arial Unicode MS" pitchFamily="34" charset="-128"/>
              </a:rPr>
              <a:t>)</a:t>
            </a:r>
          </a:p>
          <a:p>
            <a:pPr>
              <a:buFont typeface="Wingdings" pitchFamily="2" charset="2"/>
              <a:buChar char="Ø"/>
            </a:pPr>
            <a:r>
              <a:rPr lang="ar-SA" sz="2200" b="1" dirty="0" smtClean="0">
                <a:solidFill>
                  <a:schemeClr val="bg1"/>
                </a:solidFill>
                <a:latin typeface="Simplified Arabic"/>
                <a:ea typeface="Arial Unicode MS" pitchFamily="34" charset="-128"/>
                <a:cs typeface="Simplified Arabic"/>
              </a:rPr>
              <a:t>ثمة تباين واضح بما يتعلق بنوع السرطان بين إقليم وآخر عالمياً</a:t>
            </a:r>
            <a:r>
              <a:rPr lang="ar-SA" sz="2200" b="1" dirty="0" smtClean="0">
                <a:solidFill>
                  <a:schemeClr val="bg1"/>
                </a:solidFill>
                <a:latin typeface="Arial Unicode MS" pitchFamily="34" charset="-128"/>
                <a:ea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7</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200" b="1" dirty="0" err="1" smtClean="0">
                <a:solidFill>
                  <a:srgbClr val="0070C0"/>
                </a:solidFill>
                <a:latin typeface="Monotype Koufi" pitchFamily="2" charset="-78"/>
                <a:ea typeface="Monotype Koufi" pitchFamily="2" charset="-78"/>
                <a:cs typeface="PT Bold Heading" pitchFamily="2" charset="-78"/>
              </a:rPr>
              <a:t>المسرطنات</a:t>
            </a:r>
            <a:r>
              <a:rPr lang="ar-SY" sz="32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200" b="1" dirty="0" err="1" smtClean="0">
                <a:solidFill>
                  <a:srgbClr val="0070C0"/>
                </a:solidFill>
                <a:latin typeface="Monotype Koufi" pitchFamily="2" charset="-78"/>
                <a:ea typeface="Monotype Koufi" pitchFamily="2" charset="-78"/>
                <a:cs typeface="PT Bold Heading" pitchFamily="2" charset="-78"/>
              </a:rPr>
              <a:t>الغبارية</a:t>
            </a:r>
            <a:r>
              <a:rPr lang="ar-SY" sz="3200" b="1" dirty="0" smtClean="0">
                <a:solidFill>
                  <a:srgbClr val="0070C0"/>
                </a:solidFill>
                <a:latin typeface="Monotype Koufi" pitchFamily="2" charset="-78"/>
                <a:ea typeface="Monotype Koufi" pitchFamily="2" charset="-78"/>
                <a:cs typeface="PT Bold Heading" pitchFamily="2" charset="-78"/>
              </a:rPr>
              <a:t> والليفية</a:t>
            </a:r>
            <a:r>
              <a:rPr lang="ar-SY" sz="3200" b="1" baseline="30000" dirty="0" smtClean="0">
                <a:solidFill>
                  <a:srgbClr val="00B050"/>
                </a:solidFill>
                <a:latin typeface="Monotype Koufi" pitchFamily="2" charset="-78"/>
                <a:ea typeface="Monotype Koufi" pitchFamily="2" charset="-78"/>
                <a:cs typeface="PT Bold Heading" pitchFamily="2" charset="-78"/>
              </a:rPr>
              <a:t> 1، 4، 17</a:t>
            </a:r>
            <a:endParaRPr lang="ar-SY" sz="32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70</a:t>
            </a:fld>
            <a:endParaRPr lang="ar-SA" dirty="0">
              <a:solidFill>
                <a:srgbClr val="002060"/>
              </a:solidFill>
            </a:endParaRPr>
          </a:p>
        </p:txBody>
      </p:sp>
      <p:graphicFrame>
        <p:nvGraphicFramePr>
          <p:cNvPr id="7" name="جدول 6"/>
          <p:cNvGraphicFramePr>
            <a:graphicFrameLocks noGrp="1"/>
          </p:cNvGraphicFramePr>
          <p:nvPr/>
        </p:nvGraphicFramePr>
        <p:xfrm>
          <a:off x="1928794" y="2214554"/>
          <a:ext cx="5643602" cy="3154680"/>
        </p:xfrm>
        <a:graphic>
          <a:graphicData uri="http://schemas.openxmlformats.org/drawingml/2006/table">
            <a:tbl>
              <a:tblPr rtl="1"/>
              <a:tblGrid>
                <a:gridCol w="2865440"/>
                <a:gridCol w="2778162"/>
              </a:tblGrid>
              <a:tr h="0">
                <a:tc>
                  <a:txBody>
                    <a:bodyPr/>
                    <a:lstStyle/>
                    <a:p>
                      <a:pPr algn="ctr" rtl="1">
                        <a:lnSpc>
                          <a:spcPct val="115000"/>
                        </a:lnSpc>
                        <a:spcAft>
                          <a:spcPts val="600"/>
                        </a:spcAft>
                      </a:pPr>
                      <a:r>
                        <a:rPr lang="ar-SA" sz="3600" b="1" dirty="0" smtClean="0">
                          <a:solidFill>
                            <a:schemeClr val="bg1"/>
                          </a:solidFill>
                          <a:latin typeface="Calibri"/>
                          <a:ea typeface="Times New Roman"/>
                          <a:cs typeface="+mn-cs"/>
                        </a:rPr>
                        <a:t>النوع</a:t>
                      </a:r>
                      <a:endParaRPr lang="en-US" sz="36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3600" b="1" dirty="0" smtClean="0">
                          <a:solidFill>
                            <a:schemeClr val="bg1"/>
                          </a:solidFill>
                          <a:latin typeface="Calibri"/>
                          <a:ea typeface="Times New Roman"/>
                          <a:cs typeface="+mn-cs"/>
                        </a:rPr>
                        <a:t>العدد</a:t>
                      </a:r>
                      <a:endParaRPr lang="en-US" sz="36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16840">
                <a:tc>
                  <a:txBody>
                    <a:bodyPr/>
                    <a:lstStyle/>
                    <a:p>
                      <a:pPr algn="r" rtl="1">
                        <a:lnSpc>
                          <a:spcPct val="115000"/>
                        </a:lnSpc>
                        <a:spcAft>
                          <a:spcPts val="600"/>
                        </a:spcAft>
                      </a:pPr>
                      <a:r>
                        <a:rPr lang="ar-SY" sz="3600" b="1" dirty="0" err="1" smtClean="0">
                          <a:solidFill>
                            <a:srgbClr val="FFFF00"/>
                          </a:solidFill>
                          <a:latin typeface="Simplified Arabic" pitchFamily="18" charset="-78"/>
                          <a:ea typeface="Times New Roman"/>
                          <a:cs typeface="Simplified Arabic" pitchFamily="18" charset="-78"/>
                        </a:rPr>
                        <a:t>اللاعضوية</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4</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33680">
                <a:tc>
                  <a:txBody>
                    <a:bodyPr/>
                    <a:lstStyle/>
                    <a:p>
                      <a:pPr algn="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العضوية</a:t>
                      </a:r>
                      <a:r>
                        <a:rPr lang="ar-SA" sz="3600" b="1" baseline="0" dirty="0" smtClean="0">
                          <a:solidFill>
                            <a:srgbClr val="FFFF00"/>
                          </a:solidFill>
                          <a:latin typeface="Simplified Arabic" pitchFamily="18" charset="-78"/>
                          <a:ea typeface="Times New Roman"/>
                          <a:cs typeface="Simplified Arabic" pitchFamily="18" charset="-78"/>
                        </a:rPr>
                        <a:t> النباتية</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1</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0">
                <a:tc>
                  <a:txBody>
                    <a:bodyPr/>
                    <a:lstStyle/>
                    <a:p>
                      <a:pPr algn="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العضوية</a:t>
                      </a:r>
                      <a:r>
                        <a:rPr lang="ar-SA" sz="3600" b="1" baseline="0" dirty="0" smtClean="0">
                          <a:solidFill>
                            <a:srgbClr val="FFFF00"/>
                          </a:solidFill>
                          <a:latin typeface="Simplified Arabic" pitchFamily="18" charset="-78"/>
                          <a:ea typeface="Times New Roman"/>
                          <a:cs typeface="Simplified Arabic" pitchFamily="18" charset="-78"/>
                        </a:rPr>
                        <a:t> </a:t>
                      </a:r>
                      <a:r>
                        <a:rPr lang="ar-SA" sz="3600" b="1" dirty="0" smtClean="0">
                          <a:solidFill>
                            <a:srgbClr val="FFFF00"/>
                          </a:solidFill>
                          <a:latin typeface="Simplified Arabic" pitchFamily="18" charset="-78"/>
                          <a:ea typeface="Times New Roman"/>
                          <a:cs typeface="Simplified Arabic" pitchFamily="18" charset="-78"/>
                        </a:rPr>
                        <a:t>الحيوانية</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1</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0">
                <a:tc>
                  <a:txBody>
                    <a:bodyPr/>
                    <a:lstStyle/>
                    <a:p>
                      <a:pPr algn="r" rtl="1">
                        <a:lnSpc>
                          <a:spcPct val="115000"/>
                        </a:lnSpc>
                        <a:spcAft>
                          <a:spcPts val="600"/>
                        </a:spcAft>
                      </a:pPr>
                      <a:r>
                        <a:rPr lang="ar-SA" sz="3600" b="1" dirty="0" smtClean="0">
                          <a:solidFill>
                            <a:srgbClr val="002060"/>
                          </a:solidFill>
                          <a:latin typeface="Simplified Arabic" pitchFamily="18" charset="-78"/>
                          <a:ea typeface="Times New Roman"/>
                          <a:cs typeface="Simplified Arabic" pitchFamily="18" charset="-78"/>
                        </a:rPr>
                        <a:t>المجموع</a:t>
                      </a:r>
                      <a:endParaRPr lang="en-US" sz="3600" b="1" dirty="0">
                        <a:solidFill>
                          <a:srgbClr val="00206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002060"/>
                          </a:solidFill>
                          <a:latin typeface="Simplified Arabic" pitchFamily="18" charset="-78"/>
                          <a:ea typeface="Times New Roman"/>
                          <a:cs typeface="Simplified Arabic" pitchFamily="18" charset="-78"/>
                        </a:rPr>
                        <a:t>6</a:t>
                      </a:r>
                      <a:endParaRPr lang="en-US" sz="3600" b="1" dirty="0">
                        <a:solidFill>
                          <a:srgbClr val="00206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200" b="1" dirty="0" err="1" smtClean="0">
                <a:solidFill>
                  <a:srgbClr val="0070C0"/>
                </a:solidFill>
                <a:latin typeface="Monotype Koufi" pitchFamily="2" charset="-78"/>
                <a:ea typeface="Monotype Koufi" pitchFamily="2" charset="-78"/>
                <a:cs typeface="PT Bold Heading" pitchFamily="2" charset="-78"/>
              </a:rPr>
              <a:t>المسرطنات</a:t>
            </a:r>
            <a:r>
              <a:rPr lang="ar-SY" sz="32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200" b="1" dirty="0" err="1" smtClean="0">
                <a:solidFill>
                  <a:srgbClr val="0070C0"/>
                </a:solidFill>
                <a:latin typeface="Monotype Koufi" pitchFamily="2" charset="-78"/>
                <a:ea typeface="Monotype Koufi" pitchFamily="2" charset="-78"/>
                <a:cs typeface="PT Bold Heading" pitchFamily="2" charset="-78"/>
              </a:rPr>
              <a:t>الغبارية</a:t>
            </a:r>
            <a:r>
              <a:rPr lang="ar-SY" sz="3200" b="1" dirty="0" smtClean="0">
                <a:solidFill>
                  <a:srgbClr val="0070C0"/>
                </a:solidFill>
                <a:latin typeface="Monotype Koufi" pitchFamily="2" charset="-78"/>
                <a:ea typeface="Monotype Koufi" pitchFamily="2" charset="-78"/>
                <a:cs typeface="PT Bold Heading" pitchFamily="2" charset="-78"/>
              </a:rPr>
              <a:t> والليفية</a:t>
            </a:r>
            <a:r>
              <a:rPr lang="ar-SY" sz="3200" b="1" baseline="30000" dirty="0" smtClean="0">
                <a:solidFill>
                  <a:srgbClr val="00B050"/>
                </a:solidFill>
                <a:latin typeface="Monotype Koufi" pitchFamily="2" charset="-78"/>
                <a:ea typeface="Monotype Koufi" pitchFamily="2" charset="-78"/>
                <a:cs typeface="PT Bold Heading" pitchFamily="2" charset="-78"/>
              </a:rPr>
              <a:t> 1، 4، 17</a:t>
            </a:r>
            <a:endParaRPr lang="ar-SY" sz="36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lgn="ctr">
              <a:buNone/>
            </a:pPr>
            <a:r>
              <a:rPr lang="ar-SY" b="1" dirty="0" smtClean="0">
                <a:solidFill>
                  <a:schemeClr val="bg1"/>
                </a:solidFill>
                <a:latin typeface="Arial Unicode MS" pitchFamily="34" charset="-128"/>
                <a:ea typeface="Arial Unicode MS" pitchFamily="34" charset="-128"/>
                <a:cs typeface="Arial Unicode MS" pitchFamily="34" charset="-128"/>
              </a:rPr>
              <a:t> </a:t>
            </a:r>
            <a:r>
              <a:rPr lang="ar-SA" b="1" dirty="0" err="1" smtClean="0">
                <a:solidFill>
                  <a:schemeClr val="accent4">
                    <a:lumMod val="40000"/>
                    <a:lumOff val="60000"/>
                  </a:schemeClr>
                </a:solidFill>
                <a:latin typeface="Arial Unicode MS" pitchFamily="34" charset="-128"/>
                <a:ea typeface="Arial Unicode MS" pitchFamily="34" charset="-128"/>
                <a:cs typeface="+mj-cs"/>
              </a:rPr>
              <a:t>اللاعضوية</a:t>
            </a:r>
            <a:endParaRPr lang="ar-SA" b="1" dirty="0" smtClean="0">
              <a:solidFill>
                <a:schemeClr val="accent4">
                  <a:lumMod val="40000"/>
                  <a:lumOff val="60000"/>
                </a:schemeClr>
              </a:solidFill>
              <a:latin typeface="Arial Unicode MS" pitchFamily="34" charset="-128"/>
              <a:ea typeface="Arial Unicode MS" pitchFamily="34" charset="-128"/>
              <a:cs typeface="+mj-cs"/>
            </a:endParaRPr>
          </a:p>
          <a:p>
            <a:pPr algn="ctr">
              <a:buNone/>
            </a:pPr>
            <a:endParaRPr lang="ar-SA" b="1" dirty="0" smtClean="0">
              <a:solidFill>
                <a:schemeClr val="accent4">
                  <a:lumMod val="40000"/>
                  <a:lumOff val="60000"/>
                </a:schemeClr>
              </a:solidFill>
              <a:latin typeface="Arial Unicode MS" pitchFamily="34" charset="-128"/>
              <a:ea typeface="Arial Unicode MS" pitchFamily="34" charset="-128"/>
              <a:cs typeface="+mj-cs"/>
            </a:endParaRPr>
          </a:p>
          <a:p>
            <a:pPr>
              <a:buFont typeface="Wingdings" pitchFamily="2" charset="2"/>
              <a:buChar char="Ø"/>
            </a:pPr>
            <a:r>
              <a:rPr lang="ar-SA" b="1" dirty="0" err="1" smtClean="0">
                <a:solidFill>
                  <a:schemeClr val="bg1"/>
                </a:solidFill>
              </a:rPr>
              <a:t>الأَسْبَسْت</a:t>
            </a:r>
            <a:r>
              <a:rPr lang="ar-SA" b="1" dirty="0" smtClean="0">
                <a:solidFill>
                  <a:schemeClr val="bg1"/>
                </a:solidFill>
              </a:rPr>
              <a:t> (أو </a:t>
            </a:r>
            <a:r>
              <a:rPr lang="ar-SA" b="1" dirty="0" err="1" smtClean="0">
                <a:solidFill>
                  <a:schemeClr val="bg1"/>
                </a:solidFill>
              </a:rPr>
              <a:t>الحَريرالصَّخْري</a:t>
            </a:r>
            <a:r>
              <a:rPr lang="ar-SA" b="1" dirty="0" smtClean="0">
                <a:solidFill>
                  <a:schemeClr val="bg1"/>
                </a:solidFill>
              </a:rPr>
              <a:t> أو </a:t>
            </a:r>
            <a:r>
              <a:rPr lang="ar-SA" b="1" dirty="0" err="1" smtClean="0">
                <a:solidFill>
                  <a:schemeClr val="bg1"/>
                </a:solidFill>
              </a:rPr>
              <a:t>الأَمْيانْت</a:t>
            </a:r>
            <a:r>
              <a:rPr lang="ar-SA" b="1" dirty="0" smtClean="0">
                <a:solidFill>
                  <a:schemeClr val="bg1"/>
                </a:solidFill>
              </a:rPr>
              <a:t>) (الأَشْكال: </a:t>
            </a:r>
            <a:r>
              <a:rPr lang="ar-SA" b="1" dirty="0" err="1" smtClean="0">
                <a:solidFill>
                  <a:schemeClr val="bg1"/>
                </a:solidFill>
              </a:rPr>
              <a:t>كريزوتيل</a:t>
            </a:r>
            <a:r>
              <a:rPr lang="ar-SA" b="1" dirty="0" smtClean="0">
                <a:solidFill>
                  <a:schemeClr val="bg1"/>
                </a:solidFill>
              </a:rPr>
              <a:t>، </a:t>
            </a:r>
            <a:r>
              <a:rPr lang="ar-SA" b="1" dirty="0" err="1" smtClean="0">
                <a:solidFill>
                  <a:schemeClr val="bg1"/>
                </a:solidFill>
              </a:rPr>
              <a:t>أَموزيت</a:t>
            </a:r>
            <a:r>
              <a:rPr lang="ar-SA" b="1" dirty="0" smtClean="0">
                <a:solidFill>
                  <a:schemeClr val="bg1"/>
                </a:solidFill>
              </a:rPr>
              <a:t>، </a:t>
            </a:r>
            <a:r>
              <a:rPr lang="ar-SA" b="1" dirty="0" err="1" smtClean="0">
                <a:solidFill>
                  <a:schemeClr val="bg1"/>
                </a:solidFill>
              </a:rPr>
              <a:t>كروسيدوليت</a:t>
            </a:r>
            <a:r>
              <a:rPr lang="ar-SA" b="1" dirty="0" smtClean="0">
                <a:solidFill>
                  <a:schemeClr val="bg1"/>
                </a:solidFill>
              </a:rPr>
              <a:t>، </a:t>
            </a:r>
            <a:r>
              <a:rPr lang="ar-SA" b="1" dirty="0" err="1" smtClean="0">
                <a:solidFill>
                  <a:schemeClr val="bg1"/>
                </a:solidFill>
              </a:rPr>
              <a:t>تريموليت</a:t>
            </a:r>
            <a:r>
              <a:rPr lang="ar-SA" b="1" dirty="0" smtClean="0">
                <a:solidFill>
                  <a:schemeClr val="bg1"/>
                </a:solidFill>
              </a:rPr>
              <a:t>، </a:t>
            </a:r>
            <a:r>
              <a:rPr lang="ar-SA" b="1" dirty="0" err="1" smtClean="0">
                <a:solidFill>
                  <a:schemeClr val="bg1"/>
                </a:solidFill>
              </a:rPr>
              <a:t>أَكْتينوليت</a:t>
            </a:r>
            <a:r>
              <a:rPr lang="ar-SA" b="1" dirty="0" smtClean="0">
                <a:solidFill>
                  <a:schemeClr val="bg1"/>
                </a:solidFill>
              </a:rPr>
              <a:t>، </a:t>
            </a:r>
            <a:r>
              <a:rPr lang="ar-SA" b="1" dirty="0" err="1" smtClean="0">
                <a:solidFill>
                  <a:schemeClr val="bg1"/>
                </a:solidFill>
              </a:rPr>
              <a:t>أَنْثوفيليت</a:t>
            </a:r>
            <a:r>
              <a:rPr lang="ar-SA" b="1" dirty="0" smtClean="0">
                <a:solidFill>
                  <a:schemeClr val="bg1"/>
                </a:solidFill>
              </a:rPr>
              <a:t>)</a:t>
            </a:r>
            <a:endParaRPr lang="en-US" b="1" dirty="0" smtClean="0">
              <a:solidFill>
                <a:schemeClr val="bg1"/>
              </a:solidFill>
            </a:endParaRPr>
          </a:p>
          <a:p>
            <a:pPr>
              <a:buNone/>
            </a:pPr>
            <a:r>
              <a:rPr lang="en-US" b="1" dirty="0" smtClean="0">
                <a:solidFill>
                  <a:srgbClr val="002060"/>
                </a:solidFill>
              </a:rPr>
              <a:t>    Asbestos (forms: </a:t>
            </a:r>
            <a:r>
              <a:rPr lang="en-US" b="1" dirty="0" err="1" smtClean="0">
                <a:solidFill>
                  <a:srgbClr val="002060"/>
                </a:solidFill>
              </a:rPr>
              <a:t>chrysotile</a:t>
            </a:r>
            <a:r>
              <a:rPr lang="en-US" b="1" dirty="0" smtClean="0">
                <a:solidFill>
                  <a:srgbClr val="002060"/>
                </a:solidFill>
              </a:rPr>
              <a:t>, </a:t>
            </a:r>
            <a:r>
              <a:rPr lang="en-US" b="1" dirty="0" err="1" smtClean="0">
                <a:solidFill>
                  <a:srgbClr val="002060"/>
                </a:solidFill>
              </a:rPr>
              <a:t>amosite</a:t>
            </a:r>
            <a:r>
              <a:rPr lang="en-US" b="1" dirty="0" smtClean="0">
                <a:solidFill>
                  <a:srgbClr val="002060"/>
                </a:solidFill>
              </a:rPr>
              <a:t>, </a:t>
            </a:r>
            <a:r>
              <a:rPr lang="en-US" b="1" dirty="0" err="1" smtClean="0">
                <a:solidFill>
                  <a:srgbClr val="002060"/>
                </a:solidFill>
              </a:rPr>
              <a:t>crocidolite</a:t>
            </a:r>
            <a:r>
              <a:rPr lang="en-US" b="1" dirty="0" smtClean="0">
                <a:solidFill>
                  <a:srgbClr val="002060"/>
                </a:solidFill>
              </a:rPr>
              <a:t>, </a:t>
            </a:r>
            <a:r>
              <a:rPr lang="en-US" b="1" dirty="0" err="1" smtClean="0">
                <a:solidFill>
                  <a:srgbClr val="002060"/>
                </a:solidFill>
              </a:rPr>
              <a:t>tremolite</a:t>
            </a:r>
            <a:r>
              <a:rPr lang="en-US" b="1" dirty="0" smtClean="0">
                <a:solidFill>
                  <a:srgbClr val="002060"/>
                </a:solidFill>
              </a:rPr>
              <a:t>,     </a:t>
            </a:r>
          </a:p>
          <a:p>
            <a:pPr algn="l" rtl="0">
              <a:buNone/>
            </a:pPr>
            <a:r>
              <a:rPr lang="en-US" b="1" dirty="0" smtClean="0">
                <a:solidFill>
                  <a:srgbClr val="002060"/>
                </a:solidFill>
              </a:rPr>
              <a:t>               </a:t>
            </a:r>
            <a:r>
              <a:rPr lang="en-US" b="1" dirty="0" err="1" smtClean="0">
                <a:solidFill>
                  <a:srgbClr val="002060"/>
                </a:solidFill>
              </a:rPr>
              <a:t>actinolite</a:t>
            </a:r>
            <a:r>
              <a:rPr lang="en-US" b="1" dirty="0" smtClean="0">
                <a:solidFill>
                  <a:srgbClr val="002060"/>
                </a:solidFill>
              </a:rPr>
              <a:t>, </a:t>
            </a:r>
            <a:r>
              <a:rPr lang="en-US" b="1" dirty="0" err="1" smtClean="0">
                <a:solidFill>
                  <a:srgbClr val="002060"/>
                </a:solidFill>
              </a:rPr>
              <a:t>Anthophyllite</a:t>
            </a:r>
            <a:r>
              <a:rPr lang="en-US" b="1" dirty="0" smtClean="0">
                <a:solidFill>
                  <a:srgbClr val="002060"/>
                </a:solidFill>
              </a:rPr>
              <a:t>)  </a:t>
            </a:r>
            <a:endParaRPr lang="en-US" dirty="0" smtClean="0">
              <a:solidFill>
                <a:srgbClr val="002060"/>
              </a:solidFill>
            </a:endParaRPr>
          </a:p>
          <a:p>
            <a:pPr algn="r">
              <a:buFont typeface="Wingdings" pitchFamily="2" charset="2"/>
              <a:buChar char="Ø"/>
            </a:pPr>
            <a:r>
              <a:rPr lang="ar-SA" b="1" dirty="0" err="1" smtClean="0">
                <a:solidFill>
                  <a:schemeClr val="bg1"/>
                </a:solidFill>
              </a:rPr>
              <a:t>الإيرْيونيت</a:t>
            </a:r>
            <a:endParaRPr lang="ar-SA" b="1" dirty="0" smtClean="0">
              <a:solidFill>
                <a:schemeClr val="bg1"/>
              </a:solidFill>
            </a:endParaRPr>
          </a:p>
          <a:p>
            <a:pPr>
              <a:buNone/>
            </a:pPr>
            <a:r>
              <a:rPr lang="ar-SA" b="1" dirty="0" smtClean="0">
                <a:solidFill>
                  <a:srgbClr val="002060"/>
                </a:solidFill>
              </a:rPr>
              <a:t>     </a:t>
            </a:r>
            <a:r>
              <a:rPr lang="en-US" b="1" dirty="0" err="1" smtClean="0">
                <a:solidFill>
                  <a:srgbClr val="002060"/>
                </a:solidFill>
              </a:rPr>
              <a:t>Erionite</a:t>
            </a:r>
            <a:endParaRPr lang="en-US" b="1" dirty="0" smtClean="0">
              <a:solidFill>
                <a:srgbClr val="002060"/>
              </a:solidFill>
            </a:endParaRPr>
          </a:p>
          <a:p>
            <a:pPr>
              <a:buFont typeface="Wingdings" pitchFamily="2" charset="2"/>
              <a:buChar char="Ø"/>
            </a:pPr>
            <a:r>
              <a:rPr lang="ar-SA" b="1" dirty="0" err="1" smtClean="0">
                <a:solidFill>
                  <a:schemeClr val="bg1"/>
                </a:solidFill>
              </a:rPr>
              <a:t>غُبارالسِّيليكا</a:t>
            </a:r>
            <a:r>
              <a:rPr lang="ar-SA" b="1" dirty="0" smtClean="0">
                <a:solidFill>
                  <a:schemeClr val="bg1"/>
                </a:solidFill>
              </a:rPr>
              <a:t> البِلُّورِيَّة على شكل </a:t>
            </a:r>
            <a:r>
              <a:rPr lang="ar-SA" b="1" dirty="0" err="1" smtClean="0">
                <a:solidFill>
                  <a:schemeClr val="bg1"/>
                </a:solidFill>
              </a:rPr>
              <a:t>كُوارْتْز</a:t>
            </a:r>
            <a:r>
              <a:rPr lang="ar-SA" b="1" dirty="0" smtClean="0">
                <a:solidFill>
                  <a:schemeClr val="bg1"/>
                </a:solidFill>
              </a:rPr>
              <a:t> أو </a:t>
            </a:r>
            <a:r>
              <a:rPr lang="ar-SA" b="1" dirty="0" err="1" smtClean="0">
                <a:solidFill>
                  <a:schemeClr val="bg1"/>
                </a:solidFill>
              </a:rPr>
              <a:t>كريسْتوباليت</a:t>
            </a:r>
            <a:endParaRPr lang="ar-SA" b="1" dirty="0" smtClean="0">
              <a:solidFill>
                <a:schemeClr val="bg1"/>
              </a:solidFill>
            </a:endParaRPr>
          </a:p>
          <a:p>
            <a:pPr>
              <a:buNone/>
            </a:pPr>
            <a:r>
              <a:rPr lang="ar-SA" b="1" dirty="0" smtClean="0">
                <a:solidFill>
                  <a:srgbClr val="002060"/>
                </a:solidFill>
              </a:rPr>
              <a:t>    </a:t>
            </a:r>
            <a:r>
              <a:rPr lang="en-US" b="1" dirty="0" smtClean="0">
                <a:solidFill>
                  <a:srgbClr val="002060"/>
                </a:solidFill>
              </a:rPr>
              <a:t>Silica dust, crystalline, in the form of quartz or </a:t>
            </a:r>
            <a:r>
              <a:rPr lang="en-US" b="1" dirty="0" err="1" smtClean="0">
                <a:solidFill>
                  <a:srgbClr val="002060"/>
                </a:solidFill>
              </a:rPr>
              <a:t>cristobalite</a:t>
            </a:r>
            <a:endParaRPr lang="en-US" dirty="0" smtClean="0">
              <a:solidFill>
                <a:srgbClr val="002060"/>
              </a:solidFill>
            </a:endParaRPr>
          </a:p>
          <a:p>
            <a:pPr>
              <a:buFont typeface="Wingdings" pitchFamily="2" charset="2"/>
              <a:buChar char="Ø"/>
            </a:pPr>
            <a:r>
              <a:rPr lang="ar-SA" b="1" dirty="0" err="1" smtClean="0">
                <a:solidFill>
                  <a:schemeClr val="bg1"/>
                </a:solidFill>
              </a:rPr>
              <a:t>الإيدينيت</a:t>
            </a:r>
            <a:r>
              <a:rPr lang="ar-SA" b="1" dirty="0" smtClean="0">
                <a:solidFill>
                  <a:schemeClr val="bg1"/>
                </a:solidFill>
              </a:rPr>
              <a:t> </a:t>
            </a:r>
            <a:r>
              <a:rPr lang="ar-SA" b="1" dirty="0" err="1" smtClean="0">
                <a:solidFill>
                  <a:schemeClr val="bg1"/>
                </a:solidFill>
              </a:rPr>
              <a:t>الفلوري</a:t>
            </a:r>
            <a:r>
              <a:rPr lang="ar-SA" b="1" dirty="0" smtClean="0">
                <a:solidFill>
                  <a:schemeClr val="bg1"/>
                </a:solidFill>
              </a:rPr>
              <a:t> (من </a:t>
            </a:r>
            <a:r>
              <a:rPr lang="ar-SA" b="1" dirty="0" err="1" smtClean="0">
                <a:solidFill>
                  <a:schemeClr val="bg1"/>
                </a:solidFill>
              </a:rPr>
              <a:t>الأَمْفيبولات</a:t>
            </a:r>
            <a:r>
              <a:rPr lang="ar-SA" b="1" dirty="0" smtClean="0">
                <a:solidFill>
                  <a:schemeClr val="bg1"/>
                </a:solidFill>
              </a:rPr>
              <a:t> اللَّيفِيَّة)</a:t>
            </a:r>
          </a:p>
          <a:p>
            <a:pPr>
              <a:buNone/>
            </a:pPr>
            <a:r>
              <a:rPr lang="ar-SA" b="1" dirty="0" smtClean="0">
                <a:solidFill>
                  <a:srgbClr val="002060"/>
                </a:solidFill>
              </a:rPr>
              <a:t>    </a:t>
            </a:r>
            <a:r>
              <a:rPr lang="en-US" b="1" dirty="0" err="1" smtClean="0">
                <a:solidFill>
                  <a:srgbClr val="002060"/>
                </a:solidFill>
              </a:rPr>
              <a:t>Fluoro–edenite</a:t>
            </a:r>
            <a:r>
              <a:rPr lang="en-US" b="1" dirty="0" smtClean="0">
                <a:solidFill>
                  <a:srgbClr val="002060"/>
                </a:solidFill>
              </a:rPr>
              <a:t> fibrous amphibole</a:t>
            </a:r>
            <a:endParaRPr lang="en-US" dirty="0" smtClean="0">
              <a:solidFill>
                <a:srgbClr val="002060"/>
              </a:solidFill>
            </a:endParaRPr>
          </a:p>
          <a:p>
            <a:pPr>
              <a:buNone/>
            </a:pPr>
            <a:endParaRPr lang="ar-SY"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71</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368412"/>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600" b="1" dirty="0" err="1" smtClean="0">
                <a:solidFill>
                  <a:srgbClr val="0070C0"/>
                </a:solidFill>
                <a:latin typeface="Monotype Koufi" pitchFamily="2" charset="-78"/>
                <a:ea typeface="Monotype Koufi" pitchFamily="2" charset="-78"/>
                <a:cs typeface="PT Bold Heading" pitchFamily="2" charset="-78"/>
              </a:rPr>
              <a:t>الغبارية</a:t>
            </a:r>
            <a:r>
              <a:rPr lang="ar-SY" sz="3600" b="1" dirty="0" smtClean="0">
                <a:solidFill>
                  <a:srgbClr val="0070C0"/>
                </a:solidFill>
                <a:latin typeface="Monotype Koufi" pitchFamily="2" charset="-78"/>
                <a:ea typeface="Monotype Koufi" pitchFamily="2" charset="-78"/>
                <a:cs typeface="PT Bold Heading" pitchFamily="2" charset="-78"/>
              </a:rPr>
              <a:t> والليفية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err="1" smtClean="0">
                <a:solidFill>
                  <a:srgbClr val="C00000"/>
                </a:solidFill>
                <a:latin typeface="Monotype Koufi" pitchFamily="2" charset="-78"/>
                <a:ea typeface="Monotype Koufi" pitchFamily="2" charset="-78"/>
                <a:cs typeface="PT Bold Heading" pitchFamily="2" charset="-78"/>
              </a:rPr>
              <a:t>اللاعضوية</a:t>
            </a:r>
            <a:r>
              <a:rPr lang="ar-SY" sz="3600" b="1" baseline="30000" dirty="0" smtClean="0">
                <a:solidFill>
                  <a:srgbClr val="00B050"/>
                </a:solidFill>
                <a:latin typeface="Monotype Koufi" pitchFamily="2" charset="-78"/>
                <a:ea typeface="Monotype Koufi" pitchFamily="2" charset="-78"/>
                <a:cs typeface="PT Bold Heading" pitchFamily="2" charset="-78"/>
              </a:rPr>
              <a:t> 1، 4، 17، 28</a:t>
            </a:r>
            <a:endParaRPr lang="ar-SY" sz="3600" b="1" dirty="0">
              <a:solidFill>
                <a:srgbClr val="C00000"/>
              </a:solidFill>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72</a:t>
            </a:fld>
            <a:endParaRPr lang="ar-SA" dirty="0">
              <a:solidFill>
                <a:srgbClr val="002060"/>
              </a:solidFill>
            </a:endParaRPr>
          </a:p>
        </p:txBody>
      </p:sp>
      <p:pic>
        <p:nvPicPr>
          <p:cNvPr id="8" name="عنصر نائب للمحتوى 7" descr="C:\Users\bassam\Documents\صور\اسبست\اسبست أبيض.jpg"/>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43042" y="1928802"/>
            <a:ext cx="5664200" cy="381000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7" name="مستطيل 6"/>
          <p:cNvSpPr/>
          <p:nvPr/>
        </p:nvSpPr>
        <p:spPr>
          <a:xfrm>
            <a:off x="1043608" y="5886564"/>
            <a:ext cx="7272807" cy="430887"/>
          </a:xfrm>
          <a:prstGeom prst="rect">
            <a:avLst/>
          </a:prstGeom>
        </p:spPr>
        <p:txBody>
          <a:bodyPr wrap="square">
            <a:spAutoFit/>
          </a:bodyPr>
          <a:lstStyle/>
          <a:p>
            <a:r>
              <a:rPr lang="ar-SA" sz="2200" b="1" dirty="0" smtClean="0">
                <a:solidFill>
                  <a:srgbClr val="002060"/>
                </a:solidFill>
                <a:latin typeface="Monotype Koufi" pitchFamily="2" charset="-78"/>
                <a:ea typeface="Monotype Koufi" pitchFamily="2" charset="-78"/>
                <a:cs typeface="Monotype Koufi" pitchFamily="2" charset="-78"/>
              </a:rPr>
              <a:t>ألياف </a:t>
            </a:r>
            <a:r>
              <a:rPr lang="ar-SA" sz="2200" b="1" dirty="0" err="1">
                <a:solidFill>
                  <a:srgbClr val="002060"/>
                </a:solidFill>
                <a:latin typeface="Monotype Koufi" pitchFamily="2" charset="-78"/>
                <a:ea typeface="Monotype Koufi" pitchFamily="2" charset="-78"/>
                <a:cs typeface="Monotype Koufi" pitchFamily="2" charset="-78"/>
              </a:rPr>
              <a:t>الأَسْبَسْت</a:t>
            </a:r>
            <a:r>
              <a:rPr lang="ar-SA" sz="2200" b="1" dirty="0">
                <a:solidFill>
                  <a:srgbClr val="002060"/>
                </a:solidFill>
                <a:latin typeface="Monotype Koufi" pitchFamily="2" charset="-78"/>
                <a:ea typeface="Monotype Koufi" pitchFamily="2" charset="-78"/>
                <a:cs typeface="Monotype Koufi" pitchFamily="2" charset="-78"/>
              </a:rPr>
              <a:t> (الحَرير الصَّخْري) الأبيض (</a:t>
            </a:r>
            <a:r>
              <a:rPr lang="ar-SA" sz="2200" b="1" dirty="0" err="1" smtClean="0">
                <a:solidFill>
                  <a:srgbClr val="002060"/>
                </a:solidFill>
                <a:latin typeface="Monotype Koufi" pitchFamily="2" charset="-78"/>
                <a:ea typeface="Monotype Koufi" pitchFamily="2" charset="-78"/>
                <a:cs typeface="Monotype Koufi" pitchFamily="2" charset="-78"/>
              </a:rPr>
              <a:t>كريزوتيل</a:t>
            </a:r>
            <a:r>
              <a:rPr lang="ar-SA" sz="2200" b="1" dirty="0" smtClean="0">
                <a:solidFill>
                  <a:srgbClr val="002060"/>
                </a:solidFill>
                <a:latin typeface="Monotype Koufi" pitchFamily="2" charset="-78"/>
                <a:ea typeface="Monotype Koufi" pitchFamily="2" charset="-78"/>
                <a:cs typeface="Monotype Koufi" pitchFamily="2" charset="-78"/>
              </a:rPr>
              <a:t>) بالحالَة الطَّبيعِيَّة</a:t>
            </a:r>
            <a:endParaRPr lang="en-US" sz="2200" dirty="0">
              <a:solidFill>
                <a:srgbClr val="002060"/>
              </a:solidFill>
              <a:ea typeface="Monotype Koufi" pitchFamily="2" charset="-78"/>
              <a:cs typeface="Monotype Koufi" pitchFamily="2" charset="-78"/>
            </a:endParaRPr>
          </a:p>
        </p:txBody>
      </p:sp>
    </p:spTree>
    <p:extLst>
      <p:ext uri="{BB962C8B-B14F-4D97-AF65-F5344CB8AC3E}">
        <p14:creationId xmlns:p14="http://schemas.microsoft.com/office/powerpoint/2010/main" xmlns="" val="29608605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439850"/>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600" b="1" dirty="0" err="1" smtClean="0">
                <a:solidFill>
                  <a:srgbClr val="0070C0"/>
                </a:solidFill>
                <a:latin typeface="Monotype Koufi" pitchFamily="2" charset="-78"/>
                <a:ea typeface="Monotype Koufi" pitchFamily="2" charset="-78"/>
                <a:cs typeface="PT Bold Heading" pitchFamily="2" charset="-78"/>
              </a:rPr>
              <a:t>الغبارية</a:t>
            </a:r>
            <a:r>
              <a:rPr lang="ar-SY" sz="3600" b="1" dirty="0" smtClean="0">
                <a:solidFill>
                  <a:srgbClr val="0070C0"/>
                </a:solidFill>
                <a:latin typeface="Monotype Koufi" pitchFamily="2" charset="-78"/>
                <a:ea typeface="Monotype Koufi" pitchFamily="2" charset="-78"/>
                <a:cs typeface="PT Bold Heading" pitchFamily="2" charset="-78"/>
              </a:rPr>
              <a:t> والليفية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err="1" smtClean="0">
                <a:solidFill>
                  <a:srgbClr val="C00000"/>
                </a:solidFill>
                <a:latin typeface="Monotype Koufi" pitchFamily="2" charset="-78"/>
                <a:ea typeface="Monotype Koufi" pitchFamily="2" charset="-78"/>
                <a:cs typeface="PT Bold Heading" pitchFamily="2" charset="-78"/>
              </a:rPr>
              <a:t>اللاعضوية</a:t>
            </a:r>
            <a:r>
              <a:rPr lang="ar-SY" sz="3600" b="1" baseline="30000" dirty="0" smtClean="0">
                <a:solidFill>
                  <a:srgbClr val="00B050"/>
                </a:solidFill>
                <a:latin typeface="Monotype Koufi" pitchFamily="2" charset="-78"/>
                <a:ea typeface="Monotype Koufi" pitchFamily="2" charset="-78"/>
                <a:cs typeface="PT Bold Heading" pitchFamily="2" charset="-78"/>
              </a:rPr>
              <a:t> 1، 4، 17، 28</a:t>
            </a:r>
            <a:endParaRPr lang="ar-SY" sz="2600" b="1" dirty="0">
              <a:solidFill>
                <a:srgbClr val="C00000"/>
              </a:solidFill>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73</a:t>
            </a:fld>
            <a:endParaRPr lang="ar-SA" dirty="0">
              <a:solidFill>
                <a:srgbClr val="002060"/>
              </a:solidFill>
            </a:endParaRPr>
          </a:p>
        </p:txBody>
      </p:sp>
      <p:sp>
        <p:nvSpPr>
          <p:cNvPr id="7" name="مستطيل 6"/>
          <p:cNvSpPr/>
          <p:nvPr/>
        </p:nvSpPr>
        <p:spPr>
          <a:xfrm>
            <a:off x="714348" y="5786454"/>
            <a:ext cx="7848872" cy="430887"/>
          </a:xfrm>
          <a:prstGeom prst="rect">
            <a:avLst/>
          </a:prstGeom>
        </p:spPr>
        <p:txBody>
          <a:bodyPr wrap="square">
            <a:spAutoFit/>
          </a:bodyPr>
          <a:lstStyle/>
          <a:p>
            <a:pPr algn="ctr"/>
            <a:r>
              <a:rPr lang="ar-SA" sz="2200" b="1" dirty="0" smtClean="0">
                <a:solidFill>
                  <a:srgbClr val="002060"/>
                </a:solidFill>
                <a:latin typeface="Monotype Koufi" pitchFamily="2" charset="-78"/>
                <a:ea typeface="Monotype Koufi" pitchFamily="2" charset="-78"/>
                <a:cs typeface="Monotype Koufi" pitchFamily="2" charset="-78"/>
              </a:rPr>
              <a:t>ألْياف </a:t>
            </a:r>
            <a:r>
              <a:rPr lang="ar-SA" sz="2200" b="1" dirty="0" err="1">
                <a:solidFill>
                  <a:srgbClr val="002060"/>
                </a:solidFill>
                <a:latin typeface="Monotype Koufi" pitchFamily="2" charset="-78"/>
                <a:ea typeface="Monotype Koufi" pitchFamily="2" charset="-78"/>
                <a:cs typeface="Monotype Koufi" pitchFamily="2" charset="-78"/>
              </a:rPr>
              <a:t>الأَسْبَسْت</a:t>
            </a:r>
            <a:r>
              <a:rPr lang="ar-SA" sz="2200" b="1" dirty="0">
                <a:solidFill>
                  <a:srgbClr val="002060"/>
                </a:solidFill>
                <a:latin typeface="Monotype Koufi" pitchFamily="2" charset="-78"/>
                <a:ea typeface="Monotype Koufi" pitchFamily="2" charset="-78"/>
                <a:cs typeface="Monotype Koufi" pitchFamily="2" charset="-78"/>
              </a:rPr>
              <a:t> (الحَرير الصَّخْري) الأزرق (</a:t>
            </a:r>
            <a:r>
              <a:rPr lang="ar-SA" sz="2200" b="1" dirty="0" err="1">
                <a:solidFill>
                  <a:srgbClr val="002060"/>
                </a:solidFill>
                <a:latin typeface="Monotype Koufi" pitchFamily="2" charset="-78"/>
                <a:ea typeface="Monotype Koufi" pitchFamily="2" charset="-78"/>
                <a:cs typeface="Monotype Koufi" pitchFamily="2" charset="-78"/>
              </a:rPr>
              <a:t>كروسيدوليت</a:t>
            </a:r>
            <a:r>
              <a:rPr lang="ar-SA" sz="2200" b="1" dirty="0">
                <a:solidFill>
                  <a:srgbClr val="002060"/>
                </a:solidFill>
                <a:latin typeface="Monotype Koufi" pitchFamily="2" charset="-78"/>
                <a:ea typeface="Monotype Koufi" pitchFamily="2" charset="-78"/>
                <a:cs typeface="Monotype Koufi" pitchFamily="2" charset="-78"/>
              </a:rPr>
              <a:t>) بالحالَة </a:t>
            </a:r>
            <a:r>
              <a:rPr lang="ar-SA" sz="2200" b="1" dirty="0" smtClean="0">
                <a:solidFill>
                  <a:srgbClr val="002060"/>
                </a:solidFill>
                <a:latin typeface="Monotype Koufi" pitchFamily="2" charset="-78"/>
                <a:ea typeface="Monotype Koufi" pitchFamily="2" charset="-78"/>
                <a:cs typeface="Monotype Koufi" pitchFamily="2" charset="-78"/>
              </a:rPr>
              <a:t>الطَّبيعِيَّة</a:t>
            </a:r>
            <a:endParaRPr lang="en-US" sz="2200" dirty="0">
              <a:solidFill>
                <a:srgbClr val="002060"/>
              </a:solidFill>
              <a:ea typeface="Monotype Koufi" pitchFamily="2" charset="-78"/>
              <a:cs typeface="Monotype Koufi" pitchFamily="2" charset="-78"/>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765920" y="1772816"/>
            <a:ext cx="5721761" cy="38884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68582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368412"/>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600" b="1" dirty="0" err="1" smtClean="0">
                <a:solidFill>
                  <a:srgbClr val="0070C0"/>
                </a:solidFill>
                <a:latin typeface="Monotype Koufi" pitchFamily="2" charset="-78"/>
                <a:ea typeface="Monotype Koufi" pitchFamily="2" charset="-78"/>
                <a:cs typeface="PT Bold Heading" pitchFamily="2" charset="-78"/>
              </a:rPr>
              <a:t>الغبارية</a:t>
            </a:r>
            <a:r>
              <a:rPr lang="ar-SY" sz="3600" b="1" dirty="0" smtClean="0">
                <a:solidFill>
                  <a:srgbClr val="0070C0"/>
                </a:solidFill>
                <a:latin typeface="Monotype Koufi" pitchFamily="2" charset="-78"/>
                <a:ea typeface="Monotype Koufi" pitchFamily="2" charset="-78"/>
                <a:cs typeface="PT Bold Heading" pitchFamily="2" charset="-78"/>
              </a:rPr>
              <a:t> والليفية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err="1" smtClean="0">
                <a:solidFill>
                  <a:srgbClr val="C00000"/>
                </a:solidFill>
                <a:latin typeface="Monotype Koufi" pitchFamily="2" charset="-78"/>
                <a:ea typeface="Monotype Koufi" pitchFamily="2" charset="-78"/>
                <a:cs typeface="PT Bold Heading" pitchFamily="2" charset="-78"/>
              </a:rPr>
              <a:t>اللاعضوية</a:t>
            </a:r>
            <a:r>
              <a:rPr lang="ar-SY" sz="3600" b="1" baseline="30000" dirty="0" smtClean="0">
                <a:solidFill>
                  <a:srgbClr val="00B050"/>
                </a:solidFill>
                <a:latin typeface="Monotype Koufi" pitchFamily="2" charset="-78"/>
                <a:ea typeface="Monotype Koufi" pitchFamily="2" charset="-78"/>
                <a:cs typeface="PT Bold Heading" pitchFamily="2" charset="-78"/>
              </a:rPr>
              <a:t> 1، 4، 17، 28</a:t>
            </a:r>
            <a:endParaRPr lang="ar-SY" sz="2600" b="1" dirty="0">
              <a:solidFill>
                <a:srgbClr val="C00000"/>
              </a:solidFill>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74</a:t>
            </a:fld>
            <a:endParaRPr lang="ar-SA" dirty="0">
              <a:solidFill>
                <a:srgbClr val="002060"/>
              </a:solidFill>
            </a:endParaRPr>
          </a:p>
        </p:txBody>
      </p:sp>
      <p:sp>
        <p:nvSpPr>
          <p:cNvPr id="7" name="مستطيل 6"/>
          <p:cNvSpPr/>
          <p:nvPr/>
        </p:nvSpPr>
        <p:spPr>
          <a:xfrm>
            <a:off x="1821047" y="5880328"/>
            <a:ext cx="6264696" cy="430887"/>
          </a:xfrm>
          <a:prstGeom prst="rect">
            <a:avLst/>
          </a:prstGeom>
        </p:spPr>
        <p:txBody>
          <a:bodyPr wrap="square">
            <a:spAutoFit/>
          </a:bodyPr>
          <a:lstStyle/>
          <a:p>
            <a:pPr algn="ctr"/>
            <a:r>
              <a:rPr lang="ar-SA" sz="2200" b="1" dirty="0" smtClean="0">
                <a:solidFill>
                  <a:srgbClr val="002060"/>
                </a:solidFill>
                <a:latin typeface="Monotype Koufi" pitchFamily="2" charset="-78"/>
                <a:ea typeface="Monotype Koufi" pitchFamily="2" charset="-78"/>
                <a:cs typeface="Monotype Koufi" pitchFamily="2" charset="-78"/>
              </a:rPr>
              <a:t>ألْياف </a:t>
            </a:r>
            <a:r>
              <a:rPr lang="ar-SA" sz="2200" b="1" dirty="0" err="1">
                <a:solidFill>
                  <a:srgbClr val="002060"/>
                </a:solidFill>
                <a:latin typeface="Monotype Koufi" pitchFamily="2" charset="-78"/>
                <a:ea typeface="Monotype Koufi" pitchFamily="2" charset="-78"/>
                <a:cs typeface="Monotype Koufi" pitchFamily="2" charset="-78"/>
              </a:rPr>
              <a:t>الأَسْبَسْت</a:t>
            </a:r>
            <a:r>
              <a:rPr lang="ar-SA" sz="2200" b="1" dirty="0">
                <a:solidFill>
                  <a:srgbClr val="002060"/>
                </a:solidFill>
                <a:latin typeface="Monotype Koufi" pitchFamily="2" charset="-78"/>
                <a:ea typeface="Monotype Koufi" pitchFamily="2" charset="-78"/>
                <a:cs typeface="Monotype Koufi" pitchFamily="2" charset="-78"/>
              </a:rPr>
              <a:t> (الحَرير الصَّخْري) كما تبدو </a:t>
            </a:r>
            <a:r>
              <a:rPr lang="ar-SA" sz="2200" b="1" dirty="0" smtClean="0">
                <a:solidFill>
                  <a:srgbClr val="002060"/>
                </a:solidFill>
                <a:latin typeface="Monotype Koufi" pitchFamily="2" charset="-78"/>
                <a:ea typeface="Monotype Koufi" pitchFamily="2" charset="-78"/>
                <a:cs typeface="Monotype Koufi" pitchFamily="2" charset="-78"/>
              </a:rPr>
              <a:t>بالمِجْهَر</a:t>
            </a:r>
            <a:endParaRPr lang="en-US" sz="2200" dirty="0">
              <a:solidFill>
                <a:srgbClr val="002060"/>
              </a:solidFill>
              <a:ea typeface="Monotype Koufi" pitchFamily="2" charset="-78"/>
              <a:cs typeface="Monotype Koufi" pitchFamily="2" charset="-78"/>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899639" y="1772816"/>
            <a:ext cx="4107512" cy="4107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68582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511288"/>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600" b="1" dirty="0" err="1" smtClean="0">
                <a:solidFill>
                  <a:srgbClr val="0070C0"/>
                </a:solidFill>
                <a:latin typeface="Monotype Koufi" pitchFamily="2" charset="-78"/>
                <a:ea typeface="Monotype Koufi" pitchFamily="2" charset="-78"/>
                <a:cs typeface="PT Bold Heading" pitchFamily="2" charset="-78"/>
              </a:rPr>
              <a:t>الغبارية</a:t>
            </a:r>
            <a:r>
              <a:rPr lang="ar-SY" sz="3600" b="1" dirty="0" smtClean="0">
                <a:solidFill>
                  <a:srgbClr val="0070C0"/>
                </a:solidFill>
                <a:latin typeface="Monotype Koufi" pitchFamily="2" charset="-78"/>
                <a:ea typeface="Monotype Koufi" pitchFamily="2" charset="-78"/>
                <a:cs typeface="PT Bold Heading" pitchFamily="2" charset="-78"/>
              </a:rPr>
              <a:t> والليفية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err="1" smtClean="0">
                <a:solidFill>
                  <a:srgbClr val="C00000"/>
                </a:solidFill>
                <a:latin typeface="Monotype Koufi" pitchFamily="2" charset="-78"/>
                <a:ea typeface="Monotype Koufi" pitchFamily="2" charset="-78"/>
                <a:cs typeface="PT Bold Heading" pitchFamily="2" charset="-78"/>
              </a:rPr>
              <a:t>اللاعضوية</a:t>
            </a:r>
            <a:r>
              <a:rPr lang="ar-SY" sz="3600" b="1" baseline="30000" dirty="0" smtClean="0">
                <a:solidFill>
                  <a:srgbClr val="00B050"/>
                </a:solidFill>
                <a:latin typeface="Monotype Koufi" pitchFamily="2" charset="-78"/>
                <a:ea typeface="Monotype Koufi" pitchFamily="2" charset="-78"/>
                <a:cs typeface="PT Bold Heading" pitchFamily="2" charset="-78"/>
              </a:rPr>
              <a:t> 1، 4، 17، 28</a:t>
            </a:r>
            <a:endParaRPr lang="ar-SY" sz="2600" b="1" dirty="0">
              <a:solidFill>
                <a:srgbClr val="C00000"/>
              </a:solidFill>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75</a:t>
            </a:fld>
            <a:endParaRPr lang="ar-SA" dirty="0">
              <a:solidFill>
                <a:srgbClr val="002060"/>
              </a:solidFill>
            </a:endParaRPr>
          </a:p>
        </p:txBody>
      </p:sp>
      <p:sp>
        <p:nvSpPr>
          <p:cNvPr id="7" name="مستطيل 6"/>
          <p:cNvSpPr/>
          <p:nvPr/>
        </p:nvSpPr>
        <p:spPr>
          <a:xfrm>
            <a:off x="2051720" y="5548064"/>
            <a:ext cx="5472608" cy="430887"/>
          </a:xfrm>
          <a:prstGeom prst="rect">
            <a:avLst/>
          </a:prstGeom>
        </p:spPr>
        <p:txBody>
          <a:bodyPr wrap="square">
            <a:spAutoFit/>
          </a:bodyPr>
          <a:lstStyle/>
          <a:p>
            <a:pPr algn="ctr"/>
            <a:r>
              <a:rPr lang="ar-SA" sz="2200" b="1" dirty="0" smtClean="0">
                <a:solidFill>
                  <a:srgbClr val="002060"/>
                </a:solidFill>
                <a:latin typeface="Monotype Koufi" pitchFamily="2" charset="-78"/>
                <a:ea typeface="Monotype Koufi" pitchFamily="2" charset="-78"/>
                <a:cs typeface="Monotype Koufi" pitchFamily="2" charset="-78"/>
              </a:rPr>
              <a:t>ألْياف </a:t>
            </a:r>
            <a:r>
              <a:rPr lang="ar-SA" sz="2200" b="1" dirty="0" err="1">
                <a:solidFill>
                  <a:srgbClr val="002060"/>
                </a:solidFill>
                <a:latin typeface="Monotype Koufi" pitchFamily="2" charset="-78"/>
                <a:ea typeface="Monotype Koufi" pitchFamily="2" charset="-78"/>
                <a:cs typeface="Monotype Koufi" pitchFamily="2" charset="-78"/>
              </a:rPr>
              <a:t>الأَسْبَسْت</a:t>
            </a:r>
            <a:r>
              <a:rPr lang="ar-SA" sz="2200" b="1" dirty="0">
                <a:solidFill>
                  <a:srgbClr val="002060"/>
                </a:solidFill>
                <a:latin typeface="Monotype Koufi" pitchFamily="2" charset="-78"/>
                <a:ea typeface="Monotype Koufi" pitchFamily="2" charset="-78"/>
                <a:cs typeface="Monotype Koufi" pitchFamily="2" charset="-78"/>
              </a:rPr>
              <a:t> (الحَرير الصَّخْري) داخل نَسيج </a:t>
            </a:r>
            <a:r>
              <a:rPr lang="ar-SA" sz="2200" b="1" dirty="0" smtClean="0">
                <a:solidFill>
                  <a:srgbClr val="002060"/>
                </a:solidFill>
                <a:latin typeface="Monotype Koufi" pitchFamily="2" charset="-78"/>
                <a:ea typeface="Monotype Koufi" pitchFamily="2" charset="-78"/>
                <a:cs typeface="Monotype Koufi" pitchFamily="2" charset="-78"/>
              </a:rPr>
              <a:t>الرِّئَة</a:t>
            </a:r>
            <a:endParaRPr lang="en-US" sz="2200" dirty="0">
              <a:solidFill>
                <a:srgbClr val="002060"/>
              </a:solidFill>
              <a:ea typeface="Monotype Koufi" pitchFamily="2" charset="-78"/>
              <a:cs typeface="Monotype Koufi" pitchFamily="2" charset="-78"/>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357525" y="1988840"/>
            <a:ext cx="4963210" cy="3384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68582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511288"/>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600" b="1" dirty="0" err="1" smtClean="0">
                <a:solidFill>
                  <a:srgbClr val="0070C0"/>
                </a:solidFill>
                <a:latin typeface="Monotype Koufi" pitchFamily="2" charset="-78"/>
                <a:ea typeface="Monotype Koufi" pitchFamily="2" charset="-78"/>
                <a:cs typeface="PT Bold Heading" pitchFamily="2" charset="-78"/>
              </a:rPr>
              <a:t>الغبارية</a:t>
            </a:r>
            <a:r>
              <a:rPr lang="ar-SY" sz="3600" b="1" dirty="0" smtClean="0">
                <a:solidFill>
                  <a:srgbClr val="0070C0"/>
                </a:solidFill>
                <a:latin typeface="Monotype Koufi" pitchFamily="2" charset="-78"/>
                <a:ea typeface="Monotype Koufi" pitchFamily="2" charset="-78"/>
                <a:cs typeface="PT Bold Heading" pitchFamily="2" charset="-78"/>
              </a:rPr>
              <a:t> والليفية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err="1" smtClean="0">
                <a:solidFill>
                  <a:srgbClr val="C00000"/>
                </a:solidFill>
                <a:latin typeface="Monotype Koufi" pitchFamily="2" charset="-78"/>
                <a:ea typeface="Monotype Koufi" pitchFamily="2" charset="-78"/>
                <a:cs typeface="PT Bold Heading" pitchFamily="2" charset="-78"/>
              </a:rPr>
              <a:t>اللاعضوية</a:t>
            </a:r>
            <a:r>
              <a:rPr lang="ar-SY" sz="3600" b="1" baseline="30000" dirty="0" smtClean="0">
                <a:solidFill>
                  <a:srgbClr val="00B050"/>
                </a:solidFill>
                <a:latin typeface="Monotype Koufi" pitchFamily="2" charset="-78"/>
                <a:ea typeface="Monotype Koufi" pitchFamily="2" charset="-78"/>
                <a:cs typeface="PT Bold Heading" pitchFamily="2" charset="-78"/>
              </a:rPr>
              <a:t> 1، 4، 17، 28</a:t>
            </a:r>
            <a:endParaRPr lang="ar-SY" sz="2600" b="1" dirty="0">
              <a:solidFill>
                <a:srgbClr val="C00000"/>
              </a:solidFill>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76</a:t>
            </a:fld>
            <a:endParaRPr lang="ar-SA" dirty="0">
              <a:solidFill>
                <a:srgbClr val="002060"/>
              </a:solidFill>
            </a:endParaRPr>
          </a:p>
        </p:txBody>
      </p:sp>
      <p:sp>
        <p:nvSpPr>
          <p:cNvPr id="7" name="مستطيل 6"/>
          <p:cNvSpPr/>
          <p:nvPr/>
        </p:nvSpPr>
        <p:spPr>
          <a:xfrm>
            <a:off x="2500298" y="5429264"/>
            <a:ext cx="4572000" cy="430887"/>
          </a:xfrm>
          <a:prstGeom prst="rect">
            <a:avLst/>
          </a:prstGeom>
        </p:spPr>
        <p:txBody>
          <a:bodyPr>
            <a:spAutoFit/>
          </a:bodyPr>
          <a:lstStyle/>
          <a:p>
            <a:pPr algn="ctr"/>
            <a:r>
              <a:rPr lang="ar-SA" sz="2200" b="1" dirty="0" smtClean="0">
                <a:solidFill>
                  <a:srgbClr val="002060"/>
                </a:solidFill>
                <a:latin typeface="Monotype Koufi" pitchFamily="2" charset="-78"/>
                <a:ea typeface="Monotype Koufi" pitchFamily="2" charset="-78"/>
                <a:cs typeface="Monotype Koufi" pitchFamily="2" charset="-78"/>
              </a:rPr>
              <a:t>تَصْنيع </a:t>
            </a:r>
            <a:r>
              <a:rPr lang="ar-SA" sz="2200" b="1" dirty="0">
                <a:solidFill>
                  <a:srgbClr val="002060"/>
                </a:solidFill>
                <a:latin typeface="Monotype Koufi" pitchFamily="2" charset="-78"/>
                <a:ea typeface="Monotype Koufi" pitchFamily="2" charset="-78"/>
                <a:cs typeface="Monotype Koufi" pitchFamily="2" charset="-78"/>
              </a:rPr>
              <a:t>الصَّفائِح الإسْمَنْتِيَّة </a:t>
            </a:r>
            <a:r>
              <a:rPr lang="ar-SA" sz="2200" b="1" dirty="0" err="1" smtClean="0">
                <a:solidFill>
                  <a:srgbClr val="002060"/>
                </a:solidFill>
                <a:latin typeface="Monotype Koufi" pitchFamily="2" charset="-78"/>
                <a:ea typeface="Monotype Koufi" pitchFamily="2" charset="-78"/>
                <a:cs typeface="Monotype Koufi" pitchFamily="2" charset="-78"/>
              </a:rPr>
              <a:t>الأَسْبَسْتِيَّة</a:t>
            </a:r>
            <a:endParaRPr lang="en-US" sz="2200" dirty="0">
              <a:solidFill>
                <a:srgbClr val="002060"/>
              </a:solidFill>
              <a:ea typeface="Monotype Koufi" pitchFamily="2" charset="-78"/>
              <a:cs typeface="Monotype Koufi" pitchFamily="2" charset="-78"/>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579433" y="2132856"/>
            <a:ext cx="4516534" cy="30963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68582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600" b="1" dirty="0" err="1" smtClean="0">
                <a:solidFill>
                  <a:srgbClr val="0070C0"/>
                </a:solidFill>
                <a:latin typeface="Monotype Koufi" pitchFamily="2" charset="-78"/>
                <a:ea typeface="Monotype Koufi" pitchFamily="2" charset="-78"/>
                <a:cs typeface="PT Bold Heading" pitchFamily="2" charset="-78"/>
              </a:rPr>
              <a:t>الغبارية</a:t>
            </a:r>
            <a:r>
              <a:rPr lang="ar-SY" sz="3600" b="1" dirty="0" smtClean="0">
                <a:solidFill>
                  <a:srgbClr val="0070C0"/>
                </a:solidFill>
                <a:latin typeface="Monotype Koufi" pitchFamily="2" charset="-78"/>
                <a:ea typeface="Monotype Koufi" pitchFamily="2" charset="-78"/>
                <a:cs typeface="PT Bold Heading" pitchFamily="2" charset="-78"/>
              </a:rPr>
              <a:t> والليفية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err="1" smtClean="0">
                <a:solidFill>
                  <a:srgbClr val="C00000"/>
                </a:solidFill>
                <a:latin typeface="Monotype Koufi" pitchFamily="2" charset="-78"/>
                <a:ea typeface="Monotype Koufi" pitchFamily="2" charset="-78"/>
                <a:cs typeface="PT Bold Heading" pitchFamily="2" charset="-78"/>
              </a:rPr>
              <a:t>اللاعضوية</a:t>
            </a:r>
            <a:r>
              <a:rPr lang="ar-SY" sz="3600" b="1" baseline="30000" dirty="0" smtClean="0">
                <a:solidFill>
                  <a:srgbClr val="00B050"/>
                </a:solidFill>
                <a:latin typeface="Monotype Koufi" pitchFamily="2" charset="-78"/>
                <a:ea typeface="Monotype Koufi" pitchFamily="2" charset="-78"/>
                <a:cs typeface="PT Bold Heading" pitchFamily="2" charset="-78"/>
              </a:rPr>
              <a:t> 1، 4، 17،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77</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ألْياف </a:t>
            </a:r>
            <a:r>
              <a:rPr lang="ar-SA" sz="3100" b="1" dirty="0" err="1" smtClean="0">
                <a:solidFill>
                  <a:srgbClr val="002060"/>
                </a:solidFill>
                <a:latin typeface="Monotype Koufi" pitchFamily="2" charset="-78"/>
                <a:ea typeface="Monotype Koufi" pitchFamily="2" charset="-78"/>
                <a:cs typeface="Monotype Koufi" pitchFamily="2" charset="-78"/>
              </a:rPr>
              <a:t>الإيرْيونيت</a:t>
            </a:r>
            <a:r>
              <a:rPr lang="ar-SA" sz="3100" b="1" dirty="0" smtClean="0">
                <a:solidFill>
                  <a:srgbClr val="002060"/>
                </a:solidFill>
                <a:latin typeface="Monotype Koufi" pitchFamily="2" charset="-78"/>
                <a:ea typeface="Monotype Koufi" pitchFamily="2" charset="-78"/>
                <a:cs typeface="Monotype Koufi" pitchFamily="2" charset="-78"/>
              </a:rPr>
              <a:t> كما تبدو بالمِجْهَر</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2-3-1-2-اريونايت.jpg"/>
          <p:cNvPicPr/>
          <p:nvPr/>
        </p:nvPicPr>
        <p:blipFill>
          <a:blip r:embed="rId2" cstate="print"/>
          <a:srcRect l="3281" t="3788" r="3281" b="3030"/>
          <a:stretch>
            <a:fillRect/>
          </a:stretch>
        </p:blipFill>
        <p:spPr bwMode="auto">
          <a:xfrm>
            <a:off x="2102339" y="1926647"/>
            <a:ext cx="4732358" cy="346111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600" b="1" dirty="0" err="1" smtClean="0">
                <a:solidFill>
                  <a:srgbClr val="0070C0"/>
                </a:solidFill>
                <a:latin typeface="Monotype Koufi" pitchFamily="2" charset="-78"/>
                <a:ea typeface="Monotype Koufi" pitchFamily="2" charset="-78"/>
                <a:cs typeface="PT Bold Heading" pitchFamily="2" charset="-78"/>
              </a:rPr>
              <a:t>الغبارية</a:t>
            </a:r>
            <a:r>
              <a:rPr lang="ar-SY" sz="3600" b="1" dirty="0" smtClean="0">
                <a:solidFill>
                  <a:srgbClr val="0070C0"/>
                </a:solidFill>
                <a:latin typeface="Monotype Koufi" pitchFamily="2" charset="-78"/>
                <a:ea typeface="Monotype Koufi" pitchFamily="2" charset="-78"/>
                <a:cs typeface="PT Bold Heading" pitchFamily="2" charset="-78"/>
              </a:rPr>
              <a:t> والليفية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err="1" smtClean="0">
                <a:solidFill>
                  <a:srgbClr val="C00000"/>
                </a:solidFill>
                <a:latin typeface="Monotype Koufi" pitchFamily="2" charset="-78"/>
                <a:ea typeface="Monotype Koufi" pitchFamily="2" charset="-78"/>
                <a:cs typeface="PT Bold Heading" pitchFamily="2" charset="-78"/>
              </a:rPr>
              <a:t>اللاعضوية</a:t>
            </a:r>
            <a:r>
              <a:rPr lang="ar-SY" sz="3600" b="1" baseline="30000" dirty="0" smtClean="0">
                <a:solidFill>
                  <a:srgbClr val="00B050"/>
                </a:solidFill>
                <a:latin typeface="Monotype Koufi" pitchFamily="2" charset="-78"/>
                <a:ea typeface="Monotype Koufi" pitchFamily="2" charset="-78"/>
                <a:cs typeface="PT Bold Heading" pitchFamily="2" charset="-78"/>
              </a:rPr>
              <a:t> 1، 4، 17،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78</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ألْياف </a:t>
            </a:r>
            <a:r>
              <a:rPr lang="ar-SA" sz="3100" b="1" dirty="0" err="1" smtClean="0">
                <a:solidFill>
                  <a:srgbClr val="002060"/>
                </a:solidFill>
                <a:latin typeface="Monotype Koufi" pitchFamily="2" charset="-78"/>
                <a:ea typeface="Monotype Koufi" pitchFamily="2" charset="-78"/>
                <a:cs typeface="Monotype Koufi" pitchFamily="2" charset="-78"/>
              </a:rPr>
              <a:t>السِّيليكا</a:t>
            </a:r>
            <a:r>
              <a:rPr lang="ar-SA" sz="3100" b="1" dirty="0" smtClean="0">
                <a:solidFill>
                  <a:srgbClr val="002060"/>
                </a:solidFill>
                <a:latin typeface="Monotype Koufi" pitchFamily="2" charset="-78"/>
                <a:ea typeface="Monotype Koufi" pitchFamily="2" charset="-78"/>
                <a:cs typeface="Monotype Koufi" pitchFamily="2" charset="-78"/>
              </a:rPr>
              <a:t> البِلُّورِيَّة كما تبدو بالمِجْهَر</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2-3-1-3-ألياف للسيليكا.jpg"/>
          <p:cNvPicPr/>
          <p:nvPr/>
        </p:nvPicPr>
        <p:blipFill>
          <a:blip r:embed="rId2" cstate="print"/>
          <a:srcRect/>
          <a:stretch>
            <a:fillRect/>
          </a:stretch>
        </p:blipFill>
        <p:spPr bwMode="auto">
          <a:xfrm>
            <a:off x="2071670" y="2214554"/>
            <a:ext cx="4500594" cy="300039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600" b="1" dirty="0" err="1" smtClean="0">
                <a:solidFill>
                  <a:srgbClr val="0070C0"/>
                </a:solidFill>
                <a:latin typeface="Monotype Koufi" pitchFamily="2" charset="-78"/>
                <a:ea typeface="Monotype Koufi" pitchFamily="2" charset="-78"/>
                <a:cs typeface="PT Bold Heading" pitchFamily="2" charset="-78"/>
              </a:rPr>
              <a:t>الغبارية</a:t>
            </a:r>
            <a:r>
              <a:rPr lang="ar-SY" sz="3600" b="1" dirty="0" smtClean="0">
                <a:solidFill>
                  <a:srgbClr val="0070C0"/>
                </a:solidFill>
                <a:latin typeface="Monotype Koufi" pitchFamily="2" charset="-78"/>
                <a:ea typeface="Monotype Koufi" pitchFamily="2" charset="-78"/>
                <a:cs typeface="PT Bold Heading" pitchFamily="2" charset="-78"/>
              </a:rPr>
              <a:t> والليفية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err="1" smtClean="0">
                <a:solidFill>
                  <a:srgbClr val="C00000"/>
                </a:solidFill>
                <a:latin typeface="Monotype Koufi" pitchFamily="2" charset="-78"/>
                <a:ea typeface="Monotype Koufi" pitchFamily="2" charset="-78"/>
                <a:cs typeface="PT Bold Heading" pitchFamily="2" charset="-78"/>
              </a:rPr>
              <a:t>اللاعضوية</a:t>
            </a:r>
            <a:r>
              <a:rPr lang="ar-SY" sz="3600" b="1" baseline="30000" dirty="0" smtClean="0">
                <a:solidFill>
                  <a:srgbClr val="00B050"/>
                </a:solidFill>
                <a:latin typeface="Monotype Koufi" pitchFamily="2" charset="-78"/>
                <a:ea typeface="Monotype Koufi" pitchFamily="2" charset="-78"/>
                <a:cs typeface="PT Bold Heading" pitchFamily="2" charset="-78"/>
              </a:rPr>
              <a:t> 1، 4، 17،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79</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buNone/>
            </a:pPr>
            <a:r>
              <a:rPr lang="ar-SA" sz="3100" b="1" dirty="0" smtClean="0">
                <a:solidFill>
                  <a:srgbClr val="002060"/>
                </a:solidFill>
                <a:latin typeface="Monotype Koufi" pitchFamily="2" charset="-78"/>
                <a:ea typeface="Monotype Koufi" pitchFamily="2" charset="-78"/>
                <a:cs typeface="Monotype Koufi" pitchFamily="2" charset="-78"/>
              </a:rPr>
              <a:t>التَّعَرُّض </a:t>
            </a:r>
            <a:r>
              <a:rPr lang="ar-SA" sz="3100" b="1" dirty="0" err="1" smtClean="0">
                <a:solidFill>
                  <a:srgbClr val="002060"/>
                </a:solidFill>
                <a:latin typeface="Monotype Koufi" pitchFamily="2" charset="-78"/>
                <a:ea typeface="Monotype Koufi" pitchFamily="2" charset="-78"/>
                <a:cs typeface="Monotype Koufi" pitchFamily="2" charset="-78"/>
              </a:rPr>
              <a:t>للسِّيليكا</a:t>
            </a:r>
            <a:r>
              <a:rPr lang="ar-SA" sz="3100" b="1" dirty="0" smtClean="0">
                <a:solidFill>
                  <a:srgbClr val="002060"/>
                </a:solidFill>
                <a:latin typeface="Monotype Koufi" pitchFamily="2" charset="-78"/>
                <a:ea typeface="Monotype Koufi" pitchFamily="2" charset="-78"/>
                <a:cs typeface="Monotype Koufi" pitchFamily="2" charset="-78"/>
              </a:rPr>
              <a:t> أثناء حَفْر الصُّخور                  التَّعَرُّض </a:t>
            </a:r>
            <a:r>
              <a:rPr lang="ar-SA" sz="3100" b="1" dirty="0" err="1" smtClean="0">
                <a:solidFill>
                  <a:srgbClr val="002060"/>
                </a:solidFill>
                <a:latin typeface="Monotype Koufi" pitchFamily="2" charset="-78"/>
                <a:ea typeface="Monotype Koufi" pitchFamily="2" charset="-78"/>
                <a:cs typeface="Monotype Koufi" pitchFamily="2" charset="-78"/>
              </a:rPr>
              <a:t>للسِّيليكا</a:t>
            </a:r>
            <a:r>
              <a:rPr lang="ar-SA" sz="3100" b="1" dirty="0" smtClean="0">
                <a:solidFill>
                  <a:srgbClr val="002060"/>
                </a:solidFill>
                <a:latin typeface="Monotype Koufi" pitchFamily="2" charset="-78"/>
                <a:ea typeface="Monotype Koufi" pitchFamily="2" charset="-78"/>
                <a:cs typeface="Monotype Koufi" pitchFamily="2" charset="-78"/>
              </a:rPr>
              <a:t> أثناء </a:t>
            </a:r>
            <a:r>
              <a:rPr lang="ar-SA" sz="3100" b="1" dirty="0" err="1" smtClean="0">
                <a:solidFill>
                  <a:srgbClr val="002060"/>
                </a:solidFill>
                <a:latin typeface="Monotype Koufi" pitchFamily="2" charset="-78"/>
                <a:ea typeface="Monotype Koufi" pitchFamily="2" charset="-78"/>
                <a:cs typeface="Monotype Koufi" pitchFamily="2" charset="-78"/>
              </a:rPr>
              <a:t>السَّفْع</a:t>
            </a:r>
            <a:r>
              <a:rPr lang="ar-SA" sz="3100" b="1" dirty="0" smtClean="0">
                <a:solidFill>
                  <a:srgbClr val="002060"/>
                </a:solidFill>
                <a:latin typeface="Monotype Koufi" pitchFamily="2" charset="-78"/>
                <a:ea typeface="Monotype Koufi" pitchFamily="2" charset="-78"/>
                <a:cs typeface="Monotype Koufi" pitchFamily="2" charset="-78"/>
              </a:rPr>
              <a:t> الرَّمْلِي</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2-3-1-3-تعرض للسيليكا-حفر الصخور.jpg"/>
          <p:cNvPicPr/>
          <p:nvPr/>
        </p:nvPicPr>
        <p:blipFill>
          <a:blip r:embed="rId2" cstate="print"/>
          <a:srcRect b="5641"/>
          <a:stretch>
            <a:fillRect/>
          </a:stretch>
        </p:blipFill>
        <p:spPr bwMode="auto">
          <a:xfrm>
            <a:off x="4786314" y="2428868"/>
            <a:ext cx="3925253" cy="290465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0" name="صورة 9" descr="C:\Users\bassam\Documents\صور\سيليكا\SANDBLASTING.jpg"/>
          <p:cNvPicPr/>
          <p:nvPr/>
        </p:nvPicPr>
        <p:blipFill>
          <a:blip r:embed="rId3"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57224" y="2571744"/>
            <a:ext cx="3214710" cy="273101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solidFill>
                  <a:srgbClr val="FFFFFF"/>
                </a:solidFill>
              </a14:hiddenFill>
            </a:ext>
          </a:ex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3700" b="1" dirty="0" smtClean="0">
                <a:solidFill>
                  <a:srgbClr val="0070C0"/>
                </a:solidFill>
                <a:latin typeface="Monotype Koufi" pitchFamily="2" charset="-78"/>
                <a:ea typeface="Monotype Koufi" pitchFamily="2" charset="-78"/>
                <a:cs typeface="PT Bold Heading" pitchFamily="2" charset="-78"/>
              </a:rPr>
              <a:t>حقائق عامة عن السرطان</a:t>
            </a:r>
            <a:br>
              <a:rPr lang="ar-SY" sz="3700" b="1" dirty="0" smtClean="0">
                <a:solidFill>
                  <a:srgbClr val="0070C0"/>
                </a:solidFill>
                <a:latin typeface="Monotype Koufi" pitchFamily="2" charset="-78"/>
                <a:ea typeface="Monotype Koufi" pitchFamily="2" charset="-78"/>
                <a:cs typeface="PT Bold Heading" pitchFamily="2" charset="-78"/>
              </a:rPr>
            </a:br>
            <a:r>
              <a:rPr lang="ar-SY" sz="3700" b="1" dirty="0" smtClean="0">
                <a:solidFill>
                  <a:srgbClr val="0070C0"/>
                </a:solidFill>
                <a:latin typeface="Monotype Koufi" pitchFamily="2" charset="-78"/>
                <a:ea typeface="Monotype Koufi" pitchFamily="2" charset="-78"/>
                <a:cs typeface="PT Bold Heading" pitchFamily="2" charset="-78"/>
              </a:rPr>
              <a:t> </a:t>
            </a:r>
            <a:r>
              <a:rPr lang="ar-SY" sz="3700" b="1" dirty="0" smtClean="0">
                <a:solidFill>
                  <a:srgbClr val="C00000"/>
                </a:solidFill>
                <a:latin typeface="Monotype Koufi" pitchFamily="2" charset="-78"/>
                <a:ea typeface="Monotype Koufi" pitchFamily="2" charset="-78"/>
                <a:cs typeface="PT Bold Heading" pitchFamily="2" charset="-78"/>
              </a:rPr>
              <a:t>الوفيات بسبب السرطان في عام 2011 </a:t>
            </a:r>
            <a:r>
              <a:rPr lang="ar-SY" sz="3700" b="1" baseline="30000" dirty="0" smtClean="0">
                <a:solidFill>
                  <a:srgbClr val="00B050"/>
                </a:solidFill>
                <a:latin typeface="Monotype Koufi" pitchFamily="2" charset="-78"/>
                <a:ea typeface="Monotype Koufi" pitchFamily="2" charset="-78"/>
                <a:cs typeface="PT Bold Heading" pitchFamily="2" charset="-78"/>
              </a:rPr>
              <a:t>10، 11، 12</a:t>
            </a:r>
            <a:endParaRPr lang="ar-SY" sz="3700" b="1" baseline="30000" dirty="0">
              <a:solidFill>
                <a:srgbClr val="00B05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7500" lnSpcReduction="20000"/>
          </a:bodyPr>
          <a:lstStyle/>
          <a:p>
            <a:pPr algn="ctr">
              <a:buNone/>
            </a:pPr>
            <a:r>
              <a:rPr lang="ar-SA" b="1" dirty="0" smtClean="0">
                <a:solidFill>
                  <a:schemeClr val="accent4">
                    <a:lumMod val="40000"/>
                    <a:lumOff val="60000"/>
                  </a:schemeClr>
                </a:solidFill>
                <a:latin typeface="Simplified Arabic"/>
                <a:ea typeface="Arial Unicode MS" pitchFamily="34" charset="-128"/>
                <a:cs typeface="+mj-cs"/>
              </a:rPr>
              <a:t>الأسباب العشر للوفيات عالمياً</a:t>
            </a:r>
          </a:p>
          <a:p>
            <a:pPr>
              <a:buFont typeface="Wingdings" pitchFamily="2" charset="2"/>
              <a:buChar char="Ø"/>
            </a:pPr>
            <a:r>
              <a:rPr lang="ar-SA" b="1" dirty="0" smtClean="0">
                <a:latin typeface="Simplified Arabic"/>
                <a:ea typeface="Arial Unicode MS" pitchFamily="34" charset="-128"/>
              </a:rPr>
              <a:t>السرطان: 7,87 مليون حالة وفاة (القاتل الأول)</a:t>
            </a:r>
          </a:p>
          <a:p>
            <a:pPr>
              <a:buFont typeface="Wingdings" pitchFamily="2" charset="2"/>
              <a:buChar char="Ø"/>
            </a:pPr>
            <a:r>
              <a:rPr lang="ar-SA" b="1" dirty="0" smtClean="0">
                <a:solidFill>
                  <a:schemeClr val="bg1"/>
                </a:solidFill>
                <a:latin typeface="Simplified Arabic"/>
                <a:ea typeface="Arial Unicode MS" pitchFamily="34" charset="-128"/>
              </a:rPr>
              <a:t>المرض القلبي </a:t>
            </a:r>
            <a:r>
              <a:rPr lang="ar-SA" b="1" dirty="0" err="1" smtClean="0">
                <a:solidFill>
                  <a:schemeClr val="bg1"/>
                </a:solidFill>
                <a:latin typeface="Simplified Arabic"/>
                <a:ea typeface="Arial Unicode MS" pitchFamily="34" charset="-128"/>
              </a:rPr>
              <a:t>الإقفاري</a:t>
            </a:r>
            <a:r>
              <a:rPr lang="ar-SA" b="1" dirty="0" smtClean="0">
                <a:solidFill>
                  <a:schemeClr val="bg1"/>
                </a:solidFill>
                <a:latin typeface="Simplified Arabic"/>
                <a:ea typeface="Arial Unicode MS" pitchFamily="34" charset="-128"/>
              </a:rPr>
              <a:t>: 7,02 مليون حالة وفاة </a:t>
            </a:r>
          </a:p>
          <a:p>
            <a:pPr>
              <a:buFont typeface="Wingdings" pitchFamily="2" charset="2"/>
              <a:buChar char="Ø"/>
            </a:pPr>
            <a:r>
              <a:rPr lang="ar-SA" b="1" dirty="0" smtClean="0">
                <a:solidFill>
                  <a:schemeClr val="bg1"/>
                </a:solidFill>
                <a:latin typeface="Simplified Arabic"/>
                <a:ea typeface="Arial Unicode MS" pitchFamily="34" charset="-128"/>
              </a:rPr>
              <a:t>السكتة: 6,25 مليون حالة وفاة</a:t>
            </a:r>
          </a:p>
          <a:p>
            <a:pPr>
              <a:buFont typeface="Wingdings" pitchFamily="2" charset="2"/>
              <a:buChar char="Ø"/>
            </a:pPr>
            <a:r>
              <a:rPr lang="ar-SA" b="1" dirty="0" err="1" smtClean="0">
                <a:solidFill>
                  <a:schemeClr val="bg1"/>
                </a:solidFill>
                <a:latin typeface="Simplified Arabic"/>
                <a:ea typeface="Arial Unicode MS" pitchFamily="34" charset="-128"/>
              </a:rPr>
              <a:t>أخماج</a:t>
            </a:r>
            <a:r>
              <a:rPr lang="ar-SA" b="1" dirty="0" smtClean="0">
                <a:solidFill>
                  <a:schemeClr val="bg1"/>
                </a:solidFill>
                <a:latin typeface="Simplified Arabic"/>
                <a:ea typeface="Arial Unicode MS" pitchFamily="34" charset="-128"/>
              </a:rPr>
              <a:t> الطرق التنفسية السفلية: 3,2 مليون حالة وفاة</a:t>
            </a:r>
          </a:p>
          <a:p>
            <a:pPr>
              <a:buFont typeface="Wingdings" pitchFamily="2" charset="2"/>
              <a:buChar char="Ø"/>
            </a:pPr>
            <a:r>
              <a:rPr lang="ar-SA" b="1" dirty="0" smtClean="0">
                <a:solidFill>
                  <a:schemeClr val="bg1"/>
                </a:solidFill>
                <a:latin typeface="Simplified Arabic"/>
                <a:ea typeface="Arial Unicode MS" pitchFamily="34" charset="-128"/>
              </a:rPr>
              <a:t>الداء الرئوي </a:t>
            </a:r>
            <a:r>
              <a:rPr lang="ar-SA" b="1" dirty="0" err="1" smtClean="0">
                <a:solidFill>
                  <a:schemeClr val="bg1"/>
                </a:solidFill>
                <a:latin typeface="Simplified Arabic"/>
                <a:ea typeface="Arial Unicode MS" pitchFamily="34" charset="-128"/>
              </a:rPr>
              <a:t>الانسدادي</a:t>
            </a:r>
            <a:r>
              <a:rPr lang="ar-SA" b="1" dirty="0" smtClean="0">
                <a:solidFill>
                  <a:schemeClr val="bg1"/>
                </a:solidFill>
                <a:latin typeface="Simplified Arabic"/>
                <a:ea typeface="Arial Unicode MS" pitchFamily="34" charset="-128"/>
              </a:rPr>
              <a:t> المزمن: 2,97 مليون حالة وفاة</a:t>
            </a:r>
          </a:p>
          <a:p>
            <a:pPr>
              <a:buFont typeface="Wingdings" pitchFamily="2" charset="2"/>
              <a:buChar char="Ø"/>
            </a:pPr>
            <a:r>
              <a:rPr lang="ar-SA" b="1" dirty="0" smtClean="0">
                <a:solidFill>
                  <a:schemeClr val="bg1"/>
                </a:solidFill>
                <a:latin typeface="Simplified Arabic"/>
                <a:ea typeface="Arial Unicode MS" pitchFamily="34" charset="-128"/>
              </a:rPr>
              <a:t>أمراض </a:t>
            </a:r>
            <a:r>
              <a:rPr lang="ar-SA" b="1" dirty="0" err="1" smtClean="0">
                <a:solidFill>
                  <a:schemeClr val="bg1"/>
                </a:solidFill>
                <a:latin typeface="Simplified Arabic"/>
                <a:ea typeface="Arial Unicode MS" pitchFamily="34" charset="-128"/>
              </a:rPr>
              <a:t>الإسهالات</a:t>
            </a:r>
            <a:r>
              <a:rPr lang="ar-SA" b="1" dirty="0" smtClean="0">
                <a:solidFill>
                  <a:schemeClr val="bg1"/>
                </a:solidFill>
                <a:latin typeface="Simplified Arabic"/>
                <a:ea typeface="Arial Unicode MS" pitchFamily="34" charset="-128"/>
              </a:rPr>
              <a:t>: 1,89 مليون حالة وفاة</a:t>
            </a:r>
          </a:p>
          <a:p>
            <a:pPr>
              <a:buFont typeface="Wingdings" pitchFamily="2" charset="2"/>
              <a:buChar char="Ø"/>
            </a:pPr>
            <a:r>
              <a:rPr lang="ar-SA" b="1" dirty="0" smtClean="0">
                <a:solidFill>
                  <a:schemeClr val="bg1"/>
                </a:solidFill>
                <a:latin typeface="Simplified Arabic"/>
                <a:ea typeface="Arial Unicode MS" pitchFamily="34" charset="-128"/>
              </a:rPr>
              <a:t>الإيدز: 1,59 مليون حالة وفاة</a:t>
            </a:r>
          </a:p>
          <a:p>
            <a:pPr>
              <a:buFont typeface="Wingdings" pitchFamily="2" charset="2"/>
              <a:buChar char="Ø"/>
            </a:pPr>
            <a:r>
              <a:rPr lang="ar-SA" b="1" dirty="0" smtClean="0">
                <a:solidFill>
                  <a:schemeClr val="bg1"/>
                </a:solidFill>
                <a:latin typeface="Simplified Arabic"/>
                <a:ea typeface="Arial Unicode MS" pitchFamily="34" charset="-128"/>
              </a:rPr>
              <a:t>السكري: 1,39 مليون حالة وفاة</a:t>
            </a:r>
          </a:p>
          <a:p>
            <a:pPr>
              <a:buFont typeface="Wingdings" pitchFamily="2" charset="2"/>
              <a:buChar char="Ø"/>
            </a:pPr>
            <a:r>
              <a:rPr lang="ar-SA" b="1" dirty="0" smtClean="0">
                <a:solidFill>
                  <a:schemeClr val="bg1"/>
                </a:solidFill>
                <a:latin typeface="Simplified Arabic"/>
                <a:ea typeface="Arial Unicode MS" pitchFamily="34" charset="-128"/>
              </a:rPr>
              <a:t>إصابات الطرق: 1,26 مليون حالة وفاة</a:t>
            </a:r>
          </a:p>
          <a:p>
            <a:pPr>
              <a:buFont typeface="Wingdings" pitchFamily="2" charset="2"/>
              <a:buChar char="Ø"/>
            </a:pPr>
            <a:r>
              <a:rPr lang="ar-SA" b="1" dirty="0" err="1" smtClean="0">
                <a:solidFill>
                  <a:schemeClr val="bg1"/>
                </a:solidFill>
                <a:latin typeface="Simplified Arabic"/>
                <a:ea typeface="Arial Unicode MS" pitchFamily="34" charset="-128"/>
              </a:rPr>
              <a:t>اختلاطات</a:t>
            </a:r>
            <a:r>
              <a:rPr lang="ar-SA" b="1" dirty="0" smtClean="0">
                <a:solidFill>
                  <a:schemeClr val="bg1"/>
                </a:solidFill>
                <a:latin typeface="Simplified Arabic"/>
                <a:ea typeface="Arial Unicode MS" pitchFamily="34" charset="-128"/>
              </a:rPr>
              <a:t> </a:t>
            </a:r>
            <a:r>
              <a:rPr lang="ar-SA" b="1" dirty="0" err="1" smtClean="0">
                <a:solidFill>
                  <a:schemeClr val="bg1"/>
                </a:solidFill>
                <a:latin typeface="Simplified Arabic"/>
                <a:ea typeface="Arial Unicode MS" pitchFamily="34" charset="-128"/>
              </a:rPr>
              <a:t>الخداج</a:t>
            </a:r>
            <a:r>
              <a:rPr lang="ar-SA" b="1" dirty="0" smtClean="0">
                <a:solidFill>
                  <a:schemeClr val="bg1"/>
                </a:solidFill>
                <a:latin typeface="Simplified Arabic"/>
                <a:ea typeface="Arial Unicode MS" pitchFamily="34" charset="-128"/>
              </a:rPr>
              <a:t>: 1,17 مليون حالة وفاة</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8</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600" b="1" dirty="0" err="1" smtClean="0">
                <a:solidFill>
                  <a:srgbClr val="0070C0"/>
                </a:solidFill>
                <a:latin typeface="Monotype Koufi" pitchFamily="2" charset="-78"/>
                <a:ea typeface="Monotype Koufi" pitchFamily="2" charset="-78"/>
                <a:cs typeface="PT Bold Heading" pitchFamily="2" charset="-78"/>
              </a:rPr>
              <a:t>الغبارية</a:t>
            </a:r>
            <a:r>
              <a:rPr lang="ar-SY" sz="3600" b="1" dirty="0" smtClean="0">
                <a:solidFill>
                  <a:srgbClr val="0070C0"/>
                </a:solidFill>
                <a:latin typeface="Monotype Koufi" pitchFamily="2" charset="-78"/>
                <a:ea typeface="Monotype Koufi" pitchFamily="2" charset="-78"/>
                <a:cs typeface="PT Bold Heading" pitchFamily="2" charset="-78"/>
              </a:rPr>
              <a:t> والليفية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err="1" smtClean="0">
                <a:solidFill>
                  <a:srgbClr val="C00000"/>
                </a:solidFill>
                <a:latin typeface="Monotype Koufi" pitchFamily="2" charset="-78"/>
                <a:ea typeface="Monotype Koufi" pitchFamily="2" charset="-78"/>
                <a:cs typeface="PT Bold Heading" pitchFamily="2" charset="-78"/>
              </a:rPr>
              <a:t>اللاعضوية</a:t>
            </a:r>
            <a:r>
              <a:rPr lang="ar-SY" sz="3600" b="1" baseline="30000" dirty="0" smtClean="0">
                <a:solidFill>
                  <a:srgbClr val="00B050"/>
                </a:solidFill>
                <a:latin typeface="Monotype Koufi" pitchFamily="2" charset="-78"/>
                <a:ea typeface="Monotype Koufi" pitchFamily="2" charset="-78"/>
                <a:cs typeface="PT Bold Heading" pitchFamily="2" charset="-78"/>
              </a:rPr>
              <a:t> 1، 4، 17،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80</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التَّعَرُّض </a:t>
            </a:r>
            <a:r>
              <a:rPr lang="ar-SA" sz="3100" b="1" dirty="0" err="1" smtClean="0">
                <a:solidFill>
                  <a:srgbClr val="002060"/>
                </a:solidFill>
                <a:latin typeface="Monotype Koufi" pitchFamily="2" charset="-78"/>
                <a:ea typeface="Monotype Koufi" pitchFamily="2" charset="-78"/>
                <a:cs typeface="Monotype Koufi" pitchFamily="2" charset="-78"/>
              </a:rPr>
              <a:t>للسِّيليكا</a:t>
            </a:r>
            <a:r>
              <a:rPr lang="ar-SA" sz="3100" b="1" dirty="0" smtClean="0">
                <a:solidFill>
                  <a:srgbClr val="002060"/>
                </a:solidFill>
                <a:latin typeface="Monotype Koufi" pitchFamily="2" charset="-78"/>
                <a:ea typeface="Monotype Koufi" pitchFamily="2" charset="-78"/>
                <a:cs typeface="Monotype Koufi" pitchFamily="2" charset="-78"/>
              </a:rPr>
              <a:t> في كَسَّارات الحِجارَة</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11" name="صورة 10" descr="C:\Users\bassam\Documents\صور\سيليكا\pit-quarry.jpg"/>
          <p:cNvPicPr/>
          <p:nvPr/>
        </p:nvPicPr>
        <p:blipFill>
          <a:blip r:embed="rId2"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571604" y="1928802"/>
            <a:ext cx="6643734" cy="342805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a:solidFill>
                  <a:srgbClr val="FFFFFF"/>
                </a:solidFill>
              </a14:hiddenFill>
            </a:ext>
          </a:ex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600" b="1" dirty="0" err="1" smtClean="0">
                <a:solidFill>
                  <a:srgbClr val="0070C0"/>
                </a:solidFill>
                <a:latin typeface="Monotype Koufi" pitchFamily="2" charset="-78"/>
                <a:ea typeface="Monotype Koufi" pitchFamily="2" charset="-78"/>
                <a:cs typeface="PT Bold Heading" pitchFamily="2" charset="-78"/>
              </a:rPr>
              <a:t>الغبارية</a:t>
            </a:r>
            <a:r>
              <a:rPr lang="ar-SY" sz="3600" b="1" dirty="0" smtClean="0">
                <a:solidFill>
                  <a:srgbClr val="0070C0"/>
                </a:solidFill>
                <a:latin typeface="Monotype Koufi" pitchFamily="2" charset="-78"/>
                <a:ea typeface="Monotype Koufi" pitchFamily="2" charset="-78"/>
                <a:cs typeface="PT Bold Heading" pitchFamily="2" charset="-78"/>
              </a:rPr>
              <a:t> والليفية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err="1" smtClean="0">
                <a:solidFill>
                  <a:srgbClr val="C00000"/>
                </a:solidFill>
                <a:latin typeface="Monotype Koufi" pitchFamily="2" charset="-78"/>
                <a:ea typeface="Monotype Koufi" pitchFamily="2" charset="-78"/>
                <a:cs typeface="PT Bold Heading" pitchFamily="2" charset="-78"/>
              </a:rPr>
              <a:t>اللاعضوية</a:t>
            </a:r>
            <a:r>
              <a:rPr lang="ar-SY" sz="3600" b="1" baseline="30000" dirty="0" smtClean="0">
                <a:solidFill>
                  <a:srgbClr val="00B050"/>
                </a:solidFill>
                <a:latin typeface="Monotype Koufi" pitchFamily="2" charset="-78"/>
                <a:ea typeface="Monotype Koufi" pitchFamily="2" charset="-78"/>
                <a:cs typeface="PT Bold Heading" pitchFamily="2" charset="-78"/>
              </a:rPr>
              <a:t> 1، 4، 17،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81</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ألْياف </a:t>
            </a:r>
            <a:r>
              <a:rPr lang="ar-SA" sz="3100" b="1" dirty="0" err="1" smtClean="0">
                <a:solidFill>
                  <a:srgbClr val="002060"/>
                </a:solidFill>
                <a:latin typeface="Monotype Koufi" pitchFamily="2" charset="-78"/>
                <a:ea typeface="Monotype Koufi" pitchFamily="2" charset="-78"/>
                <a:cs typeface="Monotype Koufi" pitchFamily="2" charset="-78"/>
              </a:rPr>
              <a:t>الإيدينيت</a:t>
            </a:r>
            <a:r>
              <a:rPr lang="ar-SA" sz="3100" b="1" dirty="0" smtClean="0">
                <a:solidFill>
                  <a:srgbClr val="002060"/>
                </a:solidFill>
                <a:latin typeface="Monotype Koufi" pitchFamily="2" charset="-78"/>
                <a:ea typeface="Monotype Koufi" pitchFamily="2" charset="-78"/>
                <a:cs typeface="Monotype Koufi" pitchFamily="2" charset="-78"/>
              </a:rPr>
              <a:t> </a:t>
            </a:r>
            <a:r>
              <a:rPr lang="ar-SA" sz="3100" b="1" dirty="0" err="1" smtClean="0">
                <a:solidFill>
                  <a:srgbClr val="002060"/>
                </a:solidFill>
                <a:latin typeface="Monotype Koufi" pitchFamily="2" charset="-78"/>
                <a:ea typeface="Monotype Koufi" pitchFamily="2" charset="-78"/>
                <a:cs typeface="Monotype Koufi" pitchFamily="2" charset="-78"/>
              </a:rPr>
              <a:t>الفلوري</a:t>
            </a:r>
            <a:r>
              <a:rPr lang="ar-SA" sz="3100" b="1" dirty="0" smtClean="0">
                <a:solidFill>
                  <a:srgbClr val="002060"/>
                </a:solidFill>
                <a:latin typeface="Monotype Koufi" pitchFamily="2" charset="-78"/>
                <a:ea typeface="Monotype Koufi" pitchFamily="2" charset="-78"/>
                <a:cs typeface="Monotype Koufi" pitchFamily="2" charset="-78"/>
              </a:rPr>
              <a:t> كما تبدو بالمِجْهَر</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2-3-1-4-ايدونايت.jpg"/>
          <p:cNvPicPr/>
          <p:nvPr/>
        </p:nvPicPr>
        <p:blipFill>
          <a:blip r:embed="rId2" cstate="print"/>
          <a:srcRect/>
          <a:stretch>
            <a:fillRect/>
          </a:stretch>
        </p:blipFill>
        <p:spPr bwMode="auto">
          <a:xfrm>
            <a:off x="1714480" y="1928802"/>
            <a:ext cx="5429288" cy="321471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200" b="1" dirty="0" err="1" smtClean="0">
                <a:solidFill>
                  <a:srgbClr val="0070C0"/>
                </a:solidFill>
                <a:latin typeface="Monotype Koufi" pitchFamily="2" charset="-78"/>
                <a:ea typeface="Monotype Koufi" pitchFamily="2" charset="-78"/>
                <a:cs typeface="PT Bold Heading" pitchFamily="2" charset="-78"/>
              </a:rPr>
              <a:t>المسرطنات</a:t>
            </a:r>
            <a:r>
              <a:rPr lang="ar-SY" sz="32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200" b="1" dirty="0" err="1" smtClean="0">
                <a:solidFill>
                  <a:srgbClr val="0070C0"/>
                </a:solidFill>
                <a:latin typeface="Monotype Koufi" pitchFamily="2" charset="-78"/>
                <a:ea typeface="Monotype Koufi" pitchFamily="2" charset="-78"/>
                <a:cs typeface="PT Bold Heading" pitchFamily="2" charset="-78"/>
              </a:rPr>
              <a:t>الغبارية</a:t>
            </a:r>
            <a:r>
              <a:rPr lang="ar-SY" sz="3200" b="1" dirty="0" smtClean="0">
                <a:solidFill>
                  <a:srgbClr val="0070C0"/>
                </a:solidFill>
                <a:latin typeface="Monotype Koufi" pitchFamily="2" charset="-78"/>
                <a:ea typeface="Monotype Koufi" pitchFamily="2" charset="-78"/>
                <a:cs typeface="PT Bold Heading" pitchFamily="2" charset="-78"/>
              </a:rPr>
              <a:t> والليفية</a:t>
            </a:r>
            <a:r>
              <a:rPr lang="ar-SY" sz="3200" b="1" baseline="30000" dirty="0" smtClean="0">
                <a:solidFill>
                  <a:srgbClr val="00B050"/>
                </a:solidFill>
                <a:latin typeface="Monotype Koufi" pitchFamily="2" charset="-78"/>
                <a:ea typeface="Monotype Koufi" pitchFamily="2" charset="-78"/>
                <a:cs typeface="PT Bold Heading" pitchFamily="2" charset="-78"/>
              </a:rPr>
              <a:t> 1، 4، 28</a:t>
            </a:r>
            <a:endParaRPr lang="ar-SY" sz="36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Y" b="1" dirty="0" smtClean="0">
                <a:solidFill>
                  <a:schemeClr val="bg1"/>
                </a:solidFill>
                <a:latin typeface="Arial Unicode MS" pitchFamily="34" charset="-128"/>
                <a:ea typeface="Arial Unicode MS" pitchFamily="34" charset="-128"/>
                <a:cs typeface="Arial Unicode MS" pitchFamily="34" charset="-128"/>
              </a:rPr>
              <a:t> </a:t>
            </a:r>
            <a:r>
              <a:rPr lang="ar-SA" b="1" dirty="0" smtClean="0">
                <a:solidFill>
                  <a:schemeClr val="accent4">
                    <a:lumMod val="40000"/>
                    <a:lumOff val="60000"/>
                  </a:schemeClr>
                </a:solidFill>
                <a:latin typeface="Arial Unicode MS" pitchFamily="34" charset="-128"/>
                <a:ea typeface="Arial Unicode MS" pitchFamily="34" charset="-128"/>
                <a:cs typeface="+mj-cs"/>
              </a:rPr>
              <a:t>العضوية النباتية</a:t>
            </a:r>
          </a:p>
          <a:p>
            <a:pPr algn="ctr">
              <a:buNone/>
            </a:pPr>
            <a:endParaRPr lang="ar-SA" b="1" dirty="0" smtClean="0">
              <a:solidFill>
                <a:schemeClr val="accent4">
                  <a:lumMod val="40000"/>
                  <a:lumOff val="60000"/>
                </a:schemeClr>
              </a:solidFill>
              <a:latin typeface="Arial Unicode MS" pitchFamily="34" charset="-128"/>
              <a:ea typeface="Arial Unicode MS" pitchFamily="34" charset="-128"/>
              <a:cs typeface="+mj-cs"/>
            </a:endParaRPr>
          </a:p>
          <a:p>
            <a:pPr>
              <a:buFont typeface="Wingdings" pitchFamily="2" charset="2"/>
              <a:buChar char="Ø"/>
            </a:pPr>
            <a:r>
              <a:rPr lang="ar-SA" b="1" dirty="0" smtClean="0">
                <a:solidFill>
                  <a:schemeClr val="bg1"/>
                </a:solidFill>
              </a:rPr>
              <a:t>غبار الخشب</a:t>
            </a:r>
          </a:p>
          <a:p>
            <a:pPr>
              <a:buNone/>
            </a:pPr>
            <a:r>
              <a:rPr lang="en-US" b="1" dirty="0" smtClean="0">
                <a:solidFill>
                  <a:srgbClr val="002060"/>
                </a:solidFill>
              </a:rPr>
              <a:t>Wood dust    </a:t>
            </a:r>
            <a:r>
              <a:rPr lang="ar-SA" b="1" dirty="0" smtClean="0">
                <a:solidFill>
                  <a:srgbClr val="002060"/>
                </a:solidFill>
              </a:rPr>
              <a:t>  </a:t>
            </a:r>
            <a:endParaRPr lang="en-US" b="1" dirty="0" smtClean="0">
              <a:solidFill>
                <a:srgbClr val="002060"/>
              </a:solidFill>
            </a:endParaRPr>
          </a:p>
          <a:p>
            <a:pPr>
              <a:buNone/>
            </a:pPr>
            <a:endParaRPr lang="ar-SY"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82</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511288"/>
          </a:xfrm>
          <a:solidFill>
            <a:srgbClr val="FFC000"/>
          </a:solidFill>
        </p:spPr>
        <p:txBody>
          <a:bodyPr>
            <a:normAutofit/>
          </a:bodyPr>
          <a:lstStyle/>
          <a:p>
            <a:r>
              <a:rPr lang="ar-SY" sz="3600" b="1" dirty="0" err="1" smtClean="0">
                <a:solidFill>
                  <a:srgbClr val="0070C0"/>
                </a:solidFill>
                <a:latin typeface="Monotype Koufi" pitchFamily="2" charset="-78"/>
                <a:ea typeface="Monotype Koufi" pitchFamily="2" charset="-78"/>
                <a:cs typeface="PT Bold Heading" pitchFamily="2" charset="-78"/>
              </a:rPr>
              <a:t>المسرطنات</a:t>
            </a:r>
            <a:r>
              <a:rPr lang="ar-SY" sz="36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600" b="1" dirty="0" err="1" smtClean="0">
                <a:solidFill>
                  <a:srgbClr val="0070C0"/>
                </a:solidFill>
                <a:latin typeface="Monotype Koufi" pitchFamily="2" charset="-78"/>
                <a:ea typeface="Monotype Koufi" pitchFamily="2" charset="-78"/>
                <a:cs typeface="PT Bold Heading" pitchFamily="2" charset="-78"/>
              </a:rPr>
              <a:t>الغبارية</a:t>
            </a:r>
            <a:r>
              <a:rPr lang="ar-SY" sz="3600" b="1" dirty="0" smtClean="0">
                <a:solidFill>
                  <a:srgbClr val="0070C0"/>
                </a:solidFill>
                <a:latin typeface="Monotype Koufi" pitchFamily="2" charset="-78"/>
                <a:ea typeface="Monotype Koufi" pitchFamily="2" charset="-78"/>
                <a:cs typeface="PT Bold Heading" pitchFamily="2" charset="-78"/>
              </a:rPr>
              <a:t> والليفية</a:t>
            </a:r>
            <a:br>
              <a:rPr lang="ar-SY" sz="3600" b="1" dirty="0" smtClean="0">
                <a:solidFill>
                  <a:srgbClr val="0070C0"/>
                </a:solidFill>
                <a:latin typeface="Monotype Koufi" pitchFamily="2" charset="-78"/>
                <a:ea typeface="Monotype Koufi" pitchFamily="2" charset="-78"/>
                <a:cs typeface="PT Bold Heading" pitchFamily="2" charset="-78"/>
              </a:rPr>
            </a:br>
            <a:r>
              <a:rPr lang="ar-SY" sz="3600" b="1" dirty="0" smtClean="0">
                <a:solidFill>
                  <a:srgbClr val="C00000"/>
                </a:solidFill>
                <a:latin typeface="Monotype Koufi" pitchFamily="2" charset="-78"/>
                <a:ea typeface="Monotype Koufi" pitchFamily="2" charset="-78"/>
                <a:cs typeface="PT Bold Heading" pitchFamily="2" charset="-78"/>
              </a:rPr>
              <a:t>العضوية النباتية</a:t>
            </a:r>
            <a:r>
              <a:rPr lang="ar-SY" sz="3600" b="1" baseline="30000" dirty="0" smtClean="0">
                <a:solidFill>
                  <a:srgbClr val="00B050"/>
                </a:solidFill>
                <a:latin typeface="Monotype Koufi" pitchFamily="2" charset="-78"/>
                <a:ea typeface="Monotype Koufi" pitchFamily="2" charset="-78"/>
                <a:cs typeface="PT Bold Heading" pitchFamily="2" charset="-78"/>
              </a:rPr>
              <a:t> 1، 4،  28</a:t>
            </a:r>
            <a:endParaRPr lang="ar-SY" sz="3600" b="1" dirty="0">
              <a:solidFill>
                <a:srgbClr val="C00000"/>
              </a:solidFill>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83</a:t>
            </a:fld>
            <a:endParaRPr lang="ar-SA" dirty="0">
              <a:solidFill>
                <a:srgbClr val="002060"/>
              </a:solidFill>
            </a:endParaRPr>
          </a:p>
        </p:txBody>
      </p:sp>
      <p:sp>
        <p:nvSpPr>
          <p:cNvPr id="10" name="عنصر نائب للمحتوى 9"/>
          <p:cNvSpPr>
            <a:spLocks noGrp="1"/>
          </p:cNvSpPr>
          <p:nvPr>
            <p:ph idx="1"/>
          </p:nvPr>
        </p:nvSpPr>
        <p:spPr/>
        <p:txBody>
          <a:bodyPr>
            <a:normAutofit/>
          </a:bodyPr>
          <a:lstStyle/>
          <a:p>
            <a:pPr>
              <a:buNone/>
            </a:pPr>
            <a:endParaRPr lang="ar-SA" b="1" dirty="0" smtClean="0"/>
          </a:p>
          <a:p>
            <a:pPr>
              <a:buNone/>
            </a:pPr>
            <a:endParaRPr lang="ar-SA" b="1" dirty="0" smtClean="0"/>
          </a:p>
          <a:p>
            <a:pPr>
              <a:buNone/>
            </a:pPr>
            <a:endParaRPr lang="ar-SA" b="1" dirty="0" smtClean="0"/>
          </a:p>
          <a:p>
            <a:pPr>
              <a:buNone/>
            </a:pPr>
            <a:endParaRPr lang="ar-SA" b="1" dirty="0" smtClean="0"/>
          </a:p>
          <a:p>
            <a:pPr>
              <a:buNone/>
            </a:pPr>
            <a:endParaRPr lang="ar-SA" b="1" dirty="0" smtClean="0"/>
          </a:p>
          <a:p>
            <a:pPr>
              <a:buNone/>
            </a:pPr>
            <a:endParaRPr lang="ar-SA" b="1" dirty="0" smtClean="0"/>
          </a:p>
          <a:p>
            <a:pPr>
              <a:buNone/>
            </a:pPr>
            <a:r>
              <a:rPr lang="ar-SA" sz="2200" b="1" dirty="0" smtClean="0">
                <a:solidFill>
                  <a:srgbClr val="002060"/>
                </a:solidFill>
                <a:latin typeface="Monotype Koufi" pitchFamily="2" charset="-78"/>
                <a:ea typeface="Monotype Koufi" pitchFamily="2" charset="-78"/>
                <a:cs typeface="Monotype Koufi" pitchFamily="2" charset="-78"/>
              </a:rPr>
              <a:t>                                   غُبار الخَشَب                                             اِنْبِعاث غُبار الخَشَب أثناء نَشْرِه</a:t>
            </a:r>
            <a:endParaRPr lang="ar-SY" sz="2200" dirty="0">
              <a:solidFill>
                <a:srgbClr val="002060"/>
              </a:solidFill>
              <a:latin typeface="Monotype Koufi" pitchFamily="2" charset="-78"/>
              <a:ea typeface="Monotype Koufi" pitchFamily="2" charset="-78"/>
              <a:cs typeface="Monotype Koufi" pitchFamily="2" charset="-78"/>
            </a:endParaRPr>
          </a:p>
        </p:txBody>
      </p:sp>
      <p:pic>
        <p:nvPicPr>
          <p:cNvPr id="11" name="صورة 10" descr="C:\Users\TOSHIBA\Documents\‫المهنة والسرطان-نسخة د. بسام 1\الصور\انبعاث اغبرة الخشب اثناء نشره2.jpg"/>
          <p:cNvPicPr/>
          <p:nvPr/>
        </p:nvPicPr>
        <p:blipFill>
          <a:blip r:embed="rId2" cstate="print"/>
          <a:srcRect/>
          <a:stretch>
            <a:fillRect/>
          </a:stretch>
        </p:blipFill>
        <p:spPr bwMode="auto">
          <a:xfrm>
            <a:off x="4643438" y="2428868"/>
            <a:ext cx="4138243" cy="238178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2" name="صورة 11" descr="C:\Users\TOSHIBA\Documents\‫المهنة والسرطان-نسخة د. بسام 1\الصور\انبعاث اغبرة الخشب اثناء نشره.jpg"/>
          <p:cNvPicPr/>
          <p:nvPr/>
        </p:nvPicPr>
        <p:blipFill>
          <a:blip r:embed="rId3" cstate="print"/>
          <a:srcRect/>
          <a:stretch>
            <a:fillRect/>
          </a:stretch>
        </p:blipFill>
        <p:spPr bwMode="auto">
          <a:xfrm>
            <a:off x="428596" y="2000240"/>
            <a:ext cx="3457604" cy="2851848"/>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268582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300" b="1" dirty="0" err="1" smtClean="0">
                <a:solidFill>
                  <a:srgbClr val="0070C0"/>
                </a:solidFill>
                <a:latin typeface="Monotype Koufi" pitchFamily="2" charset="-78"/>
                <a:ea typeface="Monotype Koufi" pitchFamily="2" charset="-78"/>
                <a:cs typeface="PT Bold Heading" pitchFamily="2" charset="-78"/>
              </a:rPr>
              <a:t>المسرطنات</a:t>
            </a:r>
            <a:r>
              <a:rPr lang="ar-SY" sz="33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300" b="1" dirty="0" err="1" smtClean="0">
                <a:solidFill>
                  <a:srgbClr val="0070C0"/>
                </a:solidFill>
                <a:latin typeface="Monotype Koufi" pitchFamily="2" charset="-78"/>
                <a:ea typeface="Monotype Koufi" pitchFamily="2" charset="-78"/>
                <a:cs typeface="PT Bold Heading" pitchFamily="2" charset="-78"/>
              </a:rPr>
              <a:t>الغبارية</a:t>
            </a:r>
            <a:r>
              <a:rPr lang="ar-SY" sz="3300" b="1" dirty="0" smtClean="0">
                <a:solidFill>
                  <a:srgbClr val="0070C0"/>
                </a:solidFill>
                <a:latin typeface="Monotype Koufi" pitchFamily="2" charset="-78"/>
                <a:ea typeface="Monotype Koufi" pitchFamily="2" charset="-78"/>
                <a:cs typeface="PT Bold Heading" pitchFamily="2" charset="-78"/>
              </a:rPr>
              <a:t> والليفية</a:t>
            </a:r>
            <a:r>
              <a:rPr lang="ar-SY" sz="3300" b="1" baseline="30000" dirty="0" smtClean="0">
                <a:solidFill>
                  <a:srgbClr val="00B050"/>
                </a:solidFill>
                <a:latin typeface="Monotype Koufi" pitchFamily="2" charset="-78"/>
                <a:ea typeface="Monotype Koufi" pitchFamily="2" charset="-78"/>
                <a:cs typeface="PT Bold Heading" pitchFamily="2" charset="-78"/>
              </a:rPr>
              <a:t> 1، 4</a:t>
            </a:r>
            <a:endParaRPr lang="ar-SY" sz="36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Y" b="1" dirty="0" smtClean="0">
                <a:solidFill>
                  <a:schemeClr val="bg1"/>
                </a:solidFill>
                <a:latin typeface="Arial Unicode MS" pitchFamily="34" charset="-128"/>
                <a:ea typeface="Arial Unicode MS" pitchFamily="34" charset="-128"/>
                <a:cs typeface="Arial Unicode MS" pitchFamily="34" charset="-128"/>
              </a:rPr>
              <a:t> </a:t>
            </a:r>
            <a:r>
              <a:rPr lang="ar-SA" b="1" dirty="0" smtClean="0">
                <a:solidFill>
                  <a:schemeClr val="accent4">
                    <a:lumMod val="40000"/>
                    <a:lumOff val="60000"/>
                  </a:schemeClr>
                </a:solidFill>
                <a:latin typeface="Arial Unicode MS" pitchFamily="34" charset="-128"/>
                <a:ea typeface="Arial Unicode MS" pitchFamily="34" charset="-128"/>
                <a:cs typeface="+mj-cs"/>
              </a:rPr>
              <a:t>العُضْوِيَّة الحَيَوانِيَّة</a:t>
            </a:r>
          </a:p>
          <a:p>
            <a:pPr algn="ctr">
              <a:buNone/>
            </a:pPr>
            <a:endParaRPr lang="ar-SA" b="1" dirty="0" smtClean="0">
              <a:solidFill>
                <a:schemeClr val="accent4">
                  <a:lumMod val="40000"/>
                  <a:lumOff val="60000"/>
                </a:schemeClr>
              </a:solidFill>
              <a:latin typeface="Arial Unicode MS" pitchFamily="34" charset="-128"/>
              <a:ea typeface="Arial Unicode MS" pitchFamily="34" charset="-128"/>
              <a:cs typeface="+mj-cs"/>
            </a:endParaRPr>
          </a:p>
          <a:p>
            <a:pPr>
              <a:buFont typeface="Wingdings" pitchFamily="2" charset="2"/>
              <a:buChar char="Ø"/>
            </a:pPr>
            <a:r>
              <a:rPr lang="ar-SA" b="1" dirty="0" smtClean="0">
                <a:solidFill>
                  <a:schemeClr val="bg1"/>
                </a:solidFill>
              </a:rPr>
              <a:t>غُبار الجُلود</a:t>
            </a:r>
          </a:p>
          <a:p>
            <a:pPr>
              <a:buNone/>
            </a:pPr>
            <a:r>
              <a:rPr lang="ar-SA" b="1" dirty="0" smtClean="0">
                <a:solidFill>
                  <a:srgbClr val="002060"/>
                </a:solidFill>
              </a:rPr>
              <a:t>   </a:t>
            </a:r>
            <a:r>
              <a:rPr lang="en-US" b="1" dirty="0" smtClean="0">
                <a:solidFill>
                  <a:srgbClr val="002060"/>
                </a:solidFill>
              </a:rPr>
              <a:t>Leather dust</a:t>
            </a:r>
            <a:endParaRPr lang="en-US" dirty="0" smtClean="0">
              <a:solidFill>
                <a:srgbClr val="002060"/>
              </a:solidFill>
            </a:endParaRPr>
          </a:p>
          <a:p>
            <a:pPr>
              <a:buNone/>
            </a:pPr>
            <a:endParaRPr lang="ar-SY" b="1" dirty="0" smtClean="0">
              <a:solidFill>
                <a:schemeClr val="bg1"/>
              </a:solidFill>
              <a:latin typeface="Arial Unicode MS" pitchFamily="34" charset="-128"/>
              <a:ea typeface="Arial Unicode MS" pitchFamily="34" charset="-12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84</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900" b="1" dirty="0" err="1" smtClean="0">
                <a:solidFill>
                  <a:srgbClr val="0070C0"/>
                </a:solidFill>
                <a:latin typeface="Monotype Koufi" pitchFamily="2" charset="-78"/>
                <a:ea typeface="Monotype Koufi" pitchFamily="2" charset="-78"/>
                <a:cs typeface="PT Bold Heading" pitchFamily="2" charset="-78"/>
              </a:rPr>
              <a:t>المسرطنات</a:t>
            </a:r>
            <a:r>
              <a:rPr lang="ar-SY" sz="39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900" b="1" dirty="0" err="1" smtClean="0">
                <a:solidFill>
                  <a:srgbClr val="0070C0"/>
                </a:solidFill>
                <a:latin typeface="Monotype Koufi" pitchFamily="2" charset="-78"/>
                <a:ea typeface="Monotype Koufi" pitchFamily="2" charset="-78"/>
                <a:cs typeface="PT Bold Heading" pitchFamily="2" charset="-78"/>
              </a:rPr>
              <a:t>الفيريائية</a:t>
            </a:r>
            <a:r>
              <a:rPr lang="ar-SY" sz="3900" b="1" baseline="30000" dirty="0" smtClean="0">
                <a:solidFill>
                  <a:srgbClr val="00B050"/>
                </a:solidFill>
                <a:latin typeface="Monotype Koufi" pitchFamily="2" charset="-78"/>
                <a:ea typeface="Monotype Koufi" pitchFamily="2" charset="-78"/>
                <a:cs typeface="PT Bold Heading" pitchFamily="2" charset="-78"/>
              </a:rPr>
              <a:t> 1، 5</a:t>
            </a:r>
            <a:endParaRPr lang="ar-SY" sz="39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85</a:t>
            </a:fld>
            <a:endParaRPr lang="ar-SA" dirty="0">
              <a:solidFill>
                <a:srgbClr val="002060"/>
              </a:solidFill>
            </a:endParaRPr>
          </a:p>
        </p:txBody>
      </p:sp>
      <p:graphicFrame>
        <p:nvGraphicFramePr>
          <p:cNvPr id="7" name="جدول 6"/>
          <p:cNvGraphicFramePr>
            <a:graphicFrameLocks noGrp="1"/>
          </p:cNvGraphicFramePr>
          <p:nvPr/>
        </p:nvGraphicFramePr>
        <p:xfrm>
          <a:off x="1928794" y="2214554"/>
          <a:ext cx="6000792" cy="2523744"/>
        </p:xfrm>
        <a:graphic>
          <a:graphicData uri="http://schemas.openxmlformats.org/drawingml/2006/table">
            <a:tbl>
              <a:tblPr rtl="1"/>
              <a:tblGrid>
                <a:gridCol w="3160220"/>
                <a:gridCol w="2840572"/>
              </a:tblGrid>
              <a:tr h="0">
                <a:tc>
                  <a:txBody>
                    <a:bodyPr/>
                    <a:lstStyle/>
                    <a:p>
                      <a:pPr algn="ctr" rtl="1">
                        <a:lnSpc>
                          <a:spcPct val="115000"/>
                        </a:lnSpc>
                        <a:spcAft>
                          <a:spcPts val="600"/>
                        </a:spcAft>
                      </a:pPr>
                      <a:r>
                        <a:rPr lang="ar-SA" sz="3600" b="1" dirty="0" smtClean="0">
                          <a:solidFill>
                            <a:schemeClr val="bg1"/>
                          </a:solidFill>
                          <a:latin typeface="Calibri"/>
                          <a:ea typeface="Times New Roman"/>
                          <a:cs typeface="+mn-cs"/>
                        </a:rPr>
                        <a:t>النوع</a:t>
                      </a:r>
                      <a:endParaRPr lang="en-US" sz="36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3600" b="1" dirty="0" smtClean="0">
                          <a:solidFill>
                            <a:schemeClr val="bg1"/>
                          </a:solidFill>
                          <a:latin typeface="Calibri"/>
                          <a:ea typeface="Times New Roman"/>
                          <a:cs typeface="+mn-cs"/>
                        </a:rPr>
                        <a:t>العدد</a:t>
                      </a:r>
                      <a:endParaRPr lang="en-US" sz="3600" b="1" dirty="0">
                        <a:solidFill>
                          <a:schemeClr val="bg1"/>
                        </a:solidFill>
                        <a:latin typeface="Calibri"/>
                        <a:ea typeface="Times New Roman"/>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16840">
                <a:tc>
                  <a:txBody>
                    <a:bodyPr/>
                    <a:lstStyle/>
                    <a:p>
                      <a:pPr algn="r" rtl="1">
                        <a:lnSpc>
                          <a:spcPct val="115000"/>
                        </a:lnSpc>
                        <a:spcAft>
                          <a:spcPts val="600"/>
                        </a:spcAft>
                      </a:pPr>
                      <a:r>
                        <a:rPr lang="ar-SY" sz="3600" b="1" dirty="0" smtClean="0">
                          <a:solidFill>
                            <a:srgbClr val="FFFF00"/>
                          </a:solidFill>
                          <a:latin typeface="Simplified Arabic" pitchFamily="18" charset="-78"/>
                          <a:ea typeface="Times New Roman"/>
                          <a:cs typeface="Simplified Arabic" pitchFamily="18" charset="-78"/>
                        </a:rPr>
                        <a:t>الإشعاع </a:t>
                      </a:r>
                      <a:r>
                        <a:rPr lang="ar-SA" sz="3600" b="1" dirty="0" smtClean="0">
                          <a:solidFill>
                            <a:srgbClr val="FFFF00"/>
                          </a:solidFill>
                          <a:latin typeface="Simplified Arabic" pitchFamily="18" charset="-78"/>
                          <a:ea typeface="Times New Roman"/>
                          <a:cs typeface="Simplified Arabic" pitchFamily="18" charset="-78"/>
                        </a:rPr>
                        <a:t>غير </a:t>
                      </a:r>
                      <a:r>
                        <a:rPr lang="ar-SY" sz="3600" b="1" dirty="0" err="1" smtClean="0">
                          <a:solidFill>
                            <a:srgbClr val="FFFF00"/>
                          </a:solidFill>
                          <a:latin typeface="Simplified Arabic" pitchFamily="18" charset="-78"/>
                          <a:ea typeface="Times New Roman"/>
                          <a:cs typeface="Simplified Arabic" pitchFamily="18" charset="-78"/>
                        </a:rPr>
                        <a:t>المؤين</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2</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33680">
                <a:tc>
                  <a:txBody>
                    <a:bodyPr/>
                    <a:lstStyle/>
                    <a:p>
                      <a:pPr algn="r" rtl="1">
                        <a:lnSpc>
                          <a:spcPct val="115000"/>
                        </a:lnSpc>
                        <a:spcAft>
                          <a:spcPts val="600"/>
                        </a:spcAft>
                      </a:pPr>
                      <a:r>
                        <a:rPr lang="ar-SY" sz="3600" b="1" kern="1200" dirty="0" smtClean="0">
                          <a:solidFill>
                            <a:srgbClr val="FFFF00"/>
                          </a:solidFill>
                          <a:latin typeface="Simplified Arabic" pitchFamily="18" charset="-78"/>
                          <a:ea typeface="Times New Roman"/>
                          <a:cs typeface="Simplified Arabic" pitchFamily="18" charset="-78"/>
                        </a:rPr>
                        <a:t>الإشعاع </a:t>
                      </a:r>
                      <a:r>
                        <a:rPr lang="ar-SY" sz="3600" b="1" kern="1200" dirty="0" err="1" smtClean="0">
                          <a:solidFill>
                            <a:srgbClr val="FFFF00"/>
                          </a:solidFill>
                          <a:latin typeface="Simplified Arabic" pitchFamily="18" charset="-78"/>
                          <a:ea typeface="Times New Roman"/>
                          <a:cs typeface="Simplified Arabic" pitchFamily="18" charset="-78"/>
                        </a:rPr>
                        <a:t>المؤين</a:t>
                      </a:r>
                      <a:endParaRPr lang="en-US" sz="3600" b="1" kern="1200"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5</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33680">
                <a:tc>
                  <a:txBody>
                    <a:bodyPr/>
                    <a:lstStyle/>
                    <a:p>
                      <a:pPr algn="r" rtl="1">
                        <a:lnSpc>
                          <a:spcPct val="115000"/>
                        </a:lnSpc>
                        <a:spcAft>
                          <a:spcPts val="600"/>
                        </a:spcAft>
                      </a:pPr>
                      <a:r>
                        <a:rPr lang="ar-SA" sz="3600" b="1" kern="1200" dirty="0" smtClean="0">
                          <a:solidFill>
                            <a:srgbClr val="002060"/>
                          </a:solidFill>
                          <a:latin typeface="Simplified Arabic" pitchFamily="18" charset="-78"/>
                          <a:ea typeface="Times New Roman"/>
                          <a:cs typeface="Simplified Arabic" pitchFamily="18" charset="-78"/>
                        </a:rPr>
                        <a:t>المجموع</a:t>
                      </a:r>
                      <a:endParaRPr lang="en-US" sz="3600" b="1" kern="1200" dirty="0">
                        <a:solidFill>
                          <a:srgbClr val="00206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002060"/>
                          </a:solidFill>
                          <a:latin typeface="Simplified Arabic" pitchFamily="18" charset="-78"/>
                          <a:ea typeface="Times New Roman"/>
                          <a:cs typeface="Simplified Arabic" pitchFamily="18" charset="-78"/>
                        </a:rPr>
                        <a:t>7</a:t>
                      </a:r>
                      <a:endParaRPr lang="en-US" sz="3600" b="1" dirty="0">
                        <a:solidFill>
                          <a:srgbClr val="00206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900" b="1" dirty="0" err="1" smtClean="0">
                <a:solidFill>
                  <a:srgbClr val="0070C0"/>
                </a:solidFill>
                <a:latin typeface="Monotype Koufi" pitchFamily="2" charset="-78"/>
                <a:ea typeface="Monotype Koufi" pitchFamily="2" charset="-78"/>
                <a:cs typeface="PT Bold Heading" pitchFamily="2" charset="-78"/>
              </a:rPr>
              <a:t>المسرطنات</a:t>
            </a:r>
            <a:r>
              <a:rPr lang="ar-SY" sz="39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900" b="1" dirty="0" err="1" smtClean="0">
                <a:solidFill>
                  <a:srgbClr val="0070C0"/>
                </a:solidFill>
                <a:latin typeface="Monotype Koufi" pitchFamily="2" charset="-78"/>
                <a:ea typeface="Monotype Koufi" pitchFamily="2" charset="-78"/>
                <a:cs typeface="PT Bold Heading" pitchFamily="2" charset="-78"/>
              </a:rPr>
              <a:t>الفيريائية</a:t>
            </a:r>
            <a:r>
              <a:rPr lang="ar-SY" sz="3900" b="1" baseline="30000" dirty="0" smtClean="0">
                <a:solidFill>
                  <a:srgbClr val="00B050"/>
                </a:solidFill>
                <a:latin typeface="Monotype Koufi" pitchFamily="2" charset="-78"/>
                <a:ea typeface="Monotype Koufi" pitchFamily="2" charset="-78"/>
                <a:cs typeface="PT Bold Heading" pitchFamily="2" charset="-78"/>
              </a:rPr>
              <a:t> 1، 5</a:t>
            </a:r>
            <a:endParaRPr lang="ar-SY" sz="39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a:bodyPr>
          <a:lstStyle/>
          <a:p>
            <a:pPr algn="ctr">
              <a:buNone/>
            </a:pPr>
            <a:r>
              <a:rPr lang="ar-SA" b="1" dirty="0" smtClean="0">
                <a:solidFill>
                  <a:schemeClr val="accent4">
                    <a:lumMod val="40000"/>
                    <a:lumOff val="60000"/>
                  </a:schemeClr>
                </a:solidFill>
                <a:cs typeface="+mj-cs"/>
              </a:rPr>
              <a:t>الإِشْعاعِيَّة غير </a:t>
            </a:r>
            <a:r>
              <a:rPr lang="ar-SA" b="1" dirty="0" err="1" smtClean="0">
                <a:solidFill>
                  <a:schemeClr val="accent4">
                    <a:lumMod val="40000"/>
                    <a:lumOff val="60000"/>
                  </a:schemeClr>
                </a:solidFill>
                <a:cs typeface="+mj-cs"/>
              </a:rPr>
              <a:t>المُؤَيِّنَة</a:t>
            </a:r>
            <a:endParaRPr lang="ar-SA" b="1" dirty="0" smtClean="0">
              <a:solidFill>
                <a:schemeClr val="accent4">
                  <a:lumMod val="40000"/>
                  <a:lumOff val="60000"/>
                </a:schemeClr>
              </a:solidFill>
              <a:cs typeface="+mj-cs"/>
            </a:endParaRPr>
          </a:p>
          <a:p>
            <a:pPr algn="ctr">
              <a:buNone/>
            </a:pPr>
            <a:endParaRPr lang="ar-SA" b="1" dirty="0" smtClean="0">
              <a:solidFill>
                <a:schemeClr val="accent4">
                  <a:lumMod val="40000"/>
                  <a:lumOff val="60000"/>
                </a:schemeClr>
              </a:solidFill>
              <a:latin typeface="Arial Unicode MS" pitchFamily="34" charset="-128"/>
              <a:ea typeface="Arial Unicode MS" pitchFamily="34" charset="-128"/>
            </a:endParaRPr>
          </a:p>
          <a:p>
            <a:pPr>
              <a:buFont typeface="Wingdings" pitchFamily="2" charset="2"/>
              <a:buChar char="Ø"/>
            </a:pPr>
            <a:r>
              <a:rPr lang="ar-SA" b="1" dirty="0" smtClean="0">
                <a:solidFill>
                  <a:schemeClr val="bg1"/>
                </a:solidFill>
              </a:rPr>
              <a:t>الإِشْعاع الشَّمْسي والإِشْعاع فوق البَنَفْسَجِيَّة</a:t>
            </a:r>
          </a:p>
          <a:p>
            <a:pPr>
              <a:buNone/>
            </a:pPr>
            <a:r>
              <a:rPr lang="en-US" b="1" dirty="0" smtClean="0">
                <a:solidFill>
                  <a:srgbClr val="002060"/>
                </a:solidFill>
              </a:rPr>
              <a:t>Solar and ultra–violet radiation    </a:t>
            </a:r>
            <a:endParaRPr lang="en-US" dirty="0" smtClean="0">
              <a:solidFill>
                <a:srgbClr val="002060"/>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86</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4200" b="1" dirty="0" err="1" smtClean="0">
                <a:solidFill>
                  <a:srgbClr val="0070C0"/>
                </a:solidFill>
                <a:latin typeface="Monotype Koufi" pitchFamily="2" charset="-78"/>
                <a:ea typeface="Monotype Koufi" pitchFamily="2" charset="-78"/>
                <a:cs typeface="PT Bold Heading" pitchFamily="2" charset="-78"/>
              </a:rPr>
              <a:t>المسرطنات</a:t>
            </a:r>
            <a:r>
              <a:rPr lang="ar-SY" sz="4200" b="1" dirty="0" smtClean="0">
                <a:solidFill>
                  <a:srgbClr val="0070C0"/>
                </a:solidFill>
                <a:latin typeface="Monotype Koufi" pitchFamily="2" charset="-78"/>
                <a:ea typeface="Monotype Koufi" pitchFamily="2" charset="-78"/>
                <a:cs typeface="PT Bold Heading" pitchFamily="2" charset="-78"/>
              </a:rPr>
              <a:t> المؤكدة (المجموعة 1) الفيزيائية</a:t>
            </a:r>
            <a:br>
              <a:rPr lang="ar-SY" sz="4200" b="1" dirty="0" smtClean="0">
                <a:solidFill>
                  <a:srgbClr val="0070C0"/>
                </a:solidFill>
                <a:latin typeface="Monotype Koufi" pitchFamily="2" charset="-78"/>
                <a:ea typeface="Monotype Koufi" pitchFamily="2" charset="-78"/>
                <a:cs typeface="PT Bold Heading" pitchFamily="2" charset="-78"/>
              </a:rPr>
            </a:br>
            <a:r>
              <a:rPr lang="ar-SY" sz="4200" b="1" dirty="0" smtClean="0">
                <a:solidFill>
                  <a:srgbClr val="C00000"/>
                </a:solidFill>
                <a:latin typeface="Monotype Koufi" pitchFamily="2" charset="-78"/>
                <a:ea typeface="Monotype Koufi" pitchFamily="2" charset="-78"/>
                <a:cs typeface="PT Bold Heading" pitchFamily="2" charset="-78"/>
              </a:rPr>
              <a:t> الإِشْعاعِيَّة غير </a:t>
            </a:r>
            <a:r>
              <a:rPr lang="ar-SY" sz="4200" b="1" dirty="0" err="1" smtClean="0">
                <a:solidFill>
                  <a:srgbClr val="C00000"/>
                </a:solidFill>
                <a:latin typeface="Monotype Koufi" pitchFamily="2" charset="-78"/>
                <a:ea typeface="Monotype Koufi" pitchFamily="2" charset="-78"/>
                <a:cs typeface="PT Bold Heading" pitchFamily="2" charset="-78"/>
              </a:rPr>
              <a:t>المُؤَيِّنَة</a:t>
            </a:r>
            <a:r>
              <a:rPr lang="ar-SY" sz="4200" b="1" baseline="30000" dirty="0" smtClean="0">
                <a:solidFill>
                  <a:srgbClr val="00B050"/>
                </a:solidFill>
                <a:latin typeface="Monotype Koufi" pitchFamily="2" charset="-78"/>
                <a:ea typeface="Monotype Koufi" pitchFamily="2" charset="-78"/>
                <a:cs typeface="PT Bold Heading" pitchFamily="2" charset="-78"/>
              </a:rPr>
              <a:t> 1، 5، 28 </a:t>
            </a:r>
            <a:endParaRPr lang="ar-SY" sz="42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87</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تَعَرُّض العُمَّال خارج المَباني للإِشْعاع الشَّمْسي</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2-4-1-1-الإشعاع الشمسي-تعرض العمال خارج المباني للإشعاع الشمسي.jpg"/>
          <p:cNvPicPr/>
          <p:nvPr/>
        </p:nvPicPr>
        <p:blipFill>
          <a:blip r:embed="rId2" cstate="print"/>
          <a:srcRect/>
          <a:stretch>
            <a:fillRect/>
          </a:stretch>
        </p:blipFill>
        <p:spPr bwMode="auto">
          <a:xfrm>
            <a:off x="2166112" y="1836039"/>
            <a:ext cx="4811776" cy="318592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4200" b="1" dirty="0" err="1" smtClean="0">
                <a:solidFill>
                  <a:srgbClr val="0070C0"/>
                </a:solidFill>
                <a:latin typeface="Monotype Koufi" pitchFamily="2" charset="-78"/>
                <a:ea typeface="Monotype Koufi" pitchFamily="2" charset="-78"/>
                <a:cs typeface="PT Bold Heading" pitchFamily="2" charset="-78"/>
              </a:rPr>
              <a:t>المسرطنات</a:t>
            </a:r>
            <a:r>
              <a:rPr lang="ar-SY" sz="4200" b="1" dirty="0" smtClean="0">
                <a:solidFill>
                  <a:srgbClr val="0070C0"/>
                </a:solidFill>
                <a:latin typeface="Monotype Koufi" pitchFamily="2" charset="-78"/>
                <a:ea typeface="Monotype Koufi" pitchFamily="2" charset="-78"/>
                <a:cs typeface="PT Bold Heading" pitchFamily="2" charset="-78"/>
              </a:rPr>
              <a:t> المؤكدة (المجموعة 1) الفيزيائية</a:t>
            </a:r>
            <a:br>
              <a:rPr lang="ar-SY" sz="4200" b="1" dirty="0" smtClean="0">
                <a:solidFill>
                  <a:srgbClr val="0070C0"/>
                </a:solidFill>
                <a:latin typeface="Monotype Koufi" pitchFamily="2" charset="-78"/>
                <a:ea typeface="Monotype Koufi" pitchFamily="2" charset="-78"/>
                <a:cs typeface="PT Bold Heading" pitchFamily="2" charset="-78"/>
              </a:rPr>
            </a:br>
            <a:r>
              <a:rPr lang="ar-SY" sz="4200" b="1" dirty="0" smtClean="0">
                <a:solidFill>
                  <a:srgbClr val="C00000"/>
                </a:solidFill>
                <a:latin typeface="Monotype Koufi" pitchFamily="2" charset="-78"/>
                <a:ea typeface="Monotype Koufi" pitchFamily="2" charset="-78"/>
                <a:cs typeface="PT Bold Heading" pitchFamily="2" charset="-78"/>
              </a:rPr>
              <a:t> الإِشْعاعِيَّة غير </a:t>
            </a:r>
            <a:r>
              <a:rPr lang="ar-SY" sz="4200" b="1" dirty="0" err="1" smtClean="0">
                <a:solidFill>
                  <a:srgbClr val="C00000"/>
                </a:solidFill>
                <a:latin typeface="Monotype Koufi" pitchFamily="2" charset="-78"/>
                <a:ea typeface="Monotype Koufi" pitchFamily="2" charset="-78"/>
                <a:cs typeface="PT Bold Heading" pitchFamily="2" charset="-78"/>
              </a:rPr>
              <a:t>المُؤَيِّنَة</a:t>
            </a:r>
            <a:r>
              <a:rPr lang="ar-SY" sz="4200" b="1" baseline="30000" dirty="0" smtClean="0">
                <a:solidFill>
                  <a:srgbClr val="00B050"/>
                </a:solidFill>
                <a:latin typeface="Monotype Koufi" pitchFamily="2" charset="-78"/>
                <a:ea typeface="Monotype Koufi" pitchFamily="2" charset="-78"/>
                <a:cs typeface="PT Bold Heading" pitchFamily="2" charset="-78"/>
              </a:rPr>
              <a:t> 1، 5، 28 </a:t>
            </a:r>
            <a:endParaRPr lang="ar-SY" sz="42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88</a:t>
            </a:fld>
            <a:endParaRPr lang="ar-SA" dirty="0">
              <a:solidFill>
                <a:srgbClr val="002060"/>
              </a:solidFill>
            </a:endParaRPr>
          </a:p>
        </p:txBody>
      </p:sp>
      <p:sp>
        <p:nvSpPr>
          <p:cNvPr id="7" name="عنصر نائب للمحتوى 6"/>
          <p:cNvSpPr>
            <a:spLocks noGrp="1"/>
          </p:cNvSpPr>
          <p:nvPr>
            <p:ph idx="1"/>
          </p:nvPr>
        </p:nvSpPr>
        <p:spPr/>
        <p:txBody>
          <a:bodyPr>
            <a:normAutofit fontScale="62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endParaRPr lang="ar-SA" sz="3100" b="1" dirty="0" smtClean="0">
              <a:solidFill>
                <a:srgbClr val="002060"/>
              </a:solidFill>
              <a:latin typeface="Monotype Koufi" pitchFamily="2" charset="-78"/>
              <a:ea typeface="Monotype Koufi" pitchFamily="2" charset="-78"/>
              <a:cs typeface="Monotype Koufi" pitchFamily="2" charset="-78"/>
            </a:endParaRPr>
          </a:p>
          <a:p>
            <a:pPr>
              <a:buNone/>
            </a:pPr>
            <a:r>
              <a:rPr lang="ar-SA" sz="3100" b="1" dirty="0" smtClean="0">
                <a:solidFill>
                  <a:srgbClr val="002060"/>
                </a:solidFill>
                <a:latin typeface="Monotype Koufi" pitchFamily="2" charset="-78"/>
                <a:ea typeface="Monotype Koufi" pitchFamily="2" charset="-78"/>
                <a:cs typeface="Monotype Koufi" pitchFamily="2" charset="-78"/>
              </a:rPr>
              <a:t>     تَعْقيم غرف المَرْضى بالإِشْعاع فوق البَنَفْسَجِيَّة                عِلاج الصَّدَفِيَّة بالإْشعاع فوق البَنَفْسَجِيَّة</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bassam\Pictures\أنشطة مهنية\أنشطة مهنية ذات صلة بالإشعاع غير المؤين\تعقيم غرف العمليات بالأشعة فوق البنفسجية.jp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000496" y="1785926"/>
            <a:ext cx="4697100" cy="3174496"/>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a:extLst>
            <a:ext uri="{909E8E84-426E-40DD-AFC4-6F175D3DCCD1}">
              <a14:hiddenFill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solidFill>
                  <a:srgbClr val="FFFFFF"/>
                </a:solidFill>
              </a14:hiddenFill>
            </a:ext>
          </a:extLst>
        </p:spPr>
      </p:pic>
      <p:pic>
        <p:nvPicPr>
          <p:cNvPr id="10" name="صورة 9" descr="C:\Users\TOSHIBA\Documents\‫المهنة والسرطان-نسخة د. بسام 1\الصور\2-4-1-1-الإشعاع فوق البنفسجية-علاج الصدفية.jpg"/>
          <p:cNvPicPr/>
          <p:nvPr/>
        </p:nvPicPr>
        <p:blipFill>
          <a:blip r:embed="rId3" cstate="print"/>
          <a:srcRect/>
          <a:stretch>
            <a:fillRect/>
          </a:stretch>
        </p:blipFill>
        <p:spPr bwMode="auto">
          <a:xfrm>
            <a:off x="1142976" y="1857364"/>
            <a:ext cx="1898523" cy="313544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4200" b="1" dirty="0" err="1" smtClean="0">
                <a:solidFill>
                  <a:srgbClr val="0070C0"/>
                </a:solidFill>
                <a:latin typeface="Monotype Koufi" pitchFamily="2" charset="-78"/>
                <a:ea typeface="Monotype Koufi" pitchFamily="2" charset="-78"/>
                <a:cs typeface="PT Bold Heading" pitchFamily="2" charset="-78"/>
              </a:rPr>
              <a:t>المسرطنات</a:t>
            </a:r>
            <a:r>
              <a:rPr lang="ar-SY" sz="4200" b="1" dirty="0" smtClean="0">
                <a:solidFill>
                  <a:srgbClr val="0070C0"/>
                </a:solidFill>
                <a:latin typeface="Monotype Koufi" pitchFamily="2" charset="-78"/>
                <a:ea typeface="Monotype Koufi" pitchFamily="2" charset="-78"/>
                <a:cs typeface="PT Bold Heading" pitchFamily="2" charset="-78"/>
              </a:rPr>
              <a:t> المؤكدة (المجموعة 1) الفيزيائية</a:t>
            </a:r>
            <a:br>
              <a:rPr lang="ar-SY" sz="4200" b="1" dirty="0" smtClean="0">
                <a:solidFill>
                  <a:srgbClr val="0070C0"/>
                </a:solidFill>
                <a:latin typeface="Monotype Koufi" pitchFamily="2" charset="-78"/>
                <a:ea typeface="Monotype Koufi" pitchFamily="2" charset="-78"/>
                <a:cs typeface="PT Bold Heading" pitchFamily="2" charset="-78"/>
              </a:rPr>
            </a:br>
            <a:r>
              <a:rPr lang="ar-SY" sz="4200" b="1" dirty="0" smtClean="0">
                <a:solidFill>
                  <a:srgbClr val="C00000"/>
                </a:solidFill>
                <a:latin typeface="Monotype Koufi" pitchFamily="2" charset="-78"/>
                <a:ea typeface="Monotype Koufi" pitchFamily="2" charset="-78"/>
                <a:cs typeface="PT Bold Heading" pitchFamily="2" charset="-78"/>
              </a:rPr>
              <a:t> الإِشْعاعِيَّة غير </a:t>
            </a:r>
            <a:r>
              <a:rPr lang="ar-SY" sz="4200" b="1" dirty="0" err="1" smtClean="0">
                <a:solidFill>
                  <a:srgbClr val="C00000"/>
                </a:solidFill>
                <a:latin typeface="Monotype Koufi" pitchFamily="2" charset="-78"/>
                <a:ea typeface="Monotype Koufi" pitchFamily="2" charset="-78"/>
                <a:cs typeface="PT Bold Heading" pitchFamily="2" charset="-78"/>
              </a:rPr>
              <a:t>المُؤَيِّنَة</a:t>
            </a:r>
            <a:r>
              <a:rPr lang="ar-SY" sz="4200" b="1" baseline="30000" dirty="0" smtClean="0">
                <a:solidFill>
                  <a:srgbClr val="00B050"/>
                </a:solidFill>
                <a:latin typeface="Monotype Koufi" pitchFamily="2" charset="-78"/>
                <a:ea typeface="Monotype Koufi" pitchFamily="2" charset="-78"/>
                <a:cs typeface="PT Bold Heading" pitchFamily="2" charset="-78"/>
              </a:rPr>
              <a:t> 1، 5، 28 </a:t>
            </a:r>
            <a:endParaRPr lang="ar-SY" sz="42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89</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سَرير </a:t>
            </a:r>
            <a:r>
              <a:rPr lang="ar-SA" sz="3100" b="1" dirty="0" err="1" smtClean="0">
                <a:solidFill>
                  <a:srgbClr val="002060"/>
                </a:solidFill>
                <a:latin typeface="Monotype Koufi" pitchFamily="2" charset="-78"/>
                <a:ea typeface="Monotype Koufi" pitchFamily="2" charset="-78"/>
                <a:cs typeface="Monotype Koufi" pitchFamily="2" charset="-78"/>
              </a:rPr>
              <a:t>التَّسْفيع</a:t>
            </a:r>
            <a:r>
              <a:rPr lang="ar-SA" sz="3100" b="1" dirty="0" smtClean="0">
                <a:solidFill>
                  <a:srgbClr val="002060"/>
                </a:solidFill>
                <a:latin typeface="Monotype Koufi" pitchFamily="2" charset="-78"/>
                <a:ea typeface="Monotype Koufi" pitchFamily="2" charset="-78"/>
                <a:cs typeface="Monotype Koufi" pitchFamily="2" charset="-78"/>
              </a:rPr>
              <a:t> (تحويل لون الجِلْد إلى أسمر) بالإشعاع فوق البَنَفْسَجِيَّة</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11" name="صورة 10" descr="C:\Users\TOSHIBA\Documents\‫المهنة والسرطان-نسخة د. بسام 1\الصور\سرير التسفيع.jpg"/>
          <p:cNvPicPr/>
          <p:nvPr/>
        </p:nvPicPr>
        <p:blipFill>
          <a:blip r:embed="rId2" cstate="print"/>
          <a:srcRect/>
          <a:stretch>
            <a:fillRect/>
          </a:stretch>
        </p:blipFill>
        <p:spPr bwMode="auto">
          <a:xfrm>
            <a:off x="1142976" y="1714488"/>
            <a:ext cx="7093107" cy="3331591"/>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700" b="1" dirty="0" smtClean="0">
                <a:solidFill>
                  <a:srgbClr val="0070C0"/>
                </a:solidFill>
                <a:latin typeface="Monotype Koufi" pitchFamily="2" charset="-78"/>
                <a:ea typeface="Monotype Koufi" pitchFamily="2" charset="-78"/>
                <a:cs typeface="PT Bold Heading" pitchFamily="2" charset="-78"/>
              </a:rPr>
              <a:t>حقائق عامة عن السرطان</a:t>
            </a:r>
            <a:br>
              <a:rPr lang="ar-SY" sz="3700" b="1" dirty="0" smtClean="0">
                <a:solidFill>
                  <a:srgbClr val="0070C0"/>
                </a:solidFill>
                <a:latin typeface="Monotype Koufi" pitchFamily="2" charset="-78"/>
                <a:ea typeface="Monotype Koufi" pitchFamily="2" charset="-78"/>
                <a:cs typeface="PT Bold Heading" pitchFamily="2" charset="-78"/>
              </a:rPr>
            </a:br>
            <a:r>
              <a:rPr lang="ar-SY" sz="3700" b="1" dirty="0" smtClean="0">
                <a:solidFill>
                  <a:srgbClr val="0070C0"/>
                </a:solidFill>
                <a:latin typeface="Monotype Koufi" pitchFamily="2" charset="-78"/>
                <a:ea typeface="Monotype Koufi" pitchFamily="2" charset="-78"/>
                <a:cs typeface="PT Bold Heading" pitchFamily="2" charset="-78"/>
              </a:rPr>
              <a:t> </a:t>
            </a:r>
            <a:r>
              <a:rPr lang="ar-SY" sz="3700" b="1" dirty="0" smtClean="0">
                <a:solidFill>
                  <a:srgbClr val="C00000"/>
                </a:solidFill>
                <a:latin typeface="Monotype Koufi" pitchFamily="2" charset="-78"/>
                <a:ea typeface="Monotype Koufi" pitchFamily="2" charset="-78"/>
                <a:cs typeface="PT Bold Heading" pitchFamily="2" charset="-78"/>
              </a:rPr>
              <a:t>الوفيات بسبب السرطان في عام 2012 </a:t>
            </a:r>
            <a:r>
              <a:rPr lang="ar-SY" sz="3700" b="1" baseline="30000" dirty="0" smtClean="0">
                <a:solidFill>
                  <a:srgbClr val="00B050"/>
                </a:solidFill>
                <a:latin typeface="Monotype Koufi" pitchFamily="2" charset="-78"/>
                <a:ea typeface="Monotype Koufi" pitchFamily="2" charset="-78"/>
                <a:cs typeface="PT Bold Heading" pitchFamily="2" charset="-78"/>
              </a:rPr>
              <a:t>10، 11، 12</a:t>
            </a:r>
            <a:endParaRPr lang="ar-SY" b="1" baseline="30000" dirty="0">
              <a:solidFill>
                <a:srgbClr val="00B05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70000" lnSpcReduction="20000"/>
          </a:bodyPr>
          <a:lstStyle/>
          <a:p>
            <a:pPr algn="ctr">
              <a:buNone/>
            </a:pPr>
            <a:r>
              <a:rPr lang="ar-SA" sz="3600" b="1" dirty="0" smtClean="0">
                <a:solidFill>
                  <a:schemeClr val="accent3">
                    <a:lumMod val="40000"/>
                    <a:lumOff val="60000"/>
                  </a:schemeClr>
                </a:solidFill>
                <a:latin typeface="Arial Unicode MS" pitchFamily="34" charset="-128"/>
                <a:ea typeface="Arial Unicode MS" pitchFamily="34" charset="-128"/>
                <a:cs typeface="+mj-cs"/>
              </a:rPr>
              <a:t>العدد ومعدلات الحدوث</a:t>
            </a:r>
            <a:endParaRPr lang="ar-SA" sz="3600"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r>
              <a:rPr lang="ar-SA" sz="3600" b="1" dirty="0" smtClean="0">
                <a:solidFill>
                  <a:schemeClr val="bg1"/>
                </a:solidFill>
                <a:latin typeface="Arial Unicode MS" pitchFamily="34" charset="-128"/>
                <a:ea typeface="Arial Unicode MS" pitchFamily="34" charset="-128"/>
              </a:rPr>
              <a:t>قدر عالمياً حدوث 8,2 مليون وفاة بسبب السرطان (57</a:t>
            </a:r>
            <a:r>
              <a:rPr lang="ar-SA" sz="3600" b="1" dirty="0" smtClean="0">
                <a:solidFill>
                  <a:schemeClr val="bg1"/>
                </a:solidFill>
                <a:latin typeface="Simplified Arabic"/>
                <a:ea typeface="Arial Unicode MS" pitchFamily="34" charset="-128"/>
              </a:rPr>
              <a:t>٪ منها لدى الذكور</a:t>
            </a:r>
            <a:r>
              <a:rPr lang="ar-SA" sz="3600" b="1" dirty="0" smtClean="0">
                <a:solidFill>
                  <a:schemeClr val="bg1"/>
                </a:solidFill>
                <a:latin typeface="Arial Unicode MS" pitchFamily="34" charset="-128"/>
                <a:ea typeface="Arial Unicode MS" pitchFamily="34" charset="-128"/>
              </a:rPr>
              <a:t>)</a:t>
            </a:r>
          </a:p>
          <a:p>
            <a:pPr>
              <a:buFont typeface="Wingdings" pitchFamily="2" charset="2"/>
              <a:buChar char="Ø"/>
            </a:pPr>
            <a:r>
              <a:rPr lang="ar-SA" sz="3600" b="1" dirty="0" smtClean="0">
                <a:solidFill>
                  <a:schemeClr val="bg1"/>
                </a:solidFill>
                <a:latin typeface="Arial Unicode MS" pitchFamily="34" charset="-128"/>
                <a:ea typeface="Arial Unicode MS" pitchFamily="34" charset="-128"/>
              </a:rPr>
              <a:t>قدر معدل الوفاة بسبب السرطان </a:t>
            </a:r>
            <a:r>
              <a:rPr lang="ar-SA" sz="3600" b="1" dirty="0" err="1" smtClean="0">
                <a:solidFill>
                  <a:schemeClr val="bg1"/>
                </a:solidFill>
                <a:latin typeface="Arial Unicode MS" pitchFamily="34" charset="-128"/>
                <a:ea typeface="Arial Unicode MS" pitchFamily="34" charset="-128"/>
              </a:rPr>
              <a:t>بـ</a:t>
            </a:r>
            <a:r>
              <a:rPr lang="ar-SA" sz="3600" b="1" dirty="0" smtClean="0">
                <a:solidFill>
                  <a:schemeClr val="bg1"/>
                </a:solidFill>
                <a:latin typeface="Arial Unicode MS" pitchFamily="34" charset="-128"/>
                <a:ea typeface="Arial Unicode MS" pitchFamily="34" charset="-128"/>
              </a:rPr>
              <a:t> 102 لكل مئة ألف</a:t>
            </a:r>
          </a:p>
          <a:p>
            <a:pPr>
              <a:buFont typeface="Wingdings" pitchFamily="2" charset="2"/>
              <a:buChar char="Ø"/>
            </a:pPr>
            <a:r>
              <a:rPr lang="ar-SA" sz="3600" b="1" dirty="0" smtClean="0">
                <a:solidFill>
                  <a:schemeClr val="bg1"/>
                </a:solidFill>
                <a:latin typeface="Arial Unicode MS" pitchFamily="34" charset="-128"/>
                <a:ea typeface="Arial Unicode MS" pitchFamily="34" charset="-128"/>
              </a:rPr>
              <a:t>إن أكثر من 70</a:t>
            </a:r>
            <a:r>
              <a:rPr lang="ar-SA" sz="3600" b="1" dirty="0" smtClean="0">
                <a:solidFill>
                  <a:schemeClr val="bg1"/>
                </a:solidFill>
                <a:latin typeface="Simplified Arabic"/>
                <a:ea typeface="Arial Unicode MS" pitchFamily="34" charset="-128"/>
              </a:rPr>
              <a:t>٪ من </a:t>
            </a:r>
            <a:r>
              <a:rPr lang="ar-SA" sz="3600" b="1" dirty="0" smtClean="0">
                <a:solidFill>
                  <a:schemeClr val="bg1"/>
                </a:solidFill>
                <a:latin typeface="Arial Unicode MS" pitchFamily="34" charset="-128"/>
                <a:ea typeface="Arial Unicode MS" pitchFamily="34" charset="-128"/>
              </a:rPr>
              <a:t>الوفيات بسبب السرطان </a:t>
            </a:r>
            <a:r>
              <a:rPr lang="ar-SA" sz="3600" b="1" dirty="0" smtClean="0">
                <a:solidFill>
                  <a:schemeClr val="bg1"/>
                </a:solidFill>
                <a:latin typeface="Simplified Arabic"/>
                <a:ea typeface="Arial Unicode MS" pitchFamily="34" charset="-128"/>
              </a:rPr>
              <a:t>حدثت في أفريقيا، وآسيا، ووسط وجنوب أمريكا</a:t>
            </a:r>
            <a:endParaRPr lang="ar-SA" sz="3600" b="1" dirty="0" smtClean="0">
              <a:solidFill>
                <a:schemeClr val="bg1"/>
              </a:solidFill>
              <a:latin typeface="Arial Unicode MS" pitchFamily="34" charset="-128"/>
              <a:ea typeface="Arial Unicode MS" pitchFamily="34" charset="-128"/>
            </a:endParaRPr>
          </a:p>
          <a:p>
            <a:pPr>
              <a:buFont typeface="Wingdings" pitchFamily="2" charset="2"/>
              <a:buChar char="Ø"/>
            </a:pPr>
            <a:r>
              <a:rPr lang="ar-SA" sz="3400" b="1" dirty="0" smtClean="0">
                <a:solidFill>
                  <a:schemeClr val="bg1"/>
                </a:solidFill>
                <a:latin typeface="Arial Unicode MS" pitchFamily="34" charset="-128"/>
                <a:ea typeface="Arial Unicode MS" pitchFamily="34" charset="-128"/>
              </a:rPr>
              <a:t>قدر معدل الوفيات بسبب السرطان لكل مئة ألف لدى الذكور بحسب العضو المصاب كما يلي:</a:t>
            </a:r>
          </a:p>
          <a:p>
            <a:pPr>
              <a:buFont typeface="Wingdings" pitchFamily="2" charset="2"/>
              <a:buChar char="Ø"/>
            </a:pPr>
            <a:r>
              <a:rPr lang="ar-SA" sz="3400" b="1" dirty="0" smtClean="0">
                <a:solidFill>
                  <a:srgbClr val="FFFF00"/>
                </a:solidFill>
                <a:latin typeface="Arial Unicode MS" pitchFamily="34" charset="-128"/>
                <a:ea typeface="Arial Unicode MS" pitchFamily="34" charset="-128"/>
              </a:rPr>
              <a:t>الرئة (30) ثم الكبد (14,3) ثم المعدة (12,7) ثم القولون-المستقيم (10) ثم البروستاتة (7,8) </a:t>
            </a:r>
          </a:p>
          <a:p>
            <a:pPr>
              <a:buFont typeface="Wingdings" pitchFamily="2" charset="2"/>
              <a:buChar char="Ø"/>
            </a:pPr>
            <a:r>
              <a:rPr lang="ar-SA" sz="3400" b="1" dirty="0" smtClean="0">
                <a:solidFill>
                  <a:schemeClr val="bg1"/>
                </a:solidFill>
                <a:latin typeface="Arial Unicode MS" pitchFamily="34" charset="-128"/>
                <a:ea typeface="Arial Unicode MS" pitchFamily="34" charset="-128"/>
              </a:rPr>
              <a:t>قدر معدل الوفيات بسبب السرطان لكل مئة ألف لدى الإناث بحسب العضو المصاب كما يلي:</a:t>
            </a:r>
          </a:p>
          <a:p>
            <a:pPr>
              <a:buFont typeface="Wingdings" pitchFamily="2" charset="2"/>
              <a:buChar char="Ø"/>
            </a:pPr>
            <a:r>
              <a:rPr lang="ar-SA" sz="3400" b="1" dirty="0" smtClean="0">
                <a:solidFill>
                  <a:srgbClr val="FFFF00"/>
                </a:solidFill>
                <a:latin typeface="Arial Unicode MS" pitchFamily="34" charset="-128"/>
                <a:ea typeface="Arial Unicode MS" pitchFamily="34" charset="-128"/>
              </a:rPr>
              <a:t> الثدي (12,9) ثم الرئة (11,1) ثم القولون-المستقيم (6,9) ثم عنق الرحم (6,8) ثم المعدة (5,7) </a:t>
            </a:r>
            <a:endParaRPr lang="en-US" sz="3400" b="1" dirty="0" smtClean="0">
              <a:solidFill>
                <a:schemeClr val="bg1"/>
              </a:solidFill>
            </a:endParaRPr>
          </a:p>
          <a:p>
            <a:pPr>
              <a:buNone/>
            </a:pPr>
            <a:endParaRPr lang="ar-SA" b="1" dirty="0" smtClean="0">
              <a:solidFill>
                <a:schemeClr val="bg1"/>
              </a:solidFill>
              <a:latin typeface="Arial Unicode MS" pitchFamily="34" charset="-128"/>
              <a:ea typeface="Arial Unicode MS" pitchFamily="34" charset="-128"/>
              <a:cs typeface="+mj-cs"/>
            </a:endParaRPr>
          </a:p>
          <a:p>
            <a:pPr>
              <a:buFont typeface="Wingdings" pitchFamily="2" charset="2"/>
              <a:buChar char="Ø"/>
            </a:pPr>
            <a:endParaRPr lang="ar-SY" b="1" dirty="0" smtClean="0">
              <a:solidFill>
                <a:schemeClr val="bg1"/>
              </a:solidFill>
              <a:latin typeface="Arial Unicode MS" pitchFamily="34" charset="-128"/>
              <a:ea typeface="Arial Unicode MS" pitchFamily="34" charset="-128"/>
              <a:cs typeface="+mj-cs"/>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9</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900" b="1" dirty="0" err="1" smtClean="0">
                <a:solidFill>
                  <a:srgbClr val="0070C0"/>
                </a:solidFill>
                <a:latin typeface="Monotype Koufi" pitchFamily="2" charset="-78"/>
                <a:ea typeface="Monotype Koufi" pitchFamily="2" charset="-78"/>
                <a:cs typeface="PT Bold Heading" pitchFamily="2" charset="-78"/>
              </a:rPr>
              <a:t>المسرطنات</a:t>
            </a:r>
            <a:r>
              <a:rPr lang="ar-SY" sz="39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3900" b="1" dirty="0" err="1" smtClean="0">
                <a:solidFill>
                  <a:srgbClr val="0070C0"/>
                </a:solidFill>
                <a:latin typeface="Monotype Koufi" pitchFamily="2" charset="-78"/>
                <a:ea typeface="Monotype Koufi" pitchFamily="2" charset="-78"/>
                <a:cs typeface="PT Bold Heading" pitchFamily="2" charset="-78"/>
              </a:rPr>
              <a:t>الفيريائية</a:t>
            </a:r>
            <a:r>
              <a:rPr lang="ar-SY" sz="3900" b="1" baseline="30000" dirty="0" smtClean="0">
                <a:solidFill>
                  <a:srgbClr val="00B050"/>
                </a:solidFill>
                <a:latin typeface="Monotype Koufi" pitchFamily="2" charset="-78"/>
                <a:ea typeface="Monotype Koufi" pitchFamily="2" charset="-78"/>
                <a:cs typeface="PT Bold Heading" pitchFamily="2" charset="-78"/>
              </a:rPr>
              <a:t> 1، 5</a:t>
            </a:r>
            <a:endParaRPr lang="ar-SY" sz="39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85000" lnSpcReduction="20000"/>
          </a:bodyPr>
          <a:lstStyle/>
          <a:p>
            <a:pPr algn="ctr">
              <a:buNone/>
            </a:pPr>
            <a:r>
              <a:rPr lang="ar-SA" b="1" dirty="0" smtClean="0">
                <a:solidFill>
                  <a:schemeClr val="accent4">
                    <a:lumMod val="40000"/>
                    <a:lumOff val="60000"/>
                  </a:schemeClr>
                </a:solidFill>
                <a:cs typeface="+mj-cs"/>
              </a:rPr>
              <a:t>الإِشْعاعِيَّة </a:t>
            </a:r>
            <a:r>
              <a:rPr lang="ar-SA" b="1" dirty="0" err="1" smtClean="0">
                <a:solidFill>
                  <a:schemeClr val="accent4">
                    <a:lumMod val="40000"/>
                    <a:lumOff val="60000"/>
                  </a:schemeClr>
                </a:solidFill>
                <a:cs typeface="+mj-cs"/>
              </a:rPr>
              <a:t>المُؤَيِّنَة</a:t>
            </a:r>
            <a:endParaRPr lang="ar-SA" b="1" dirty="0" smtClean="0">
              <a:solidFill>
                <a:schemeClr val="accent4">
                  <a:lumMod val="40000"/>
                  <a:lumOff val="60000"/>
                </a:schemeClr>
              </a:solidFill>
              <a:cs typeface="+mj-cs"/>
            </a:endParaRPr>
          </a:p>
          <a:p>
            <a:pPr algn="ctr">
              <a:buNone/>
            </a:pPr>
            <a:endParaRPr lang="ar-SA" b="1" dirty="0" smtClean="0">
              <a:solidFill>
                <a:schemeClr val="accent4">
                  <a:lumMod val="40000"/>
                  <a:lumOff val="60000"/>
                </a:schemeClr>
              </a:solidFill>
              <a:cs typeface="+mj-cs"/>
            </a:endParaRPr>
          </a:p>
          <a:p>
            <a:pPr>
              <a:buFont typeface="Wingdings" pitchFamily="2" charset="2"/>
              <a:buChar char="Ø"/>
            </a:pPr>
            <a:r>
              <a:rPr lang="ar-SA" b="1" dirty="0" smtClean="0">
                <a:solidFill>
                  <a:schemeClr val="bg1"/>
                </a:solidFill>
              </a:rPr>
              <a:t>الإِشْعاع السِّيني وإِشْعاع </a:t>
            </a:r>
            <a:r>
              <a:rPr lang="ar-SA" b="1" dirty="0" err="1" smtClean="0">
                <a:solidFill>
                  <a:schemeClr val="bg1"/>
                </a:solidFill>
              </a:rPr>
              <a:t>غامَّا</a:t>
            </a:r>
            <a:endParaRPr lang="ar-SA" b="1" dirty="0" smtClean="0">
              <a:solidFill>
                <a:schemeClr val="bg1"/>
              </a:solidFill>
            </a:endParaRPr>
          </a:p>
          <a:p>
            <a:pPr>
              <a:buNone/>
            </a:pPr>
            <a:r>
              <a:rPr lang="en-US" b="1" dirty="0" smtClean="0">
                <a:solidFill>
                  <a:srgbClr val="002060"/>
                </a:solidFill>
              </a:rPr>
              <a:t>X and gamma radiation    </a:t>
            </a:r>
          </a:p>
          <a:p>
            <a:pPr>
              <a:buFont typeface="Wingdings" pitchFamily="2" charset="2"/>
              <a:buChar char="Ø"/>
            </a:pPr>
            <a:r>
              <a:rPr lang="ar-SA" b="1" dirty="0" smtClean="0">
                <a:solidFill>
                  <a:schemeClr val="bg1"/>
                </a:solidFill>
              </a:rPr>
              <a:t>إِشعاع </a:t>
            </a:r>
            <a:r>
              <a:rPr lang="ar-SA" b="1" dirty="0" err="1" smtClean="0">
                <a:solidFill>
                  <a:schemeClr val="bg1"/>
                </a:solidFill>
              </a:rPr>
              <a:t>النُّتْرون</a:t>
            </a:r>
            <a:endParaRPr lang="ar-SA" b="1" dirty="0" smtClean="0">
              <a:solidFill>
                <a:schemeClr val="bg1"/>
              </a:solidFill>
            </a:endParaRPr>
          </a:p>
          <a:p>
            <a:pPr>
              <a:buNone/>
            </a:pPr>
            <a:r>
              <a:rPr lang="en-US" b="1" dirty="0" smtClean="0">
                <a:solidFill>
                  <a:srgbClr val="002060"/>
                </a:solidFill>
              </a:rPr>
              <a:t>Neutron    </a:t>
            </a:r>
          </a:p>
          <a:p>
            <a:pPr>
              <a:buFont typeface="Wingdings" pitchFamily="2" charset="2"/>
              <a:buChar char="Ø"/>
            </a:pPr>
            <a:r>
              <a:rPr lang="ar-SA" b="1" dirty="0" err="1" smtClean="0">
                <a:solidFill>
                  <a:schemeClr val="bg1"/>
                </a:solidFill>
              </a:rPr>
              <a:t>النُّوكْليدات</a:t>
            </a:r>
            <a:r>
              <a:rPr lang="ar-SA" b="1" dirty="0" smtClean="0">
                <a:solidFill>
                  <a:schemeClr val="bg1"/>
                </a:solidFill>
              </a:rPr>
              <a:t> المُشِعَّة المُطْلِقَة لجُسَيم أَلْفا</a:t>
            </a:r>
          </a:p>
          <a:p>
            <a:pPr>
              <a:buNone/>
            </a:pPr>
            <a:r>
              <a:rPr lang="en-US" b="1" dirty="0" smtClean="0">
                <a:solidFill>
                  <a:srgbClr val="002060"/>
                </a:solidFill>
              </a:rPr>
              <a:t>Internalized alpha-particle emitting </a:t>
            </a:r>
            <a:r>
              <a:rPr lang="en-US" b="1" dirty="0" err="1" smtClean="0">
                <a:solidFill>
                  <a:srgbClr val="002060"/>
                </a:solidFill>
              </a:rPr>
              <a:t>radionuclides</a:t>
            </a:r>
            <a:r>
              <a:rPr lang="en-US" b="1" dirty="0" smtClean="0">
                <a:solidFill>
                  <a:srgbClr val="002060"/>
                </a:solidFill>
              </a:rPr>
              <a:t>    </a:t>
            </a:r>
          </a:p>
          <a:p>
            <a:pPr>
              <a:buClr>
                <a:schemeClr val="bg1"/>
              </a:buClr>
              <a:buFont typeface="Wingdings" pitchFamily="2" charset="2"/>
              <a:buChar char="Ø"/>
            </a:pPr>
            <a:r>
              <a:rPr lang="ar-SA" b="1" dirty="0" err="1" smtClean="0">
                <a:solidFill>
                  <a:schemeClr val="bg1"/>
                </a:solidFill>
              </a:rPr>
              <a:t>النُّوكْليدات</a:t>
            </a:r>
            <a:r>
              <a:rPr lang="ar-SA" b="1" dirty="0" smtClean="0">
                <a:solidFill>
                  <a:schemeClr val="bg1"/>
                </a:solidFill>
              </a:rPr>
              <a:t> المُشِعَّة المُطْلِقَة لجُسَيم بيتا</a:t>
            </a:r>
          </a:p>
          <a:p>
            <a:pPr>
              <a:buClr>
                <a:schemeClr val="bg1"/>
              </a:buClr>
              <a:buNone/>
            </a:pPr>
            <a:r>
              <a:rPr lang="en-US" b="1" dirty="0" smtClean="0">
                <a:solidFill>
                  <a:srgbClr val="002060"/>
                </a:solidFill>
              </a:rPr>
              <a:t>Internalized beta-particle emitting </a:t>
            </a:r>
            <a:r>
              <a:rPr lang="en-US" b="1" dirty="0" err="1" smtClean="0">
                <a:solidFill>
                  <a:srgbClr val="002060"/>
                </a:solidFill>
              </a:rPr>
              <a:t>radionuclides</a:t>
            </a:r>
            <a:r>
              <a:rPr lang="en-US" b="1" dirty="0" smtClean="0">
                <a:solidFill>
                  <a:srgbClr val="002060"/>
                </a:solidFill>
              </a:rPr>
              <a:t>    </a:t>
            </a:r>
            <a:endParaRPr lang="en-US" dirty="0" smtClean="0">
              <a:solidFill>
                <a:srgbClr val="002060"/>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90</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4200" b="1" dirty="0" err="1" smtClean="0">
                <a:solidFill>
                  <a:srgbClr val="0070C0"/>
                </a:solidFill>
                <a:latin typeface="Monotype Koufi" pitchFamily="2" charset="-78"/>
                <a:ea typeface="Monotype Koufi" pitchFamily="2" charset="-78"/>
                <a:cs typeface="PT Bold Heading" pitchFamily="2" charset="-78"/>
              </a:rPr>
              <a:t>المسرطنات</a:t>
            </a:r>
            <a:r>
              <a:rPr lang="ar-SY" sz="4200" b="1" dirty="0" smtClean="0">
                <a:solidFill>
                  <a:srgbClr val="0070C0"/>
                </a:solidFill>
                <a:latin typeface="Monotype Koufi" pitchFamily="2" charset="-78"/>
                <a:ea typeface="Monotype Koufi" pitchFamily="2" charset="-78"/>
                <a:cs typeface="PT Bold Heading" pitchFamily="2" charset="-78"/>
              </a:rPr>
              <a:t> المؤكدة (المجموعة 1) الفيزيائية</a:t>
            </a:r>
            <a:br>
              <a:rPr lang="ar-SY" sz="4200" b="1" dirty="0" smtClean="0">
                <a:solidFill>
                  <a:srgbClr val="0070C0"/>
                </a:solidFill>
                <a:latin typeface="Monotype Koufi" pitchFamily="2" charset="-78"/>
                <a:ea typeface="Monotype Koufi" pitchFamily="2" charset="-78"/>
                <a:cs typeface="PT Bold Heading" pitchFamily="2" charset="-78"/>
              </a:rPr>
            </a:br>
            <a:r>
              <a:rPr lang="ar-SY" sz="4200" b="1" dirty="0" smtClean="0">
                <a:solidFill>
                  <a:srgbClr val="C00000"/>
                </a:solidFill>
                <a:latin typeface="Monotype Koufi" pitchFamily="2" charset="-78"/>
                <a:ea typeface="Monotype Koufi" pitchFamily="2" charset="-78"/>
                <a:cs typeface="PT Bold Heading" pitchFamily="2" charset="-78"/>
              </a:rPr>
              <a:t> الإِشْعاعِيَّة </a:t>
            </a:r>
            <a:r>
              <a:rPr lang="ar-SY" sz="4200" b="1" dirty="0" err="1" smtClean="0">
                <a:solidFill>
                  <a:srgbClr val="C00000"/>
                </a:solidFill>
                <a:latin typeface="Monotype Koufi" pitchFamily="2" charset="-78"/>
                <a:ea typeface="Monotype Koufi" pitchFamily="2" charset="-78"/>
                <a:cs typeface="PT Bold Heading" pitchFamily="2" charset="-78"/>
              </a:rPr>
              <a:t>المُؤَيِّنَة</a:t>
            </a:r>
            <a:r>
              <a:rPr lang="ar-SY" sz="4200" b="1" baseline="30000" dirty="0" smtClean="0">
                <a:solidFill>
                  <a:srgbClr val="00B050"/>
                </a:solidFill>
                <a:latin typeface="Monotype Koufi" pitchFamily="2" charset="-78"/>
                <a:ea typeface="Monotype Koufi" pitchFamily="2" charset="-78"/>
                <a:cs typeface="PT Bold Heading" pitchFamily="2" charset="-78"/>
              </a:rPr>
              <a:t> 1، 5، 28 </a:t>
            </a:r>
            <a:endParaRPr lang="ar-SY" sz="42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91</a:t>
            </a:fld>
            <a:endParaRPr lang="ar-SA" dirty="0">
              <a:solidFill>
                <a:srgbClr val="002060"/>
              </a:solidFill>
            </a:endParaRPr>
          </a:p>
        </p:txBody>
      </p:sp>
      <p:sp>
        <p:nvSpPr>
          <p:cNvPr id="7" name="عنصر نائب للمحتوى 6"/>
          <p:cNvSpPr>
            <a:spLocks noGrp="1"/>
          </p:cNvSpPr>
          <p:nvPr>
            <p:ph idx="1"/>
          </p:nvPr>
        </p:nvSpPr>
        <p:spPr/>
        <p:txBody>
          <a:bodyPr>
            <a:normAutofit fontScale="625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buNone/>
            </a:pPr>
            <a:r>
              <a:rPr lang="ar-SA" sz="3100" b="1" dirty="0" smtClean="0">
                <a:solidFill>
                  <a:srgbClr val="002060"/>
                </a:solidFill>
                <a:latin typeface="Monotype Koufi" pitchFamily="2" charset="-78"/>
                <a:ea typeface="Monotype Koufi" pitchFamily="2" charset="-78"/>
                <a:cs typeface="Monotype Koufi" pitchFamily="2" charset="-78"/>
              </a:rPr>
              <a:t>اِسْتِخْدام الإِشْعاع السِّينِي في                                    </a:t>
            </a:r>
            <a:r>
              <a:rPr lang="ar-SA" sz="3000" b="1" dirty="0" smtClean="0">
                <a:solidFill>
                  <a:srgbClr val="002060"/>
                </a:solidFill>
                <a:latin typeface="Monotype Koufi" pitchFamily="2" charset="-78"/>
                <a:ea typeface="Monotype Koufi" pitchFamily="2" charset="-78"/>
                <a:cs typeface="Monotype Koufi" pitchFamily="2" charset="-78"/>
              </a:rPr>
              <a:t>اسْتِخْدام الإِشْعاع السِّينِي في الكَشْف على الحقائب</a:t>
            </a:r>
          </a:p>
          <a:p>
            <a:pPr>
              <a:buNone/>
            </a:pPr>
            <a:r>
              <a:rPr lang="ar-SA" sz="3100" b="1" dirty="0" smtClean="0">
                <a:solidFill>
                  <a:srgbClr val="002060"/>
                </a:solidFill>
                <a:latin typeface="Monotype Koufi" pitchFamily="2" charset="-78"/>
                <a:ea typeface="Monotype Koufi" pitchFamily="2" charset="-78"/>
                <a:cs typeface="Monotype Koufi" pitchFamily="2" charset="-78"/>
              </a:rPr>
              <a:t>     التَّصْوير الطِّبِّي </a:t>
            </a:r>
            <a:r>
              <a:rPr lang="ar-SA" sz="3100" b="1" dirty="0" err="1" smtClean="0">
                <a:solidFill>
                  <a:srgbClr val="002060"/>
                </a:solidFill>
                <a:latin typeface="Monotype Koufi" pitchFamily="2" charset="-78"/>
                <a:ea typeface="Monotype Koufi" pitchFamily="2" charset="-78"/>
                <a:cs typeface="Monotype Koufi" pitchFamily="2" charset="-78"/>
              </a:rPr>
              <a:t>الشُّعاعِي</a:t>
            </a:r>
            <a:endParaRPr lang="en-US" sz="3100" dirty="0">
              <a:solidFill>
                <a:srgbClr val="002060"/>
              </a:solidFill>
              <a:ea typeface="Monotype Koufi" pitchFamily="2" charset="-78"/>
              <a:cs typeface="Monotype Koufi" pitchFamily="2" charset="-78"/>
            </a:endParaRPr>
          </a:p>
        </p:txBody>
      </p:sp>
      <p:pic>
        <p:nvPicPr>
          <p:cNvPr id="9" name="عنصر نائب للمحتوى 9" descr="C:\Users\TOSHIBA\Documents\‫المهنة والسرطان-نسخة د. بسام 1\الصور\2-4-2-1-الإشعاع السيني-التصوير الشعاعي الطبي.jpg"/>
          <p:cNvPicPr>
            <a:picLocks/>
          </p:cNvPicPr>
          <p:nvPr/>
        </p:nvPicPr>
        <p:blipFill>
          <a:blip r:embed="rId2" cstate="print"/>
          <a:srcRect/>
          <a:stretch>
            <a:fillRect/>
          </a:stretch>
        </p:blipFill>
        <p:spPr bwMode="auto">
          <a:xfrm>
            <a:off x="5000628" y="1785926"/>
            <a:ext cx="3560534" cy="293002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1" name="صورة 10" descr="airport-x-ray.jpg"/>
          <p:cNvPicPr/>
          <p:nvPr/>
        </p:nvPicPr>
        <p:blipFill>
          <a:blip r:embed="rId3" cstate="print"/>
          <a:stretch>
            <a:fillRect/>
          </a:stretch>
        </p:blipFill>
        <p:spPr>
          <a:xfrm>
            <a:off x="285720" y="1785926"/>
            <a:ext cx="4429155" cy="296227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4200" b="1" dirty="0" err="1" smtClean="0">
                <a:solidFill>
                  <a:srgbClr val="0070C0"/>
                </a:solidFill>
                <a:latin typeface="Monotype Koufi" pitchFamily="2" charset="-78"/>
                <a:ea typeface="Monotype Koufi" pitchFamily="2" charset="-78"/>
                <a:cs typeface="PT Bold Heading" pitchFamily="2" charset="-78"/>
              </a:rPr>
              <a:t>المسرطنات</a:t>
            </a:r>
            <a:r>
              <a:rPr lang="ar-SY" sz="4200" b="1" dirty="0" smtClean="0">
                <a:solidFill>
                  <a:srgbClr val="0070C0"/>
                </a:solidFill>
                <a:latin typeface="Monotype Koufi" pitchFamily="2" charset="-78"/>
                <a:ea typeface="Monotype Koufi" pitchFamily="2" charset="-78"/>
                <a:cs typeface="PT Bold Heading" pitchFamily="2" charset="-78"/>
              </a:rPr>
              <a:t> المؤكدة (المجموعة 1) </a:t>
            </a:r>
            <a:r>
              <a:rPr lang="ar-SY" sz="4200" b="1" dirty="0" err="1" smtClean="0">
                <a:solidFill>
                  <a:srgbClr val="0070C0"/>
                </a:solidFill>
                <a:latin typeface="Monotype Koufi" pitchFamily="2" charset="-78"/>
                <a:ea typeface="Monotype Koufi" pitchFamily="2" charset="-78"/>
                <a:cs typeface="PT Bold Heading" pitchFamily="2" charset="-78"/>
              </a:rPr>
              <a:t>الفيريائية</a:t>
            </a:r>
            <a:r>
              <a:rPr lang="ar-SY" sz="4200" b="1" dirty="0" smtClean="0">
                <a:solidFill>
                  <a:srgbClr val="0070C0"/>
                </a:solidFill>
                <a:latin typeface="Monotype Koufi" pitchFamily="2" charset="-78"/>
                <a:ea typeface="Monotype Koufi" pitchFamily="2" charset="-78"/>
                <a:cs typeface="PT Bold Heading" pitchFamily="2" charset="-78"/>
              </a:rPr>
              <a:t/>
            </a:r>
            <a:br>
              <a:rPr lang="ar-SY" sz="4200" b="1" dirty="0" smtClean="0">
                <a:solidFill>
                  <a:srgbClr val="0070C0"/>
                </a:solidFill>
                <a:latin typeface="Monotype Koufi" pitchFamily="2" charset="-78"/>
                <a:ea typeface="Monotype Koufi" pitchFamily="2" charset="-78"/>
                <a:cs typeface="PT Bold Heading" pitchFamily="2" charset="-78"/>
              </a:rPr>
            </a:br>
            <a:r>
              <a:rPr lang="ar-SY" sz="4200" b="1" dirty="0" smtClean="0">
                <a:solidFill>
                  <a:srgbClr val="C00000"/>
                </a:solidFill>
                <a:latin typeface="Monotype Koufi" pitchFamily="2" charset="-78"/>
                <a:ea typeface="Monotype Koufi" pitchFamily="2" charset="-78"/>
                <a:cs typeface="PT Bold Heading" pitchFamily="2" charset="-78"/>
              </a:rPr>
              <a:t>الإشعاعية </a:t>
            </a:r>
            <a:r>
              <a:rPr lang="ar-SY" sz="4200" b="1" dirty="0" err="1" smtClean="0">
                <a:solidFill>
                  <a:srgbClr val="C00000"/>
                </a:solidFill>
                <a:latin typeface="Monotype Koufi" pitchFamily="2" charset="-78"/>
                <a:ea typeface="Monotype Koufi" pitchFamily="2" charset="-78"/>
                <a:cs typeface="PT Bold Heading" pitchFamily="2" charset="-78"/>
              </a:rPr>
              <a:t>المؤينة</a:t>
            </a:r>
            <a:r>
              <a:rPr lang="ar-SY" sz="4200" b="1" baseline="30000" dirty="0" smtClean="0">
                <a:solidFill>
                  <a:srgbClr val="C00000"/>
                </a:solidFill>
                <a:latin typeface="Monotype Koufi" pitchFamily="2" charset="-78"/>
                <a:ea typeface="Monotype Koufi" pitchFamily="2" charset="-78"/>
                <a:cs typeface="PT Bold Heading" pitchFamily="2" charset="-78"/>
              </a:rPr>
              <a:t> </a:t>
            </a:r>
            <a:r>
              <a:rPr lang="ar-SY" sz="4200" b="1" baseline="30000" dirty="0" smtClean="0">
                <a:solidFill>
                  <a:srgbClr val="00B050"/>
                </a:solidFill>
                <a:latin typeface="Monotype Koufi" pitchFamily="2" charset="-78"/>
                <a:ea typeface="Monotype Koufi" pitchFamily="2" charset="-78"/>
                <a:cs typeface="PT Bold Heading" pitchFamily="2" charset="-78"/>
              </a:rPr>
              <a:t>1، 5، 28</a:t>
            </a:r>
            <a:endParaRPr lang="ar-SY" sz="4200" b="1" dirty="0">
              <a:solidFill>
                <a:srgbClr val="C00000"/>
              </a:solidFill>
              <a:cs typeface="PT Bold Heading"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92</a:t>
            </a:fld>
            <a:endParaRPr lang="ar-SA" dirty="0">
              <a:solidFill>
                <a:srgbClr val="002060"/>
              </a:solidFill>
            </a:endParaRPr>
          </a:p>
        </p:txBody>
      </p:sp>
      <p:sp>
        <p:nvSpPr>
          <p:cNvPr id="8" name="مستطيل 7"/>
          <p:cNvSpPr/>
          <p:nvPr/>
        </p:nvSpPr>
        <p:spPr>
          <a:xfrm>
            <a:off x="2285984" y="5500702"/>
            <a:ext cx="5184576" cy="430887"/>
          </a:xfrm>
          <a:prstGeom prst="rect">
            <a:avLst/>
          </a:prstGeom>
        </p:spPr>
        <p:txBody>
          <a:bodyPr wrap="square">
            <a:spAutoFit/>
          </a:bodyPr>
          <a:lstStyle/>
          <a:p>
            <a:pPr algn="ctr"/>
            <a:r>
              <a:rPr lang="ar-SA" sz="2200" b="1" dirty="0" smtClean="0">
                <a:solidFill>
                  <a:srgbClr val="002060"/>
                </a:solidFill>
                <a:latin typeface="Monotype Koufi" pitchFamily="2" charset="-78"/>
                <a:ea typeface="Monotype Koufi" pitchFamily="2" charset="-78"/>
                <a:cs typeface="Monotype Koufi" pitchFamily="2" charset="-78"/>
              </a:rPr>
              <a:t>اِسْتِخْدام إِشْعاع </a:t>
            </a:r>
            <a:r>
              <a:rPr lang="ar-SA" sz="2200" b="1" dirty="0">
                <a:solidFill>
                  <a:srgbClr val="002060"/>
                </a:solidFill>
                <a:latin typeface="Monotype Koufi" pitchFamily="2" charset="-78"/>
                <a:ea typeface="Monotype Koufi" pitchFamily="2" charset="-78"/>
                <a:cs typeface="Monotype Koufi" pitchFamily="2" charset="-78"/>
              </a:rPr>
              <a:t>غامَّا في عِلاج </a:t>
            </a:r>
            <a:r>
              <a:rPr lang="ar-SA" sz="2200" b="1" dirty="0" smtClean="0">
                <a:solidFill>
                  <a:srgbClr val="002060"/>
                </a:solidFill>
                <a:latin typeface="Monotype Koufi" pitchFamily="2" charset="-78"/>
                <a:ea typeface="Monotype Koufi" pitchFamily="2" charset="-78"/>
                <a:cs typeface="Monotype Koufi" pitchFamily="2" charset="-78"/>
              </a:rPr>
              <a:t>الأَوْرام</a:t>
            </a:r>
            <a:endParaRPr lang="en-US" sz="2200" dirty="0">
              <a:solidFill>
                <a:srgbClr val="002060"/>
              </a:solidFill>
              <a:ea typeface="Monotype Koufi" pitchFamily="2" charset="-78"/>
              <a:cs typeface="Monotype Koufi" pitchFamily="2" charset="-78"/>
            </a:endParaRPr>
          </a:p>
        </p:txBody>
      </p:sp>
      <p:pic>
        <p:nvPicPr>
          <p:cNvPr id="9" name="عنصر نائب للمحتوى 8" descr="C:\Users\TOSHIBA\Documents\‫المهنة والسرطان-نسخة د. بسام 1\الصور\2-4-2-1-1الإشعاع السيني-الإشعاع المؤين-علاج الأورام بالإشعاع.jpg"/>
          <p:cNvPicPr>
            <a:picLocks noGrp="1"/>
          </p:cNvPicPr>
          <p:nvPr>
            <p:ph idx="1"/>
          </p:nvPr>
        </p:nvPicPr>
        <p:blipFill>
          <a:blip r:embed="rId2" cstate="print"/>
          <a:srcRect/>
          <a:stretch>
            <a:fillRect/>
          </a:stretch>
        </p:blipFill>
        <p:spPr bwMode="auto">
          <a:xfrm>
            <a:off x="1714480" y="1785926"/>
            <a:ext cx="5715000" cy="347662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1301627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4200" b="1" dirty="0" err="1" smtClean="0">
                <a:solidFill>
                  <a:srgbClr val="0070C0"/>
                </a:solidFill>
                <a:latin typeface="Monotype Koufi" pitchFamily="2" charset="-78"/>
                <a:ea typeface="Monotype Koufi" pitchFamily="2" charset="-78"/>
                <a:cs typeface="PT Bold Heading" pitchFamily="2" charset="-78"/>
              </a:rPr>
              <a:t>المسرطنات</a:t>
            </a:r>
            <a:r>
              <a:rPr lang="ar-SY" sz="4200" b="1" dirty="0" smtClean="0">
                <a:solidFill>
                  <a:srgbClr val="0070C0"/>
                </a:solidFill>
                <a:latin typeface="Monotype Koufi" pitchFamily="2" charset="-78"/>
                <a:ea typeface="Monotype Koufi" pitchFamily="2" charset="-78"/>
                <a:cs typeface="PT Bold Heading" pitchFamily="2" charset="-78"/>
              </a:rPr>
              <a:t> المؤكدة (المجموعة 1) الفيزيائية</a:t>
            </a:r>
            <a:br>
              <a:rPr lang="ar-SY" sz="4200" b="1" dirty="0" smtClean="0">
                <a:solidFill>
                  <a:srgbClr val="0070C0"/>
                </a:solidFill>
                <a:latin typeface="Monotype Koufi" pitchFamily="2" charset="-78"/>
                <a:ea typeface="Monotype Koufi" pitchFamily="2" charset="-78"/>
                <a:cs typeface="PT Bold Heading" pitchFamily="2" charset="-78"/>
              </a:rPr>
            </a:br>
            <a:r>
              <a:rPr lang="ar-SY" sz="4200" b="1" dirty="0" smtClean="0">
                <a:solidFill>
                  <a:srgbClr val="C00000"/>
                </a:solidFill>
                <a:latin typeface="Monotype Koufi" pitchFamily="2" charset="-78"/>
                <a:ea typeface="Monotype Koufi" pitchFamily="2" charset="-78"/>
                <a:cs typeface="PT Bold Heading" pitchFamily="2" charset="-78"/>
              </a:rPr>
              <a:t> الإِشْعاعِيَّة </a:t>
            </a:r>
            <a:r>
              <a:rPr lang="ar-SY" sz="4200" b="1" dirty="0" err="1" smtClean="0">
                <a:solidFill>
                  <a:srgbClr val="C00000"/>
                </a:solidFill>
                <a:latin typeface="Monotype Koufi" pitchFamily="2" charset="-78"/>
                <a:ea typeface="Monotype Koufi" pitchFamily="2" charset="-78"/>
                <a:cs typeface="PT Bold Heading" pitchFamily="2" charset="-78"/>
              </a:rPr>
              <a:t>المُؤَيِّنَة</a:t>
            </a:r>
            <a:r>
              <a:rPr lang="ar-SY" sz="4200" b="1" baseline="30000" dirty="0" smtClean="0">
                <a:solidFill>
                  <a:srgbClr val="00B050"/>
                </a:solidFill>
                <a:latin typeface="Monotype Koufi" pitchFamily="2" charset="-78"/>
                <a:ea typeface="Monotype Koufi" pitchFamily="2" charset="-78"/>
                <a:cs typeface="PT Bold Heading" pitchFamily="2" charset="-78"/>
              </a:rPr>
              <a:t> 1، 5، 28 </a:t>
            </a:r>
            <a:endParaRPr lang="ar-SY" sz="42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93</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مُفاعِل نُوَوِي</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8" name="صورة 7" descr="C:\Users\TOSHIBA\Documents\‫المهنة والسرطان-نسخة د. بسام 1\الصور\2-4-2-1-مفاعل نووي.jpg"/>
          <p:cNvPicPr/>
          <p:nvPr/>
        </p:nvPicPr>
        <p:blipFill>
          <a:blip r:embed="rId2" cstate="print"/>
          <a:srcRect/>
          <a:stretch>
            <a:fillRect/>
          </a:stretch>
        </p:blipFill>
        <p:spPr bwMode="auto">
          <a:xfrm>
            <a:off x="2072640" y="1778381"/>
            <a:ext cx="4998720" cy="3301238"/>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100" b="1" dirty="0" err="1" smtClean="0">
                <a:solidFill>
                  <a:srgbClr val="0070C0"/>
                </a:solidFill>
                <a:latin typeface="Monotype Koufi" pitchFamily="2" charset="-78"/>
                <a:ea typeface="Monotype Koufi" pitchFamily="2" charset="-78"/>
                <a:cs typeface="PT Bold Heading" pitchFamily="2" charset="-78"/>
              </a:rPr>
              <a:t>المسرطنات</a:t>
            </a:r>
            <a:r>
              <a:rPr lang="ar-SY" sz="31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r>
              <a:rPr lang="ar-SY" sz="3100" b="1" baseline="30000" dirty="0" smtClean="0">
                <a:solidFill>
                  <a:srgbClr val="00B050"/>
                </a:solidFill>
                <a:latin typeface="Monotype Koufi" pitchFamily="2" charset="-78"/>
                <a:ea typeface="Monotype Koufi" pitchFamily="2" charset="-78"/>
                <a:cs typeface="PT Bold Heading" pitchFamily="2" charset="-78"/>
              </a:rPr>
              <a:t> 1، 3</a:t>
            </a:r>
            <a:endParaRPr lang="ar-SY" sz="31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002060"/>
          </a:solidFill>
        </p:spPr>
        <p:txBody>
          <a:bodyPr>
            <a:normAutofit/>
          </a:bodyPr>
          <a:lstStyle/>
          <a:p>
            <a:pPr>
              <a:buNone/>
            </a:pPr>
            <a:r>
              <a:rPr lang="ar-SY" b="1" dirty="0" smtClean="0">
                <a:solidFill>
                  <a:schemeClr val="bg1"/>
                </a:solidFill>
                <a:latin typeface="Arial Unicode MS" pitchFamily="34" charset="-128"/>
                <a:ea typeface="Arial Unicode MS" pitchFamily="34" charset="-128"/>
                <a:cs typeface="Arial Unicode MS" pitchFamily="34" charset="-128"/>
              </a:rPr>
              <a:t> </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94</a:t>
            </a:fld>
            <a:endParaRPr lang="ar-SA" dirty="0">
              <a:solidFill>
                <a:srgbClr val="002060"/>
              </a:solidFill>
            </a:endParaRPr>
          </a:p>
        </p:txBody>
      </p:sp>
      <p:graphicFrame>
        <p:nvGraphicFramePr>
          <p:cNvPr id="7" name="جدول 6"/>
          <p:cNvGraphicFramePr>
            <a:graphicFrameLocks noGrp="1"/>
          </p:cNvGraphicFramePr>
          <p:nvPr/>
        </p:nvGraphicFramePr>
        <p:xfrm>
          <a:off x="1928794" y="2214554"/>
          <a:ext cx="5643602" cy="3154680"/>
        </p:xfrm>
        <a:graphic>
          <a:graphicData uri="http://schemas.openxmlformats.org/drawingml/2006/table">
            <a:tbl>
              <a:tblPr rtl="1"/>
              <a:tblGrid>
                <a:gridCol w="2865440"/>
                <a:gridCol w="2778162"/>
              </a:tblGrid>
              <a:tr h="0">
                <a:tc>
                  <a:txBody>
                    <a:bodyPr/>
                    <a:lstStyle/>
                    <a:p>
                      <a:pPr algn="ctr" rtl="1">
                        <a:lnSpc>
                          <a:spcPct val="115000"/>
                        </a:lnSpc>
                        <a:spcAft>
                          <a:spcPts val="600"/>
                        </a:spcAft>
                      </a:pPr>
                      <a:r>
                        <a:rPr lang="ar-SA" sz="3600" b="1" dirty="0" smtClean="0">
                          <a:solidFill>
                            <a:schemeClr val="bg1"/>
                          </a:solidFill>
                          <a:latin typeface="Calibri"/>
                          <a:ea typeface="Times New Roman"/>
                          <a:cs typeface="+mj-cs"/>
                        </a:rPr>
                        <a:t>النوع</a:t>
                      </a:r>
                      <a:endParaRPr lang="en-US" sz="3600" b="1" dirty="0">
                        <a:solidFill>
                          <a:schemeClr val="bg1"/>
                        </a:solidFill>
                        <a:latin typeface="Calibri"/>
                        <a:ea typeface="Times New Roman"/>
                        <a:cs typeface="+mj-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rtl="1">
                        <a:lnSpc>
                          <a:spcPct val="115000"/>
                        </a:lnSpc>
                        <a:spcAft>
                          <a:spcPts val="600"/>
                        </a:spcAft>
                      </a:pPr>
                      <a:r>
                        <a:rPr lang="ar-SA" sz="3600" b="1" dirty="0" smtClean="0">
                          <a:solidFill>
                            <a:schemeClr val="bg1"/>
                          </a:solidFill>
                          <a:latin typeface="Calibri"/>
                          <a:ea typeface="Times New Roman"/>
                          <a:cs typeface="+mj-cs"/>
                        </a:rPr>
                        <a:t>العدد</a:t>
                      </a:r>
                      <a:endParaRPr lang="en-US" sz="3600" b="1" dirty="0">
                        <a:solidFill>
                          <a:schemeClr val="bg1"/>
                        </a:solidFill>
                        <a:latin typeface="Calibri"/>
                        <a:ea typeface="Times New Roman"/>
                        <a:cs typeface="+mj-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16840">
                <a:tc>
                  <a:txBody>
                    <a:bodyPr/>
                    <a:lstStyle/>
                    <a:p>
                      <a:pPr algn="r" rtl="1">
                        <a:lnSpc>
                          <a:spcPct val="115000"/>
                        </a:lnSpc>
                        <a:spcAft>
                          <a:spcPts val="600"/>
                        </a:spcAft>
                      </a:pPr>
                      <a:r>
                        <a:rPr lang="ar-SY" sz="3600" b="1" dirty="0" smtClean="0">
                          <a:solidFill>
                            <a:srgbClr val="FFFF00"/>
                          </a:solidFill>
                          <a:latin typeface="Simplified Arabic" pitchFamily="18" charset="-78"/>
                          <a:ea typeface="Times New Roman"/>
                          <a:cs typeface="Simplified Arabic" pitchFamily="18" charset="-78"/>
                        </a:rPr>
                        <a:t>الفيروسية</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Y" sz="3600" b="1" dirty="0" smtClean="0">
                          <a:solidFill>
                            <a:srgbClr val="FFFF00"/>
                          </a:solidFill>
                          <a:latin typeface="Simplified Arabic" pitchFamily="18" charset="-78"/>
                          <a:ea typeface="Times New Roman"/>
                          <a:cs typeface="Simplified Arabic" pitchFamily="18" charset="-78"/>
                        </a:rPr>
                        <a:t>7</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33680">
                <a:tc>
                  <a:txBody>
                    <a:bodyPr/>
                    <a:lstStyle/>
                    <a:p>
                      <a:pPr algn="r" rtl="1">
                        <a:lnSpc>
                          <a:spcPct val="115000"/>
                        </a:lnSpc>
                        <a:spcAft>
                          <a:spcPts val="600"/>
                        </a:spcAft>
                      </a:pPr>
                      <a:r>
                        <a:rPr lang="ar-SY" sz="3600" b="1" dirty="0" smtClean="0">
                          <a:solidFill>
                            <a:srgbClr val="FFFF00"/>
                          </a:solidFill>
                          <a:latin typeface="Simplified Arabic" pitchFamily="18" charset="-78"/>
                          <a:ea typeface="Times New Roman"/>
                          <a:cs typeface="Simplified Arabic" pitchFamily="18" charset="-78"/>
                        </a:rPr>
                        <a:t>الطفيلية</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FFFF00"/>
                          </a:solidFill>
                          <a:latin typeface="Simplified Arabic" pitchFamily="18" charset="-78"/>
                          <a:ea typeface="Times New Roman"/>
                          <a:cs typeface="Simplified Arabic" pitchFamily="18" charset="-78"/>
                        </a:rPr>
                        <a:t>3</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0">
                <a:tc>
                  <a:txBody>
                    <a:bodyPr/>
                    <a:lstStyle/>
                    <a:p>
                      <a:pPr algn="r" rtl="1">
                        <a:lnSpc>
                          <a:spcPct val="115000"/>
                        </a:lnSpc>
                        <a:spcAft>
                          <a:spcPts val="600"/>
                        </a:spcAft>
                      </a:pPr>
                      <a:r>
                        <a:rPr lang="ar-SY" sz="3600" b="1" dirty="0" smtClean="0">
                          <a:solidFill>
                            <a:srgbClr val="FFFF00"/>
                          </a:solidFill>
                          <a:latin typeface="Simplified Arabic" pitchFamily="18" charset="-78"/>
                          <a:ea typeface="Times New Roman"/>
                          <a:cs typeface="Simplified Arabic" pitchFamily="18" charset="-78"/>
                        </a:rPr>
                        <a:t>الجرثومية</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Y" sz="3600" b="1" dirty="0" smtClean="0">
                          <a:solidFill>
                            <a:srgbClr val="FFFF00"/>
                          </a:solidFill>
                          <a:latin typeface="Simplified Arabic" pitchFamily="18" charset="-78"/>
                          <a:ea typeface="Times New Roman"/>
                          <a:cs typeface="Simplified Arabic" pitchFamily="18" charset="-78"/>
                        </a:rPr>
                        <a:t>1</a:t>
                      </a:r>
                      <a:endParaRPr lang="en-US" sz="3600" b="1" dirty="0">
                        <a:solidFill>
                          <a:srgbClr val="FFFF0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0">
                <a:tc>
                  <a:txBody>
                    <a:bodyPr/>
                    <a:lstStyle/>
                    <a:p>
                      <a:pPr algn="r" rtl="1">
                        <a:lnSpc>
                          <a:spcPct val="115000"/>
                        </a:lnSpc>
                        <a:spcAft>
                          <a:spcPts val="600"/>
                        </a:spcAft>
                      </a:pPr>
                      <a:r>
                        <a:rPr lang="ar-SA" sz="3600" b="1" dirty="0" smtClean="0">
                          <a:solidFill>
                            <a:srgbClr val="002060"/>
                          </a:solidFill>
                          <a:latin typeface="Simplified Arabic" pitchFamily="18" charset="-78"/>
                          <a:ea typeface="Times New Roman"/>
                          <a:cs typeface="Simplified Arabic" pitchFamily="18" charset="-78"/>
                        </a:rPr>
                        <a:t>المجموع</a:t>
                      </a:r>
                      <a:endParaRPr lang="en-US" sz="3600" b="1" dirty="0">
                        <a:solidFill>
                          <a:srgbClr val="00206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1">
                        <a:lnSpc>
                          <a:spcPct val="115000"/>
                        </a:lnSpc>
                        <a:spcAft>
                          <a:spcPts val="600"/>
                        </a:spcAft>
                      </a:pPr>
                      <a:r>
                        <a:rPr lang="ar-SA" sz="3600" b="1" dirty="0" smtClean="0">
                          <a:solidFill>
                            <a:srgbClr val="002060"/>
                          </a:solidFill>
                          <a:latin typeface="Simplified Arabic" pitchFamily="18" charset="-78"/>
                          <a:ea typeface="Times New Roman"/>
                          <a:cs typeface="Simplified Arabic" pitchFamily="18" charset="-78"/>
                        </a:rPr>
                        <a:t>11</a:t>
                      </a:r>
                      <a:endParaRPr lang="en-US" sz="3600" b="1" dirty="0">
                        <a:solidFill>
                          <a:srgbClr val="002060"/>
                        </a:solidFill>
                        <a:latin typeface="Simplified Arabic" pitchFamily="18" charset="-78"/>
                        <a:ea typeface="Times New Roman"/>
                        <a:cs typeface="Simplified Arabic"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bl>
          </a:graphicData>
        </a:graphic>
      </p:graphicFrame>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100" b="1" dirty="0" err="1" smtClean="0">
                <a:solidFill>
                  <a:srgbClr val="0070C0"/>
                </a:solidFill>
                <a:latin typeface="Monotype Koufi" pitchFamily="2" charset="-78"/>
                <a:ea typeface="Monotype Koufi" pitchFamily="2" charset="-78"/>
                <a:cs typeface="PT Bold Heading" pitchFamily="2" charset="-78"/>
              </a:rPr>
              <a:t>المسرطنات</a:t>
            </a:r>
            <a:r>
              <a:rPr lang="ar-SY" sz="31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r>
              <a:rPr lang="ar-SY" sz="3100" b="1" baseline="30000" dirty="0" smtClean="0">
                <a:solidFill>
                  <a:srgbClr val="00B050"/>
                </a:solidFill>
                <a:latin typeface="Monotype Koufi" pitchFamily="2" charset="-78"/>
                <a:ea typeface="Monotype Koufi" pitchFamily="2" charset="-78"/>
                <a:cs typeface="PT Bold Heading" pitchFamily="2" charset="-78"/>
              </a:rPr>
              <a:t> 1، 3</a:t>
            </a:r>
            <a:endParaRPr lang="ar-SY" sz="32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lnSpcReduction="10000"/>
          </a:bodyPr>
          <a:lstStyle/>
          <a:p>
            <a:pPr algn="ctr">
              <a:buNone/>
            </a:pPr>
            <a:r>
              <a:rPr lang="ar-SA" b="1" dirty="0" smtClean="0">
                <a:solidFill>
                  <a:schemeClr val="accent4">
                    <a:lumMod val="40000"/>
                    <a:lumOff val="60000"/>
                  </a:schemeClr>
                </a:solidFill>
                <a:cs typeface="+mj-cs"/>
              </a:rPr>
              <a:t>الفيروسية</a:t>
            </a:r>
          </a:p>
          <a:p>
            <a:pPr algn="ctr">
              <a:buNone/>
            </a:pPr>
            <a:endParaRPr lang="ar-SA" b="1" dirty="0" smtClean="0">
              <a:solidFill>
                <a:schemeClr val="accent4">
                  <a:lumMod val="40000"/>
                  <a:lumOff val="60000"/>
                </a:schemeClr>
              </a:solidFill>
              <a:cs typeface="+mj-cs"/>
            </a:endParaRPr>
          </a:p>
          <a:p>
            <a:pPr>
              <a:buFont typeface="Wingdings" pitchFamily="2" charset="2"/>
              <a:buChar char="Ø"/>
            </a:pPr>
            <a:r>
              <a:rPr lang="ar-SA" b="1" dirty="0" smtClean="0">
                <a:solidFill>
                  <a:schemeClr val="bg1"/>
                </a:solidFill>
              </a:rPr>
              <a:t>فَيْرُوس </a:t>
            </a:r>
            <a:r>
              <a:rPr lang="ar-SA" b="1" dirty="0" err="1" smtClean="0">
                <a:solidFill>
                  <a:schemeClr val="bg1"/>
                </a:solidFill>
              </a:rPr>
              <a:t>إيبشْتاين</a:t>
            </a:r>
            <a:r>
              <a:rPr lang="ar-SA" b="1" dirty="0" smtClean="0">
                <a:solidFill>
                  <a:schemeClr val="bg1"/>
                </a:solidFill>
              </a:rPr>
              <a:t>-بار</a:t>
            </a:r>
          </a:p>
          <a:p>
            <a:pPr>
              <a:buNone/>
            </a:pPr>
            <a:r>
              <a:rPr lang="en-US" b="1" dirty="0" smtClean="0">
                <a:solidFill>
                  <a:srgbClr val="002060"/>
                </a:solidFill>
              </a:rPr>
              <a:t>Epstein–Barr virus      </a:t>
            </a:r>
          </a:p>
          <a:p>
            <a:pPr>
              <a:buFont typeface="Wingdings" pitchFamily="2" charset="2"/>
              <a:buChar char="Ø"/>
            </a:pPr>
            <a:r>
              <a:rPr lang="ar-SA" b="1" dirty="0" smtClean="0">
                <a:solidFill>
                  <a:schemeClr val="bg1"/>
                </a:solidFill>
              </a:rPr>
              <a:t>فَيْرُوس اِلْتِهاب الكَبِد </a:t>
            </a:r>
            <a:r>
              <a:rPr lang="en-US" b="1" dirty="0" smtClean="0">
                <a:solidFill>
                  <a:schemeClr val="bg1"/>
                </a:solidFill>
              </a:rPr>
              <a:t>B</a:t>
            </a:r>
            <a:r>
              <a:rPr lang="ar-SA" b="1" dirty="0" smtClean="0">
                <a:solidFill>
                  <a:schemeClr val="bg1"/>
                </a:solidFill>
              </a:rPr>
              <a:t> (البائِي)</a:t>
            </a:r>
          </a:p>
          <a:p>
            <a:pPr>
              <a:buNone/>
            </a:pPr>
            <a:r>
              <a:rPr lang="en-US" b="1" dirty="0" smtClean="0">
                <a:solidFill>
                  <a:srgbClr val="002060"/>
                </a:solidFill>
              </a:rPr>
              <a:t>Hepatitis B virus      </a:t>
            </a:r>
          </a:p>
          <a:p>
            <a:pPr>
              <a:buFont typeface="Wingdings" pitchFamily="2" charset="2"/>
              <a:buChar char="Ø"/>
            </a:pPr>
            <a:r>
              <a:rPr lang="ar-SA" b="1" dirty="0" smtClean="0">
                <a:solidFill>
                  <a:schemeClr val="bg1"/>
                </a:solidFill>
              </a:rPr>
              <a:t>فَيْرُوس اِلْتِهاب الكَبِد </a:t>
            </a:r>
            <a:r>
              <a:rPr lang="en-US" b="1" dirty="0" smtClean="0">
                <a:solidFill>
                  <a:schemeClr val="bg1"/>
                </a:solidFill>
              </a:rPr>
              <a:t>C</a:t>
            </a:r>
            <a:r>
              <a:rPr lang="ar-SA" b="1" dirty="0" smtClean="0">
                <a:solidFill>
                  <a:schemeClr val="bg1"/>
                </a:solidFill>
              </a:rPr>
              <a:t> (</a:t>
            </a:r>
            <a:r>
              <a:rPr lang="ar-SA" b="1" dirty="0" err="1" smtClean="0">
                <a:solidFill>
                  <a:schemeClr val="bg1"/>
                </a:solidFill>
              </a:rPr>
              <a:t>سي</a:t>
            </a:r>
            <a:r>
              <a:rPr lang="ar-SA" b="1" dirty="0" smtClean="0">
                <a:solidFill>
                  <a:schemeClr val="bg1"/>
                </a:solidFill>
              </a:rPr>
              <a:t>)</a:t>
            </a:r>
          </a:p>
          <a:p>
            <a:pPr>
              <a:buNone/>
            </a:pPr>
            <a:r>
              <a:rPr lang="ar-SA" b="1" dirty="0" smtClean="0">
                <a:solidFill>
                  <a:srgbClr val="002060"/>
                </a:solidFill>
              </a:rPr>
              <a:t>     </a:t>
            </a:r>
            <a:r>
              <a:rPr lang="en-US" b="1" dirty="0" smtClean="0">
                <a:solidFill>
                  <a:srgbClr val="002060"/>
                </a:solidFill>
              </a:rPr>
              <a:t>Hepatitis C virus</a:t>
            </a: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95</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Autofit/>
          </a:bodyPr>
          <a:lstStyle/>
          <a:p>
            <a:r>
              <a:rPr lang="ar-SY" sz="3300" b="1" dirty="0" err="1" smtClean="0">
                <a:solidFill>
                  <a:srgbClr val="0070C0"/>
                </a:solidFill>
                <a:latin typeface="Monotype Koufi" pitchFamily="2" charset="-78"/>
                <a:ea typeface="Monotype Koufi" pitchFamily="2" charset="-78"/>
                <a:cs typeface="PT Bold Heading" pitchFamily="2" charset="-78"/>
              </a:rPr>
              <a:t>المسرطنات</a:t>
            </a:r>
            <a:r>
              <a:rPr lang="ar-SY" sz="33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br>
              <a:rPr lang="ar-SY" sz="3300" b="1" dirty="0" smtClean="0">
                <a:solidFill>
                  <a:srgbClr val="0070C0"/>
                </a:solidFill>
                <a:latin typeface="Monotype Koufi" pitchFamily="2" charset="-78"/>
                <a:ea typeface="Monotype Koufi" pitchFamily="2" charset="-78"/>
                <a:cs typeface="PT Bold Heading" pitchFamily="2" charset="-78"/>
              </a:rPr>
            </a:br>
            <a:r>
              <a:rPr lang="ar-SY" sz="3300" b="1" dirty="0" smtClean="0">
                <a:solidFill>
                  <a:srgbClr val="C00000"/>
                </a:solidFill>
                <a:latin typeface="Monotype Koufi" pitchFamily="2" charset="-78"/>
                <a:ea typeface="Monotype Koufi" pitchFamily="2" charset="-78"/>
                <a:cs typeface="PT Bold Heading" pitchFamily="2" charset="-78"/>
              </a:rPr>
              <a:t>الفيروسية</a:t>
            </a:r>
            <a:r>
              <a:rPr lang="ar-SY" sz="3300" b="1" baseline="30000" dirty="0" smtClean="0">
                <a:solidFill>
                  <a:srgbClr val="00B050"/>
                </a:solidFill>
                <a:latin typeface="Monotype Koufi" pitchFamily="2" charset="-78"/>
                <a:ea typeface="Monotype Koufi" pitchFamily="2" charset="-78"/>
                <a:cs typeface="PT Bold Heading" pitchFamily="2" charset="-78"/>
              </a:rPr>
              <a:t> 1، 3، 28</a:t>
            </a:r>
            <a:endParaRPr lang="ar-SY" sz="33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96</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3100" b="1" dirty="0" smtClean="0">
                <a:solidFill>
                  <a:srgbClr val="002060"/>
                </a:solidFill>
                <a:latin typeface="Monotype Koufi" pitchFamily="2" charset="-78"/>
                <a:ea typeface="Monotype Koufi" pitchFamily="2" charset="-78"/>
                <a:cs typeface="Monotype Koufi" pitchFamily="2" charset="-78"/>
              </a:rPr>
              <a:t>رَسْم تَخْطيطِي لفَيْرُوس </a:t>
            </a:r>
            <a:r>
              <a:rPr lang="ar-SA" sz="3100" b="1" dirty="0" err="1" smtClean="0">
                <a:solidFill>
                  <a:srgbClr val="002060"/>
                </a:solidFill>
                <a:latin typeface="Monotype Koufi" pitchFamily="2" charset="-78"/>
                <a:ea typeface="Monotype Koufi" pitchFamily="2" charset="-78"/>
                <a:cs typeface="Monotype Koufi" pitchFamily="2" charset="-78"/>
              </a:rPr>
              <a:t>إيبشْتاين</a:t>
            </a:r>
            <a:r>
              <a:rPr lang="ar-SA" sz="3100" b="1" dirty="0" smtClean="0">
                <a:solidFill>
                  <a:srgbClr val="002060"/>
                </a:solidFill>
                <a:latin typeface="Monotype Koufi" pitchFamily="2" charset="-78"/>
                <a:ea typeface="Monotype Koufi" pitchFamily="2" charset="-78"/>
                <a:cs typeface="Monotype Koufi" pitchFamily="2" charset="-78"/>
              </a:rPr>
              <a:t>-بار             فَيْرُوس </a:t>
            </a:r>
            <a:r>
              <a:rPr lang="ar-SA" sz="3100" b="1" dirty="0" err="1" smtClean="0">
                <a:solidFill>
                  <a:srgbClr val="002060"/>
                </a:solidFill>
                <a:latin typeface="Monotype Koufi" pitchFamily="2" charset="-78"/>
                <a:ea typeface="Monotype Koufi" pitchFamily="2" charset="-78"/>
                <a:cs typeface="Monotype Koufi" pitchFamily="2" charset="-78"/>
              </a:rPr>
              <a:t>إيبشْتاين</a:t>
            </a:r>
            <a:r>
              <a:rPr lang="ar-SA" sz="3100" b="1" dirty="0" smtClean="0">
                <a:solidFill>
                  <a:srgbClr val="002060"/>
                </a:solidFill>
                <a:latin typeface="Monotype Koufi" pitchFamily="2" charset="-78"/>
                <a:ea typeface="Monotype Koufi" pitchFamily="2" charset="-78"/>
                <a:cs typeface="Monotype Koufi" pitchFamily="2" charset="-78"/>
              </a:rPr>
              <a:t>-بار ضمن الأَنْسِجَة</a:t>
            </a:r>
            <a:endParaRPr lang="ar-SY" sz="3100" dirty="0">
              <a:solidFill>
                <a:srgbClr val="002060"/>
              </a:solidFill>
              <a:latin typeface="Monotype Koufi" pitchFamily="2" charset="-78"/>
              <a:ea typeface="Monotype Koufi" pitchFamily="2" charset="-78"/>
              <a:cs typeface="Monotype Koufi" pitchFamily="2" charset="-78"/>
            </a:endParaRPr>
          </a:p>
        </p:txBody>
      </p:sp>
      <p:pic>
        <p:nvPicPr>
          <p:cNvPr id="9" name="صورة 8" descr="C:\Users\TOSHIBA\Documents\‫المهنة والسرطان-نسخة د. بسام 1\الصور\فيروس ابشتاين بار-حقيقي.png"/>
          <p:cNvPicPr/>
          <p:nvPr/>
        </p:nvPicPr>
        <p:blipFill>
          <a:blip r:embed="rId2" cstate="print"/>
          <a:srcRect/>
          <a:stretch>
            <a:fillRect/>
          </a:stretch>
        </p:blipFill>
        <p:spPr bwMode="auto">
          <a:xfrm>
            <a:off x="4929190" y="2214554"/>
            <a:ext cx="3643338" cy="242889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0" name="صورة 9" descr="C:\Users\TOSHIBA\Documents\‫المهنة والسرطان-نسخة د. بسام 1\الصور\ابشتاين.jpg"/>
          <p:cNvPicPr/>
          <p:nvPr/>
        </p:nvPicPr>
        <p:blipFill>
          <a:blip r:embed="rId3" cstate="print"/>
          <a:srcRect/>
          <a:stretch>
            <a:fillRect/>
          </a:stretch>
        </p:blipFill>
        <p:spPr bwMode="auto">
          <a:xfrm>
            <a:off x="500034" y="2214554"/>
            <a:ext cx="3500462" cy="242889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300" b="1" dirty="0" err="1" smtClean="0">
                <a:solidFill>
                  <a:srgbClr val="0070C0"/>
                </a:solidFill>
                <a:latin typeface="Monotype Koufi" pitchFamily="2" charset="-78"/>
                <a:ea typeface="Monotype Koufi" pitchFamily="2" charset="-78"/>
                <a:cs typeface="PT Bold Heading" pitchFamily="2" charset="-78"/>
              </a:rPr>
              <a:t>المسرطنات</a:t>
            </a:r>
            <a:r>
              <a:rPr lang="ar-SY" sz="33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br>
              <a:rPr lang="ar-SY" sz="3300" b="1" dirty="0" smtClean="0">
                <a:solidFill>
                  <a:srgbClr val="0070C0"/>
                </a:solidFill>
                <a:latin typeface="Monotype Koufi" pitchFamily="2" charset="-78"/>
                <a:ea typeface="Monotype Koufi" pitchFamily="2" charset="-78"/>
                <a:cs typeface="PT Bold Heading" pitchFamily="2" charset="-78"/>
              </a:rPr>
            </a:br>
            <a:r>
              <a:rPr lang="ar-SY" sz="3300" b="1" dirty="0" smtClean="0">
                <a:solidFill>
                  <a:srgbClr val="C00000"/>
                </a:solidFill>
                <a:latin typeface="Monotype Koufi" pitchFamily="2" charset="-78"/>
                <a:ea typeface="Monotype Koufi" pitchFamily="2" charset="-78"/>
                <a:cs typeface="PT Bold Heading" pitchFamily="2" charset="-78"/>
              </a:rPr>
              <a:t>الفيروسية</a:t>
            </a:r>
            <a:r>
              <a:rPr lang="ar-SY" sz="3300" b="1" baseline="30000" dirty="0" smtClean="0">
                <a:solidFill>
                  <a:srgbClr val="00B050"/>
                </a:solidFill>
                <a:latin typeface="Monotype Koufi" pitchFamily="2" charset="-78"/>
                <a:ea typeface="Monotype Koufi" pitchFamily="2" charset="-78"/>
                <a:cs typeface="PT Bold Heading" pitchFamily="2" charset="-78"/>
              </a:rPr>
              <a:t> 1، 3، 28</a:t>
            </a:r>
            <a:endParaRPr lang="ar-SY" sz="3300"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97</a:t>
            </a:fld>
            <a:endParaRPr lang="ar-SA" dirty="0">
              <a:solidFill>
                <a:srgbClr val="002060"/>
              </a:solidFill>
            </a:endParaRPr>
          </a:p>
        </p:txBody>
      </p:sp>
      <p:sp>
        <p:nvSpPr>
          <p:cNvPr id="7" name="عنصر نائب للمحتوى 6"/>
          <p:cNvSpPr>
            <a:spLocks noGrp="1"/>
          </p:cNvSpPr>
          <p:nvPr>
            <p:ph idx="1"/>
          </p:nvPr>
        </p:nvSpPr>
        <p:spPr/>
        <p:txBody>
          <a:bodyPr>
            <a:normAutofit fontScale="70000" lnSpcReduction="20000"/>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2200" b="1" dirty="0" smtClean="0">
                <a:solidFill>
                  <a:srgbClr val="002060"/>
                </a:solidFill>
                <a:latin typeface="Monotype Koufi" pitchFamily="2" charset="-78"/>
                <a:ea typeface="Monotype Koufi" pitchFamily="2" charset="-78"/>
                <a:cs typeface="Monotype Koufi" pitchFamily="2" charset="-78"/>
              </a:rPr>
              <a:t> </a:t>
            </a: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200" b="1" dirty="0" smtClean="0">
              <a:solidFill>
                <a:srgbClr val="002060"/>
              </a:solidFill>
              <a:latin typeface="Monotype Koufi" pitchFamily="2" charset="-78"/>
              <a:ea typeface="Monotype Koufi" pitchFamily="2" charset="-78"/>
              <a:cs typeface="Monotype Koufi" pitchFamily="2" charset="-78"/>
            </a:endParaRPr>
          </a:p>
          <a:p>
            <a:pPr>
              <a:buNone/>
            </a:pPr>
            <a:endParaRPr lang="ar-SA" sz="2800" b="1" dirty="0" smtClean="0">
              <a:solidFill>
                <a:srgbClr val="002060"/>
              </a:solidFill>
              <a:latin typeface="Monotype Koufi" pitchFamily="2" charset="-78"/>
              <a:ea typeface="Monotype Koufi" pitchFamily="2" charset="-78"/>
              <a:cs typeface="Monotype Koufi" pitchFamily="2" charset="-78"/>
            </a:endParaRPr>
          </a:p>
          <a:p>
            <a:pPr algn="ctr">
              <a:buNone/>
            </a:pPr>
            <a:r>
              <a:rPr lang="ar-SA" sz="2700" b="1" dirty="0" smtClean="0">
                <a:solidFill>
                  <a:srgbClr val="002060"/>
                </a:solidFill>
                <a:latin typeface="Monotype Koufi" pitchFamily="2" charset="-78"/>
                <a:ea typeface="Monotype Koufi" pitchFamily="2" charset="-78"/>
                <a:cs typeface="Monotype Koufi" pitchFamily="2" charset="-78"/>
              </a:rPr>
              <a:t>رَسْم تَخْطيطِي لفَيْرُوس اِلْتِهاب الكَبِد </a:t>
            </a:r>
            <a:r>
              <a:rPr lang="en-US" sz="2700" b="1" dirty="0" smtClean="0">
                <a:solidFill>
                  <a:srgbClr val="002060"/>
                </a:solidFill>
                <a:ea typeface="Monotype Koufi" pitchFamily="2" charset="-78"/>
                <a:cs typeface="Monotype Koufi" pitchFamily="2" charset="-78"/>
              </a:rPr>
              <a:t>B</a:t>
            </a:r>
            <a:r>
              <a:rPr lang="ar-SA" sz="2700" b="1" dirty="0" smtClean="0">
                <a:solidFill>
                  <a:srgbClr val="002060"/>
                </a:solidFill>
                <a:latin typeface="Monotype Koufi" pitchFamily="2" charset="-78"/>
                <a:ea typeface="Monotype Koufi" pitchFamily="2" charset="-78"/>
                <a:cs typeface="Monotype Koufi" pitchFamily="2" charset="-78"/>
              </a:rPr>
              <a:t> (البائِي)      فَيْروس اِلْتِهاب الكَبِد </a:t>
            </a:r>
            <a:r>
              <a:rPr lang="en-US" sz="2700" b="1" dirty="0" smtClean="0">
                <a:solidFill>
                  <a:srgbClr val="002060"/>
                </a:solidFill>
                <a:ea typeface="Monotype Koufi" pitchFamily="2" charset="-78"/>
                <a:cs typeface="Monotype Koufi" pitchFamily="2" charset="-78"/>
              </a:rPr>
              <a:t>B</a:t>
            </a:r>
            <a:r>
              <a:rPr lang="ar-SA" sz="2700" b="1" dirty="0" smtClean="0">
                <a:solidFill>
                  <a:srgbClr val="002060"/>
                </a:solidFill>
                <a:latin typeface="Monotype Koufi" pitchFamily="2" charset="-78"/>
                <a:ea typeface="Monotype Koufi" pitchFamily="2" charset="-78"/>
                <a:cs typeface="Monotype Koufi" pitchFamily="2" charset="-78"/>
              </a:rPr>
              <a:t> (البائِي) ضمن الأَنْسِجَة</a:t>
            </a:r>
            <a:endParaRPr lang="ar-SY" sz="2700" dirty="0">
              <a:solidFill>
                <a:srgbClr val="002060"/>
              </a:solidFill>
              <a:latin typeface="Monotype Koufi" pitchFamily="2" charset="-78"/>
              <a:ea typeface="Monotype Koufi" pitchFamily="2" charset="-78"/>
              <a:cs typeface="Monotype Koufi" pitchFamily="2" charset="-78"/>
            </a:endParaRPr>
          </a:p>
        </p:txBody>
      </p:sp>
      <p:pic>
        <p:nvPicPr>
          <p:cNvPr id="12" name="صورة 11" descr="C:\Users\TOSHIBA\Documents\المهنة والسرطان\الصور\غلاف أمامي-فيروس التهاب الكبد البائي.jpg"/>
          <p:cNvPicPr/>
          <p:nvPr/>
        </p:nvPicPr>
        <p:blipFill>
          <a:blip r:embed="rId2" cstate="print"/>
          <a:srcRect/>
          <a:stretch>
            <a:fillRect/>
          </a:stretch>
        </p:blipFill>
        <p:spPr bwMode="auto">
          <a:xfrm>
            <a:off x="4714876" y="2285992"/>
            <a:ext cx="3695700" cy="277177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3" name="صورة 12" descr="C:\Users\TOSHIBA\Documents\‫المهنة والسرطان-نسخة د. بسام 1\الصور\التهاب الكبد ب1.jpg"/>
          <p:cNvPicPr/>
          <p:nvPr/>
        </p:nvPicPr>
        <p:blipFill>
          <a:blip r:embed="rId3" cstate="print"/>
          <a:srcRect/>
          <a:stretch>
            <a:fillRect/>
          </a:stretch>
        </p:blipFill>
        <p:spPr bwMode="auto">
          <a:xfrm>
            <a:off x="500034" y="2857496"/>
            <a:ext cx="3840480" cy="216027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300" b="1" dirty="0" err="1" smtClean="0">
                <a:solidFill>
                  <a:srgbClr val="0070C0"/>
                </a:solidFill>
                <a:latin typeface="Monotype Koufi" pitchFamily="2" charset="-78"/>
                <a:ea typeface="Monotype Koufi" pitchFamily="2" charset="-78"/>
                <a:cs typeface="PT Bold Heading" pitchFamily="2" charset="-78"/>
              </a:rPr>
              <a:t>المسرطنات</a:t>
            </a:r>
            <a:r>
              <a:rPr lang="ar-SY" sz="33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br>
              <a:rPr lang="ar-SY" sz="3300" b="1" dirty="0" smtClean="0">
                <a:solidFill>
                  <a:srgbClr val="0070C0"/>
                </a:solidFill>
                <a:latin typeface="Monotype Koufi" pitchFamily="2" charset="-78"/>
                <a:ea typeface="Monotype Koufi" pitchFamily="2" charset="-78"/>
                <a:cs typeface="PT Bold Heading" pitchFamily="2" charset="-78"/>
              </a:rPr>
            </a:br>
            <a:r>
              <a:rPr lang="ar-SY" sz="3300" b="1" dirty="0" smtClean="0">
                <a:solidFill>
                  <a:srgbClr val="C00000"/>
                </a:solidFill>
                <a:latin typeface="Monotype Koufi" pitchFamily="2" charset="-78"/>
                <a:ea typeface="Monotype Koufi" pitchFamily="2" charset="-78"/>
                <a:cs typeface="PT Bold Heading" pitchFamily="2" charset="-78"/>
              </a:rPr>
              <a:t>الفيروسية</a:t>
            </a:r>
            <a:r>
              <a:rPr lang="ar-SY" sz="3300" b="1" baseline="30000" dirty="0" smtClean="0">
                <a:solidFill>
                  <a:srgbClr val="00B050"/>
                </a:solidFill>
                <a:latin typeface="Monotype Koufi" pitchFamily="2" charset="-78"/>
                <a:ea typeface="Monotype Koufi" pitchFamily="2" charset="-78"/>
                <a:cs typeface="PT Bold Heading" pitchFamily="2" charset="-78"/>
              </a:rPr>
              <a:t> 1، 3، 28</a:t>
            </a:r>
            <a:endParaRPr lang="ar-SY" b="1" dirty="0">
              <a:solidFill>
                <a:srgbClr val="0070C0"/>
              </a:solidFill>
              <a:latin typeface="Monotype Koufi" pitchFamily="2" charset="-78"/>
              <a:ea typeface="Monotype Koufi" pitchFamily="2" charset="-78"/>
              <a:cs typeface="Monotype Koufi" pitchFamily="2" charset="-78"/>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98</a:t>
            </a:fld>
            <a:endParaRPr lang="ar-SA" dirty="0">
              <a:solidFill>
                <a:srgbClr val="002060"/>
              </a:solidFill>
            </a:endParaRPr>
          </a:p>
        </p:txBody>
      </p:sp>
      <p:sp>
        <p:nvSpPr>
          <p:cNvPr id="7" name="عنصر نائب للمحتوى 6"/>
          <p:cNvSpPr>
            <a:spLocks noGrp="1"/>
          </p:cNvSpPr>
          <p:nvPr>
            <p:ph idx="1"/>
          </p:nvPr>
        </p:nvSpPr>
        <p:spPr/>
        <p:txBody>
          <a:bodyPr>
            <a:normAutofit/>
          </a:bodyPr>
          <a:lstStyle/>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endParaRPr lang="ar-SY" dirty="0" smtClean="0"/>
          </a:p>
          <a:p>
            <a:pPr>
              <a:buNone/>
            </a:pPr>
            <a:r>
              <a:rPr lang="ar-SY" sz="2200" dirty="0" smtClean="0">
                <a:solidFill>
                  <a:srgbClr val="002060"/>
                </a:solidFill>
                <a:latin typeface="Monotype Koufi" pitchFamily="2" charset="-78"/>
                <a:ea typeface="Monotype Koufi" pitchFamily="2" charset="-78"/>
                <a:cs typeface="Monotype Koufi" pitchFamily="2" charset="-78"/>
              </a:rPr>
              <a:t> </a:t>
            </a:r>
            <a:endParaRPr lang="ar-SA" sz="2200" dirty="0" smtClean="0">
              <a:solidFill>
                <a:srgbClr val="002060"/>
              </a:solidFill>
              <a:latin typeface="Monotype Koufi" pitchFamily="2" charset="-78"/>
              <a:ea typeface="Monotype Koufi" pitchFamily="2" charset="-78"/>
              <a:cs typeface="Monotype Koufi" pitchFamily="2" charset="-78"/>
            </a:endParaRPr>
          </a:p>
          <a:p>
            <a:pPr>
              <a:buNone/>
            </a:pPr>
            <a:r>
              <a:rPr lang="ar-SA" sz="1900" b="1" dirty="0" smtClean="0">
                <a:solidFill>
                  <a:srgbClr val="002060"/>
                </a:solidFill>
                <a:latin typeface="Monotype Koufi" pitchFamily="2" charset="-78"/>
                <a:ea typeface="Monotype Koufi" pitchFamily="2" charset="-78"/>
                <a:cs typeface="Monotype Koufi" pitchFamily="2" charset="-78"/>
              </a:rPr>
              <a:t>رَسْم تَخْطيطِي لفَيْرُوس اِلْتِهاب الكَبِد </a:t>
            </a:r>
            <a:r>
              <a:rPr lang="en-US" sz="1900" b="1" dirty="0" smtClean="0">
                <a:solidFill>
                  <a:srgbClr val="002060"/>
                </a:solidFill>
                <a:latin typeface="Monotype Koufi" pitchFamily="2" charset="-78"/>
                <a:ea typeface="Monotype Koufi" pitchFamily="2" charset="-78"/>
                <a:cs typeface="Monotype Koufi" pitchFamily="2" charset="-78"/>
              </a:rPr>
              <a:t>(C) </a:t>
            </a:r>
            <a:r>
              <a:rPr lang="ar-SA" sz="1900" b="1" dirty="0" smtClean="0">
                <a:solidFill>
                  <a:srgbClr val="002060"/>
                </a:solidFill>
                <a:latin typeface="Monotype Koufi" pitchFamily="2" charset="-78"/>
                <a:ea typeface="Monotype Koufi" pitchFamily="2" charset="-78"/>
                <a:cs typeface="Monotype Koufi" pitchFamily="2" charset="-78"/>
              </a:rPr>
              <a:t> </a:t>
            </a:r>
            <a:r>
              <a:rPr lang="ar-SA" sz="1900" b="1" dirty="0" err="1" smtClean="0">
                <a:solidFill>
                  <a:srgbClr val="002060"/>
                </a:solidFill>
                <a:latin typeface="Monotype Koufi" pitchFamily="2" charset="-78"/>
                <a:ea typeface="Monotype Koufi" pitchFamily="2" charset="-78"/>
                <a:cs typeface="Monotype Koufi" pitchFamily="2" charset="-78"/>
              </a:rPr>
              <a:t>سي</a:t>
            </a:r>
            <a:r>
              <a:rPr lang="ar-SA" sz="1900" b="1" dirty="0" smtClean="0">
                <a:solidFill>
                  <a:srgbClr val="002060"/>
                </a:solidFill>
                <a:latin typeface="Monotype Koufi" pitchFamily="2" charset="-78"/>
                <a:ea typeface="Monotype Koufi" pitchFamily="2" charset="-78"/>
                <a:cs typeface="Monotype Koufi" pitchFamily="2" charset="-78"/>
              </a:rPr>
              <a:t>                     فَيْرُوس التهاب الكبد (</a:t>
            </a:r>
            <a:r>
              <a:rPr lang="en-US" sz="1900" b="1" dirty="0" smtClean="0">
                <a:solidFill>
                  <a:srgbClr val="002060"/>
                </a:solidFill>
                <a:latin typeface="Monotype Koufi" pitchFamily="2" charset="-78"/>
                <a:ea typeface="Monotype Koufi" pitchFamily="2" charset="-78"/>
                <a:cs typeface="Monotype Koufi" pitchFamily="2" charset="-78"/>
              </a:rPr>
              <a:t>C</a:t>
            </a:r>
            <a:r>
              <a:rPr lang="ar-SA" sz="1900" b="1" dirty="0" smtClean="0">
                <a:solidFill>
                  <a:srgbClr val="002060"/>
                </a:solidFill>
                <a:latin typeface="Monotype Koufi" pitchFamily="2" charset="-78"/>
                <a:ea typeface="Monotype Koufi" pitchFamily="2" charset="-78"/>
                <a:cs typeface="Monotype Koufi" pitchFamily="2" charset="-78"/>
              </a:rPr>
              <a:t>) ضمن الأَنْسِجَة</a:t>
            </a:r>
            <a:endParaRPr lang="ar-SY" sz="1900" dirty="0">
              <a:solidFill>
                <a:srgbClr val="002060"/>
              </a:solidFill>
              <a:latin typeface="Monotype Koufi" pitchFamily="2" charset="-78"/>
              <a:ea typeface="Monotype Koufi" pitchFamily="2" charset="-78"/>
              <a:cs typeface="Monotype Koufi" pitchFamily="2" charset="-78"/>
            </a:endParaRPr>
          </a:p>
        </p:txBody>
      </p:sp>
      <p:pic>
        <p:nvPicPr>
          <p:cNvPr id="11" name="صورة 10" descr="C:\Users\TOSHIBA\Documents\‫المهنة والسرطان-نسخة د. بسام 1\الصور\فيروس سي.gif"/>
          <p:cNvPicPr/>
          <p:nvPr/>
        </p:nvPicPr>
        <p:blipFill>
          <a:blip r:embed="rId2" cstate="print"/>
          <a:srcRect t="24567" b="7559"/>
          <a:stretch>
            <a:fillRect/>
          </a:stretch>
        </p:blipFill>
        <p:spPr bwMode="auto">
          <a:xfrm>
            <a:off x="5000628" y="2714620"/>
            <a:ext cx="3467100" cy="2353259"/>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12" name="صورة 11" descr="C:\Users\TOSHIBA\Documents\‫المهنة والسرطان-نسخة د. بسام 1\الصور\التهاب الكبد سي1.jpg"/>
          <p:cNvPicPr/>
          <p:nvPr/>
        </p:nvPicPr>
        <p:blipFill>
          <a:blip r:embed="rId3" cstate="print"/>
          <a:srcRect t="9903" b="12378"/>
          <a:stretch>
            <a:fillRect/>
          </a:stretch>
        </p:blipFill>
        <p:spPr bwMode="auto">
          <a:xfrm>
            <a:off x="928662" y="2786058"/>
            <a:ext cx="2843992" cy="225050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296974"/>
          </a:xfrm>
          <a:solidFill>
            <a:srgbClr val="FFC000"/>
          </a:solidFill>
        </p:spPr>
        <p:txBody>
          <a:bodyPr>
            <a:normAutofit/>
          </a:bodyPr>
          <a:lstStyle/>
          <a:p>
            <a:r>
              <a:rPr lang="ar-SY" sz="3100" b="1" dirty="0" err="1" smtClean="0">
                <a:solidFill>
                  <a:srgbClr val="0070C0"/>
                </a:solidFill>
                <a:latin typeface="Monotype Koufi" pitchFamily="2" charset="-78"/>
                <a:ea typeface="Monotype Koufi" pitchFamily="2" charset="-78"/>
                <a:cs typeface="PT Bold Heading" pitchFamily="2" charset="-78"/>
              </a:rPr>
              <a:t>المسرطنات</a:t>
            </a:r>
            <a:r>
              <a:rPr lang="ar-SY" sz="3100" b="1" dirty="0" smtClean="0">
                <a:solidFill>
                  <a:srgbClr val="0070C0"/>
                </a:solidFill>
                <a:latin typeface="Monotype Koufi" pitchFamily="2" charset="-78"/>
                <a:ea typeface="Monotype Koufi" pitchFamily="2" charset="-78"/>
                <a:cs typeface="PT Bold Heading" pitchFamily="2" charset="-78"/>
              </a:rPr>
              <a:t> المؤكدة (المجموعة 1) الحيوية (البيولوجية)</a:t>
            </a:r>
            <a:r>
              <a:rPr lang="ar-SY" sz="3100" b="1" baseline="30000" dirty="0" smtClean="0">
                <a:solidFill>
                  <a:srgbClr val="00B050"/>
                </a:solidFill>
                <a:latin typeface="Monotype Koufi" pitchFamily="2" charset="-78"/>
                <a:ea typeface="Monotype Koufi" pitchFamily="2" charset="-78"/>
                <a:cs typeface="PT Bold Heading" pitchFamily="2" charset="-78"/>
              </a:rPr>
              <a:t> 1، 3</a:t>
            </a:r>
            <a:endParaRPr lang="ar-SY" sz="3200" b="1" dirty="0">
              <a:solidFill>
                <a:srgbClr val="0070C0"/>
              </a:solidFill>
              <a:latin typeface="Monotype Koufi" pitchFamily="2" charset="-78"/>
              <a:ea typeface="Monotype Koufi" pitchFamily="2" charset="-78"/>
              <a:cs typeface="Monotype Koufi" pitchFamily="2" charset="-78"/>
            </a:endParaRPr>
          </a:p>
        </p:txBody>
      </p:sp>
      <p:sp>
        <p:nvSpPr>
          <p:cNvPr id="3" name="عنصر نائب للمحتوى 2"/>
          <p:cNvSpPr>
            <a:spLocks noGrp="1"/>
          </p:cNvSpPr>
          <p:nvPr>
            <p:ph idx="1"/>
          </p:nvPr>
        </p:nvSpPr>
        <p:spPr>
          <a:solidFill>
            <a:srgbClr val="C00000"/>
          </a:solidFill>
        </p:spPr>
        <p:txBody>
          <a:bodyPr>
            <a:normAutofit fontScale="85000" lnSpcReduction="20000"/>
          </a:bodyPr>
          <a:lstStyle/>
          <a:p>
            <a:pPr algn="ctr">
              <a:buNone/>
            </a:pPr>
            <a:r>
              <a:rPr lang="ar-SA" b="1" dirty="0" smtClean="0">
                <a:solidFill>
                  <a:schemeClr val="accent4">
                    <a:lumMod val="40000"/>
                    <a:lumOff val="60000"/>
                  </a:schemeClr>
                </a:solidFill>
                <a:cs typeface="+mj-cs"/>
              </a:rPr>
              <a:t>الفيروسية</a:t>
            </a:r>
          </a:p>
          <a:p>
            <a:pPr algn="ctr">
              <a:buNone/>
            </a:pPr>
            <a:endParaRPr lang="ar-SA" b="1" dirty="0" smtClean="0">
              <a:solidFill>
                <a:schemeClr val="accent4">
                  <a:lumMod val="40000"/>
                  <a:lumOff val="60000"/>
                </a:schemeClr>
              </a:solidFill>
              <a:cs typeface="+mj-cs"/>
            </a:endParaRPr>
          </a:p>
          <a:p>
            <a:pPr>
              <a:buFont typeface="Wingdings" pitchFamily="2" charset="2"/>
              <a:buChar char="Ø"/>
            </a:pPr>
            <a:r>
              <a:rPr lang="ar-SA" b="1" dirty="0" smtClean="0">
                <a:solidFill>
                  <a:schemeClr val="bg1"/>
                </a:solidFill>
              </a:rPr>
              <a:t>فَيْرُوس </a:t>
            </a:r>
            <a:r>
              <a:rPr lang="ar-SA" b="1" dirty="0" err="1" smtClean="0">
                <a:solidFill>
                  <a:schemeClr val="bg1"/>
                </a:solidFill>
              </a:rPr>
              <a:t>الهِربس</a:t>
            </a:r>
            <a:r>
              <a:rPr lang="ar-SA" b="1" dirty="0" smtClean="0">
                <a:solidFill>
                  <a:schemeClr val="bg1"/>
                </a:solidFill>
              </a:rPr>
              <a:t> (</a:t>
            </a:r>
            <a:r>
              <a:rPr lang="ar-SA" b="1" dirty="0" err="1" smtClean="0">
                <a:solidFill>
                  <a:schemeClr val="bg1"/>
                </a:solidFill>
              </a:rPr>
              <a:t>الحَلأ</a:t>
            </a:r>
            <a:r>
              <a:rPr lang="ar-SA" b="1" dirty="0" smtClean="0">
                <a:solidFill>
                  <a:schemeClr val="bg1"/>
                </a:solidFill>
              </a:rPr>
              <a:t>) </a:t>
            </a:r>
            <a:r>
              <a:rPr lang="ar-SA" b="1" dirty="0" err="1" smtClean="0">
                <a:solidFill>
                  <a:schemeClr val="bg1"/>
                </a:solidFill>
              </a:rPr>
              <a:t>لسارْكومَة</a:t>
            </a:r>
            <a:r>
              <a:rPr lang="ar-SA" b="1" dirty="0" smtClean="0">
                <a:solidFill>
                  <a:schemeClr val="bg1"/>
                </a:solidFill>
              </a:rPr>
              <a:t> </a:t>
            </a:r>
            <a:r>
              <a:rPr lang="ar-SA" b="1" dirty="0" err="1" smtClean="0">
                <a:solidFill>
                  <a:schemeClr val="bg1"/>
                </a:solidFill>
              </a:rPr>
              <a:t>كابُوزي</a:t>
            </a:r>
            <a:endParaRPr lang="ar-SA" b="1" dirty="0" smtClean="0">
              <a:solidFill>
                <a:schemeClr val="bg1"/>
              </a:solidFill>
            </a:endParaRPr>
          </a:p>
          <a:p>
            <a:pPr>
              <a:buNone/>
            </a:pPr>
            <a:r>
              <a:rPr lang="en-US" b="1" dirty="0" smtClean="0">
                <a:solidFill>
                  <a:srgbClr val="002060"/>
                </a:solidFill>
              </a:rPr>
              <a:t>Kaposi sarcoma herpes virus      </a:t>
            </a:r>
          </a:p>
          <a:p>
            <a:pPr>
              <a:buFont typeface="Wingdings" pitchFamily="2" charset="2"/>
              <a:buChar char="Ø"/>
            </a:pPr>
            <a:r>
              <a:rPr lang="ar-SA" b="1" dirty="0" smtClean="0">
                <a:solidFill>
                  <a:schemeClr val="bg1"/>
                </a:solidFill>
              </a:rPr>
              <a:t>فَيْرُوسا لعَوَز المَناعي البَشَري من النَّمَط 1 (فَيْرُوس الإيدز)</a:t>
            </a:r>
          </a:p>
          <a:p>
            <a:pPr>
              <a:buNone/>
            </a:pPr>
            <a:r>
              <a:rPr lang="en-US" b="1" dirty="0" smtClean="0">
                <a:solidFill>
                  <a:srgbClr val="002060"/>
                </a:solidFill>
              </a:rPr>
              <a:t>Human immune-deficiency virus-1 (AIDS virus)      </a:t>
            </a:r>
          </a:p>
          <a:p>
            <a:pPr>
              <a:buFont typeface="Wingdings" pitchFamily="2" charset="2"/>
              <a:buChar char="Ø"/>
            </a:pPr>
            <a:r>
              <a:rPr lang="ar-SA" b="1" dirty="0" smtClean="0">
                <a:solidFill>
                  <a:schemeClr val="bg1"/>
                </a:solidFill>
              </a:rPr>
              <a:t>فَيْرُوس الوَرَم </a:t>
            </a:r>
            <a:r>
              <a:rPr lang="ar-SA" b="1" dirty="0" err="1" smtClean="0">
                <a:solidFill>
                  <a:schemeClr val="bg1"/>
                </a:solidFill>
              </a:rPr>
              <a:t>الحُلَيمِي</a:t>
            </a:r>
            <a:r>
              <a:rPr lang="ar-SA" b="1" dirty="0" smtClean="0">
                <a:solidFill>
                  <a:schemeClr val="bg1"/>
                </a:solidFill>
              </a:rPr>
              <a:t> البَشَري</a:t>
            </a:r>
          </a:p>
          <a:p>
            <a:pPr>
              <a:buNone/>
            </a:pPr>
            <a:r>
              <a:rPr lang="en-US" b="1" dirty="0" smtClean="0">
                <a:solidFill>
                  <a:srgbClr val="002060"/>
                </a:solidFill>
              </a:rPr>
              <a:t>Human </a:t>
            </a:r>
            <a:r>
              <a:rPr lang="en-US" b="1" dirty="0" err="1" smtClean="0">
                <a:solidFill>
                  <a:srgbClr val="002060"/>
                </a:solidFill>
              </a:rPr>
              <a:t>Papilloma</a:t>
            </a:r>
            <a:r>
              <a:rPr lang="en-US" b="1" dirty="0" smtClean="0">
                <a:solidFill>
                  <a:srgbClr val="002060"/>
                </a:solidFill>
              </a:rPr>
              <a:t> virus      </a:t>
            </a:r>
          </a:p>
          <a:p>
            <a:pPr>
              <a:buFont typeface="Wingdings" pitchFamily="2" charset="2"/>
              <a:buChar char="Ø"/>
            </a:pPr>
            <a:r>
              <a:rPr lang="ar-SA" b="1" dirty="0" smtClean="0">
                <a:solidFill>
                  <a:schemeClr val="bg1"/>
                </a:solidFill>
              </a:rPr>
              <a:t>الفَيْرُوس أَليف النَّسيج </a:t>
            </a:r>
            <a:r>
              <a:rPr lang="ar-SA" b="1" dirty="0" err="1" smtClean="0">
                <a:solidFill>
                  <a:schemeClr val="bg1"/>
                </a:solidFill>
              </a:rPr>
              <a:t>اللِّمْفاني</a:t>
            </a:r>
            <a:r>
              <a:rPr lang="ar-SA" b="1" dirty="0" smtClean="0">
                <a:solidFill>
                  <a:schemeClr val="bg1"/>
                </a:solidFill>
              </a:rPr>
              <a:t> تَائِي الخَلايا البَشَري من النَّمَط 1</a:t>
            </a:r>
          </a:p>
          <a:p>
            <a:pPr>
              <a:buNone/>
            </a:pPr>
            <a:r>
              <a:rPr lang="ar-SA" b="1" dirty="0" smtClean="0">
                <a:solidFill>
                  <a:srgbClr val="002060"/>
                </a:solidFill>
              </a:rPr>
              <a:t>     </a:t>
            </a:r>
            <a:r>
              <a:rPr lang="en-US" b="1" dirty="0" smtClean="0">
                <a:solidFill>
                  <a:srgbClr val="002060"/>
                </a:solidFill>
              </a:rPr>
              <a:t>Human T-cell </a:t>
            </a:r>
            <a:r>
              <a:rPr lang="en-US" b="1" dirty="0" err="1" smtClean="0">
                <a:solidFill>
                  <a:srgbClr val="002060"/>
                </a:solidFill>
              </a:rPr>
              <a:t>lymphotropic</a:t>
            </a:r>
            <a:r>
              <a:rPr lang="en-US" b="1" dirty="0" smtClean="0">
                <a:solidFill>
                  <a:srgbClr val="002060"/>
                </a:solidFill>
              </a:rPr>
              <a:t> virus-type 1</a:t>
            </a:r>
            <a:endParaRPr lang="en-US" dirty="0" smtClean="0">
              <a:solidFill>
                <a:srgbClr val="002060"/>
              </a:solidFill>
            </a:endParaRPr>
          </a:p>
        </p:txBody>
      </p:sp>
      <p:sp>
        <p:nvSpPr>
          <p:cNvPr id="4" name="عنصر نائب للتاريخ 3"/>
          <p:cNvSpPr>
            <a:spLocks noGrp="1"/>
          </p:cNvSpPr>
          <p:nvPr>
            <p:ph type="dt" sz="half" idx="10"/>
          </p:nvPr>
        </p:nvSpPr>
        <p:spPr/>
        <p:txBody>
          <a:bodyPr/>
          <a:lstStyle/>
          <a:p>
            <a:fld id="{1DF8996B-C852-4286-BE65-505464FDA9CC}" type="datetime10">
              <a:rPr lang="ar-SA" smtClean="0">
                <a:solidFill>
                  <a:srgbClr val="002060"/>
                </a:solidFill>
              </a:rPr>
              <a:pPr/>
              <a:t>الأحد، 20 آذار، 2016</a:t>
            </a:fld>
            <a:endParaRPr lang="ar-SA" dirty="0">
              <a:solidFill>
                <a:srgbClr val="002060"/>
              </a:solidFill>
            </a:endParaRPr>
          </a:p>
        </p:txBody>
      </p:sp>
      <p:sp>
        <p:nvSpPr>
          <p:cNvPr id="5" name="عنصر نائب للتذييل 4"/>
          <p:cNvSpPr>
            <a:spLocks noGrp="1"/>
          </p:cNvSpPr>
          <p:nvPr>
            <p:ph type="ftr" sz="quarter" idx="11"/>
          </p:nvPr>
        </p:nvSpPr>
        <p:spPr/>
        <p:txBody>
          <a:bodyPr/>
          <a:lstStyle/>
          <a:p>
            <a:r>
              <a:rPr lang="ar-SA" dirty="0" smtClean="0">
                <a:solidFill>
                  <a:srgbClr val="002060"/>
                </a:solidFill>
              </a:rPr>
              <a:t>الدكتور بسام أبو الذهب-دائرة السلامة والصحة المِهَنية-وزارة الصحة</a:t>
            </a:r>
            <a:endParaRPr lang="ar-SA" dirty="0">
              <a:solidFill>
                <a:srgbClr val="002060"/>
              </a:solidFill>
            </a:endParaRPr>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solidFill>
                  <a:srgbClr val="002060"/>
                </a:solidFill>
              </a:rPr>
              <a:pPr/>
              <a:t>99</a:t>
            </a:fld>
            <a:endParaRPr lang="ar-SA" dirty="0">
              <a:solidFill>
                <a:srgbClr val="002060"/>
              </a:solidFill>
            </a:endParaRPr>
          </a:p>
        </p:txBody>
      </p:sp>
    </p:spTree>
    <p:extLst>
      <p:ext uri="{BB962C8B-B14F-4D97-AF65-F5344CB8AC3E}">
        <p14:creationId xmlns="" xmlns:p14="http://schemas.microsoft.com/office/powerpoint/2010/main" val="3054245519"/>
      </p:ext>
    </p:extLst>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5447</TotalTime>
  <Words>12215</Words>
  <Application>Microsoft Office PowerPoint</Application>
  <PresentationFormat>عرض على الشاشة (3:4)‏</PresentationFormat>
  <Paragraphs>3575</Paragraphs>
  <Slides>277</Slides>
  <Notes>0</Notes>
  <HiddenSlides>0</HiddenSlides>
  <MMClips>0</MMClips>
  <ScaleCrop>false</ScaleCrop>
  <HeadingPairs>
    <vt:vector size="4" baseType="variant">
      <vt:variant>
        <vt:lpstr>سمة</vt:lpstr>
      </vt:variant>
      <vt:variant>
        <vt:i4>2</vt:i4>
      </vt:variant>
      <vt:variant>
        <vt:lpstr>عناوين الشرائح</vt:lpstr>
      </vt:variant>
      <vt:variant>
        <vt:i4>277</vt:i4>
      </vt:variant>
    </vt:vector>
  </HeadingPairs>
  <TitlesOfParts>
    <vt:vector size="279" baseType="lpstr">
      <vt:lpstr>سمة Office</vt:lpstr>
      <vt:lpstr>6_سمة Office</vt:lpstr>
      <vt:lpstr>تصنيف الوكالة الدولية لبحوث السرطان (IARC) للمسرطنات والمسرطنات المؤكدة (المجموعة 1) ومعلومات عامة عن السرطان</vt:lpstr>
      <vt:lpstr>المحتويات</vt:lpstr>
      <vt:lpstr>المحتويات</vt:lpstr>
      <vt:lpstr>المحتويات</vt:lpstr>
      <vt:lpstr>حقائق عامة عن السرطان  خلاصة عن حدوث السرطان والوفيات بسببه10، 11، 12</vt:lpstr>
      <vt:lpstr>حقائق عامة عن السرطان  حدوث السرطان في عام 2012 10، 11، 12</vt:lpstr>
      <vt:lpstr>حقائق عامة عن السرطان  حدوث السرطان في عام 2012 10، 11، 12</vt:lpstr>
      <vt:lpstr>حقائق عامة عن السرطان  الوفيات بسبب السرطان في عام 2011 10، 11، 12</vt:lpstr>
      <vt:lpstr>حقائق عامة عن السرطان  الوفيات بسبب السرطان في عام 2012 10، 11، 12</vt:lpstr>
      <vt:lpstr>حقائق عامة عن السرطان  الوفيات بسبب السرطان في عام 2012 10، 11، 12</vt:lpstr>
      <vt:lpstr>حقائق عامة عن السرطان  سرطانات الأطفال (أقل من 15 عاماً) في عام 2012 10، 11، 12</vt:lpstr>
      <vt:lpstr>حقائق عامة عن السرطان  سرطانات المراهقين (15-19 عاماً) في عام 2012 10، 11، 12</vt:lpstr>
      <vt:lpstr>تَصْنيف الوَكالَة الدولية لبُحوث السَّرَطان (IARC) للمَواد والعَوامِل تبعاً للسَّرْطَنَة-باختصار 1، 15</vt:lpstr>
      <vt:lpstr>تَصْنيف الوَكالَة الدولية لبُحوث السَّرَطان (IARC) للمَواد والعَوامِل تبعاً للسَّرْطَنَة باختصار 1، 15، 28</vt:lpstr>
      <vt:lpstr>تَصْنيف الوَكالَة الدولية لبُحوث السَّرَطان (IARC) للمَواد والعَوامِل تبعاً للسَّرْطَنَة 1، 15</vt:lpstr>
      <vt:lpstr>تَصْنيف الوَكالَة الدولية لبُحوث السَّرَطان (IARC) للمَواد والعَوامِل تبعاً للسَّرْطَنَة 1، 15</vt:lpstr>
      <vt:lpstr>تَصْنيف الوَكالَة الدولية لبُحوث السَّرَطان (IARC) للمَواد والعَوامِل تبعاً للسَّرْطَنَة 1، 15</vt:lpstr>
      <vt:lpstr>تَصْنيف الوَكالَة الدولية لبُحوث السَّرَطان (IARC) للمَواد والعَوامِل تبعاً للسَّرْطَنَة 1، 15</vt:lpstr>
      <vt:lpstr>تَصْنيف الوَكالَة الدولية لبُحوث السَّرَطان (IARC) للمَواد والعَوامِل تبعاً للسَّرْطَنَة 1، 15</vt:lpstr>
      <vt:lpstr>تَصْنيف الوَكالَة الدولية لبُحوث السَّرَطان (IARC) للمَواد والعَوامِل تبعاً للسَّرْطَنَة 1، 15</vt:lpstr>
      <vt:lpstr>المسرطنات المؤكدة (المجموعة 1) بحسب نوعها 1، 13</vt:lpstr>
      <vt:lpstr>المسرطنات المؤكدة (المجموعة 1) الكيميائية 1، 4، 7</vt:lpstr>
      <vt:lpstr>المسرطنات المؤكدة (المجموعة 1) الكيميائية 1، 4</vt:lpstr>
      <vt:lpstr>المسرطنات المؤكدة (المجموعة 1) الكيميائية الفلزية 1، 4، 28</vt:lpstr>
      <vt:lpstr>المسرطنات المؤكدة (المجموعة 1) الكيميائية الفلزية 1، 4، 28</vt:lpstr>
      <vt:lpstr>المسرطنات المؤكدة (المجموعة 1) الكيميائية الفلزية 1، 4، 28</vt:lpstr>
      <vt:lpstr>المسرطنات المؤكدة (المجموعة 1) الكيميائية الفلزية 1، 4، 28</vt:lpstr>
      <vt:lpstr>المسرطنات المؤكدة (المجموعة 1) الكيميائية الفلزية 1، 4، 28</vt:lpstr>
      <vt:lpstr>المسرطنات المؤكدة (المجموعة 1) الكيميائية 1، 7</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1، 7</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1، 7</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1، 7</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1، 7</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غير الفلزية 1، 7، 28</vt:lpstr>
      <vt:lpstr>المسرطنات المؤكدة (المجموعة 1) الكيميائية 1، 7</vt:lpstr>
      <vt:lpstr>المسرطنات المؤكدة (المجموعة 1) الكيميائية -العمليات الإنتاجية-1، 7، 28</vt:lpstr>
      <vt:lpstr>المسرطنات المؤكدة (المجموعة 1) الكيميائية -العمليات الإنتاجية-1، 7، 28</vt:lpstr>
      <vt:lpstr>المسرطنات المؤكدة (المجموعة 1) الكيميائية -العمليات الإنتاجية-1، 7، 28</vt:lpstr>
      <vt:lpstr>المسرطنات المؤكدة (المجموعة 1) الكيميائية -العمليات الإنتاجية-1، 7، 28</vt:lpstr>
      <vt:lpstr>المسرطنات المؤكدة (المجموعة 1) الكيميائية -العمليات الإنتاجية-1، 7، 28</vt:lpstr>
      <vt:lpstr>المسرطنات المؤكدة (المجموعة 1) الكيميائية 1، 7</vt:lpstr>
      <vt:lpstr>المسرطنات المؤكدة (المجموعة 1) الكيميائية -العمليات الإنتاجية-1، 7، 28</vt:lpstr>
      <vt:lpstr>المسرطنات المؤكدة (المجموعة 1) الكيميائية -العمليات الإنتاجية-1، 7، 28</vt:lpstr>
      <vt:lpstr>المسرطنات المؤكدة (المجموعة 1) الكيميائية -العمليات الإنتاجية-1، 7، 28</vt:lpstr>
      <vt:lpstr>المسرطنات المؤكدة (المجموعة 1) الكيميائية -العمليات الإنتاجية-1، 7، 28</vt:lpstr>
      <vt:lpstr>المسرطنات المؤكدة (المجموعة 1) الكيميائية -العمليات الإنتاجية-1، 7، 28</vt:lpstr>
      <vt:lpstr>المسرطنات المؤكدة (المجموعة 1) الكيميائية 1، 7</vt:lpstr>
      <vt:lpstr>المسرطنات المؤكدة (المجموعة 1) الكيميائية -العمليات الإنتاجية-1، 7، 28</vt:lpstr>
      <vt:lpstr>المسرطنات المؤكدة (المجموعة 1) الكيميائية -العمليات الإنتاجية-1، 7، 28</vt:lpstr>
      <vt:lpstr>المسرطنات المؤكدة (المجموعة 1) الكيميائية -العمليات الإنتاجية-1، 7، 28</vt:lpstr>
      <vt:lpstr>المسرطنات المؤكدة (المجموعة 1) الكيميائية -العمليات الإنتاجية-1، 7، 28</vt:lpstr>
      <vt:lpstr>المسرطنات المؤكدة (المجموعة 1) الغبارية والليفية 1، 4، 17</vt:lpstr>
      <vt:lpstr>المسرطنات المؤكدة (المجموعة 1) الغبارية والليفية 1، 4، 17</vt:lpstr>
      <vt:lpstr>المسرطنات المؤكدة (المجموعة 1) الغبارية والليفية اللاعضوية 1، 4، 17، 28</vt:lpstr>
      <vt:lpstr>المسرطنات المؤكدة (المجموعة 1) الغبارية والليفية اللاعضوية 1، 4، 17، 28</vt:lpstr>
      <vt:lpstr>المسرطنات المؤكدة (المجموعة 1) الغبارية والليفية اللاعضوية 1، 4، 17، 28</vt:lpstr>
      <vt:lpstr>المسرطنات المؤكدة (المجموعة 1) الغبارية والليفية اللاعضوية 1، 4، 17، 28</vt:lpstr>
      <vt:lpstr>المسرطنات المؤكدة (المجموعة 1) الغبارية والليفية اللاعضوية 1، 4، 17، 28</vt:lpstr>
      <vt:lpstr>المسرطنات المؤكدة (المجموعة 1) الغبارية والليفية اللاعضوية 1، 4، 17، 28</vt:lpstr>
      <vt:lpstr>المسرطنات المؤكدة (المجموعة 1) الغبارية والليفية اللاعضوية 1، 4، 17، 28</vt:lpstr>
      <vt:lpstr>المسرطنات المؤكدة (المجموعة 1) الغبارية والليفية اللاعضوية 1، 4، 17، 28</vt:lpstr>
      <vt:lpstr>المسرطنات المؤكدة (المجموعة 1) الغبارية والليفية اللاعضوية 1، 4، 17، 28</vt:lpstr>
      <vt:lpstr>المسرطنات المؤكدة (المجموعة 1) الغبارية والليفية اللاعضوية 1، 4، 17، 28</vt:lpstr>
      <vt:lpstr>المسرطنات المؤكدة (المجموعة 1) الغبارية والليفية 1، 4، 28</vt:lpstr>
      <vt:lpstr>المسرطنات المؤكدة (المجموعة 1) الغبارية والليفية العضوية النباتية 1، 4،  28</vt:lpstr>
      <vt:lpstr>المسرطنات المؤكدة (المجموعة 1) الغبارية والليفية 1، 4</vt:lpstr>
      <vt:lpstr>المسرطنات المؤكدة (المجموعة 1) الفيريائية 1، 5</vt:lpstr>
      <vt:lpstr>المسرطنات المؤكدة (المجموعة 1) الفيريائية 1، 5</vt:lpstr>
      <vt:lpstr>المسرطنات المؤكدة (المجموعة 1) الفيزيائية  الإِشْعاعِيَّة غير المُؤَيِّنَة 1، 5، 28 </vt:lpstr>
      <vt:lpstr>المسرطنات المؤكدة (المجموعة 1) الفيزيائية  الإِشْعاعِيَّة غير المُؤَيِّنَة 1، 5، 28 </vt:lpstr>
      <vt:lpstr>المسرطنات المؤكدة (المجموعة 1) الفيزيائية  الإِشْعاعِيَّة غير المُؤَيِّنَة 1، 5، 28 </vt:lpstr>
      <vt:lpstr>المسرطنات المؤكدة (المجموعة 1) الفيريائية 1، 5</vt:lpstr>
      <vt:lpstr>المسرطنات المؤكدة (المجموعة 1) الفيزيائية  الإِشْعاعِيَّة المُؤَيِّنَة 1، 5، 28 </vt:lpstr>
      <vt:lpstr>المسرطنات المؤكدة (المجموعة 1) الفيريائية الإشعاعية المؤينة 1، 5، 28</vt:lpstr>
      <vt:lpstr>المسرطنات المؤكدة (المجموعة 1) الفيزيائية  الإِشْعاعِيَّة المُؤَيِّنَة 1، 5، 28 </vt:lpstr>
      <vt:lpstr>المسرطنات المؤكدة (المجموعة 1) الحيوية (البيولوجية) 1، 3</vt:lpstr>
      <vt:lpstr>المسرطنات المؤكدة (المجموعة 1) الحيوية (البيولوجية) 1، 3</vt:lpstr>
      <vt:lpstr>المسرطنات المؤكدة (المجموعة 1) الحيوية (البيولوجية) الفيروسية 1، 3، 28</vt:lpstr>
      <vt:lpstr>المسرطنات المؤكدة (المجموعة 1) الحيوية (البيولوجية) الفيروسية 1، 3، 28</vt:lpstr>
      <vt:lpstr>المسرطنات المؤكدة (المجموعة 1) الحيوية (البيولوجية) الفيروسية 1، 3، 28</vt:lpstr>
      <vt:lpstr>المسرطنات المؤكدة (المجموعة 1) الحيوية (البيولوجية) 1، 3</vt:lpstr>
      <vt:lpstr>المسرطنات المؤكدة (المجموعة 1) الحيوية (البيولوجية) الفيروسية 1، 3، 28</vt:lpstr>
      <vt:lpstr>المسرطنات المؤكدة (المجموعة 1) الحيوية (البيولوجية) الفيروسية 1، 3، 28</vt:lpstr>
      <vt:lpstr>المسرطنات المؤكدة (المجموعة 1) الحيوية (البيولوجية) الفيروسية 1، 3، 28</vt:lpstr>
      <vt:lpstr>المسرطنات المؤكدة (المجموعة 1) الحيوية (البيولوجية) الفيروسية 1، 3، 28</vt:lpstr>
      <vt:lpstr>المسرطنات المؤكدة (المجموعة 1) الحيوية (البيولوجية) 1، 3</vt:lpstr>
      <vt:lpstr>المسرطنات المؤكدة (المجموعة 1) الحيوية (البيولوجية) الطفيلية 1، 3، 28</vt:lpstr>
      <vt:lpstr>المسرطنات المؤكدة (المجموعة 1) الحيوية (البيولوجية) الطفيلية 1، 3، 28</vt:lpstr>
      <vt:lpstr>المسرطنات المؤكدة (المجموعة 1) الحيوية (البيولوجية) 1، 3</vt:lpstr>
      <vt:lpstr>المسرطنات المؤكدة (المجموعة 1) الحيوية (البيولوجية) الجرثومية 1، 3، 28</vt:lpstr>
      <vt:lpstr>المسرطنات المؤكدة (المجموعة 1) الحيوية (البيولوجية) الطفيلية 1، 3، 28</vt:lpstr>
      <vt:lpstr>المسرطنات المؤكدة (المجموعة 1) الدوائية 1، 2</vt:lpstr>
      <vt:lpstr>المسرطنات المؤكدة (المجموعة 1) الدوائية 1، 2</vt:lpstr>
      <vt:lpstr>المسرطنات المؤكدة (المجموعة 1) الدوائية 1، 2</vt:lpstr>
      <vt:lpstr>المسرطنات المؤكدة (المجموعة 1) الدوائية 1، 2</vt:lpstr>
      <vt:lpstr>المسرطنات المؤكدة (المجموعة 1) الدوائية 1، 2</vt:lpstr>
      <vt:lpstr>المسرطنات المؤكدة (المجموعة 1) الدوائية 1، 2</vt:lpstr>
      <vt:lpstr>المسرطنات المؤكدة (المجموعة 1) الدوائية 1، 2</vt:lpstr>
      <vt:lpstr>المسرطنات المؤكدة (المجموعة 1) الدوائية 1، 2</vt:lpstr>
      <vt:lpstr>العَوامِل المُسَرْطِنَة المُؤَكَّدَة غير المِهَنية (عادات المستهلك) المتعلقة بالتبغ 1، 6</vt:lpstr>
      <vt:lpstr>العَوامِل المُسَرْطِنَة المُؤَكَّدَة غير المِهَنية (عادات المستهلك) المتعلقة بالتبغ 1، 6</vt:lpstr>
      <vt:lpstr>العَوامِل المُسَرْطِنَة المُؤَكَّدَة غير المِهَنية (عادات المستهلك) المتعلقة بالتبغ  تدخين التبغ 1، 4، 28</vt:lpstr>
      <vt:lpstr>العَوامِل المُسَرْطِنَة المُؤَكَّدَة غير المِهَنية (عادات المستهلك) المتعلقة بالتبغ  دخان التبغ البيئي1، 4، 28</vt:lpstr>
      <vt:lpstr>العَوامِل المُسَرْطِنَة المُؤَكَّدَة غير المِهَنية (عادات المستهلك) المتعلقة بالتبغ  التبغ بدون دخان1، 4، 28</vt:lpstr>
      <vt:lpstr>العَوامِل المُسَرْطِنَة المُؤَكَّدَة غير المِهَنية (عادات المستهلك) المتعلقة بالتبغ  التَّنْبُول كْويد 1، 4، 28</vt:lpstr>
      <vt:lpstr>العَوامِل المُسَرْطِنَة المُؤَكَّدَة غير المِهَنية (عادات المستهلك) المتعلقة بالتبغ  جَوزَة الكَوْثَل 1، 4، 28</vt:lpstr>
      <vt:lpstr>العَوامِل المُسَرْطِنَة المُؤَكَّدَة غير المِهَنية (عادات المستهلك) المتعلقة بالطعام والمشروبات 1، 6</vt:lpstr>
      <vt:lpstr>العَوامِل المُسَرْطِنَة المُؤَكَّدَة غير المِهَنية (عادات المستهلك) المتعلقة بالطعام والمشروبات 1، 6، 8، 9</vt:lpstr>
      <vt:lpstr>العَوامِل المُسَرْطِنَة المُؤَكَّدَة غير المِهَنية (عادات المستهلك) المتعلقة بالطعام والمشروبات  اِسْتِهْلاك المُسْكِرات (المَشْروبات الكُحُولِيَّة) 1، 6، 8، 9، 28 </vt:lpstr>
      <vt:lpstr>العَوامِل المُسَرْطِنَة المُؤَكَّدَة غير المِهَنية (عادات المستهلك) المتعلقة بالطعام والمشروبات  تناول السَّمَك المُمَلَّح على الطَّريقَة الصِّينيَّة 1، 6، 8، 9، 28 </vt:lpstr>
      <vt:lpstr>العَوامِل المُسَرْطِنَة المُؤَكَّدَة غير المِهَنية (عادات المستهلك) المتعلقة بالطعام والمشروبات  اِسْتِهْلاك اللَّحْم المُصَنَّع بالمُعالَجَة المُتَعاقِبَة1، 6، 7، 28 </vt:lpstr>
      <vt:lpstr>العَوامِل المُسَرْطِنَة المُؤَكَّدَة غير المِهَنية (عادات المستهلك) المتعلقة بالطعام والمشروبات  اِسْتِهْلاك اللَّحْم المُصَنَّع بالمُعالَجَة المُتَعاقِبَة1، 6، 7، 28 </vt:lpstr>
      <vt:lpstr>العَوامِل المُسَرْطِنَة المُؤَكَّدَة غير المِهَنية (عادات المستهلك) المتعلقة بالطعام والمشروبات  اِسْتِهْلاك اللَّحْم المُصَنَّع بالمُعالَجَة المُتَعاقِبَة1، 6، 7، 28 </vt:lpstr>
      <vt:lpstr>العَوامِل المُسَرْطِنَة المُؤَكَّدَة غير المِهَنية (عادات المستهلك) المتعلقة بالطعام والمشروبات  اِسْتِهْلاك اللَّحْم المُصَنَّع بالمُعالَجَة المُتَعاقِبَة1، 6، 7، 28 </vt:lpstr>
      <vt:lpstr>العَوامِل المُسَرْطِنَة المُؤَكَّدَة غير المِهَنية (عادات المستهلك) المتعلقة بالطعام والمشروبات  اِسْتِهْلاك اللَّحْم المُصَنَّع بالمُعالَجَة المُتَعاقِبَة1، 6، 7، 28 </vt:lpstr>
      <vt:lpstr>العَوامِل المُسَرْطِنَة المُؤَكَّدَة غير المِهَنية (عادات المستهلك) المتعلقة بالطعام والمشروبات  اِسْتِهْلاك اللَّحْم المُصَنَّع بالمُعالَجَة المُتَعاقِبَة1، 6، 7، 28 </vt:lpstr>
      <vt:lpstr>العَوامِل المُسَرْطِنَة المُؤَكَّدَة غير المِهَنية (عادات المستهلك) المتعلقة بالطهي والتدفئة المنزلية1، 26</vt:lpstr>
      <vt:lpstr>العَوامِل المُسَرْطِنَة المُؤَكَّدَة غير المِهَنية (عادات المستهلك)  المتعلقة بالطهي والتدفئة المنزلية1، 26</vt:lpstr>
      <vt:lpstr>العَوامِل المُسَرْطِنَة المُؤَكَّدَة غير المِهَنية (عادات المستهلك)  المتعلقة بالطهي والتدفئة المنزلية الانْبِعاثات داخل المَباني الناجمة عن الاِحْتِراق المنزلي للفَحْم1، 26، 28 </vt:lpstr>
      <vt:lpstr>ما هو السرطان؟1، 12</vt:lpstr>
      <vt:lpstr>ما هو السرطان؟1، 12</vt:lpstr>
      <vt:lpstr>ما هو السرطان؟1، 12</vt:lpstr>
      <vt:lpstr>ما هو السرطان؟1، 12</vt:lpstr>
      <vt:lpstr>ما هو السرطان؟1، 12، 28</vt:lpstr>
      <vt:lpstr>ما هو السرطان؟1، 12، 28</vt:lpstr>
      <vt:lpstr>ما هو السرطان؟1، 12، 28</vt:lpstr>
      <vt:lpstr>ما هو السرطان؟1، 12</vt:lpstr>
      <vt:lpstr>ما هو السرطان؟1، 12</vt:lpstr>
      <vt:lpstr>عوامل الخطر المتعلقة بالسرطان1، 26</vt:lpstr>
      <vt:lpstr>عوامل الخطر المتعلقة بالسرطان1، 26</vt:lpstr>
      <vt:lpstr>عوامل الخطر المتعلقة بالسرطان1، 26، 28</vt:lpstr>
      <vt:lpstr>عوامل الخطر المتعلقة بالسرطان1، 26، 28</vt:lpstr>
      <vt:lpstr>الوقاية من السرطان1، 26</vt:lpstr>
      <vt:lpstr>الوقاية من السرطان1، 26</vt:lpstr>
      <vt:lpstr>الوقاية من السرطان1، 26، 28</vt:lpstr>
      <vt:lpstr>الوقاية من السرطان1، 26، 28</vt:lpstr>
      <vt:lpstr>الوقاية من السرطان1، 26، 28</vt:lpstr>
      <vt:lpstr>الوقاية من السرطان1، 26، 28</vt:lpstr>
      <vt:lpstr>الوقاية من السرطان1، 26، 28</vt:lpstr>
      <vt:lpstr>الوقاية من السرطان1، 26، 28</vt:lpstr>
      <vt:lpstr>الوقاية من السرطان1، 26، 28</vt:lpstr>
      <vt:lpstr>الوقاية من السرطان1، 26، 28</vt:lpstr>
      <vt:lpstr>التحري الدوري عن السرطان1، 26</vt:lpstr>
      <vt:lpstr>التحري الدوري عن السرطان1، 26</vt:lpstr>
      <vt:lpstr>التحري الدوري عن السرطان1، 26</vt:lpstr>
      <vt:lpstr>التحري الدوري عن السرطان1، 26</vt:lpstr>
      <vt:lpstr>التحري الدوري عن السرطان1، 26، 28</vt:lpstr>
      <vt:lpstr>التحري الدوري عن السرطان1، 26، 28</vt:lpstr>
      <vt:lpstr>التحري الدوري عن السرطان1، 26، 28</vt:lpstr>
      <vt:lpstr>التحري الدوري عن السرطان1، 26، 28</vt:lpstr>
      <vt:lpstr>التحري الدوري عن السرطان1، 26، 28</vt:lpstr>
      <vt:lpstr>التحري الدوري عن السرطان1، 26، 28</vt:lpstr>
      <vt:lpstr>أعراض وعلامات السرطان1، 16، 25، 27</vt:lpstr>
      <vt:lpstr>أعراض وعلامات السرطان1، 16، 25، 27</vt:lpstr>
      <vt:lpstr>أعراض وعلامات السرطان1، 16، 25، 27</vt:lpstr>
      <vt:lpstr>أعراض وعلامات السرطان1، 16، 25، 27، 28</vt:lpstr>
      <vt:lpstr>نماذج من الخلايا السوية الخلايا الظهارية18، 28</vt:lpstr>
      <vt:lpstr>نماذج من الخلايا السوية الخلايا الظهارية18، 28</vt:lpstr>
      <vt:lpstr>نماذج من الخلايا السوية الخلايا الظهارية18، 28</vt:lpstr>
      <vt:lpstr>نماذج من الخلايا السوية خلايا النسج الضامة والرخوة18، 28</vt:lpstr>
      <vt:lpstr>نماذج من الخلايا السوية منشأ كريات الدم18، 28</vt:lpstr>
      <vt:lpstr>نماذج من الخلايا السوية بعض كريات الدم18، 28</vt:lpstr>
      <vt:lpstr>نماذج من الخلايا السوية عقدة لمفية18، 28</vt:lpstr>
      <vt:lpstr>نماذج من الخلايا السوية خلايا الدماغ18، 28</vt:lpstr>
      <vt:lpstr>نماذج من الخلايا السوية  خلايا الدماغ18، 28</vt:lpstr>
      <vt:lpstr>نماذج من الخلايا السوية  الخلايا الميلانينية18، 28</vt:lpstr>
      <vt:lpstr>نماذج من الخلايا السوية  الخلايا الميلانينية18، 28</vt:lpstr>
      <vt:lpstr>نماذج من الخلايا السوية  الخلية الجنسية18، 28</vt:lpstr>
      <vt:lpstr>الأنواع الرئيسية للسرطان1، 18</vt:lpstr>
      <vt:lpstr>الأنواع الرئيسية للسرطان1، 18</vt:lpstr>
      <vt:lpstr>الأنواع الرئيسية للسرطان1، 18</vt:lpstr>
      <vt:lpstr>الأنواع الرئيسية للسرطان السرطانة (الكارسينوما) 1، 18، 28 </vt:lpstr>
      <vt:lpstr>الأنواع الرئيسية للسرطان1، 18</vt:lpstr>
      <vt:lpstr>الأنواع الرئيسية للسرطان السرطانة (الكارسينوما) 1، 18، 28 </vt:lpstr>
      <vt:lpstr>الأنواع الرئيسية للسرطان السرطانة (الكارسينوما) 1، 18، 28 </vt:lpstr>
      <vt:lpstr>الأنواع الرئيسية للسرطان1، 18</vt:lpstr>
      <vt:lpstr>الأنواع الرئيسية للسرطان السرطانة (الكارسينوما) 1، 18، 28 </vt:lpstr>
      <vt:lpstr>الأنواع الرئيسية للسرطان1، 18</vt:lpstr>
      <vt:lpstr>الأنواع الرئيسية للسرطان السرطانة (الكارسينوما) 1، 18، 28 </vt:lpstr>
      <vt:lpstr>الأنواع الرئيسية للسرطان1، 18</vt:lpstr>
      <vt:lpstr>الأنواع الرئيسية للسرطان1، 18</vt:lpstr>
      <vt:lpstr>الأنواع الرئيسية للسرطان1، 18</vt:lpstr>
      <vt:lpstr>الأنواع الرئيسية للسرطان1، 18</vt:lpstr>
      <vt:lpstr>الأنواع الرئيسية للسرطان  الساركومة1، 18، 28 </vt:lpstr>
      <vt:lpstr>الأنواع الرئيسية للسرطان  الساركومة1، 18، 28 </vt:lpstr>
      <vt:lpstr>الأنواع الرئيسية للسرطان  الساركومة1، 18، 28 </vt:lpstr>
      <vt:lpstr>الأنواع الرئيسية للسرطان1، 18</vt:lpstr>
      <vt:lpstr>الأنواع الرئيسية للسرطان  سرطانات خلايا الدم-الابيضاضات1، 18، 28 </vt:lpstr>
      <vt:lpstr>الأنواع الرئيسية للسرطان سرطانات خلايا الدم-الابيضاضات1، 18، 28</vt:lpstr>
      <vt:lpstr>الأنواع الرئيسية للسرطان1، 18</vt:lpstr>
      <vt:lpstr>الأنواع الرئيسية للسرطان  سرطانات الجهاز اللمفي1، 18، 28</vt:lpstr>
      <vt:lpstr>الأنواع الرئيسية للسرطان1، 18</vt:lpstr>
      <vt:lpstr>الأنواع الرئيسية للسرطان  سرطانات الجهاز اللمفي1، 18، 28</vt:lpstr>
      <vt:lpstr>الأنواع الرئيسية للسرطان1، 18</vt:lpstr>
      <vt:lpstr>الأنواع الرئيسية للسرطان  سرطانات الدماغ1، 18، 28</vt:lpstr>
      <vt:lpstr>الأنواع الرئيسية للسرطان1، 18</vt:lpstr>
      <vt:lpstr>الأنواع الرئيسية للسرطان                   الورم الميلانيني1، 18، 28</vt:lpstr>
      <vt:lpstr>الأنواع الرئيسية للسرطان1، 18</vt:lpstr>
      <vt:lpstr>الأنواع الرئيسية للسرطان                    أورام الخلايا الجنسية1، 18، 28</vt:lpstr>
      <vt:lpstr>الأنواع الرئيسية للسرطان1، 18</vt:lpstr>
      <vt:lpstr>الأنواع الرئيسية للسرطان                    الأورام العصبية الصماوية1، 18، 28</vt:lpstr>
      <vt:lpstr>الأنواع الرئيسية للسرطان1، 18</vt:lpstr>
      <vt:lpstr>الأنواع الرئيسية للسرطان                    الأورام السرطاوية (الكارسينوئيد)1، 18، 28</vt:lpstr>
      <vt:lpstr>تصنيف مراحل السرطان1، 22</vt:lpstr>
      <vt:lpstr>تصنيف مراحل السرطان1، 22</vt:lpstr>
      <vt:lpstr>تصنيف مراحل السرطان1، 22</vt:lpstr>
      <vt:lpstr>تصنيف مراحل السرطان1، 22</vt:lpstr>
      <vt:lpstr>تصنيف مراحل السرطان1، 22</vt:lpstr>
      <vt:lpstr>تصنيف مراحل السرطان تصنيف الورم والعقد والنقائل (TNM)1، 22، 28 </vt:lpstr>
      <vt:lpstr>تصنيف مراحل السرطان1، 22</vt:lpstr>
      <vt:lpstr>تصنيف مراحل الرطانس تصنيف حسب المرحلة (Stage)1، 22، 28 </vt:lpstr>
      <vt:lpstr>تصنيف مراحل السرطان1، 22</vt:lpstr>
      <vt:lpstr>تصنيف مراحل السرطان1، 22</vt:lpstr>
      <vt:lpstr>تصنيف مراحل السرطان تصنيف حسب الدرجة (Grade) 1، 22، 28 </vt:lpstr>
      <vt:lpstr>السرطان النقائلي1، 20</vt:lpstr>
      <vt:lpstr>السرطان النقائلي1، 20</vt:lpstr>
      <vt:lpstr>السرطان النقائلي1، 20</vt:lpstr>
      <vt:lpstr>السرطان النقائلي1، 20، 28</vt:lpstr>
      <vt:lpstr>تشخيص السرطان1، 19</vt:lpstr>
      <vt:lpstr>تشخيص السرطان1، 19</vt:lpstr>
      <vt:lpstr>تشخيص السرطان1، 19</vt:lpstr>
      <vt:lpstr>تشخيص السرطان الفحوص المخبرية 1، 19، 28 </vt:lpstr>
      <vt:lpstr>تشخيص السرطان الفحوص المخبرية 1، 19، 28 </vt:lpstr>
      <vt:lpstr>تشخيص السرطان1، 19</vt:lpstr>
      <vt:lpstr>تشخيص السرطان التصوير1، 19، 28 </vt:lpstr>
      <vt:lpstr>تشخيص السرطان التصوير1، 19، 28 </vt:lpstr>
      <vt:lpstr>تشخيص السرطان التصوير1، 19، 28 </vt:lpstr>
      <vt:lpstr>تشخيص السرطان التصوير1، 19، 28 </vt:lpstr>
      <vt:lpstr>تشخيص السرطان1، 19</vt:lpstr>
      <vt:lpstr>تشخيص السرطان  الخزعة1، 19، 28</vt:lpstr>
      <vt:lpstr>تشخيص السرطان  الخزعة1، 19، 28</vt:lpstr>
      <vt:lpstr>تشخيص السرطان  الخزعة1، 19، 28</vt:lpstr>
      <vt:lpstr>محتوى تقرير التشريح المرضي للسرطان1، 19</vt:lpstr>
      <vt:lpstr>محتوى تقرير التشريح المرضي للسرطان1، 19</vt:lpstr>
      <vt:lpstr>محتوى تقرير التشريح المرضي للسرطان1، 19</vt:lpstr>
      <vt:lpstr>معالجة السرطان1، 23، 28</vt:lpstr>
      <vt:lpstr>معالجة السرطان1، 23، 28</vt:lpstr>
      <vt:lpstr>معالجة السرطان1، 23، 28</vt:lpstr>
      <vt:lpstr>معالجة السرطان1، 23</vt:lpstr>
      <vt:lpstr>معالجة السرطان1، 23</vt:lpstr>
      <vt:lpstr>معالجة السرطان1، 23</vt:lpstr>
      <vt:lpstr>معالجة السرطان1، 23</vt:lpstr>
      <vt:lpstr>معالجة السرطان1، 23</vt:lpstr>
      <vt:lpstr>معالجة السرطان نقل الخلايا الجذعية1، 23، 28 </vt:lpstr>
      <vt:lpstr>التأثيرات الجانبية لمعالجة السرطان1، 24</vt:lpstr>
      <vt:lpstr>التأثيرات الجانبية لمعالجة السرطان1، 24، 28</vt:lpstr>
      <vt:lpstr>الإنذار المتعلق بالسرطان1، 23</vt:lpstr>
      <vt:lpstr>الإنذار المتعلق بالسرطان1، 23</vt:lpstr>
      <vt:lpstr>الإنذار المتعلق بالسرطان1، 23</vt:lpstr>
      <vt:lpstr>الإنذار المتعلق بالسرطان1، 21، 23</vt:lpstr>
      <vt:lpstr>المراجع</vt:lpstr>
      <vt:lpstr>المراجع</vt:lpstr>
      <vt:lpstr>المراجع</vt:lpstr>
      <vt:lpstr>المراجع</vt:lpstr>
      <vt:lpstr>المراجع </vt:lpstr>
      <vt:lpstr>المراجع</vt:lpstr>
      <vt:lpstr>المراجع</vt:lpstr>
      <vt:lpstr>المراجع</vt:lpstr>
      <vt:lpstr>شكراً لإصغائكم</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العوامل المسرطنة للكولون-المستقيم</dc:title>
  <dc:creator>HP</dc:creator>
  <cp:lastModifiedBy>TOSHIBA</cp:lastModifiedBy>
  <cp:revision>1147</cp:revision>
  <dcterms:created xsi:type="dcterms:W3CDTF">2016-01-29T19:45:25Z</dcterms:created>
  <dcterms:modified xsi:type="dcterms:W3CDTF">2016-03-20T06:07:19Z</dcterms:modified>
</cp:coreProperties>
</file>