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64" r:id="rId1"/>
  </p:sldMasterIdLst>
  <p:sldIdLst>
    <p:sldId id="431" r:id="rId2"/>
    <p:sldId id="369" r:id="rId3"/>
    <p:sldId id="283" r:id="rId4"/>
    <p:sldId id="432" r:id="rId5"/>
    <p:sldId id="373" r:id="rId6"/>
    <p:sldId id="257" r:id="rId7"/>
    <p:sldId id="375" r:id="rId8"/>
    <p:sldId id="370" r:id="rId9"/>
    <p:sldId id="279" r:id="rId10"/>
    <p:sldId id="258" r:id="rId11"/>
    <p:sldId id="347" r:id="rId12"/>
    <p:sldId id="260" r:id="rId13"/>
    <p:sldId id="405" r:id="rId14"/>
    <p:sldId id="377" r:id="rId15"/>
    <p:sldId id="261" r:id="rId16"/>
    <p:sldId id="378" r:id="rId17"/>
    <p:sldId id="406" r:id="rId18"/>
    <p:sldId id="407" r:id="rId19"/>
    <p:sldId id="408" r:id="rId20"/>
    <p:sldId id="259" r:id="rId21"/>
    <p:sldId id="263" r:id="rId22"/>
    <p:sldId id="411" r:id="rId23"/>
    <p:sldId id="265" r:id="rId24"/>
    <p:sldId id="336" r:id="rId25"/>
    <p:sldId id="315" r:id="rId26"/>
    <p:sldId id="316" r:id="rId27"/>
    <p:sldId id="317" r:id="rId28"/>
    <p:sldId id="318" r:id="rId29"/>
    <p:sldId id="319" r:id="rId30"/>
    <p:sldId id="366" r:id="rId31"/>
    <p:sldId id="412" r:id="rId32"/>
    <p:sldId id="402" r:id="rId33"/>
    <p:sldId id="404" r:id="rId34"/>
    <p:sldId id="382" r:id="rId35"/>
    <p:sldId id="409" r:id="rId36"/>
    <p:sldId id="410" r:id="rId37"/>
    <p:sldId id="429" r:id="rId38"/>
    <p:sldId id="381" r:id="rId39"/>
    <p:sldId id="387" r:id="rId40"/>
    <p:sldId id="388" r:id="rId41"/>
    <p:sldId id="321" r:id="rId42"/>
    <p:sldId id="267" r:id="rId43"/>
    <p:sldId id="323" r:id="rId44"/>
    <p:sldId id="324" r:id="rId45"/>
    <p:sldId id="325" r:id="rId46"/>
    <p:sldId id="326" r:id="rId47"/>
    <p:sldId id="349" r:id="rId48"/>
    <p:sldId id="376" r:id="rId49"/>
    <p:sldId id="266" r:id="rId50"/>
    <p:sldId id="367" r:id="rId51"/>
    <p:sldId id="335" r:id="rId52"/>
    <p:sldId id="320" r:id="rId53"/>
    <p:sldId id="386" r:id="rId54"/>
    <p:sldId id="332" r:id="rId55"/>
    <p:sldId id="329" r:id="rId56"/>
    <p:sldId id="425" r:id="rId57"/>
    <p:sldId id="295" r:id="rId58"/>
    <p:sldId id="430" r:id="rId59"/>
    <p:sldId id="413" r:id="rId60"/>
    <p:sldId id="278" r:id="rId61"/>
    <p:sldId id="333" r:id="rId62"/>
    <p:sldId id="297" r:id="rId63"/>
    <p:sldId id="357" r:id="rId64"/>
    <p:sldId id="361" r:id="rId65"/>
    <p:sldId id="269" r:id="rId66"/>
    <p:sldId id="419" r:id="rId67"/>
    <p:sldId id="362" r:id="rId68"/>
    <p:sldId id="363" r:id="rId69"/>
    <p:sldId id="364" r:id="rId70"/>
    <p:sldId id="365" r:id="rId71"/>
    <p:sldId id="395" r:id="rId72"/>
    <p:sldId id="298" r:id="rId73"/>
    <p:sldId id="299" r:id="rId74"/>
    <p:sldId id="420" r:id="rId75"/>
    <p:sldId id="417" r:id="rId76"/>
    <p:sldId id="300" r:id="rId77"/>
    <p:sldId id="301" r:id="rId78"/>
    <p:sldId id="305" r:id="rId79"/>
    <p:sldId id="306" r:id="rId80"/>
    <p:sldId id="302" r:id="rId81"/>
    <p:sldId id="308" r:id="rId82"/>
    <p:sldId id="390" r:id="rId83"/>
    <p:sldId id="391" r:id="rId84"/>
    <p:sldId id="393" r:id="rId85"/>
    <p:sldId id="394" r:id="rId86"/>
    <p:sldId id="396" r:id="rId87"/>
    <p:sldId id="421" r:id="rId88"/>
    <p:sldId id="397" r:id="rId89"/>
    <p:sldId id="422" r:id="rId90"/>
    <p:sldId id="338" r:id="rId91"/>
    <p:sldId id="423" r:id="rId92"/>
    <p:sldId id="339" r:id="rId93"/>
    <p:sldId id="427" r:id="rId94"/>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380"/>
    <p:restoredTop sz="90681" autoAdjust="0"/>
  </p:normalViewPr>
  <p:slideViewPr>
    <p:cSldViewPr>
      <p:cViewPr varScale="1">
        <p:scale>
          <a:sx n="66" d="100"/>
          <a:sy n="66" d="100"/>
        </p:scale>
        <p:origin x="-149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ar-SA" smtClean="0"/>
              <a:t>انقر لتحرير نمط العنوان الرئيسي</a:t>
            </a:r>
            <a:endParaRPr kumimoji="0" lang="en-US"/>
          </a:p>
        </p:txBody>
      </p:sp>
      <p:sp>
        <p:nvSpPr>
          <p:cNvPr id="3" name="عنوان فرعي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ar-SA" smtClean="0"/>
              <a:t>انقر لتحرير نمط العنوان الثانوي الرئيسي</a:t>
            </a:r>
            <a:endParaRPr kumimoji="0" lang="en-US"/>
          </a:p>
        </p:txBody>
      </p:sp>
      <p:sp>
        <p:nvSpPr>
          <p:cNvPr id="4" name="عنصر نائب للتاريخ 3"/>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207CD687-387E-4AE4-B075-3111E2AAD01C}" type="slidenum">
              <a:rPr lang="ar-SY" smtClean="0"/>
              <a:pPr/>
              <a:t>‹#›</a:t>
            </a:fld>
            <a:endParaRPr lang="ar-SY"/>
          </a:p>
        </p:txBody>
      </p:sp>
      <p:sp>
        <p:nvSpPr>
          <p:cNvPr id="10" name="مستطيل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9" name="مستطيل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مستطيل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عمودي 1"/>
          <p:cNvSpPr>
            <a:spLocks noGrp="1"/>
          </p:cNvSpPr>
          <p:nvPr>
            <p:ph type="title" orient="vert"/>
          </p:nvPr>
        </p:nvSpPr>
        <p:spPr>
          <a:xfrm>
            <a:off x="6781800" y="274640"/>
            <a:ext cx="19050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04800"/>
            <a:ext cx="60198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5" name="عنصر نائب للتذييل 4"/>
          <p:cNvSpPr>
            <a:spLocks noGrp="1"/>
          </p:cNvSpPr>
          <p:nvPr>
            <p:ph type="ftr" sz="quarter" idx="11"/>
          </p:nvPr>
        </p:nvSpPr>
        <p:spPr>
          <a:xfrm>
            <a:off x="2640597" y="6377459"/>
            <a:ext cx="3836404" cy="365125"/>
          </a:xfrm>
        </p:spPr>
        <p:txBody>
          <a:bodyPr/>
          <a:lstStyle/>
          <a:p>
            <a:endParaRPr lang="ar-SY"/>
          </a:p>
        </p:txBody>
      </p:sp>
      <p:sp>
        <p:nvSpPr>
          <p:cNvPr id="6" name="عنصر نائب لرقم الشريحة 5"/>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EA6C253-FE72-4B98-950B-E1876E410B40}" type="slidenum">
              <a:rPr lang="ar-SA"/>
              <a:pPr>
                <a:defRPr/>
              </a:pPr>
              <a:t>‹#›</a:t>
            </a:fld>
            <a:endParaRPr lang="en-US"/>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5448"/>
            <a:ext cx="8229600" cy="1252728"/>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مستطيل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207CD687-387E-4AE4-B075-3111E2AAD01C}" type="slidenum">
              <a:rPr lang="ar-SY" smtClean="0"/>
              <a:pPr/>
              <a:t>‹#›</a:t>
            </a:fld>
            <a:endParaRPr lang="ar-SY"/>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نص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ar-SA" smtClean="0"/>
              <a:t>انقر لتحرير أنماط النص الرئيسي</a:t>
            </a:r>
          </a:p>
        </p:txBody>
      </p:sp>
      <p:sp>
        <p:nvSpPr>
          <p:cNvPr id="6" name="عنصر نائب للمحتوى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8" name="عنصر نائب للتذييل 7"/>
          <p:cNvSpPr>
            <a:spLocks noGrp="1"/>
          </p:cNvSpPr>
          <p:nvPr>
            <p:ph type="ftr" sz="quarter" idx="11"/>
          </p:nvPr>
        </p:nvSpPr>
        <p:spPr/>
        <p:txBody>
          <a:bodyPr/>
          <a:lstStyle/>
          <a:p>
            <a:endParaRPr lang="ar-SY"/>
          </a:p>
        </p:txBody>
      </p:sp>
      <p:sp>
        <p:nvSpPr>
          <p:cNvPr id="9" name="عنصر نائب لرقم الشريحة 8"/>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4" name="عنصر نائب للتذييل 3"/>
          <p:cNvSpPr>
            <a:spLocks noGrp="1"/>
          </p:cNvSpPr>
          <p:nvPr>
            <p:ph type="ftr" sz="quarter" idx="11"/>
          </p:nvPr>
        </p:nvSpPr>
        <p:spPr/>
        <p:txBody>
          <a:bodyPr/>
          <a:lstStyle/>
          <a:p>
            <a:endParaRPr lang="ar-SY"/>
          </a:p>
        </p:txBody>
      </p:sp>
      <p:sp>
        <p:nvSpPr>
          <p:cNvPr id="5" name="عنصر نائب لرقم الشريحة 4"/>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3" name="عنصر نائب للتذييل 2"/>
          <p:cNvSpPr>
            <a:spLocks noGrp="1"/>
          </p:cNvSpPr>
          <p:nvPr>
            <p:ph type="ftr" sz="quarter" idx="11"/>
          </p:nvPr>
        </p:nvSpPr>
        <p:spPr/>
        <p:txBody>
          <a:bodyPr/>
          <a:lstStyle/>
          <a:p>
            <a:endParaRPr lang="ar-SY"/>
          </a:p>
        </p:txBody>
      </p:sp>
      <p:sp>
        <p:nvSpPr>
          <p:cNvPr id="4" name="عنصر نائب لرقم الشريحة 3"/>
          <p:cNvSpPr>
            <a:spLocks noGrp="1"/>
          </p:cNvSpPr>
          <p:nvPr>
            <p:ph type="sldNum" sz="quarter" idx="12"/>
          </p:nvPr>
        </p:nvSpPr>
        <p:spPr/>
        <p:txBody>
          <a:bodyPr/>
          <a:lstStyle/>
          <a:p>
            <a:fld id="{207CD687-387E-4AE4-B075-3111E2AAD01C}" type="slidenum">
              <a:rPr lang="ar-SY" smtClean="0"/>
              <a:pPr/>
              <a:t>‹#›</a:t>
            </a:fld>
            <a:endParaRPr lang="ar-S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نص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7BB1EEB-2392-4A9F-9FBA-38FF561EBC50}" type="datetimeFigureOut">
              <a:rPr lang="ar-SY" smtClean="0"/>
              <a:pPr/>
              <a:t>11/08/1437</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207CD687-387E-4AE4-B075-3111E2AAD01C}" type="slidenum">
              <a:rPr lang="ar-SY" smtClean="0"/>
              <a:pPr/>
              <a:t>‹#›</a:t>
            </a:fld>
            <a:endParaRPr lang="ar-SY"/>
          </a:p>
        </p:txBody>
      </p:sp>
      <p:sp>
        <p:nvSpPr>
          <p:cNvPr id="12" name="مستطيل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مستطيل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ar-SA" smtClean="0"/>
              <a:t>انقر فوق الرمز لإضافة صورة</a:t>
            </a:r>
            <a:endParaRPr kumimoji="0" lang="en-US" dirty="0"/>
          </a:p>
        </p:txBody>
      </p:sp>
      <p:sp>
        <p:nvSpPr>
          <p:cNvPr id="4" name="عنصر نائب للنص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a:xfrm>
            <a:off x="164592" y="1170432"/>
            <a:ext cx="2523744" cy="201168"/>
          </a:xfrm>
        </p:spPr>
        <p:txBody>
          <a:bodyPr/>
          <a:lstStyle/>
          <a:p>
            <a:fld id="{77BB1EEB-2392-4A9F-9FBA-38FF561EBC50}" type="datetimeFigureOut">
              <a:rPr lang="ar-SY" smtClean="0"/>
              <a:pPr/>
              <a:t>11/08/1437</a:t>
            </a:fld>
            <a:endParaRPr lang="ar-SY"/>
          </a:p>
        </p:txBody>
      </p:sp>
      <p:sp>
        <p:nvSpPr>
          <p:cNvPr id="11" name="مستطيل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مستطيل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عنصر نائب للتذييل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ar-SY"/>
          </a:p>
        </p:txBody>
      </p:sp>
      <p:sp>
        <p:nvSpPr>
          <p:cNvPr id="7" name="عنصر نائب لرقم الشريحة 6"/>
          <p:cNvSpPr>
            <a:spLocks noGrp="1"/>
          </p:cNvSpPr>
          <p:nvPr>
            <p:ph type="sldNum" sz="quarter" idx="12"/>
          </p:nvPr>
        </p:nvSpPr>
        <p:spPr>
          <a:xfrm>
            <a:off x="8339328" y="1170432"/>
            <a:ext cx="733864" cy="201168"/>
          </a:xfrm>
        </p:spPr>
        <p:txBody>
          <a:bodyPr/>
          <a:lstStyle/>
          <a:p>
            <a:fld id="{207CD687-387E-4AE4-B075-3111E2AAD01C}" type="slidenum">
              <a:rPr lang="ar-SY" smtClean="0"/>
              <a:pPr/>
              <a:t>‹#›</a:t>
            </a:fld>
            <a:endParaRPr lang="ar-SY"/>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مستطيل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مستطيل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صر نائب للعنوان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4" name="عنصر نائب للتاريخ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7BB1EEB-2392-4A9F-9FBA-38FF561EBC50}" type="datetimeFigureOut">
              <a:rPr lang="ar-SY" smtClean="0"/>
              <a:pPr/>
              <a:t>11/08/1437</a:t>
            </a:fld>
            <a:endParaRPr lang="ar-SY"/>
          </a:p>
        </p:txBody>
      </p:sp>
      <p:sp>
        <p:nvSpPr>
          <p:cNvPr id="5" name="عنصر نائب للتذييل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ar-SY"/>
          </a:p>
        </p:txBody>
      </p:sp>
      <p:sp>
        <p:nvSpPr>
          <p:cNvPr id="6" name="عنصر نائب لرقم الشريحة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207CD687-387E-4AE4-B075-3111E2AAD01C}" type="slidenum">
              <a:rPr lang="ar-SY" smtClean="0"/>
              <a:pPr/>
              <a:t>‹#›</a:t>
            </a:fld>
            <a:endParaRPr lang="ar-SY"/>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rtl="1"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r" rtl="1"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r" rtl="1"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r" rtl="1"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r" rtl="1"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r" rtl="1"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r" rtl="1"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r" rtl="1"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r" rtl="1"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r" rtl="1"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dirty="0" smtClean="0"/>
              <a:t>DIBETIC FOOT</a:t>
            </a:r>
            <a:endParaRPr lang="ar-SY" dirty="0"/>
          </a:p>
        </p:txBody>
      </p:sp>
      <p:sp>
        <p:nvSpPr>
          <p:cNvPr id="3" name="عنوان فرعي 2"/>
          <p:cNvSpPr>
            <a:spLocks noGrp="1"/>
          </p:cNvSpPr>
          <p:nvPr>
            <p:ph type="subTitle" idx="1"/>
          </p:nvPr>
        </p:nvSpPr>
        <p:spPr/>
        <p:txBody>
          <a:bodyPr/>
          <a:lstStyle/>
          <a:p>
            <a:r>
              <a:rPr lang="en-US" dirty="0" smtClean="0"/>
              <a:t>DR. </a:t>
            </a:r>
            <a:r>
              <a:rPr lang="en-US" dirty="0" err="1" smtClean="0"/>
              <a:t>Nazir</a:t>
            </a:r>
            <a:r>
              <a:rPr lang="en-US" dirty="0" smtClean="0"/>
              <a:t> KANAAN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sp>
        <p:nvSpPr>
          <p:cNvPr id="3" name="عنصر نائب للمحتوى 2"/>
          <p:cNvSpPr>
            <a:spLocks noGrp="1"/>
          </p:cNvSpPr>
          <p:nvPr>
            <p:ph idx="1"/>
          </p:nvPr>
        </p:nvSpPr>
        <p:spPr/>
        <p:txBody>
          <a:bodyPr/>
          <a:lstStyle/>
          <a:p>
            <a:pPr algn="l" rtl="0">
              <a:buNone/>
            </a:pPr>
            <a:r>
              <a:rPr lang="en-US" dirty="0" smtClean="0"/>
              <a:t>Factors affecting the foot are:</a:t>
            </a:r>
          </a:p>
          <a:p>
            <a:pPr algn="l" rtl="0">
              <a:buNone/>
            </a:pPr>
            <a:r>
              <a:rPr lang="en-US" dirty="0" smtClean="0"/>
              <a:t> (1) a predisposition to peripheral vascular disease; </a:t>
            </a:r>
          </a:p>
          <a:p>
            <a:pPr algn="l" rtl="0">
              <a:buNone/>
            </a:pPr>
            <a:r>
              <a:rPr lang="en-US" dirty="0" smtClean="0"/>
              <a:t>(2) damage to peripheral nerves; </a:t>
            </a:r>
          </a:p>
          <a:p>
            <a:pPr algn="l" rtl="0">
              <a:buNone/>
            </a:pPr>
            <a:r>
              <a:rPr lang="en-US" dirty="0" smtClean="0"/>
              <a:t>(3) reduced resistance to infection; </a:t>
            </a:r>
          </a:p>
          <a:p>
            <a:pPr algn="l" rtl="0">
              <a:buNone/>
            </a:pPr>
            <a:r>
              <a:rPr lang="en-US" dirty="0" smtClean="0"/>
              <a:t>(4) osteoporosis.</a:t>
            </a:r>
            <a:endParaRPr lang="ar-SY"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pPr algn="l" rtl="0"/>
            <a:r>
              <a:rPr lang="en-US" dirty="0" smtClean="0"/>
              <a:t>disease of the </a:t>
            </a:r>
            <a:r>
              <a:rPr lang="en-US" b="1" dirty="0" smtClean="0"/>
              <a:t>nervous system</a:t>
            </a:r>
            <a:r>
              <a:rPr lang="en-US" dirty="0" smtClean="0"/>
              <a:t>. The three major forms in people with diabetes are </a:t>
            </a:r>
            <a:r>
              <a:rPr lang="en-US" b="1" dirty="0" smtClean="0"/>
              <a:t>peripheral neuropathy</a:t>
            </a:r>
            <a:r>
              <a:rPr lang="en-US" dirty="0" smtClean="0"/>
              <a:t>, </a:t>
            </a:r>
            <a:r>
              <a:rPr lang="en-US" b="1" dirty="0" smtClean="0"/>
              <a:t>autonomic</a:t>
            </a:r>
            <a:r>
              <a:rPr lang="en-US" dirty="0" smtClean="0"/>
              <a:t> </a:t>
            </a:r>
            <a:r>
              <a:rPr lang="en-US" b="1" dirty="0" smtClean="0"/>
              <a:t>neuropathy</a:t>
            </a:r>
            <a:r>
              <a:rPr lang="en-US" dirty="0" smtClean="0"/>
              <a:t>, and </a:t>
            </a:r>
            <a:r>
              <a:rPr lang="en-US" b="1" dirty="0" err="1" smtClean="0"/>
              <a:t>mononeuropathy</a:t>
            </a:r>
            <a:r>
              <a:rPr lang="en-US" dirty="0" smtClean="0"/>
              <a:t>. The most common form is peripheral neuropathy, which affects mainly the legs and feet.</a:t>
            </a:r>
            <a:endParaRPr lang="ar-SY"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Peripheral neuropathy</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Early on, patients are usually unaware of the abnormality but clinical tests will discover loss of vibration and joint position sense and diminished temperature discrimination in the feet. Symptoms, when they occur, are mainly due to sensory impairment: symmetrical </a:t>
            </a:r>
            <a:r>
              <a:rPr lang="en-US" b="1" dirty="0" smtClean="0"/>
              <a:t>numbness</a:t>
            </a:r>
            <a:r>
              <a:rPr lang="en-US" dirty="0" smtClean="0"/>
              <a:t> and </a:t>
            </a:r>
            <a:r>
              <a:rPr lang="en-US" b="1" dirty="0" err="1" smtClean="0"/>
              <a:t>paraesthesia</a:t>
            </a:r>
            <a:r>
              <a:rPr lang="en-US" dirty="0" smtClean="0"/>
              <a:t>,</a:t>
            </a:r>
            <a:r>
              <a:rPr lang="en-US" b="1" dirty="0" smtClean="0"/>
              <a:t> dryness </a:t>
            </a:r>
            <a:r>
              <a:rPr lang="en-US" dirty="0" smtClean="0"/>
              <a:t>and blistering of the skin, </a:t>
            </a:r>
            <a:r>
              <a:rPr lang="en-US" dirty="0" err="1" smtClean="0"/>
              <a:t>superﬁcial</a:t>
            </a:r>
            <a:r>
              <a:rPr lang="en-US" dirty="0" smtClean="0"/>
              <a:t> </a:t>
            </a:r>
            <a:r>
              <a:rPr lang="en-US" b="1" dirty="0" smtClean="0"/>
              <a:t>burns</a:t>
            </a:r>
            <a:r>
              <a:rPr lang="en-US" dirty="0" smtClean="0"/>
              <a:t> and skin cracks or </a:t>
            </a:r>
            <a:r>
              <a:rPr lang="en-US" b="1" dirty="0" smtClean="0"/>
              <a:t>ulceration</a:t>
            </a:r>
            <a:r>
              <a:rPr lang="en-US" dirty="0" smtClean="0"/>
              <a:t> due to shoe </a:t>
            </a:r>
            <a:r>
              <a:rPr lang="en-US" dirty="0" err="1" smtClean="0"/>
              <a:t>scufﬁng</a:t>
            </a:r>
            <a:r>
              <a:rPr lang="en-US" dirty="0" smtClean="0"/>
              <a:t> or localized pressure. Motor loss usually manifests as claw toes with high arches and this, in turn, may predispose to plantar ulceration.</a:t>
            </a:r>
            <a:endParaRPr lang="ar-SY"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sz="quarter"/>
          </p:nvPr>
        </p:nvSpPr>
        <p:spPr/>
        <p:txBody>
          <a:bodyPr/>
          <a:lstStyle/>
          <a:p>
            <a:pPr eaLnBrk="1" hangingPunct="1">
              <a:defRPr/>
            </a:pPr>
            <a:endParaRPr lang="en-US" sz="3200" dirty="0">
              <a:latin typeface="Arial Rounded MT Bold" pitchFamily="34" charset="0"/>
            </a:endParaRPr>
          </a:p>
        </p:txBody>
      </p:sp>
      <p:pic>
        <p:nvPicPr>
          <p:cNvPr id="31747" name="Picture 3"/>
          <p:cNvPicPr>
            <a:picLocks noGrp="1" noChangeAspect="1" noChangeArrowheads="1"/>
          </p:cNvPicPr>
          <p:nvPr>
            <p:ph sz="quarter" idx="1"/>
          </p:nvPr>
        </p:nvPicPr>
        <p:blipFill>
          <a:blip r:embed="rId2"/>
          <a:srcRect/>
          <a:stretch>
            <a:fillRect/>
          </a:stretch>
        </p:blipFill>
        <p:spPr>
          <a:xfrm>
            <a:off x="917575" y="1600200"/>
            <a:ext cx="3117850" cy="2171700"/>
          </a:xfrm>
        </p:spPr>
      </p:pic>
      <p:pic>
        <p:nvPicPr>
          <p:cNvPr id="31748" name="Picture 4"/>
          <p:cNvPicPr>
            <a:picLocks noGrp="1" noChangeAspect="1" noChangeArrowheads="1"/>
          </p:cNvPicPr>
          <p:nvPr>
            <p:ph sz="quarter" idx="2"/>
          </p:nvPr>
        </p:nvPicPr>
        <p:blipFill>
          <a:blip r:embed="rId3"/>
          <a:srcRect/>
          <a:stretch>
            <a:fillRect/>
          </a:stretch>
        </p:blipFill>
        <p:spPr>
          <a:xfrm>
            <a:off x="5224463" y="1600200"/>
            <a:ext cx="2884487" cy="2171700"/>
          </a:xfrm>
        </p:spPr>
      </p:pic>
      <p:pic>
        <p:nvPicPr>
          <p:cNvPr id="31749" name="Picture 5"/>
          <p:cNvPicPr>
            <a:picLocks noGrp="1" noChangeAspect="1" noChangeArrowheads="1"/>
          </p:cNvPicPr>
          <p:nvPr>
            <p:ph sz="quarter" idx="3"/>
          </p:nvPr>
        </p:nvPicPr>
        <p:blipFill>
          <a:blip r:embed="rId4"/>
          <a:srcRect/>
          <a:stretch>
            <a:fillRect/>
          </a:stretch>
        </p:blipFill>
        <p:spPr>
          <a:xfrm>
            <a:off x="1169988" y="3922713"/>
            <a:ext cx="2613025" cy="2173287"/>
          </a:xfrm>
        </p:spPr>
      </p:pic>
      <p:pic>
        <p:nvPicPr>
          <p:cNvPr id="31750" name="Picture 6"/>
          <p:cNvPicPr>
            <a:picLocks noGrp="1" noChangeAspect="1" noChangeArrowheads="1"/>
          </p:cNvPicPr>
          <p:nvPr>
            <p:ph sz="quarter" idx="4"/>
          </p:nvPr>
        </p:nvPicPr>
        <p:blipFill>
          <a:blip r:embed="rId5"/>
          <a:srcRect/>
          <a:stretch>
            <a:fillRect/>
          </a:stretch>
        </p:blipFill>
        <p:spPr>
          <a:xfrm>
            <a:off x="5454650" y="3922713"/>
            <a:ext cx="2424113" cy="2173287"/>
          </a:xfr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 Neuropathy may be mild with minimal somatic sensory changes and no autonomic nervous system changes. In its severest form, total anesthesia from the </a:t>
            </a:r>
            <a:r>
              <a:rPr lang="en-US" dirty="0" err="1" smtClean="0"/>
              <a:t>midtibia</a:t>
            </a:r>
            <a:r>
              <a:rPr lang="en-US" dirty="0" smtClean="0"/>
              <a:t> distally (somatic loss) and complete absence of sweating (autonomic loss) result in a dry, scaly, swollen, clumsy limb that the patient dissociates from the rest of the body because of the loss of sensory feedback</a:t>
            </a:r>
            <a:endParaRPr lang="ar-SY"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Neuropathic joint disease</a:t>
            </a:r>
            <a:endParaRPr lang="ar-SY" dirty="0"/>
          </a:p>
        </p:txBody>
      </p:sp>
      <p:sp>
        <p:nvSpPr>
          <p:cNvPr id="3" name="عنصر نائب للمحتوى 2"/>
          <p:cNvSpPr>
            <a:spLocks noGrp="1"/>
          </p:cNvSpPr>
          <p:nvPr>
            <p:ph idx="1"/>
          </p:nvPr>
        </p:nvSpPr>
        <p:spPr>
          <a:xfrm>
            <a:off x="428596" y="1489415"/>
            <a:ext cx="8229600" cy="5368585"/>
          </a:xfrm>
        </p:spPr>
        <p:txBody>
          <a:bodyPr>
            <a:normAutofit fontScale="85000" lnSpcReduction="10000"/>
          </a:bodyPr>
          <a:lstStyle/>
          <a:p>
            <a:pPr algn="l" rtl="0"/>
            <a:r>
              <a:rPr lang="en-US" dirty="0" smtClean="0"/>
              <a:t>‘</a:t>
            </a:r>
            <a:r>
              <a:rPr lang="en-US" b="1" dirty="0" smtClean="0"/>
              <a:t>Charcot joints</a:t>
            </a:r>
            <a:r>
              <a:rPr lang="en-US" dirty="0" smtClean="0"/>
              <a:t>’ occur in less than </a:t>
            </a:r>
            <a:r>
              <a:rPr lang="en-US" b="1" dirty="0" smtClean="0"/>
              <a:t>1% </a:t>
            </a:r>
            <a:r>
              <a:rPr lang="en-US" dirty="0" smtClean="0"/>
              <a:t>of diabetic patients, yet diabetes is the commonest cause of a neuropathic joint .The </a:t>
            </a:r>
            <a:r>
              <a:rPr lang="en-US" b="1" dirty="0" smtClean="0"/>
              <a:t>mid-tarsal joints </a:t>
            </a:r>
            <a:r>
              <a:rPr lang="en-US" dirty="0" smtClean="0"/>
              <a:t>are the most commonly affected, followed by the </a:t>
            </a:r>
            <a:r>
              <a:rPr lang="en-US" b="1" dirty="0" smtClean="0"/>
              <a:t>MTP</a:t>
            </a:r>
            <a:r>
              <a:rPr lang="en-US" dirty="0" smtClean="0"/>
              <a:t> and </a:t>
            </a:r>
            <a:r>
              <a:rPr lang="en-US" b="1" dirty="0" smtClean="0"/>
              <a:t>ankle</a:t>
            </a:r>
            <a:r>
              <a:rPr lang="en-US" dirty="0" smtClean="0"/>
              <a:t> joints. There is usually a provocative incident, such as a </a:t>
            </a:r>
            <a:r>
              <a:rPr lang="en-US" b="1" dirty="0" smtClean="0"/>
              <a:t>twisting</a:t>
            </a:r>
            <a:r>
              <a:rPr lang="en-US" dirty="0" smtClean="0"/>
              <a:t> injury or a </a:t>
            </a:r>
            <a:r>
              <a:rPr lang="en-US" b="1" dirty="0" smtClean="0"/>
              <a:t>fracture</a:t>
            </a:r>
            <a:r>
              <a:rPr lang="en-US" dirty="0" smtClean="0"/>
              <a:t>, following which the joint </a:t>
            </a:r>
            <a:r>
              <a:rPr lang="en-US" b="1" dirty="0" smtClean="0"/>
              <a:t>collapses</a:t>
            </a:r>
            <a:r>
              <a:rPr lang="en-US" dirty="0" smtClean="0"/>
              <a:t> relatively pain- </a:t>
            </a:r>
            <a:r>
              <a:rPr lang="en-US" dirty="0" err="1" smtClean="0"/>
              <a:t>lessly</a:t>
            </a:r>
            <a:r>
              <a:rPr lang="en-US" dirty="0" smtClean="0"/>
              <a:t>. X-rays show marked and fairly rapid </a:t>
            </a:r>
            <a:r>
              <a:rPr lang="en-US" b="1" dirty="0" smtClean="0"/>
              <a:t>destruction</a:t>
            </a:r>
            <a:r>
              <a:rPr lang="en-US" dirty="0" smtClean="0"/>
              <a:t> of the </a:t>
            </a:r>
            <a:r>
              <a:rPr lang="en-US" dirty="0" err="1" smtClean="0"/>
              <a:t>articular</a:t>
            </a:r>
            <a:r>
              <a:rPr lang="en-US" dirty="0" smtClean="0"/>
              <a:t> surfaces. These changes are easily mistaken for infection but the simultaneous involvement of several small joints and the lack of systemic signs point to a neuropathic disorder. Joint aspiration and micro biological investigation will also help to exclude infection.</a:t>
            </a:r>
            <a:endParaRPr lang="ar-SY"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b="1" dirty="0" smtClean="0"/>
              <a:t>Vibratory</a:t>
            </a:r>
            <a:r>
              <a:rPr lang="en-US" dirty="0" smtClean="0"/>
              <a:t> and </a:t>
            </a:r>
            <a:r>
              <a:rPr lang="en-US" b="1" dirty="0" smtClean="0"/>
              <a:t>position senses </a:t>
            </a:r>
            <a:r>
              <a:rPr lang="en-US" dirty="0" smtClean="0"/>
              <a:t>are lost early, and the patient does not know where in space the foot is located at a given time. This is especially catastrophic if the patient also cannot see the foot.</a:t>
            </a:r>
            <a:endParaRPr lang="ar-SY"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p:txBody>
          <a:bodyPr/>
          <a:lstStyle/>
          <a:p>
            <a:pPr algn="l" rtl="0"/>
            <a:r>
              <a:rPr lang="en-US" dirty="0" smtClean="0"/>
              <a:t>In late cases there may be severe deformity and loss of function. A </a:t>
            </a:r>
            <a:r>
              <a:rPr lang="en-US" b="1" dirty="0" smtClean="0"/>
              <a:t>rocker-bottom</a:t>
            </a:r>
            <a:r>
              <a:rPr lang="en-US" dirty="0" smtClean="0"/>
              <a:t> deformity from collapse of the </a:t>
            </a:r>
            <a:r>
              <a:rPr lang="en-US" dirty="0" err="1" smtClean="0"/>
              <a:t>midfoot</a:t>
            </a:r>
            <a:r>
              <a:rPr lang="en-US" dirty="0" smtClean="0"/>
              <a:t> is diagnostic.</a:t>
            </a:r>
            <a:endParaRPr lang="ar-SY" dirty="0" smtClean="0"/>
          </a:p>
          <a:p>
            <a:pPr algn="l" rtl="0"/>
            <a:endParaRPr lang="ar-SY" dirty="0"/>
          </a:p>
        </p:txBody>
      </p:sp>
      <p:pic>
        <p:nvPicPr>
          <p:cNvPr id="5" name="عنصر نائب للمحتوى 4" descr="DSC03174.JPG"/>
          <p:cNvPicPr>
            <a:picLocks noGrp="1" noChangeAspect="1"/>
          </p:cNvPicPr>
          <p:nvPr>
            <p:ph sz="half" idx="2"/>
          </p:nvPr>
        </p:nvPicPr>
        <p:blipFill>
          <a:blip r:embed="rId2" cstate="print"/>
          <a:stretch>
            <a:fillRect/>
          </a:stretch>
        </p:blipFill>
        <p:spPr>
          <a:xfrm rot="5400000">
            <a:off x="3900183" y="2042780"/>
            <a:ext cx="5503108" cy="4127331"/>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DSC0318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DSC0318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800" dirty="0" smtClean="0">
                <a:latin typeface="Arial Rounded MT Bold" pitchFamily="34" charset="0"/>
              </a:rPr>
              <a:t>Definition:</a:t>
            </a:r>
            <a:endParaRPr lang="ar-SY" dirty="0"/>
          </a:p>
        </p:txBody>
      </p:sp>
      <p:sp>
        <p:nvSpPr>
          <p:cNvPr id="3" name="عنصر نائب للمحتوى 2"/>
          <p:cNvSpPr>
            <a:spLocks noGrp="1"/>
          </p:cNvSpPr>
          <p:nvPr>
            <p:ph idx="1"/>
          </p:nvPr>
        </p:nvSpPr>
        <p:spPr/>
        <p:txBody>
          <a:bodyPr/>
          <a:lstStyle/>
          <a:p>
            <a:pPr algn="l" rtl="0">
              <a:buClr>
                <a:schemeClr val="tx1"/>
              </a:buClr>
              <a:buFont typeface="Wingdings" pitchFamily="2" charset="2"/>
              <a:buChar char="q"/>
              <a:defRPr/>
            </a:pPr>
            <a:r>
              <a:rPr lang="en-US" dirty="0" smtClean="0">
                <a:latin typeface="Arial Rounded MT Bold" pitchFamily="34" charset="0"/>
              </a:rPr>
              <a:t>Infection, ulceration or destruction of deep tissues associated with neurological abnormalities &amp; various degrees of peripheral vascular diseases</a:t>
            </a:r>
            <a:r>
              <a:rPr lang="ar-SA" dirty="0" smtClean="0">
                <a:latin typeface="Arial Rounded MT Bold" pitchFamily="34" charset="0"/>
              </a:rPr>
              <a:t> </a:t>
            </a:r>
            <a:r>
              <a:rPr lang="en-US" dirty="0" smtClean="0">
                <a:latin typeface="Arial Rounded MT Bold" pitchFamily="34" charset="0"/>
              </a:rPr>
              <a:t>in the lower limb</a:t>
            </a:r>
          </a:p>
          <a:p>
            <a:pPr algn="l" rtl="0">
              <a:buNone/>
              <a:defRPr/>
            </a:pPr>
            <a:endParaRPr lang="en-US" dirty="0" smtClean="0">
              <a:latin typeface="Arial Rounded MT Bold" pitchFamily="34" charset="0"/>
            </a:endParaRPr>
          </a:p>
          <a:p>
            <a:pPr algn="l" rtl="0">
              <a:buNone/>
              <a:defRPr/>
            </a:pPr>
            <a:r>
              <a:rPr lang="en-US" sz="2800" dirty="0" smtClean="0">
                <a:latin typeface="Arial Rounded MT Bold" pitchFamily="34" charset="0"/>
              </a:rPr>
              <a:t>                                               (</a:t>
            </a:r>
            <a:r>
              <a:rPr lang="en-US" sz="2000" dirty="0" smtClean="0">
                <a:latin typeface="Arial Rounded MT Bold" pitchFamily="34" charset="0"/>
              </a:rPr>
              <a:t>based on WHO definition)</a:t>
            </a:r>
          </a:p>
          <a:p>
            <a:endParaRPr lang="ar-SY"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Peripheral vascular disease</a:t>
            </a:r>
            <a:endParaRPr lang="ar-SY" dirty="0"/>
          </a:p>
        </p:txBody>
      </p:sp>
      <p:sp>
        <p:nvSpPr>
          <p:cNvPr id="3" name="عنصر نائب للمحتوى 2"/>
          <p:cNvSpPr>
            <a:spLocks noGrp="1"/>
          </p:cNvSpPr>
          <p:nvPr>
            <p:ph idx="1"/>
          </p:nvPr>
        </p:nvSpPr>
        <p:spPr/>
        <p:txBody>
          <a:bodyPr>
            <a:normAutofit fontScale="85000" lnSpcReduction="20000"/>
          </a:bodyPr>
          <a:lstStyle/>
          <a:p>
            <a:pPr algn="l" rtl="0"/>
            <a:r>
              <a:rPr lang="en-US" b="1" dirty="0" smtClean="0"/>
              <a:t>Atherosclerosis</a:t>
            </a:r>
            <a:r>
              <a:rPr lang="en-US" dirty="0" smtClean="0"/>
              <a:t> affects mainly the medium-sized vessels below the knee. The patient may complain of </a:t>
            </a:r>
            <a:r>
              <a:rPr lang="en-US" b="1" dirty="0" err="1" smtClean="0"/>
              <a:t>claudication</a:t>
            </a:r>
            <a:r>
              <a:rPr lang="en-US" dirty="0" smtClean="0"/>
              <a:t> or </a:t>
            </a:r>
            <a:r>
              <a:rPr lang="en-US" dirty="0" err="1" smtClean="0"/>
              <a:t>ischaemic</a:t>
            </a:r>
            <a:r>
              <a:rPr lang="en-US" dirty="0" smtClean="0"/>
              <a:t> changes and</a:t>
            </a:r>
          </a:p>
          <a:p>
            <a:pPr algn="l" rtl="0"/>
            <a:r>
              <a:rPr lang="en-US" b="1" dirty="0" smtClean="0"/>
              <a:t>ulceration</a:t>
            </a:r>
            <a:r>
              <a:rPr lang="en-US" dirty="0" smtClean="0"/>
              <a:t> in the foot. The skin feels smooth and cold, the nails show </a:t>
            </a:r>
            <a:r>
              <a:rPr lang="en-US" b="1" dirty="0" err="1" smtClean="0"/>
              <a:t>trophic</a:t>
            </a:r>
            <a:r>
              <a:rPr lang="en-US" b="1" dirty="0" smtClean="0"/>
              <a:t> changes </a:t>
            </a:r>
            <a:r>
              <a:rPr lang="en-US" dirty="0" smtClean="0"/>
              <a:t>and the </a:t>
            </a:r>
            <a:r>
              <a:rPr lang="en-US" b="1" dirty="0" smtClean="0"/>
              <a:t>pulses</a:t>
            </a:r>
            <a:r>
              <a:rPr lang="en-US" dirty="0" smtClean="0"/>
              <a:t> are weak or absent. Doppler studies should corroborate the clinical </a:t>
            </a:r>
            <a:r>
              <a:rPr lang="en-US" dirty="0" err="1" smtClean="0"/>
              <a:t>ﬁndings</a:t>
            </a:r>
            <a:r>
              <a:rPr lang="en-US" dirty="0" smtClean="0"/>
              <a:t>. </a:t>
            </a:r>
            <a:r>
              <a:rPr lang="en-US" dirty="0" err="1" smtClean="0"/>
              <a:t>Superﬁcial</a:t>
            </a:r>
            <a:r>
              <a:rPr lang="en-US" dirty="0" smtClean="0"/>
              <a:t> ulceration occurs on the toes, deep ulceration typically under the heel; unlike neuropathic ulcers, these are </a:t>
            </a:r>
            <a:r>
              <a:rPr lang="en-US" b="1" dirty="0" smtClean="0"/>
              <a:t>painful</a:t>
            </a:r>
            <a:r>
              <a:rPr lang="en-US" dirty="0" smtClean="0"/>
              <a:t> and </a:t>
            </a:r>
            <a:r>
              <a:rPr lang="en-US" b="1" dirty="0" smtClean="0"/>
              <a:t>tender</a:t>
            </a:r>
            <a:r>
              <a:rPr lang="en-US" dirty="0" smtClean="0"/>
              <a:t>. Digital vessel occlusion may cause </a:t>
            </a:r>
            <a:r>
              <a:rPr lang="en-US" b="1" dirty="0" smtClean="0"/>
              <a:t>dry</a:t>
            </a:r>
            <a:r>
              <a:rPr lang="en-US" dirty="0" smtClean="0"/>
              <a:t> </a:t>
            </a:r>
            <a:r>
              <a:rPr lang="en-US" b="1" dirty="0" smtClean="0"/>
              <a:t>gangrene</a:t>
            </a:r>
            <a:r>
              <a:rPr lang="en-US" dirty="0" smtClean="0"/>
              <a:t> of one or more toes; proximal vascular occlusion is less common but more serious, sometimes resulting in extensive wet gangrene. </a:t>
            </a:r>
            <a:endParaRPr lang="ar-SY"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Osteoporosis</a:t>
            </a:r>
            <a:endParaRPr lang="ar-SY" dirty="0"/>
          </a:p>
        </p:txBody>
      </p:sp>
      <p:sp>
        <p:nvSpPr>
          <p:cNvPr id="3" name="عنصر نائب للمحتوى 2"/>
          <p:cNvSpPr>
            <a:spLocks noGrp="1"/>
          </p:cNvSpPr>
          <p:nvPr>
            <p:ph idx="1"/>
          </p:nvPr>
        </p:nvSpPr>
        <p:spPr/>
        <p:txBody>
          <a:bodyPr/>
          <a:lstStyle/>
          <a:p>
            <a:pPr algn="l" rtl="0"/>
            <a:r>
              <a:rPr lang="en-US" dirty="0" smtClean="0"/>
              <a:t>There is a generalized loss of bone density in diabetes. In the foot the changes may be severe enough to result in </a:t>
            </a:r>
            <a:r>
              <a:rPr lang="en-US" dirty="0" err="1" smtClean="0"/>
              <a:t>insufﬁciency</a:t>
            </a:r>
            <a:r>
              <a:rPr lang="en-US" dirty="0" smtClean="0"/>
              <a:t> fractures around the ankle or in the metatarsals.</a:t>
            </a:r>
            <a:endParaRPr lang="ar-SY"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p:txBody>
          <a:bodyPr/>
          <a:lstStyle/>
          <a:p>
            <a:pPr algn="l" rtl="0"/>
            <a:r>
              <a:rPr lang="en-US" dirty="0" smtClean="0"/>
              <a:t>There is a generalized loss of bone density in diabetes. In the foot the changes may be severe enough to result in </a:t>
            </a:r>
            <a:r>
              <a:rPr lang="en-US" dirty="0" err="1" smtClean="0"/>
              <a:t>insufﬁciency</a:t>
            </a:r>
            <a:r>
              <a:rPr lang="en-US" dirty="0" smtClean="0"/>
              <a:t> fractures around the ankle or in the metatarsals.</a:t>
            </a:r>
            <a:endParaRPr lang="ar-SY" dirty="0" smtClean="0"/>
          </a:p>
          <a:p>
            <a:pPr algn="l" rtl="0"/>
            <a:endParaRPr lang="ar-SY" dirty="0"/>
          </a:p>
        </p:txBody>
      </p:sp>
      <p:pic>
        <p:nvPicPr>
          <p:cNvPr id="5" name="عنصر نائب للمحتوى 4" descr="A00655F02.jpg"/>
          <p:cNvPicPr>
            <a:picLocks noGrp="1" noChangeAspect="1"/>
          </p:cNvPicPr>
          <p:nvPr>
            <p:ph sz="half" idx="2"/>
          </p:nvPr>
        </p:nvPicPr>
        <p:blipFill>
          <a:blip r:embed="rId2"/>
          <a:stretch>
            <a:fillRect/>
          </a:stretch>
        </p:blipFill>
        <p:spPr>
          <a:xfrm>
            <a:off x="5303942" y="1373933"/>
            <a:ext cx="2697082" cy="548406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i="1" dirty="0" smtClean="0"/>
              <a:t>Infection  Diabetes</a:t>
            </a:r>
            <a:endParaRPr lang="ar-SY" dirty="0"/>
          </a:p>
        </p:txBody>
      </p:sp>
      <p:sp>
        <p:nvSpPr>
          <p:cNvPr id="3" name="عنصر نائب للمحتوى 2"/>
          <p:cNvSpPr>
            <a:spLocks noGrp="1"/>
          </p:cNvSpPr>
          <p:nvPr>
            <p:ph idx="1"/>
          </p:nvPr>
        </p:nvSpPr>
        <p:spPr/>
        <p:txBody>
          <a:bodyPr/>
          <a:lstStyle/>
          <a:p>
            <a:pPr algn="l" rtl="0"/>
            <a:r>
              <a:rPr lang="en-US" dirty="0" smtClean="0"/>
              <a:t> if not controlled, is known to have a deleterious effect on white cell function. This, combined with local </a:t>
            </a:r>
            <a:r>
              <a:rPr lang="en-US" dirty="0" err="1" smtClean="0"/>
              <a:t>ischaemia</a:t>
            </a:r>
            <a:r>
              <a:rPr lang="en-US" dirty="0" smtClean="0"/>
              <a:t>, insensitivity to skin injury and localized pressure due to deformity, makes sepsis an ever-recurring hazard.</a:t>
            </a:r>
            <a:endParaRPr lang="ar-SY"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sp>
        <p:nvSpPr>
          <p:cNvPr id="3" name="عنصر نائب للمحتوى 2"/>
          <p:cNvSpPr>
            <a:spLocks noGrp="1"/>
          </p:cNvSpPr>
          <p:nvPr>
            <p:ph idx="1"/>
          </p:nvPr>
        </p:nvSpPr>
        <p:spPr/>
        <p:txBody>
          <a:bodyPr>
            <a:normAutofit fontScale="92500" lnSpcReduction="10000"/>
          </a:bodyPr>
          <a:lstStyle/>
          <a:p>
            <a:pPr algn="l" rtl="0"/>
            <a:r>
              <a:rPr lang="en-US" dirty="0" smtClean="0"/>
              <a:t>Typically, diabetic foot infection are </a:t>
            </a:r>
            <a:r>
              <a:rPr lang="en-US" b="1" dirty="0" err="1" smtClean="0"/>
              <a:t>polymicrobial</a:t>
            </a:r>
            <a:r>
              <a:rPr lang="en-US" dirty="0" smtClean="0"/>
              <a:t>. The most common culprits are staph or strep but most infections have about 4 to 6 other bugs present. In recent years, staph strains have evolved to be more resistant to antibiotics.</a:t>
            </a:r>
          </a:p>
          <a:p>
            <a:pPr algn="l" rtl="0"/>
            <a:r>
              <a:rPr lang="en-US" b="1" dirty="0" smtClean="0"/>
              <a:t>MRSA</a:t>
            </a:r>
            <a:r>
              <a:rPr lang="en-US" dirty="0" smtClean="0"/>
              <a:t>, (</a:t>
            </a:r>
            <a:r>
              <a:rPr lang="en-US" dirty="0" err="1" smtClean="0"/>
              <a:t>methicillin</a:t>
            </a:r>
            <a:r>
              <a:rPr lang="en-US" dirty="0" smtClean="0"/>
              <a:t>-resistant</a:t>
            </a:r>
            <a:r>
              <a:rPr lang="en-US" i="1" dirty="0" smtClean="0"/>
              <a:t> Staphylococcus </a:t>
            </a:r>
            <a:r>
              <a:rPr lang="en-US" i="1" dirty="0" err="1" smtClean="0"/>
              <a:t>aureus</a:t>
            </a:r>
            <a:r>
              <a:rPr lang="en-US" dirty="0" smtClean="0"/>
              <a:t>) has become increasingly common, both in hospital strains and in community-acquired cases (CA-MRSA). </a:t>
            </a:r>
          </a:p>
          <a:p>
            <a:endParaRPr lang="ar-SY"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sp>
        <p:nvSpPr>
          <p:cNvPr id="3" name="عنصر نائب للمحتوى 2"/>
          <p:cNvSpPr>
            <a:spLocks noGrp="1"/>
          </p:cNvSpPr>
          <p:nvPr>
            <p:ph idx="1"/>
          </p:nvPr>
        </p:nvSpPr>
        <p:spPr/>
        <p:txBody>
          <a:bodyPr/>
          <a:lstStyle/>
          <a:p>
            <a:pPr algn="l" rtl="0">
              <a:buNone/>
            </a:pPr>
            <a:r>
              <a:rPr lang="en-US" dirty="0" smtClean="0"/>
              <a:t>Diabetic foot infections typically take one of the following forms:</a:t>
            </a:r>
          </a:p>
          <a:p>
            <a:pPr algn="l" rtl="0"/>
            <a:r>
              <a:rPr lang="en-US" dirty="0" err="1" smtClean="0"/>
              <a:t>Cellulitis</a:t>
            </a:r>
            <a:endParaRPr lang="en-US" dirty="0" smtClean="0"/>
          </a:p>
          <a:p>
            <a:pPr algn="l" rtl="0"/>
            <a:r>
              <a:rPr lang="en-US" dirty="0" smtClean="0"/>
              <a:t>Deep-skin and soft-tissue infections</a:t>
            </a:r>
          </a:p>
          <a:p>
            <a:pPr algn="l" rtl="0"/>
            <a:r>
              <a:rPr lang="en-US" dirty="0" smtClean="0"/>
              <a:t>Acute </a:t>
            </a:r>
            <a:r>
              <a:rPr lang="en-US" dirty="0" err="1" smtClean="0"/>
              <a:t>osteomyelitis</a:t>
            </a:r>
            <a:endParaRPr lang="en-US" dirty="0" smtClean="0"/>
          </a:p>
          <a:p>
            <a:pPr algn="l" rtl="0"/>
            <a:r>
              <a:rPr lang="en-US" dirty="0" smtClean="0"/>
              <a:t>Chronic </a:t>
            </a:r>
            <a:r>
              <a:rPr lang="en-US" dirty="0" err="1" smtClean="0"/>
              <a:t>osteomyelitis</a:t>
            </a:r>
            <a:endParaRPr lang="en-US" dirty="0" smtClean="0"/>
          </a:p>
          <a:p>
            <a:pPr algn="l" rtl="0"/>
            <a:endParaRPr lang="ar-SY"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err="1" smtClean="0"/>
              <a:t>Cellulitis</a:t>
            </a:r>
            <a:endParaRPr lang="ar-SY" dirty="0"/>
          </a:p>
        </p:txBody>
      </p:sp>
      <p:sp>
        <p:nvSpPr>
          <p:cNvPr id="3" name="عنصر نائب للمحتوى 2"/>
          <p:cNvSpPr>
            <a:spLocks noGrp="1"/>
          </p:cNvSpPr>
          <p:nvPr>
            <p:ph idx="1"/>
          </p:nvPr>
        </p:nvSpPr>
        <p:spPr/>
        <p:txBody>
          <a:bodyPr/>
          <a:lstStyle/>
          <a:p>
            <a:pPr algn="l" rtl="0"/>
            <a:r>
              <a:rPr lang="en-US" dirty="0" smtClean="0"/>
              <a:t>Tender, </a:t>
            </a:r>
            <a:r>
              <a:rPr lang="en-US" dirty="0" err="1" smtClean="0"/>
              <a:t>erythematous</a:t>
            </a:r>
            <a:r>
              <a:rPr lang="en-US" dirty="0" smtClean="0"/>
              <a:t>, </a:t>
            </a:r>
            <a:r>
              <a:rPr lang="en-US" dirty="0" err="1" smtClean="0"/>
              <a:t>nonraised</a:t>
            </a:r>
            <a:r>
              <a:rPr lang="en-US" dirty="0" smtClean="0"/>
              <a:t> skin lesions are present, sometimes with </a:t>
            </a:r>
            <a:r>
              <a:rPr lang="en-US" dirty="0" err="1" smtClean="0"/>
              <a:t>lymphangitis</a:t>
            </a:r>
            <a:endParaRPr lang="en-US" dirty="0" smtClean="0"/>
          </a:p>
          <a:p>
            <a:pPr algn="l" rtl="0"/>
            <a:r>
              <a:rPr lang="en-US" dirty="0" err="1" smtClean="0"/>
              <a:t>Lymphangitis</a:t>
            </a:r>
            <a:r>
              <a:rPr lang="en-US" dirty="0" smtClean="0"/>
              <a:t> suggests group A streptococcal infection</a:t>
            </a:r>
          </a:p>
          <a:p>
            <a:pPr algn="l" rtl="0"/>
            <a:r>
              <a:rPr lang="en-US" dirty="0" err="1" smtClean="0"/>
              <a:t>Bullae</a:t>
            </a:r>
            <a:r>
              <a:rPr lang="en-US" dirty="0" smtClean="0"/>
              <a:t> are typical of </a:t>
            </a:r>
            <a:r>
              <a:rPr lang="en-US" i="1" dirty="0" smtClean="0"/>
              <a:t>Staphylococcus </a:t>
            </a:r>
            <a:r>
              <a:rPr lang="en-US" i="1" dirty="0" err="1" smtClean="0"/>
              <a:t>aureus</a:t>
            </a:r>
            <a:r>
              <a:rPr lang="en-US" dirty="0" smtClean="0"/>
              <a:t> infection, but occasionally occur with group A streptococci</a:t>
            </a:r>
          </a:p>
          <a:p>
            <a:pPr algn="l" rtl="0"/>
            <a:r>
              <a:rPr lang="en-US" dirty="0" smtClean="0"/>
              <a:t> No ulcer or wound </a:t>
            </a:r>
            <a:r>
              <a:rPr lang="en-US" dirty="0" err="1" smtClean="0"/>
              <a:t>exudate</a:t>
            </a:r>
            <a:r>
              <a:rPr lang="en-US" dirty="0" smtClean="0"/>
              <a:t> is present.</a:t>
            </a:r>
          </a:p>
          <a:p>
            <a:pPr algn="l" rtl="0"/>
            <a:endParaRPr lang="ar-SY"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smtClean="0"/>
              <a:t>Deep-skin and soft-tissue infections</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The patient may be acutely ill, with painful </a:t>
            </a:r>
            <a:r>
              <a:rPr lang="en-US" dirty="0" err="1" smtClean="0"/>
              <a:t>induration</a:t>
            </a:r>
            <a:r>
              <a:rPr lang="en-US" dirty="0" smtClean="0"/>
              <a:t> of the soft tissues in the extremity</a:t>
            </a:r>
          </a:p>
          <a:p>
            <a:pPr algn="l" rtl="0"/>
            <a:r>
              <a:rPr lang="en-US" dirty="0" smtClean="0"/>
              <a:t>Wound discharge is usually not present</a:t>
            </a:r>
          </a:p>
          <a:p>
            <a:pPr algn="l" rtl="0"/>
            <a:r>
              <a:rPr lang="en-US" dirty="0" smtClean="0"/>
              <a:t>In mixed infections that may involve anaerobes, </a:t>
            </a:r>
            <a:r>
              <a:rPr lang="en-US" dirty="0" err="1" smtClean="0"/>
              <a:t>crepitation</a:t>
            </a:r>
            <a:r>
              <a:rPr lang="en-US" dirty="0" smtClean="0"/>
              <a:t> may be noted over the afflicted area</a:t>
            </a:r>
          </a:p>
          <a:p>
            <a:pPr algn="l" rtl="0"/>
            <a:r>
              <a:rPr lang="en-US" dirty="0" smtClean="0"/>
              <a:t>Extreme pain and tenderness may indicate compartment syndrome or </a:t>
            </a:r>
            <a:r>
              <a:rPr lang="en-US" dirty="0" err="1" smtClean="0"/>
              <a:t>clostridial</a:t>
            </a:r>
            <a:r>
              <a:rPr lang="en-US" dirty="0" smtClean="0"/>
              <a:t> infection (</a:t>
            </a:r>
            <a:r>
              <a:rPr lang="en-US" dirty="0" err="1" smtClean="0"/>
              <a:t>ie</a:t>
            </a:r>
            <a:r>
              <a:rPr lang="en-US" dirty="0" smtClean="0"/>
              <a:t>, gas gangrene)</a:t>
            </a:r>
          </a:p>
          <a:p>
            <a:pPr algn="l" rtl="0"/>
            <a:r>
              <a:rPr lang="en-US" dirty="0" smtClean="0"/>
              <a:t>The tissues are not tense, and </a:t>
            </a:r>
            <a:r>
              <a:rPr lang="en-US" dirty="0" err="1" smtClean="0"/>
              <a:t>bullae</a:t>
            </a:r>
            <a:r>
              <a:rPr lang="en-US" dirty="0" smtClean="0"/>
              <a:t> may be present</a:t>
            </a:r>
          </a:p>
          <a:p>
            <a:pPr algn="l" rtl="0"/>
            <a:r>
              <a:rPr lang="en-US" dirty="0" smtClean="0"/>
              <a:t>Discharge, if present, is often foul</a:t>
            </a:r>
          </a:p>
          <a:p>
            <a:pPr algn="l" rtl="0"/>
            <a:endParaRPr lang="ar-SY"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smtClean="0"/>
              <a:t>Acute </a:t>
            </a:r>
            <a:r>
              <a:rPr lang="en-US" b="0" i="1" dirty="0" err="1" smtClean="0"/>
              <a:t>osteomyelitis</a:t>
            </a:r>
            <a:endParaRPr lang="ar-SY" dirty="0"/>
          </a:p>
        </p:txBody>
      </p:sp>
      <p:sp>
        <p:nvSpPr>
          <p:cNvPr id="3" name="عنصر نائب للمحتوى 2"/>
          <p:cNvSpPr>
            <a:spLocks noGrp="1"/>
          </p:cNvSpPr>
          <p:nvPr>
            <p:ph idx="1"/>
          </p:nvPr>
        </p:nvSpPr>
        <p:spPr/>
        <p:txBody>
          <a:bodyPr/>
          <a:lstStyle/>
          <a:p>
            <a:pPr algn="l" rtl="0"/>
            <a:r>
              <a:rPr lang="en-US" dirty="0" smtClean="0"/>
              <a:t>Unless peripheral neuropathy is present, the patient has pain at the site of the involved bone</a:t>
            </a:r>
          </a:p>
          <a:p>
            <a:pPr algn="l" rtl="0"/>
            <a:r>
              <a:rPr lang="en-US" dirty="0" smtClean="0"/>
              <a:t>Usually, fever and regional </a:t>
            </a:r>
            <a:r>
              <a:rPr lang="en-US" dirty="0" err="1" smtClean="0"/>
              <a:t>adenopathy</a:t>
            </a:r>
            <a:r>
              <a:rPr lang="en-US" dirty="0" smtClean="0"/>
              <a:t> are absent</a:t>
            </a:r>
          </a:p>
          <a:p>
            <a:pPr algn="l" rtl="0"/>
            <a:endParaRPr lang="ar-SY"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smtClean="0"/>
              <a:t>Chronic </a:t>
            </a:r>
            <a:r>
              <a:rPr lang="en-US" b="0" i="1" dirty="0" err="1" smtClean="0"/>
              <a:t>osteomyelitis</a:t>
            </a:r>
            <a:endParaRPr lang="ar-SY" dirty="0"/>
          </a:p>
        </p:txBody>
      </p:sp>
      <p:sp>
        <p:nvSpPr>
          <p:cNvPr id="3" name="عنصر نائب للمحتوى 2"/>
          <p:cNvSpPr>
            <a:spLocks noGrp="1"/>
          </p:cNvSpPr>
          <p:nvPr>
            <p:ph idx="1"/>
          </p:nvPr>
        </p:nvSpPr>
        <p:spPr>
          <a:xfrm>
            <a:off x="428596" y="1785926"/>
            <a:ext cx="8229600" cy="4625609"/>
          </a:xfrm>
        </p:spPr>
        <p:txBody>
          <a:bodyPr>
            <a:normAutofit fontScale="92500" lnSpcReduction="20000"/>
          </a:bodyPr>
          <a:lstStyle/>
          <a:p>
            <a:pPr algn="l" rtl="0"/>
            <a:r>
              <a:rPr lang="en-US" dirty="0" smtClean="0"/>
              <a:t>The patient's temperature is usually less than 38.5 °</a:t>
            </a:r>
          </a:p>
          <a:p>
            <a:pPr algn="l" rtl="0"/>
            <a:r>
              <a:rPr lang="en-US" dirty="0" smtClean="0"/>
              <a:t>Discharge is commonly foul</a:t>
            </a:r>
          </a:p>
          <a:p>
            <a:pPr algn="l" rtl="0"/>
            <a:r>
              <a:rPr lang="en-US" dirty="0" smtClean="0"/>
              <a:t>No </a:t>
            </a:r>
            <a:r>
              <a:rPr lang="en-US" dirty="0" err="1" smtClean="0"/>
              <a:t>lymphangitis</a:t>
            </a:r>
            <a:r>
              <a:rPr lang="en-US" dirty="0" smtClean="0"/>
              <a:t> is observed</a:t>
            </a:r>
          </a:p>
          <a:p>
            <a:pPr algn="l" rtl="0"/>
            <a:r>
              <a:rPr lang="en-US" dirty="0" smtClean="0"/>
              <a:t>Pain may or may not be present, depending on the degree of peripheral neuropathy</a:t>
            </a:r>
          </a:p>
          <a:p>
            <a:pPr algn="l" rtl="0"/>
            <a:r>
              <a:rPr lang="en-US" dirty="0" smtClean="0"/>
              <a:t>Deep, penetrating ulcers and deep sinus tracts (diagnostic of chronic </a:t>
            </a:r>
            <a:r>
              <a:rPr lang="en-US" dirty="0" err="1" smtClean="0"/>
              <a:t>osteomyelitis</a:t>
            </a:r>
            <a:r>
              <a:rPr lang="en-US" dirty="0" smtClean="0"/>
              <a:t>) are usually located between the toes or on the plantar surface of the foot</a:t>
            </a:r>
          </a:p>
          <a:p>
            <a:pPr algn="l" rtl="0"/>
            <a:r>
              <a:rPr lang="en-US" dirty="0" smtClean="0"/>
              <a:t>The medial </a:t>
            </a:r>
            <a:r>
              <a:rPr lang="en-US" dirty="0" err="1" smtClean="0"/>
              <a:t>malleoli</a:t>
            </a:r>
            <a:r>
              <a:rPr lang="en-US" dirty="0" smtClean="0"/>
              <a:t>, shins, or heels are not usually sites of involvement.</a:t>
            </a:r>
          </a:p>
          <a:p>
            <a:endParaRPr lang="ar-SY"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A00655F04.jpg"/>
          <p:cNvPicPr>
            <a:picLocks noChangeAspect="1"/>
          </p:cNvPicPr>
          <p:nvPr/>
        </p:nvPicPr>
        <p:blipFill>
          <a:blip r:embed="rId2"/>
          <a:stretch>
            <a:fillRect/>
          </a:stretch>
        </p:blipFill>
        <p:spPr>
          <a:xfrm>
            <a:off x="1357290" y="0"/>
            <a:ext cx="6429398" cy="685802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dirty="0" smtClean="0"/>
              <a:t>Foot Ulcers</a:t>
            </a:r>
            <a:endParaRPr lang="ar-SY" dirty="0"/>
          </a:p>
        </p:txBody>
      </p:sp>
      <p:sp>
        <p:nvSpPr>
          <p:cNvPr id="3" name="عنصر نائب للمحتوى 2"/>
          <p:cNvSpPr>
            <a:spLocks noGrp="1"/>
          </p:cNvSpPr>
          <p:nvPr>
            <p:ph idx="1"/>
          </p:nvPr>
        </p:nvSpPr>
        <p:spPr/>
        <p:txBody>
          <a:bodyPr/>
          <a:lstStyle/>
          <a:p>
            <a:pPr algn="l" rtl="0"/>
            <a:r>
              <a:rPr lang="en-US" dirty="0" smtClean="0"/>
              <a:t>Foot ulcers affect </a:t>
            </a:r>
            <a:r>
              <a:rPr lang="en-US" b="1" dirty="0" smtClean="0"/>
              <a:t>one in ten </a:t>
            </a:r>
            <a:r>
              <a:rPr lang="en-US" dirty="0" smtClean="0"/>
              <a:t>diabetics during their lifetime</a:t>
            </a:r>
          </a:p>
          <a:p>
            <a:pPr algn="l" rtl="0"/>
            <a:r>
              <a:rPr lang="en-US" dirty="0" smtClean="0"/>
              <a:t>Wound healing is also impaired from affected collagen synthesis.</a:t>
            </a:r>
          </a:p>
          <a:p>
            <a:pPr algn="l" rtl="0"/>
            <a:endParaRPr lang="ar-SY"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a:xfrm>
            <a:off x="357158" y="2234184"/>
            <a:ext cx="4038600" cy="4623816"/>
          </a:xfrm>
        </p:spPr>
        <p:txBody>
          <a:bodyPr/>
          <a:lstStyle/>
          <a:p>
            <a:pPr algn="l" rtl="0"/>
            <a:r>
              <a:rPr lang="en-US" dirty="0" smtClean="0"/>
              <a:t>Diabetic ulcers are most common in the forefoot beneath one of the metatarsal heads or the </a:t>
            </a:r>
            <a:r>
              <a:rPr lang="en-US" dirty="0" err="1" smtClean="0"/>
              <a:t>interphalangeal</a:t>
            </a:r>
            <a:r>
              <a:rPr lang="en-US" dirty="0" smtClean="0"/>
              <a:t> joint of the </a:t>
            </a:r>
            <a:r>
              <a:rPr lang="en-US" dirty="0" err="1" smtClean="0"/>
              <a:t>hallux</a:t>
            </a:r>
            <a:r>
              <a:rPr lang="en-US" dirty="0" smtClean="0"/>
              <a:t>.</a:t>
            </a:r>
            <a:endParaRPr lang="ar-SY" dirty="0" smtClean="0"/>
          </a:p>
          <a:p>
            <a:pPr algn="l" rtl="0"/>
            <a:endParaRPr lang="ar-SY" dirty="0"/>
          </a:p>
        </p:txBody>
      </p:sp>
      <p:pic>
        <p:nvPicPr>
          <p:cNvPr id="6" name="عنصر نائب للمحتوى 5" descr="DSC03192.JPG"/>
          <p:cNvPicPr>
            <a:picLocks noGrp="1" noChangeAspect="1"/>
          </p:cNvPicPr>
          <p:nvPr>
            <p:ph sz="half" idx="2"/>
          </p:nvPr>
        </p:nvPicPr>
        <p:blipFill>
          <a:blip r:embed="rId2" cstate="print"/>
          <a:stretch>
            <a:fillRect/>
          </a:stretch>
        </p:blipFill>
        <p:spPr>
          <a:xfrm>
            <a:off x="4304219" y="2214554"/>
            <a:ext cx="4857784" cy="364333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sz="quarter"/>
          </p:nvPr>
        </p:nvSpPr>
        <p:spPr/>
        <p:txBody>
          <a:bodyPr/>
          <a:lstStyle/>
          <a:p>
            <a:pPr eaLnBrk="1" hangingPunct="1">
              <a:defRPr/>
            </a:pPr>
            <a:r>
              <a:rPr lang="en-US" sz="3600">
                <a:latin typeface="Arial Rounded MT Bold" pitchFamily="34" charset="0"/>
              </a:rPr>
              <a:t>STAGES OF ULCER DEVELOPMENT</a:t>
            </a:r>
          </a:p>
        </p:txBody>
      </p:sp>
      <p:pic>
        <p:nvPicPr>
          <p:cNvPr id="12291" name="Picture 3"/>
          <p:cNvPicPr>
            <a:picLocks noGrp="1" noChangeAspect="1" noChangeArrowheads="1"/>
          </p:cNvPicPr>
          <p:nvPr>
            <p:ph sz="quarter" idx="2"/>
          </p:nvPr>
        </p:nvPicPr>
        <p:blipFill>
          <a:blip r:embed="rId2"/>
          <a:srcRect/>
          <a:stretch>
            <a:fillRect/>
          </a:stretch>
        </p:blipFill>
        <p:spPr>
          <a:xfrm>
            <a:off x="5157788" y="1600200"/>
            <a:ext cx="3017837" cy="1816100"/>
          </a:xfrm>
        </p:spPr>
      </p:pic>
      <p:pic>
        <p:nvPicPr>
          <p:cNvPr id="12292" name="Picture 4"/>
          <p:cNvPicPr>
            <a:picLocks noGrp="1" noChangeAspect="1" noChangeArrowheads="1"/>
          </p:cNvPicPr>
          <p:nvPr>
            <p:ph sz="quarter" idx="4"/>
          </p:nvPr>
        </p:nvPicPr>
        <p:blipFill>
          <a:blip r:embed="rId3"/>
          <a:srcRect/>
          <a:stretch>
            <a:fillRect/>
          </a:stretch>
        </p:blipFill>
        <p:spPr>
          <a:xfrm>
            <a:off x="4999038" y="3922713"/>
            <a:ext cx="3335337" cy="2173287"/>
          </a:xfrm>
        </p:spPr>
      </p:pic>
      <p:pic>
        <p:nvPicPr>
          <p:cNvPr id="12293" name="Picture 5" descr="22"/>
          <p:cNvPicPr>
            <a:picLocks noGrp="1" noChangeAspect="1" noChangeArrowheads="1"/>
          </p:cNvPicPr>
          <p:nvPr>
            <p:ph sz="quarter" idx="1"/>
          </p:nvPr>
        </p:nvPicPr>
        <p:blipFill>
          <a:blip r:embed="rId4"/>
          <a:srcRect/>
          <a:stretch>
            <a:fillRect/>
          </a:stretch>
        </p:blipFill>
        <p:spPr>
          <a:xfrm>
            <a:off x="323850" y="1412875"/>
            <a:ext cx="4248150" cy="2016125"/>
          </a:xfrm>
        </p:spPr>
      </p:pic>
      <p:pic>
        <p:nvPicPr>
          <p:cNvPr id="12294" name="Picture 6" descr="33"/>
          <p:cNvPicPr>
            <a:picLocks noGrp="1" noChangeAspect="1" noChangeArrowheads="1"/>
          </p:cNvPicPr>
          <p:nvPr>
            <p:ph sz="quarter" idx="3"/>
          </p:nvPr>
        </p:nvPicPr>
        <p:blipFill>
          <a:blip r:embed="rId5"/>
          <a:srcRect/>
          <a:stretch>
            <a:fillRect/>
          </a:stretch>
        </p:blipFill>
        <p:spPr>
          <a:xfrm>
            <a:off x="323850" y="3429000"/>
            <a:ext cx="4248150" cy="2808288"/>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sz="quarter"/>
          </p:nvPr>
        </p:nvSpPr>
        <p:spPr/>
        <p:txBody>
          <a:bodyPr/>
          <a:lstStyle/>
          <a:p>
            <a:pPr eaLnBrk="1" hangingPunct="1">
              <a:defRPr/>
            </a:pPr>
            <a:r>
              <a:rPr lang="en-US" sz="3600">
                <a:latin typeface="Arial Rounded MT Bold" pitchFamily="34" charset="0"/>
              </a:rPr>
              <a:t>STAGES OF ULCER DEVELOPMENT</a:t>
            </a:r>
          </a:p>
        </p:txBody>
      </p:sp>
      <p:pic>
        <p:nvPicPr>
          <p:cNvPr id="13315" name="Picture 3"/>
          <p:cNvPicPr>
            <a:picLocks noGrp="1" noChangeAspect="1" noChangeArrowheads="1"/>
          </p:cNvPicPr>
          <p:nvPr>
            <p:ph sz="quarter" idx="2"/>
          </p:nvPr>
        </p:nvPicPr>
        <p:blipFill>
          <a:blip r:embed="rId2"/>
          <a:srcRect/>
          <a:stretch>
            <a:fillRect/>
          </a:stretch>
        </p:blipFill>
        <p:spPr>
          <a:xfrm>
            <a:off x="5091113" y="1600200"/>
            <a:ext cx="3152775" cy="2171700"/>
          </a:xfrm>
        </p:spPr>
      </p:pic>
      <p:pic>
        <p:nvPicPr>
          <p:cNvPr id="13316" name="Picture 4"/>
          <p:cNvPicPr>
            <a:picLocks noChangeAspect="1" noChangeArrowheads="1"/>
          </p:cNvPicPr>
          <p:nvPr/>
        </p:nvPicPr>
        <p:blipFill>
          <a:blip r:embed="rId3"/>
          <a:srcRect/>
          <a:stretch>
            <a:fillRect/>
          </a:stretch>
        </p:blipFill>
        <p:spPr bwMode="auto">
          <a:xfrm>
            <a:off x="4572000" y="3860800"/>
            <a:ext cx="4533900" cy="2627313"/>
          </a:xfrm>
          <a:prstGeom prst="rect">
            <a:avLst/>
          </a:prstGeom>
          <a:noFill/>
          <a:ln w="9525">
            <a:noFill/>
            <a:miter lim="800000"/>
            <a:headEnd/>
            <a:tailEnd/>
          </a:ln>
        </p:spPr>
      </p:pic>
      <p:pic>
        <p:nvPicPr>
          <p:cNvPr id="13317" name="Picture 5" descr="4"/>
          <p:cNvPicPr>
            <a:picLocks noGrp="1" noChangeAspect="1" noChangeArrowheads="1"/>
          </p:cNvPicPr>
          <p:nvPr>
            <p:ph sz="quarter" idx="1"/>
          </p:nvPr>
        </p:nvPicPr>
        <p:blipFill>
          <a:blip r:embed="rId4"/>
          <a:srcRect/>
          <a:stretch>
            <a:fillRect/>
          </a:stretch>
        </p:blipFill>
        <p:spPr>
          <a:xfrm>
            <a:off x="1419225" y="1947863"/>
            <a:ext cx="2112963" cy="1474787"/>
          </a:xfrm>
        </p:spPr>
      </p:pic>
      <p:pic>
        <p:nvPicPr>
          <p:cNvPr id="13318" name="Picture 6" descr="5"/>
          <p:cNvPicPr>
            <a:picLocks noGrp="1" noChangeAspect="1" noChangeArrowheads="1"/>
          </p:cNvPicPr>
          <p:nvPr>
            <p:ph sz="quarter" idx="3"/>
          </p:nvPr>
        </p:nvPicPr>
        <p:blipFill>
          <a:blip r:embed="rId5"/>
          <a:srcRect/>
          <a:stretch>
            <a:fillRect/>
          </a:stretch>
        </p:blipFill>
        <p:spPr>
          <a:xfrm>
            <a:off x="1417638" y="4252913"/>
            <a:ext cx="2116137" cy="1511300"/>
          </a:xfr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The ulcerated foot with no palpable pedal pulses needs at least Doppler pressures.</a:t>
            </a:r>
            <a:endParaRPr lang="ar-SY"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Classiﬁcation</a:t>
            </a:r>
            <a:r>
              <a:rPr lang="en-US" dirty="0" smtClean="0"/>
              <a:t> of Diabetic Ulcers</a:t>
            </a:r>
            <a:endParaRPr lang="ar-SY" dirty="0"/>
          </a:p>
        </p:txBody>
      </p:sp>
      <p:sp>
        <p:nvSpPr>
          <p:cNvPr id="3" name="عنصر نائب للمحتوى 2"/>
          <p:cNvSpPr>
            <a:spLocks noGrp="1"/>
          </p:cNvSpPr>
          <p:nvPr>
            <p:ph sz="half" idx="1"/>
          </p:nvPr>
        </p:nvSpPr>
        <p:spPr/>
        <p:txBody>
          <a:bodyPr/>
          <a:lstStyle/>
          <a:p>
            <a:pPr algn="l" rtl="0"/>
            <a:r>
              <a:rPr lang="en-US" dirty="0" smtClean="0"/>
              <a:t>The </a:t>
            </a:r>
            <a:r>
              <a:rPr lang="en-US" b="1" dirty="0" smtClean="0"/>
              <a:t>ischemic index </a:t>
            </a:r>
            <a:r>
              <a:rPr lang="en-US" dirty="0" smtClean="0"/>
              <a:t>is the ratio of ankle to brachial pressure.</a:t>
            </a:r>
          </a:p>
          <a:p>
            <a:pPr algn="l" rtl="0"/>
            <a:endParaRPr lang="ar-SY" dirty="0"/>
          </a:p>
        </p:txBody>
      </p:sp>
      <p:pic>
        <p:nvPicPr>
          <p:cNvPr id="5" name="عنصر نائب للمحتوى 4" descr="DSC03168.JPG"/>
          <p:cNvPicPr>
            <a:picLocks noGrp="1" noChangeAspect="1"/>
          </p:cNvPicPr>
          <p:nvPr>
            <p:ph sz="half" idx="2"/>
          </p:nvPr>
        </p:nvPicPr>
        <p:blipFill>
          <a:blip r:embed="rId2" cstate="print"/>
          <a:stretch>
            <a:fillRect/>
          </a:stretch>
        </p:blipFill>
        <p:spPr>
          <a:xfrm rot="5400000">
            <a:off x="3912089" y="2126125"/>
            <a:ext cx="5407859" cy="4055894"/>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a:xfrm>
            <a:off x="428596" y="2234184"/>
            <a:ext cx="4038600" cy="4623816"/>
          </a:xfrm>
        </p:spPr>
        <p:txBody>
          <a:bodyPr/>
          <a:lstStyle/>
          <a:p>
            <a:pPr algn="l" rtl="0"/>
            <a:r>
              <a:rPr lang="en-US" dirty="0" smtClean="0"/>
              <a:t>Direct pressures in the toe probably are the most helpful.</a:t>
            </a:r>
          </a:p>
          <a:p>
            <a:pPr algn="l" rtl="0"/>
            <a:endParaRPr lang="ar-SY" dirty="0"/>
          </a:p>
        </p:txBody>
      </p:sp>
      <p:pic>
        <p:nvPicPr>
          <p:cNvPr id="5" name="عنصر نائب للمحتوى 4" descr="DSC03189.JPG"/>
          <p:cNvPicPr>
            <a:picLocks noGrp="1" noChangeAspect="1"/>
          </p:cNvPicPr>
          <p:nvPr>
            <p:ph sz="half" idx="2"/>
          </p:nvPr>
        </p:nvPicPr>
        <p:blipFill>
          <a:blip r:embed="rId2" cstate="print"/>
          <a:stretch>
            <a:fillRect/>
          </a:stretch>
        </p:blipFill>
        <p:spPr>
          <a:xfrm>
            <a:off x="4494720" y="1785926"/>
            <a:ext cx="4649280" cy="348696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4" name="Picture 4" descr="9">
            <a:hlinkClick r:id="rId2" action="ppaction://hlinksldjump"/>
          </p:cNvPr>
          <p:cNvPicPr>
            <a:picLocks noGrp="1" noChangeAspect="1" noChangeArrowheads="1"/>
          </p:cNvPicPr>
          <p:nvPr>
            <p:ph idx="1"/>
          </p:nvPr>
        </p:nvPicPr>
        <p:blipFill>
          <a:blip r:embed="rId3"/>
          <a:srcRect/>
          <a:stretch>
            <a:fillRect/>
          </a:stretch>
        </p:blipFill>
        <p:spPr bwMode="auto">
          <a:xfrm>
            <a:off x="0" y="1714487"/>
            <a:ext cx="9144761" cy="47462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Wagner </a:t>
            </a:r>
            <a:r>
              <a:rPr lang="en-US" dirty="0" err="1" smtClean="0"/>
              <a:t>classiﬁcation</a:t>
            </a:r>
            <a:endParaRPr lang="ar-SY" dirty="0"/>
          </a:p>
        </p:txBody>
      </p:sp>
      <p:sp>
        <p:nvSpPr>
          <p:cNvPr id="3" name="عنصر نائب للمحتوى 2"/>
          <p:cNvSpPr>
            <a:spLocks noGrp="1"/>
          </p:cNvSpPr>
          <p:nvPr>
            <p:ph idx="1"/>
          </p:nvPr>
        </p:nvSpPr>
        <p:spPr>
          <a:xfrm>
            <a:off x="457200" y="1775191"/>
            <a:ext cx="8229600" cy="5297147"/>
          </a:xfrm>
        </p:spPr>
        <p:txBody>
          <a:bodyPr/>
          <a:lstStyle/>
          <a:p>
            <a:pPr algn="l" rtl="0"/>
            <a:r>
              <a:rPr lang="en-US" dirty="0" smtClean="0"/>
              <a:t>Grade 0—skin intact, but bony deformities produce a “foot at risk” </a:t>
            </a:r>
          </a:p>
          <a:p>
            <a:pPr algn="l" rtl="0"/>
            <a:r>
              <a:rPr lang="en-US" dirty="0" smtClean="0"/>
              <a:t>Grade 1—localized, </a:t>
            </a:r>
            <a:r>
              <a:rPr lang="en-US" dirty="0" err="1" smtClean="0"/>
              <a:t>superﬁcial</a:t>
            </a:r>
            <a:r>
              <a:rPr lang="en-US" dirty="0" smtClean="0"/>
              <a:t> ulcer </a:t>
            </a:r>
          </a:p>
          <a:p>
            <a:pPr algn="l" rtl="0"/>
            <a:r>
              <a:rPr lang="en-US" dirty="0" smtClean="0"/>
              <a:t>Grade 2—deep ulcer to tendon, bone, ligament, or joint  </a:t>
            </a:r>
          </a:p>
          <a:p>
            <a:pPr algn="l" rtl="0"/>
            <a:r>
              <a:rPr lang="en-US" dirty="0" smtClean="0"/>
              <a:t>Grade 3—deep abscess, </a:t>
            </a:r>
            <a:r>
              <a:rPr lang="en-US" dirty="0" err="1" smtClean="0"/>
              <a:t>osteomyelitis</a:t>
            </a:r>
            <a:r>
              <a:rPr lang="en-US" dirty="0" smtClean="0"/>
              <a:t>  </a:t>
            </a:r>
          </a:p>
          <a:p>
            <a:pPr algn="l" rtl="0"/>
            <a:r>
              <a:rPr lang="en-US" dirty="0" smtClean="0"/>
              <a:t>Grade 4—gangrene of toes or forefoot  </a:t>
            </a:r>
          </a:p>
          <a:p>
            <a:pPr algn="l" rtl="0"/>
            <a:r>
              <a:rPr lang="en-US" dirty="0" smtClean="0"/>
              <a:t>Grade 5—gangrene of entire foot.</a:t>
            </a:r>
            <a:endParaRPr lang="ar-SY"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smtClean="0"/>
              <a:t>Eichenholz</a:t>
            </a:r>
            <a:r>
              <a:rPr lang="en-US" dirty="0" smtClean="0"/>
              <a:t> classification  </a:t>
            </a:r>
            <a:endParaRPr lang="ar-SY" dirty="0"/>
          </a:p>
        </p:txBody>
      </p:sp>
      <p:sp>
        <p:nvSpPr>
          <p:cNvPr id="3" name="عنصر نائب للمحتوى 2"/>
          <p:cNvSpPr>
            <a:spLocks noGrp="1"/>
          </p:cNvSpPr>
          <p:nvPr>
            <p:ph idx="1"/>
          </p:nvPr>
        </p:nvSpPr>
        <p:spPr>
          <a:xfrm>
            <a:off x="457200" y="1775191"/>
            <a:ext cx="8543956" cy="4625609"/>
          </a:xfrm>
        </p:spPr>
        <p:txBody>
          <a:bodyPr/>
          <a:lstStyle/>
          <a:p>
            <a:pPr algn="l" rtl="0">
              <a:buNone/>
            </a:pPr>
            <a:r>
              <a:rPr lang="en-US" dirty="0" smtClean="0"/>
              <a:t>staging system that is useful in Charcot </a:t>
            </a:r>
            <a:r>
              <a:rPr lang="en-US" dirty="0" err="1" smtClean="0"/>
              <a:t>arthropathy</a:t>
            </a:r>
            <a:r>
              <a:rPr lang="en-US" dirty="0" smtClean="0"/>
              <a:t>:</a:t>
            </a:r>
          </a:p>
          <a:p>
            <a:pPr algn="l" rtl="0"/>
            <a:r>
              <a:rPr lang="en-US" dirty="0" smtClean="0"/>
              <a:t>Stage 0—unilateral edema, </a:t>
            </a:r>
            <a:r>
              <a:rPr lang="en-US" dirty="0" err="1" smtClean="0"/>
              <a:t>erythema</a:t>
            </a:r>
            <a:r>
              <a:rPr lang="en-US" dirty="0" smtClean="0"/>
              <a:t>, and associated warmth; no break in skin integrity; radiographs negative or show local osteoporosis.</a:t>
            </a:r>
            <a:endParaRPr lang="ar-SY"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15052016830.jpg"/>
          <p:cNvPicPr>
            <a:picLocks noChangeAspect="1"/>
          </p:cNvPicPr>
          <p:nvPr/>
        </p:nvPicPr>
        <p:blipFill>
          <a:blip r:embed="rId2" cstate="print"/>
          <a:stretch>
            <a:fillRect/>
          </a:stretch>
        </p:blipFill>
        <p:spPr>
          <a:xfrm>
            <a:off x="2644902" y="0"/>
            <a:ext cx="3854196"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Stage I—unilateral edema, </a:t>
            </a:r>
            <a:r>
              <a:rPr lang="en-US" dirty="0" err="1" smtClean="0"/>
              <a:t>erythema</a:t>
            </a:r>
            <a:r>
              <a:rPr lang="en-US" dirty="0" smtClean="0"/>
              <a:t>, and unilateral warmth; radiographs show osseous destruction, joint dislocation or </a:t>
            </a:r>
            <a:r>
              <a:rPr lang="en-US" dirty="0" err="1" smtClean="0"/>
              <a:t>subluxation</a:t>
            </a:r>
            <a:endParaRPr lang="en-US" dirty="0" smtClean="0"/>
          </a:p>
          <a:p>
            <a:pPr algn="l" rtl="0"/>
            <a:r>
              <a:rPr lang="en-US" dirty="0" smtClean="0"/>
              <a:t>Stage II—decreased local edema, </a:t>
            </a:r>
            <a:r>
              <a:rPr lang="en-US" dirty="0" err="1" smtClean="0"/>
              <a:t>erythema</a:t>
            </a:r>
            <a:r>
              <a:rPr lang="en-US" dirty="0" smtClean="0"/>
              <a:t>, and associated warmth; radiographs show coalescence of small fracture fragments and absorption of </a:t>
            </a:r>
            <a:r>
              <a:rPr lang="en-US" dirty="0" err="1" smtClean="0"/>
              <a:t>ﬁne</a:t>
            </a:r>
            <a:r>
              <a:rPr lang="en-US" dirty="0" smtClean="0"/>
              <a:t> bone debris </a:t>
            </a:r>
          </a:p>
          <a:p>
            <a:pPr algn="l" rtl="0"/>
            <a:r>
              <a:rPr lang="en-US" dirty="0" smtClean="0"/>
              <a:t>Stage III—no or minimal edema, </a:t>
            </a:r>
            <a:r>
              <a:rPr lang="en-US" dirty="0" err="1" smtClean="0"/>
              <a:t>erythema</a:t>
            </a:r>
            <a:r>
              <a:rPr lang="en-US" dirty="0" smtClean="0"/>
              <a:t>, or increased warmth; radiographs show consolidation and remodeling of fracture fragments.</a:t>
            </a:r>
            <a:endParaRPr lang="ar-SY"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0" dirty="0" smtClean="0"/>
              <a:t>Risk Factors for Diabetic Foot Ulcers</a:t>
            </a:r>
            <a:endParaRPr lang="ar-SY" dirty="0"/>
          </a:p>
        </p:txBody>
      </p:sp>
      <p:sp>
        <p:nvSpPr>
          <p:cNvPr id="3" name="عنصر نائب للمحتوى 2"/>
          <p:cNvSpPr>
            <a:spLocks noGrp="1"/>
          </p:cNvSpPr>
          <p:nvPr>
            <p:ph idx="1"/>
          </p:nvPr>
        </p:nvSpPr>
        <p:spPr/>
        <p:txBody>
          <a:bodyPr>
            <a:normAutofit fontScale="92500" lnSpcReduction="10000"/>
          </a:bodyPr>
          <a:lstStyle/>
          <a:p>
            <a:pPr algn="l" rtl="0" fontAlgn="base"/>
            <a:r>
              <a:rPr lang="en-US" dirty="0" smtClean="0"/>
              <a:t>poorly fitted or poor quality</a:t>
            </a:r>
            <a:r>
              <a:rPr lang="en-US" b="1" dirty="0" smtClean="0"/>
              <a:t> shoes</a:t>
            </a:r>
          </a:p>
          <a:p>
            <a:pPr algn="l" rtl="0" fontAlgn="base"/>
            <a:r>
              <a:rPr lang="en-US" dirty="0" smtClean="0"/>
              <a:t>poor </a:t>
            </a:r>
            <a:r>
              <a:rPr lang="en-US" b="1" dirty="0" smtClean="0"/>
              <a:t>hygiene</a:t>
            </a:r>
            <a:r>
              <a:rPr lang="en-US" dirty="0" smtClean="0"/>
              <a:t> (not washing regularly or thoroughly)</a:t>
            </a:r>
          </a:p>
          <a:p>
            <a:pPr algn="l" rtl="0" fontAlgn="base"/>
            <a:r>
              <a:rPr lang="en-US" dirty="0" smtClean="0"/>
              <a:t>improper trimming of </a:t>
            </a:r>
            <a:r>
              <a:rPr lang="en-US" b="1" dirty="0" smtClean="0"/>
              <a:t>toenails</a:t>
            </a:r>
          </a:p>
          <a:p>
            <a:pPr algn="l" rtl="0" fontAlgn="base"/>
            <a:r>
              <a:rPr lang="en-US" b="1" dirty="0" smtClean="0"/>
              <a:t>alcohol</a:t>
            </a:r>
            <a:r>
              <a:rPr lang="en-US" dirty="0" smtClean="0"/>
              <a:t> consumption</a:t>
            </a:r>
          </a:p>
          <a:p>
            <a:pPr algn="l" rtl="0" fontAlgn="base"/>
            <a:r>
              <a:rPr lang="en-US" b="1" dirty="0" smtClean="0"/>
              <a:t>eye</a:t>
            </a:r>
            <a:r>
              <a:rPr lang="en-US" dirty="0" smtClean="0"/>
              <a:t> disease from diabetes</a:t>
            </a:r>
          </a:p>
          <a:p>
            <a:pPr algn="l" rtl="0" fontAlgn="base"/>
            <a:r>
              <a:rPr lang="en-US" b="1" dirty="0" smtClean="0"/>
              <a:t>heart</a:t>
            </a:r>
            <a:r>
              <a:rPr lang="en-US" dirty="0" smtClean="0"/>
              <a:t> disease</a:t>
            </a:r>
          </a:p>
          <a:p>
            <a:pPr algn="l" rtl="0" fontAlgn="base"/>
            <a:r>
              <a:rPr lang="en-US" b="1" dirty="0" smtClean="0"/>
              <a:t>kidney</a:t>
            </a:r>
            <a:r>
              <a:rPr lang="en-US" dirty="0" smtClean="0"/>
              <a:t> disease</a:t>
            </a:r>
          </a:p>
          <a:p>
            <a:pPr algn="l" rtl="0" fontAlgn="base"/>
            <a:r>
              <a:rPr lang="en-US" b="1" dirty="0" smtClean="0"/>
              <a:t>obesity</a:t>
            </a:r>
          </a:p>
          <a:p>
            <a:pPr algn="l" rtl="0" fontAlgn="base"/>
            <a:r>
              <a:rPr lang="en-US" b="1" dirty="0" smtClean="0"/>
              <a:t>tobacco</a:t>
            </a:r>
            <a:r>
              <a:rPr lang="en-US" dirty="0" smtClean="0"/>
              <a:t> use (inhibits blood circulation).</a:t>
            </a:r>
          </a:p>
          <a:p>
            <a:endParaRPr lang="ar-SY"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Diagnosis</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Examination for early signs of neuropathy should include the use of Semmes–Weinstein hairs (for test- </a:t>
            </a:r>
            <a:r>
              <a:rPr lang="en-US" dirty="0" err="1" smtClean="0"/>
              <a:t>ing</a:t>
            </a:r>
            <a:r>
              <a:rPr lang="en-US" dirty="0" smtClean="0"/>
              <a:t> </a:t>
            </a:r>
            <a:r>
              <a:rPr lang="en-US" b="1" dirty="0" smtClean="0"/>
              <a:t>skin sensibility</a:t>
            </a:r>
            <a:r>
              <a:rPr lang="en-US" dirty="0" smtClean="0"/>
              <a:t>) and a </a:t>
            </a:r>
            <a:r>
              <a:rPr lang="en-US" dirty="0" err="1" smtClean="0"/>
              <a:t>biothesiometer</a:t>
            </a:r>
            <a:r>
              <a:rPr lang="en-US" dirty="0" smtClean="0"/>
              <a:t> (for testing </a:t>
            </a:r>
            <a:r>
              <a:rPr lang="en-US" b="1" dirty="0" smtClean="0"/>
              <a:t>vibration sense</a:t>
            </a:r>
            <a:r>
              <a:rPr lang="en-US" dirty="0" smtClean="0"/>
              <a:t>). Peripheral vascular examination is enhanced by using a </a:t>
            </a:r>
            <a:r>
              <a:rPr lang="en-US" b="1" dirty="0" smtClean="0"/>
              <a:t>Doppler ultrasound </a:t>
            </a:r>
            <a:r>
              <a:rPr lang="en-US" dirty="0" smtClean="0"/>
              <a:t>probe. Frequently, multiple bacterial types are isolated (anaerobes make a regular appearance). </a:t>
            </a:r>
            <a:r>
              <a:rPr lang="en-US" b="1" dirty="0" smtClean="0"/>
              <a:t>X-ray</a:t>
            </a:r>
            <a:r>
              <a:rPr lang="en-US" dirty="0" smtClean="0"/>
              <a:t> examination may reveal </a:t>
            </a:r>
            <a:r>
              <a:rPr lang="en-US" dirty="0" err="1" smtClean="0"/>
              <a:t>periosteal</a:t>
            </a:r>
            <a:r>
              <a:rPr lang="en-US" dirty="0" smtClean="0"/>
              <a:t> reactions, osteoporosis, cortical defects near the </a:t>
            </a:r>
            <a:r>
              <a:rPr lang="en-US" dirty="0" err="1" smtClean="0"/>
              <a:t>articular</a:t>
            </a:r>
            <a:r>
              <a:rPr lang="en-US" dirty="0" smtClean="0"/>
              <a:t> margins and </a:t>
            </a:r>
            <a:r>
              <a:rPr lang="en-US" dirty="0" err="1" smtClean="0"/>
              <a:t>osteolysis</a:t>
            </a:r>
            <a:r>
              <a:rPr lang="en-US" dirty="0" smtClean="0"/>
              <a:t> – often collectively described as ‘diabetic osteopathy’.</a:t>
            </a:r>
            <a:endParaRPr lang="ar-SY"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err="1" smtClean="0"/>
              <a:t>Cellulitis</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The </a:t>
            </a:r>
            <a:r>
              <a:rPr lang="en-US" b="1" dirty="0" smtClean="0"/>
              <a:t>WBC</a:t>
            </a:r>
            <a:r>
              <a:rPr lang="en-US" dirty="0" smtClean="0"/>
              <a:t> and </a:t>
            </a:r>
            <a:r>
              <a:rPr lang="en-US" b="1" dirty="0" smtClean="0"/>
              <a:t>ESR</a:t>
            </a:r>
            <a:r>
              <a:rPr lang="en-US" dirty="0" smtClean="0"/>
              <a:t> are slightly or moderately elevated, but these elevations are not diagnostic</a:t>
            </a:r>
          </a:p>
          <a:p>
            <a:pPr algn="l" rtl="0"/>
            <a:r>
              <a:rPr lang="en-US" b="1" dirty="0" smtClean="0"/>
              <a:t>Blood culture </a:t>
            </a:r>
            <a:r>
              <a:rPr lang="en-US" dirty="0" smtClean="0"/>
              <a:t>results are usually negative; if positive, they usually indicate the presence of group A or group B streptococci</a:t>
            </a:r>
          </a:p>
          <a:p>
            <a:pPr algn="l" rtl="0"/>
            <a:r>
              <a:rPr lang="en-US" b="1" dirty="0" smtClean="0"/>
              <a:t>Cultures of skin </a:t>
            </a:r>
            <a:r>
              <a:rPr lang="en-US" dirty="0" smtClean="0"/>
              <a:t>via aspiration or biopsy are generally unrewarding; aspiration of a sample from the leading edge of the </a:t>
            </a:r>
            <a:r>
              <a:rPr lang="en-US" dirty="0" err="1" smtClean="0"/>
              <a:t>erythematous</a:t>
            </a:r>
            <a:r>
              <a:rPr lang="en-US" dirty="0" smtClean="0"/>
              <a:t> border has a low yield (likely &lt; 5%) but may be used if the likely organism must be identified on initial presentation.</a:t>
            </a:r>
          </a:p>
          <a:p>
            <a:endParaRPr lang="ar-SY"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smtClean="0"/>
              <a:t>Skin and soft-tissue infections</a:t>
            </a:r>
            <a:endParaRPr lang="ar-SY" dirty="0"/>
          </a:p>
        </p:txBody>
      </p:sp>
      <p:sp>
        <p:nvSpPr>
          <p:cNvPr id="3" name="عنصر نائب للمحتوى 2"/>
          <p:cNvSpPr>
            <a:spLocks noGrp="1"/>
          </p:cNvSpPr>
          <p:nvPr>
            <p:ph idx="1"/>
          </p:nvPr>
        </p:nvSpPr>
        <p:spPr/>
        <p:txBody>
          <a:bodyPr>
            <a:normAutofit fontScale="85000" lnSpcReduction="20000"/>
          </a:bodyPr>
          <a:lstStyle/>
          <a:p>
            <a:pPr algn="l" rtl="0"/>
            <a:r>
              <a:rPr lang="en-US" dirty="0" smtClean="0"/>
              <a:t>The </a:t>
            </a:r>
            <a:r>
              <a:rPr lang="en-US" b="1" dirty="0" smtClean="0"/>
              <a:t>WBC</a:t>
            </a:r>
            <a:r>
              <a:rPr lang="en-US" dirty="0" smtClean="0"/>
              <a:t> and </a:t>
            </a:r>
            <a:r>
              <a:rPr lang="en-US" b="1" dirty="0" smtClean="0"/>
              <a:t>ESR</a:t>
            </a:r>
            <a:r>
              <a:rPr lang="en-US" dirty="0" smtClean="0"/>
              <a:t> are mildly or moderately elevated</a:t>
            </a:r>
          </a:p>
          <a:p>
            <a:pPr algn="l" rtl="0"/>
            <a:r>
              <a:rPr lang="en-US" dirty="0" smtClean="0"/>
              <a:t>If </a:t>
            </a:r>
            <a:r>
              <a:rPr lang="en-US" dirty="0" err="1" smtClean="0"/>
              <a:t>bullae</a:t>
            </a:r>
            <a:r>
              <a:rPr lang="en-US" dirty="0" smtClean="0"/>
              <a:t> are present, Gram stain and culture results from aspirated </a:t>
            </a:r>
            <a:r>
              <a:rPr lang="en-US" dirty="0" err="1" smtClean="0"/>
              <a:t>exudate</a:t>
            </a:r>
            <a:r>
              <a:rPr lang="en-US" dirty="0" smtClean="0"/>
              <a:t> from a </a:t>
            </a:r>
            <a:r>
              <a:rPr lang="en-US" dirty="0" err="1" smtClean="0"/>
              <a:t>bullous</a:t>
            </a:r>
            <a:r>
              <a:rPr lang="en-US" dirty="0" smtClean="0"/>
              <a:t> lesion may help identify the pathogen</a:t>
            </a:r>
          </a:p>
          <a:p>
            <a:pPr algn="l" rtl="0"/>
            <a:r>
              <a:rPr lang="en-US" b="1" dirty="0" smtClean="0"/>
              <a:t>Blood culture </a:t>
            </a:r>
            <a:r>
              <a:rPr lang="en-US" dirty="0" smtClean="0"/>
              <a:t>results may be positive</a:t>
            </a:r>
          </a:p>
          <a:p>
            <a:pPr algn="l" rtl="0"/>
            <a:r>
              <a:rPr lang="en-US" dirty="0" smtClean="0"/>
              <a:t>In suspected deep soft-tissue infection, plain radiography, </a:t>
            </a:r>
            <a:r>
              <a:rPr lang="en-US" b="1" dirty="0" smtClean="0"/>
              <a:t>CT</a:t>
            </a:r>
            <a:r>
              <a:rPr lang="en-US" dirty="0" smtClean="0"/>
              <a:t>, or </a:t>
            </a:r>
            <a:r>
              <a:rPr lang="en-US" b="1" dirty="0" smtClean="0"/>
              <a:t>MRI</a:t>
            </a:r>
            <a:r>
              <a:rPr lang="en-US" dirty="0" smtClean="0"/>
              <a:t> to evaluate for compartment syndrome or for gas or a foreign body</a:t>
            </a:r>
            <a:r>
              <a:rPr lang="en-US" baseline="30000" dirty="0" smtClean="0"/>
              <a:t> </a:t>
            </a:r>
            <a:r>
              <a:rPr lang="en-US" dirty="0" smtClean="0"/>
              <a:t>; excessive gas signifies a mixed aerobic-anaerobic infection, in contrast to gas gangrene (</a:t>
            </a:r>
            <a:r>
              <a:rPr lang="en-US" dirty="0" err="1" smtClean="0"/>
              <a:t>clostridial</a:t>
            </a:r>
            <a:r>
              <a:rPr lang="en-US" dirty="0" smtClean="0"/>
              <a:t> </a:t>
            </a:r>
            <a:r>
              <a:rPr lang="en-US" dirty="0" err="1" smtClean="0"/>
              <a:t>myonecrosis</a:t>
            </a:r>
            <a:r>
              <a:rPr lang="en-US" dirty="0" smtClean="0"/>
              <a:t>)</a:t>
            </a:r>
          </a:p>
          <a:p>
            <a:pPr algn="l" rtl="0"/>
            <a:r>
              <a:rPr lang="en-US" b="1" dirty="0" smtClean="0"/>
              <a:t>Cultures of samples aspirated </a:t>
            </a:r>
            <a:r>
              <a:rPr lang="en-US" dirty="0" smtClean="0"/>
              <a:t>from deep-skin and soft-tissue infections may be used to identify the organism.</a:t>
            </a:r>
          </a:p>
          <a:p>
            <a:endParaRPr lang="ar-SY"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smtClean="0"/>
              <a:t>Acute </a:t>
            </a:r>
            <a:r>
              <a:rPr lang="en-US" b="0" i="1" dirty="0" err="1" smtClean="0"/>
              <a:t>osteomyelitis</a:t>
            </a:r>
            <a:endParaRPr lang="ar-SY" dirty="0"/>
          </a:p>
        </p:txBody>
      </p:sp>
      <p:sp>
        <p:nvSpPr>
          <p:cNvPr id="3" name="عنصر نائب للمحتوى 2"/>
          <p:cNvSpPr>
            <a:spLocks noGrp="1"/>
          </p:cNvSpPr>
          <p:nvPr>
            <p:ph idx="1"/>
          </p:nvPr>
        </p:nvSpPr>
        <p:spPr/>
        <p:txBody>
          <a:bodyPr>
            <a:normAutofit fontScale="85000" lnSpcReduction="10000"/>
          </a:bodyPr>
          <a:lstStyle/>
          <a:p>
            <a:pPr algn="l" rtl="0"/>
            <a:r>
              <a:rPr lang="en-US" dirty="0" smtClean="0"/>
              <a:t>The </a:t>
            </a:r>
            <a:r>
              <a:rPr lang="en-US" b="1" dirty="0" smtClean="0"/>
              <a:t>WBC</a:t>
            </a:r>
            <a:r>
              <a:rPr lang="en-US" dirty="0" smtClean="0"/>
              <a:t> usually reveals </a:t>
            </a:r>
            <a:r>
              <a:rPr lang="en-US" dirty="0" err="1" smtClean="0"/>
              <a:t>leukocytosis</a:t>
            </a:r>
            <a:r>
              <a:rPr lang="en-US" dirty="0" smtClean="0"/>
              <a:t>, and the </a:t>
            </a:r>
            <a:r>
              <a:rPr lang="en-US" b="1" dirty="0" smtClean="0"/>
              <a:t>ESR</a:t>
            </a:r>
            <a:r>
              <a:rPr lang="en-US" dirty="0" smtClean="0"/>
              <a:t> is moderately or highly elevated.</a:t>
            </a:r>
          </a:p>
          <a:p>
            <a:pPr algn="l" rtl="0"/>
            <a:r>
              <a:rPr lang="en-US" b="1" dirty="0" smtClean="0"/>
              <a:t>Blood culture </a:t>
            </a:r>
            <a:r>
              <a:rPr lang="en-US" dirty="0" smtClean="0"/>
              <a:t>results are usually negative; when positive, the findings most frequently indicate the presence of </a:t>
            </a:r>
            <a:r>
              <a:rPr lang="en-US" i="1" dirty="0" smtClean="0"/>
              <a:t>S </a:t>
            </a:r>
            <a:r>
              <a:rPr lang="en-US" i="1" dirty="0" err="1" smtClean="0"/>
              <a:t>aureus</a:t>
            </a:r>
            <a:endParaRPr lang="en-US" dirty="0" smtClean="0"/>
          </a:p>
          <a:p>
            <a:pPr algn="l" rtl="0"/>
            <a:r>
              <a:rPr lang="en-US" dirty="0" smtClean="0"/>
              <a:t>For affected long bones, </a:t>
            </a:r>
            <a:r>
              <a:rPr lang="en-US" b="1" dirty="0" smtClean="0"/>
              <a:t>plain radiographic </a:t>
            </a:r>
            <a:r>
              <a:rPr lang="en-US" dirty="0" smtClean="0"/>
              <a:t>findings generally become abnormal after 10-14 days; soft-tissue swelling and </a:t>
            </a:r>
            <a:r>
              <a:rPr lang="en-US" dirty="0" err="1" smtClean="0"/>
              <a:t>periosteal</a:t>
            </a:r>
            <a:r>
              <a:rPr lang="en-US" dirty="0" smtClean="0"/>
              <a:t> elevation are the earliest signs</a:t>
            </a:r>
          </a:p>
          <a:p>
            <a:pPr algn="l" rtl="0"/>
            <a:r>
              <a:rPr lang="en-US" b="1" dirty="0" smtClean="0"/>
              <a:t>Bone scans </a:t>
            </a:r>
            <a:r>
              <a:rPr lang="en-US" dirty="0" smtClean="0"/>
              <a:t>are preferred to gallium or indium scans; bone-scan findings are positive within 24 hours</a:t>
            </a:r>
          </a:p>
          <a:p>
            <a:pPr algn="l" rtl="0"/>
            <a:r>
              <a:rPr lang="en-US" dirty="0" smtClean="0"/>
              <a:t>Bone biopsy is not necessary.</a:t>
            </a:r>
          </a:p>
          <a:p>
            <a:endParaRPr lang="ar-SY"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i="1" dirty="0" smtClean="0"/>
              <a:t>Chronic </a:t>
            </a:r>
            <a:r>
              <a:rPr lang="en-US" b="0" i="1" dirty="0" err="1" smtClean="0"/>
              <a:t>osteomyelitis</a:t>
            </a:r>
            <a:endParaRPr lang="ar-SY" dirty="0"/>
          </a:p>
        </p:txBody>
      </p:sp>
      <p:sp>
        <p:nvSpPr>
          <p:cNvPr id="3" name="عنصر نائب للمحتوى 2"/>
          <p:cNvSpPr>
            <a:spLocks noGrp="1"/>
          </p:cNvSpPr>
          <p:nvPr>
            <p:ph idx="1"/>
          </p:nvPr>
        </p:nvSpPr>
        <p:spPr/>
        <p:txBody>
          <a:bodyPr>
            <a:normAutofit fontScale="77500" lnSpcReduction="20000"/>
          </a:bodyPr>
          <a:lstStyle/>
          <a:p>
            <a:pPr algn="l" rtl="0"/>
            <a:r>
              <a:rPr lang="en-US" dirty="0" smtClean="0"/>
              <a:t>The </a:t>
            </a:r>
            <a:r>
              <a:rPr lang="en-US" b="1" dirty="0" smtClean="0"/>
              <a:t>WBC</a:t>
            </a:r>
            <a:r>
              <a:rPr lang="en-US" dirty="0" smtClean="0"/>
              <a:t> is often within the reference range; the </a:t>
            </a:r>
            <a:r>
              <a:rPr lang="en-US" b="1" dirty="0" smtClean="0"/>
              <a:t>ESR</a:t>
            </a:r>
            <a:r>
              <a:rPr lang="en-US" dirty="0" smtClean="0"/>
              <a:t> is usually very highly elevated and; the </a:t>
            </a:r>
            <a:r>
              <a:rPr lang="en-US" b="1" dirty="0" smtClean="0"/>
              <a:t>platelet count </a:t>
            </a:r>
            <a:r>
              <a:rPr lang="en-US" dirty="0" smtClean="0"/>
              <a:t>is also often elevated</a:t>
            </a:r>
          </a:p>
          <a:p>
            <a:pPr algn="l" rtl="0"/>
            <a:r>
              <a:rPr lang="en-US" b="1" dirty="0" smtClean="0"/>
              <a:t>Blood culture </a:t>
            </a:r>
            <a:r>
              <a:rPr lang="en-US" dirty="0" smtClean="0"/>
              <a:t>results are usually negative</a:t>
            </a:r>
          </a:p>
          <a:p>
            <a:pPr algn="l" rtl="0"/>
            <a:r>
              <a:rPr lang="en-US" b="1" dirty="0" smtClean="0"/>
              <a:t>Plain radiographic </a:t>
            </a:r>
            <a:r>
              <a:rPr lang="en-US" dirty="0" smtClean="0"/>
              <a:t>findings are invariably abnormal</a:t>
            </a:r>
          </a:p>
          <a:p>
            <a:pPr algn="l" rtl="0"/>
            <a:r>
              <a:rPr lang="en-US" dirty="0" smtClean="0"/>
              <a:t>Bone scans are usually unnecessary unless diagnostic confusion exists with another disorder (</a:t>
            </a:r>
            <a:r>
              <a:rPr lang="en-US" dirty="0" err="1" smtClean="0"/>
              <a:t>eg</a:t>
            </a:r>
            <a:r>
              <a:rPr lang="en-US" dirty="0" smtClean="0"/>
              <a:t>, bone tumor); an MRI scan would also be helpful in such a situation</a:t>
            </a:r>
          </a:p>
          <a:p>
            <a:pPr algn="l" rtl="0"/>
            <a:r>
              <a:rPr lang="en-US" b="1" dirty="0" smtClean="0"/>
              <a:t>Bone biopsy </a:t>
            </a:r>
            <a:r>
              <a:rPr lang="en-US" dirty="0" smtClean="0"/>
              <a:t>is the preferred way to identify the causative pathogen</a:t>
            </a:r>
          </a:p>
          <a:p>
            <a:pPr algn="l" rtl="0"/>
            <a:r>
              <a:rPr lang="en-US" dirty="0" smtClean="0"/>
              <a:t>Important pathogens include </a:t>
            </a:r>
            <a:r>
              <a:rPr lang="en-US" i="1" dirty="0" err="1" smtClean="0"/>
              <a:t>Bacteroides</a:t>
            </a:r>
            <a:r>
              <a:rPr lang="en-US" i="1" dirty="0" smtClean="0"/>
              <a:t> </a:t>
            </a:r>
            <a:r>
              <a:rPr lang="en-US" i="1" dirty="0" err="1" smtClean="0"/>
              <a:t>fragilis</a:t>
            </a:r>
            <a:r>
              <a:rPr lang="en-US" i="1" dirty="0" smtClean="0"/>
              <a:t>, E coli, Proteus mirabilis, and </a:t>
            </a:r>
            <a:r>
              <a:rPr lang="en-US" i="1" dirty="0" err="1" smtClean="0"/>
              <a:t>Klebsiella</a:t>
            </a:r>
            <a:r>
              <a:rPr lang="en-US" i="1" dirty="0" smtClean="0"/>
              <a:t> </a:t>
            </a:r>
            <a:r>
              <a:rPr lang="en-US" i="1" dirty="0" err="1" smtClean="0"/>
              <a:t>pneumoniae</a:t>
            </a:r>
            <a:r>
              <a:rPr lang="en-US" i="1" dirty="0" smtClean="0"/>
              <a:t>; Pseudomonas </a:t>
            </a:r>
            <a:r>
              <a:rPr lang="en-US" i="1" dirty="0" err="1" smtClean="0"/>
              <a:t>aeruginosa</a:t>
            </a:r>
            <a:r>
              <a:rPr lang="en-US" dirty="0" smtClean="0"/>
              <a:t> is usually not the causative organism.</a:t>
            </a:r>
          </a:p>
          <a:p>
            <a:endParaRPr lang="ar-SY"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dirty="0" smtClean="0"/>
              <a:t>Assessment and treatment</a:t>
            </a:r>
            <a:endParaRPr lang="ar-SY" dirty="0"/>
          </a:p>
        </p:txBody>
      </p:sp>
      <p:sp>
        <p:nvSpPr>
          <p:cNvPr id="3" name="عنصر نائب للمحتوى 2"/>
          <p:cNvSpPr>
            <a:spLocks noGrp="1"/>
          </p:cNvSpPr>
          <p:nvPr>
            <p:ph idx="1"/>
          </p:nvPr>
        </p:nvSpPr>
        <p:spPr/>
        <p:txBody>
          <a:bodyPr/>
          <a:lstStyle/>
          <a:p>
            <a:pPr algn="l" rtl="0"/>
            <a:r>
              <a:rPr lang="en-US" dirty="0" smtClean="0"/>
              <a:t>The diabetic patient presenting with a foot wound should be assessed at </a:t>
            </a:r>
            <a:r>
              <a:rPr lang="en-US" b="1" dirty="0" smtClean="0"/>
              <a:t>three</a:t>
            </a:r>
            <a:r>
              <a:rPr lang="en-US" dirty="0" smtClean="0"/>
              <a:t> levels- the patient as a whole, the affected limb and foot and the infected wound</a:t>
            </a:r>
          </a:p>
          <a:p>
            <a:pPr algn="l" rtl="0"/>
            <a:r>
              <a:rPr lang="en-US" dirty="0" smtClean="0"/>
              <a:t>There may be an obvious large wound or ulcer associated with </a:t>
            </a:r>
            <a:r>
              <a:rPr lang="en-US" dirty="0" err="1" smtClean="0"/>
              <a:t>erythema</a:t>
            </a:r>
            <a:r>
              <a:rPr lang="en-US" dirty="0" smtClean="0"/>
              <a:t> </a:t>
            </a:r>
            <a:r>
              <a:rPr lang="en-US" smtClean="0"/>
              <a:t>and pyrexia.</a:t>
            </a:r>
            <a:endParaRPr lang="ar-SY"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Management</a:t>
            </a:r>
            <a:endParaRPr lang="ar-SY" dirty="0"/>
          </a:p>
        </p:txBody>
      </p:sp>
      <p:sp>
        <p:nvSpPr>
          <p:cNvPr id="3" name="عنصر نائب للمحتوى 2"/>
          <p:cNvSpPr>
            <a:spLocks noGrp="1"/>
          </p:cNvSpPr>
          <p:nvPr>
            <p:ph idx="1"/>
          </p:nvPr>
        </p:nvSpPr>
        <p:spPr/>
        <p:txBody>
          <a:bodyPr/>
          <a:lstStyle/>
          <a:p>
            <a:pPr algn="l" rtl="0"/>
            <a:r>
              <a:rPr lang="en-US" dirty="0" smtClean="0"/>
              <a:t>Neuropathy, </a:t>
            </a:r>
            <a:r>
              <a:rPr lang="en-US" dirty="0" err="1" smtClean="0"/>
              <a:t>angiopathy</a:t>
            </a:r>
            <a:r>
              <a:rPr lang="en-US" dirty="0" smtClean="0"/>
              <a:t>, retinopathy, and nephropathy, alone or in combination and in varying degrees of severity, may </a:t>
            </a:r>
            <a:r>
              <a:rPr lang="en-US" dirty="0" err="1" smtClean="0"/>
              <a:t>inﬂuence</a:t>
            </a:r>
            <a:r>
              <a:rPr lang="en-US" dirty="0" smtClean="0"/>
              <a:t> the treatment of the diabetic foot</a:t>
            </a:r>
            <a:endParaRPr lang="ar-SY"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Management</a:t>
            </a:r>
            <a:endParaRPr lang="ar-SY" dirty="0"/>
          </a:p>
        </p:txBody>
      </p:sp>
      <p:sp>
        <p:nvSpPr>
          <p:cNvPr id="3" name="عنصر نائب للمحتوى 2"/>
          <p:cNvSpPr>
            <a:spLocks noGrp="1"/>
          </p:cNvSpPr>
          <p:nvPr>
            <p:ph idx="1"/>
          </p:nvPr>
        </p:nvSpPr>
        <p:spPr/>
        <p:txBody>
          <a:bodyPr>
            <a:normAutofit/>
          </a:bodyPr>
          <a:lstStyle/>
          <a:p>
            <a:pPr algn="l" rtl="0"/>
            <a:r>
              <a:rPr lang="en-US" dirty="0" smtClean="0"/>
              <a:t>The </a:t>
            </a:r>
            <a:r>
              <a:rPr lang="en-US" dirty="0" err="1" smtClean="0"/>
              <a:t>orthopaedic</a:t>
            </a:r>
            <a:r>
              <a:rPr lang="en-US" dirty="0" smtClean="0"/>
              <a:t> surgeon will usually be one member of a multidisciplinary </a:t>
            </a:r>
            <a:r>
              <a:rPr lang="en-US" b="1" dirty="0" smtClean="0"/>
              <a:t>team</a:t>
            </a:r>
            <a:r>
              <a:rPr lang="en-US" dirty="0" smtClean="0"/>
              <a:t> comprising a physician (or endocrinologist), surgeon, chiropodist and </a:t>
            </a:r>
            <a:r>
              <a:rPr lang="en-US" dirty="0" err="1" smtClean="0"/>
              <a:t>orthotist</a:t>
            </a:r>
            <a:r>
              <a:rPr lang="en-US" dirty="0" smtClean="0"/>
              <a:t>. </a:t>
            </a:r>
            <a:endParaRPr lang="ar-SY"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Diabetes Statistics	</a:t>
            </a:r>
          </a:p>
        </p:txBody>
      </p:sp>
      <p:sp>
        <p:nvSpPr>
          <p:cNvPr id="269315" name="Rectangle 3"/>
          <p:cNvSpPr>
            <a:spLocks noGrp="1" noChangeArrowheads="1"/>
          </p:cNvSpPr>
          <p:nvPr>
            <p:ph type="body" idx="1"/>
          </p:nvPr>
        </p:nvSpPr>
        <p:spPr>
          <a:xfrm>
            <a:off x="428596" y="1785926"/>
            <a:ext cx="8229600" cy="4625609"/>
          </a:xfrm>
        </p:spPr>
        <p:txBody>
          <a:bodyPr/>
          <a:lstStyle/>
          <a:p>
            <a:pPr algn="l" rtl="0"/>
            <a:r>
              <a:rPr lang="en-US" sz="2800" dirty="0"/>
              <a:t>According to the </a:t>
            </a:r>
            <a:r>
              <a:rPr lang="en-US" sz="2800" i="1" dirty="0"/>
              <a:t>American Diabetes Association, </a:t>
            </a:r>
            <a:r>
              <a:rPr lang="en-US" sz="2800" dirty="0"/>
              <a:t>there are 18.2 million people in the United States </a:t>
            </a:r>
            <a:r>
              <a:rPr lang="en-US" sz="2800" i="1" dirty="0"/>
              <a:t>6.3% </a:t>
            </a:r>
            <a:r>
              <a:rPr lang="en-US" sz="2800" dirty="0"/>
              <a:t>of the population who have diabetes.</a:t>
            </a:r>
          </a:p>
          <a:p>
            <a:pPr algn="l" rtl="0"/>
            <a:r>
              <a:rPr lang="en-US" sz="2800" dirty="0"/>
              <a:t>While an estimated 13 million have been diagnosed there are 5.2 million or 1/3 who have not yet been </a:t>
            </a:r>
            <a:r>
              <a:rPr lang="en-US" sz="2800" dirty="0" smtClean="0"/>
              <a:t>diagnosed.</a:t>
            </a:r>
          </a:p>
          <a:p>
            <a:pPr algn="l" rtl="0"/>
            <a:r>
              <a:rPr lang="en-US" sz="2800" dirty="0" smtClean="0"/>
              <a:t>About 50% of patients with diabetic foot infections who have foot amputations die within five years</a:t>
            </a:r>
            <a:endParaRPr lang="ar-SY" sz="2800" dirty="0" smtClean="0"/>
          </a:p>
          <a:p>
            <a:pPr algn="l" rtl="0"/>
            <a:endParaRPr lang="en-US" sz="2800" i="1" dirty="0" smtClean="0"/>
          </a:p>
          <a:p>
            <a:pPr algn="l" rtl="0"/>
            <a:endParaRPr lang="en-US" sz="2800" i="1" dirty="0"/>
          </a:p>
          <a:p>
            <a:pPr algn="l" rtl="0">
              <a:buNone/>
            </a:pPr>
            <a:endParaRPr lang="en-US" sz="28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fontScale="85000" lnSpcReduction="10000"/>
          </a:bodyPr>
          <a:lstStyle/>
          <a:p>
            <a:pPr algn="l" rtl="0"/>
            <a:r>
              <a:rPr lang="en-US" dirty="0" smtClean="0"/>
              <a:t>There are treatment options for the wide range of diabetic foot problems. The most effective treatment, however, is </a:t>
            </a:r>
            <a:r>
              <a:rPr lang="en-US" b="1" dirty="0" smtClean="0"/>
              <a:t>prevention</a:t>
            </a:r>
            <a:r>
              <a:rPr lang="en-US" dirty="0" smtClean="0"/>
              <a:t>. </a:t>
            </a:r>
          </a:p>
          <a:p>
            <a:pPr algn="l" rtl="0"/>
            <a:r>
              <a:rPr lang="en-US" dirty="0" smtClean="0"/>
              <a:t>The best way of preventing complications is to insist on regular attendance at a </a:t>
            </a:r>
            <a:r>
              <a:rPr lang="en-US" b="1" dirty="0" smtClean="0"/>
              <a:t>diabetic clinic</a:t>
            </a:r>
            <a:r>
              <a:rPr lang="en-US" dirty="0" smtClean="0"/>
              <a:t>, full compliance with medication, examination for </a:t>
            </a:r>
            <a:r>
              <a:rPr lang="en-US" b="1" dirty="0" smtClean="0"/>
              <a:t>early signs </a:t>
            </a:r>
            <a:r>
              <a:rPr lang="en-US" dirty="0" smtClean="0"/>
              <a:t>of vascular or neurological abnormality, advice on foot care and footwear and a high level of skin hygiene</a:t>
            </a:r>
          </a:p>
          <a:p>
            <a:pPr algn="l" rtl="0"/>
            <a:r>
              <a:rPr lang="en-US" dirty="0" smtClean="0"/>
              <a:t>For people with diabetes, careful, daily </a:t>
            </a:r>
            <a:r>
              <a:rPr lang="en-US" b="1" dirty="0" smtClean="0"/>
              <a:t>inspection</a:t>
            </a:r>
            <a:r>
              <a:rPr lang="en-US" dirty="0" smtClean="0"/>
              <a:t> of the feet is essential to overall health and the prevention of damaging foot problems. </a:t>
            </a:r>
          </a:p>
          <a:p>
            <a:pPr algn="l" rtl="0"/>
            <a:endParaRPr lang="en-US" dirty="0" smtClean="0"/>
          </a:p>
          <a:p>
            <a:pPr algn="l" rtl="0"/>
            <a:endParaRPr lang="ar-SY"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0" dirty="0" smtClean="0"/>
              <a:t>Preventing Diabetic Foot Problems</a:t>
            </a:r>
            <a:endParaRPr lang="ar-SY" dirty="0"/>
          </a:p>
        </p:txBody>
      </p:sp>
      <p:sp>
        <p:nvSpPr>
          <p:cNvPr id="3" name="عنصر نائب للمحتوى 2"/>
          <p:cNvSpPr>
            <a:spLocks noGrp="1"/>
          </p:cNvSpPr>
          <p:nvPr>
            <p:ph idx="1"/>
          </p:nvPr>
        </p:nvSpPr>
        <p:spPr/>
        <p:txBody>
          <a:bodyPr>
            <a:normAutofit fontScale="85000" lnSpcReduction="20000"/>
          </a:bodyPr>
          <a:lstStyle/>
          <a:p>
            <a:pPr algn="l" rtl="0" fontAlgn="base"/>
            <a:r>
              <a:rPr lang="en-US" dirty="0" smtClean="0"/>
              <a:t>According to the American Podiatric Medical Association, 14 to 24% of Americans with diabetic foot ulcers have amputations. Preventive care is crucial. Chances of diabetes complications remain low when blood sugar is stable. Prevention diabetic foot problems by:</a:t>
            </a:r>
          </a:p>
          <a:p>
            <a:pPr algn="l" rtl="0" fontAlgn="base"/>
            <a:r>
              <a:rPr lang="en-US" dirty="0" smtClean="0"/>
              <a:t>washing feet every day</a:t>
            </a:r>
          </a:p>
          <a:p>
            <a:pPr algn="l" rtl="0" fontAlgn="base"/>
            <a:r>
              <a:rPr lang="en-US" dirty="0" smtClean="0"/>
              <a:t>keeping toenails adequately trimmed, but not too short</a:t>
            </a:r>
          </a:p>
          <a:p>
            <a:pPr algn="l" rtl="0" fontAlgn="base"/>
            <a:r>
              <a:rPr lang="en-US" dirty="0" smtClean="0"/>
              <a:t>keeping feet dry and moisturized</a:t>
            </a:r>
          </a:p>
          <a:p>
            <a:pPr algn="l" rtl="0" fontAlgn="base"/>
            <a:r>
              <a:rPr lang="en-US" dirty="0" smtClean="0"/>
              <a:t>changing socks frequently</a:t>
            </a:r>
          </a:p>
          <a:p>
            <a:pPr algn="l" rtl="0" fontAlgn="base"/>
            <a:r>
              <a:rPr lang="en-US" dirty="0" smtClean="0"/>
              <a:t>seeing a podiatrist for corn and callus removal</a:t>
            </a:r>
          </a:p>
          <a:p>
            <a:pPr algn="l" rtl="0" fontAlgn="base"/>
            <a:r>
              <a:rPr lang="en-US" dirty="0" smtClean="0"/>
              <a:t>wearing proper-fitting shoes</a:t>
            </a:r>
          </a:p>
          <a:p>
            <a:endParaRPr lang="ar-SY"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Management</a:t>
            </a:r>
            <a:endParaRPr lang="ar-SY" dirty="0"/>
          </a:p>
        </p:txBody>
      </p:sp>
      <p:sp>
        <p:nvSpPr>
          <p:cNvPr id="3" name="عنصر نائب للمحتوى 2"/>
          <p:cNvSpPr>
            <a:spLocks noGrp="1"/>
          </p:cNvSpPr>
          <p:nvPr>
            <p:ph idx="1"/>
          </p:nvPr>
        </p:nvSpPr>
        <p:spPr/>
        <p:txBody>
          <a:bodyPr>
            <a:normAutofit fontScale="85000" lnSpcReduction="10000"/>
          </a:bodyPr>
          <a:lstStyle/>
          <a:p>
            <a:pPr algn="l" rtl="0"/>
            <a:r>
              <a:rPr lang="en-US" dirty="0" smtClean="0"/>
              <a:t>Treatment of diabetic foot infections varies by type, as follows:</a:t>
            </a:r>
          </a:p>
          <a:p>
            <a:pPr algn="l" rtl="0"/>
            <a:r>
              <a:rPr lang="en-US" dirty="0" err="1" smtClean="0"/>
              <a:t>Cellulitis</a:t>
            </a:r>
            <a:r>
              <a:rPr lang="en-US" dirty="0" smtClean="0"/>
              <a:t> – Most responsive to antibiotics</a:t>
            </a:r>
          </a:p>
          <a:p>
            <a:pPr algn="l" rtl="0"/>
            <a:r>
              <a:rPr lang="en-US" dirty="0" smtClean="0"/>
              <a:t>Deep skin and soft-tissue infections – Usually curable, but additional debridement is usually indicated</a:t>
            </a:r>
          </a:p>
          <a:p>
            <a:pPr algn="l" rtl="0"/>
            <a:r>
              <a:rPr lang="en-US" dirty="0" smtClean="0"/>
              <a:t>Acute </a:t>
            </a:r>
            <a:r>
              <a:rPr lang="en-US" dirty="0" err="1" smtClean="0"/>
              <a:t>osteomyelitis</a:t>
            </a:r>
            <a:r>
              <a:rPr lang="en-US" dirty="0" smtClean="0"/>
              <a:t> – Infecting microorganisms and the likelihood of successful treatment with antimicrobial therapy are essentially the same as in patients without diabetes</a:t>
            </a:r>
          </a:p>
          <a:p>
            <a:pPr algn="l" rtl="0"/>
            <a:r>
              <a:rPr lang="en-US" dirty="0" smtClean="0"/>
              <a:t>Chronic </a:t>
            </a:r>
            <a:r>
              <a:rPr lang="en-US" dirty="0" err="1" smtClean="0"/>
              <a:t>osteomyelitis</a:t>
            </a:r>
            <a:r>
              <a:rPr lang="en-US" dirty="0" smtClean="0"/>
              <a:t> – Surgical debridement is essential, in addition to antibiotics; amputation may be necessary</a:t>
            </a:r>
          </a:p>
          <a:p>
            <a:endParaRPr lang="ar-SY"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ANTIBIOTIC THERAPY</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Antibiotics should be used if an abscess is drained, if </a:t>
            </a:r>
            <a:r>
              <a:rPr lang="en-US" dirty="0" err="1" smtClean="0"/>
              <a:t>cellulitis</a:t>
            </a:r>
            <a:r>
              <a:rPr lang="en-US" dirty="0" smtClean="0"/>
              <a:t> is present, or in conjunction with surgical </a:t>
            </a:r>
            <a:r>
              <a:rPr lang="en-US" dirty="0" err="1" smtClean="0"/>
              <a:t>débridement</a:t>
            </a:r>
            <a:r>
              <a:rPr lang="en-US" dirty="0" smtClean="0"/>
              <a:t> of an area of </a:t>
            </a:r>
            <a:r>
              <a:rPr lang="en-US" dirty="0" err="1" smtClean="0"/>
              <a:t>osteomyelitis</a:t>
            </a:r>
            <a:r>
              <a:rPr lang="en-US" dirty="0" smtClean="0"/>
              <a:t> or </a:t>
            </a:r>
            <a:r>
              <a:rPr lang="en-US" dirty="0" err="1" smtClean="0"/>
              <a:t>pyarthrosis</a:t>
            </a:r>
            <a:endParaRPr lang="en-US" dirty="0" smtClean="0"/>
          </a:p>
          <a:p>
            <a:pPr algn="l" rtl="0"/>
            <a:r>
              <a:rPr lang="en-US" dirty="0" smtClean="0"/>
              <a:t>Aerobic and anaerobic cultures should be obtained before initiation of antibiotic treatment</a:t>
            </a:r>
          </a:p>
          <a:p>
            <a:pPr algn="l" rtl="0"/>
            <a:r>
              <a:rPr lang="en-US" dirty="0" smtClean="0"/>
              <a:t>A broad-spectrum anti- biotic is begun, covering gram-positive and gram-negative organisms until sensitivities return and appropriate </a:t>
            </a:r>
            <a:r>
              <a:rPr lang="en-US" dirty="0" err="1" smtClean="0"/>
              <a:t>antibi</a:t>
            </a:r>
            <a:r>
              <a:rPr lang="en-US" dirty="0" smtClean="0"/>
              <a:t>- </a:t>
            </a:r>
            <a:r>
              <a:rPr lang="en-US" dirty="0" err="1" smtClean="0"/>
              <a:t>otic</a:t>
            </a:r>
            <a:r>
              <a:rPr lang="en-US" dirty="0" smtClean="0"/>
              <a:t> choices are made</a:t>
            </a:r>
            <a:endParaRPr lang="ar-SY"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0" dirty="0" smtClean="0"/>
              <a:t>Medications</a:t>
            </a:r>
            <a:endParaRPr lang="ar-SY" dirty="0"/>
          </a:p>
        </p:txBody>
      </p:sp>
      <p:sp>
        <p:nvSpPr>
          <p:cNvPr id="3" name="عنصر نائب للمحتوى 2"/>
          <p:cNvSpPr>
            <a:spLocks noGrp="1"/>
          </p:cNvSpPr>
          <p:nvPr>
            <p:ph idx="1"/>
          </p:nvPr>
        </p:nvSpPr>
        <p:spPr/>
        <p:txBody>
          <a:bodyPr>
            <a:normAutofit/>
          </a:bodyPr>
          <a:lstStyle/>
          <a:p>
            <a:pPr algn="l" rtl="0" fontAlgn="base"/>
            <a:r>
              <a:rPr lang="en-US" dirty="0" smtClean="0"/>
              <a:t> </a:t>
            </a:r>
            <a:r>
              <a:rPr lang="en-US" dirty="0" err="1" smtClean="0"/>
              <a:t>Antiplatelets</a:t>
            </a:r>
            <a:r>
              <a:rPr lang="en-US" dirty="0" smtClean="0"/>
              <a:t>, or anti-clotting .  </a:t>
            </a:r>
          </a:p>
          <a:p>
            <a:pPr algn="l" rtl="0" fontAlgn="base"/>
            <a:r>
              <a:rPr lang="en-US" dirty="0" smtClean="0"/>
              <a:t>health conditions  that might increase risk of infections by these harmful bacteria, including HIV and liver problems.</a:t>
            </a:r>
          </a:p>
          <a:p>
            <a:endParaRPr lang="ar-SY"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0" dirty="0" smtClean="0"/>
              <a:t>Treating Diabetic Foot Ulcers</a:t>
            </a:r>
            <a:endParaRPr lang="ar-SY" dirty="0"/>
          </a:p>
        </p:txBody>
      </p:sp>
      <p:sp>
        <p:nvSpPr>
          <p:cNvPr id="3" name="عنصر نائب للمحتوى 2"/>
          <p:cNvSpPr>
            <a:spLocks noGrp="1"/>
          </p:cNvSpPr>
          <p:nvPr>
            <p:ph idx="1"/>
          </p:nvPr>
        </p:nvSpPr>
        <p:spPr/>
        <p:txBody>
          <a:bodyPr>
            <a:normAutofit/>
          </a:bodyPr>
          <a:lstStyle/>
          <a:p>
            <a:pPr algn="l" rtl="0" fontAlgn="base"/>
            <a:r>
              <a:rPr lang="en-US" dirty="0" smtClean="0"/>
              <a:t> off-loading</a:t>
            </a:r>
          </a:p>
          <a:p>
            <a:pPr algn="l" rtl="0" fontAlgn="base"/>
            <a:r>
              <a:rPr lang="en-US" dirty="0" smtClean="0"/>
              <a:t>wearing certain items to protect feet:</a:t>
            </a:r>
          </a:p>
          <a:p>
            <a:pPr algn="l" rtl="0" fontAlgn="base"/>
            <a:r>
              <a:rPr lang="en-US" dirty="0" smtClean="0"/>
              <a:t>diabetic shoes</a:t>
            </a:r>
          </a:p>
          <a:p>
            <a:pPr algn="l" rtl="0" fontAlgn="base"/>
            <a:r>
              <a:rPr lang="en-US" dirty="0" smtClean="0"/>
              <a:t>casts</a:t>
            </a:r>
          </a:p>
          <a:p>
            <a:pPr algn="l" rtl="0" fontAlgn="base"/>
            <a:r>
              <a:rPr lang="en-US" dirty="0" smtClean="0"/>
              <a:t>foot braces</a:t>
            </a:r>
          </a:p>
          <a:p>
            <a:pPr algn="l" rtl="0" fontAlgn="base"/>
            <a:r>
              <a:rPr lang="en-US" dirty="0" smtClean="0"/>
              <a:t>compression wraps</a:t>
            </a:r>
          </a:p>
          <a:p>
            <a:pPr algn="l" rtl="0" fontAlgn="base"/>
            <a:r>
              <a:rPr lang="en-US" dirty="0" smtClean="0"/>
              <a:t>shoe inserts to prevent corns and calluses</a:t>
            </a:r>
          </a:p>
          <a:p>
            <a:pPr algn="l" rtl="0" fontAlgn="base"/>
            <a:endParaRPr lang="en-US" dirty="0" smtClean="0"/>
          </a:p>
          <a:p>
            <a:endParaRPr lang="ar-SY"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In addition to off-loading the ulcer, treatment with </a:t>
            </a:r>
            <a:r>
              <a:rPr lang="en-US" b="1" dirty="0" smtClean="0"/>
              <a:t>hyper- baric oxygen </a:t>
            </a:r>
            <a:r>
              <a:rPr lang="en-US" dirty="0" smtClean="0"/>
              <a:t>may help to heal an ischemic ulcer.</a:t>
            </a:r>
            <a:endParaRPr lang="ar-SY"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i="1" dirty="0" smtClean="0"/>
              <a:t>Nonsurgical Treatment</a:t>
            </a:r>
            <a:endParaRPr lang="ar-SY" dirty="0"/>
          </a:p>
        </p:txBody>
      </p:sp>
      <p:sp>
        <p:nvSpPr>
          <p:cNvPr id="3" name="عنصر نائب للمحتوى 2"/>
          <p:cNvSpPr>
            <a:spLocks noGrp="1"/>
          </p:cNvSpPr>
          <p:nvPr>
            <p:ph idx="1"/>
          </p:nvPr>
        </p:nvSpPr>
        <p:spPr/>
        <p:txBody>
          <a:bodyPr>
            <a:normAutofit fontScale="85000" lnSpcReduction="10000"/>
          </a:bodyPr>
          <a:lstStyle/>
          <a:p>
            <a:pPr algn="l" rtl="0"/>
            <a:r>
              <a:rPr lang="en-US" b="1" dirty="0" smtClean="0"/>
              <a:t>Casting.</a:t>
            </a:r>
            <a:r>
              <a:rPr lang="en-US" dirty="0" smtClean="0"/>
              <a:t> The early stages of Charcot are usually treated with a cast or cast boot to protect the foot and ankle. The use of a cast is very effective in reducing the swelling and protecting the bones</a:t>
            </a:r>
          </a:p>
          <a:p>
            <a:pPr algn="l" rtl="0"/>
            <a:r>
              <a:rPr lang="en-US" dirty="0" smtClean="0"/>
              <a:t>Casting requires that the patient not put weight on the foot until the bones begin to heal. Crutches, a knee-walker device, or a wheelchair are usually necessary. Healing can sometimes take 3 months or more. The cast will usually be changed every week or two to make sure that it continues to "fit" the leg as the swelling goes down.</a:t>
            </a:r>
            <a:endParaRPr lang="ar-SY"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pic>
        <p:nvPicPr>
          <p:cNvPr id="6" name="عنصر نائب للمحتوى 5" descr="DSC03172.JPG"/>
          <p:cNvPicPr>
            <a:picLocks noGrp="1" noChangeAspect="1"/>
          </p:cNvPicPr>
          <p:nvPr>
            <p:ph sz="half" idx="1"/>
          </p:nvPr>
        </p:nvPicPr>
        <p:blipFill>
          <a:blip r:embed="rId2" cstate="print"/>
          <a:stretch>
            <a:fillRect/>
          </a:stretch>
        </p:blipFill>
        <p:spPr>
          <a:xfrm>
            <a:off x="457200" y="2570956"/>
            <a:ext cx="4038600" cy="3028950"/>
          </a:xfrm>
        </p:spPr>
      </p:pic>
      <p:pic>
        <p:nvPicPr>
          <p:cNvPr id="5" name="عنصر نائب للمحتوى 4" descr="DSC03171.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p:txBody>
          <a:bodyPr/>
          <a:lstStyle/>
          <a:p>
            <a:pPr algn="l" rtl="0"/>
            <a:r>
              <a:rPr lang="en-US" b="1" dirty="0" smtClean="0"/>
              <a:t>Custom-made shoes </a:t>
            </a:r>
            <a:r>
              <a:rPr lang="en-US" dirty="0" smtClean="0"/>
              <a:t>with total contact insoles must follow the successful healing of these ulcers to avoid recurrence.</a:t>
            </a:r>
            <a:endParaRPr lang="ar-SY" dirty="0"/>
          </a:p>
        </p:txBody>
      </p:sp>
      <p:pic>
        <p:nvPicPr>
          <p:cNvPr id="5" name="عنصر نائب للمحتوى 4" descr="DSC03185.JPG"/>
          <p:cNvPicPr>
            <a:picLocks noGrp="1" noChangeAspect="1"/>
          </p:cNvPicPr>
          <p:nvPr>
            <p:ph sz="half" idx="2"/>
          </p:nvPr>
        </p:nvPicPr>
        <p:blipFill>
          <a:blip r:embed="rId2" cstate="print"/>
          <a:stretch>
            <a:fillRect/>
          </a:stretch>
        </p:blipFill>
        <p:spPr>
          <a:xfrm rot="5400000">
            <a:off x="3912089" y="2126125"/>
            <a:ext cx="5407859" cy="4055894"/>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pPr algn="l" rtl="0"/>
            <a:r>
              <a:rPr lang="en-US" dirty="0" smtClean="0"/>
              <a:t>More than 30 % of patients attending diabetic clinics have evidence of peripheral neuropathy or vascular disease </a:t>
            </a:r>
          </a:p>
          <a:p>
            <a:pPr algn="l" rtl="0"/>
            <a:r>
              <a:rPr lang="en-US" dirty="0" smtClean="0"/>
              <a:t> about 40 % of non-trauma- related amputations in British hospitals are for complications of diabetes</a:t>
            </a:r>
          </a:p>
          <a:p>
            <a:pPr algn="l" rtl="0"/>
            <a:r>
              <a:rPr lang="en-US" dirty="0" smtClean="0"/>
              <a:t> Diabetic foot problems are a major health concern and are a common cause of hospitalization.</a:t>
            </a:r>
          </a:p>
          <a:p>
            <a:pPr algn="l" rtl="0"/>
            <a:endParaRPr lang="ar-SY"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dirty="0" smtClean="0"/>
              <a:t>Orthotics</a:t>
            </a:r>
            <a:endParaRPr lang="ar-SY" dirty="0"/>
          </a:p>
        </p:txBody>
      </p:sp>
      <p:sp>
        <p:nvSpPr>
          <p:cNvPr id="3" name="عنصر نائب للمحتوى 2"/>
          <p:cNvSpPr>
            <a:spLocks noGrp="1"/>
          </p:cNvSpPr>
          <p:nvPr>
            <p:ph idx="1"/>
          </p:nvPr>
        </p:nvSpPr>
        <p:spPr>
          <a:xfrm>
            <a:off x="428596" y="1571612"/>
            <a:ext cx="8229600" cy="4625609"/>
          </a:xfrm>
        </p:spPr>
        <p:txBody>
          <a:bodyPr>
            <a:normAutofit/>
          </a:bodyPr>
          <a:lstStyle/>
          <a:p>
            <a:pPr algn="l" rtl="0">
              <a:buNone/>
            </a:pPr>
            <a:endParaRPr lang="en-US" dirty="0" smtClean="0"/>
          </a:p>
          <a:p>
            <a:pPr algn="l" rtl="0"/>
            <a:r>
              <a:rPr lang="en-US" dirty="0" smtClean="0"/>
              <a:t>Minimize the risk of a pressure sore. </a:t>
            </a:r>
          </a:p>
          <a:p>
            <a:pPr algn="l" rtl="0"/>
            <a:r>
              <a:rPr lang="en-US" dirty="0" smtClean="0"/>
              <a:t>An accommodative orthotic made from a soft material ( </a:t>
            </a:r>
            <a:r>
              <a:rPr lang="en-US" dirty="0" err="1" smtClean="0"/>
              <a:t>plastizote</a:t>
            </a:r>
            <a:r>
              <a:rPr lang="en-US" dirty="0" smtClean="0"/>
              <a:t> ). </a:t>
            </a:r>
          </a:p>
          <a:p>
            <a:pPr algn="l" rtl="0"/>
            <a:r>
              <a:rPr lang="en-US" dirty="0" smtClean="0"/>
              <a:t>The orthotics should </a:t>
            </a:r>
            <a:r>
              <a:rPr lang="en-US" b="1" dirty="0" smtClean="0"/>
              <a:t>not be hard</a:t>
            </a:r>
            <a:r>
              <a:rPr lang="en-US" dirty="0" smtClean="0"/>
              <a:t>, as this will increase the risk of a pressure ulcer. </a:t>
            </a:r>
          </a:p>
          <a:p>
            <a:pPr algn="l" rtl="0"/>
            <a:r>
              <a:rPr lang="en-US" dirty="0" smtClean="0"/>
              <a:t>The orthotic can be </a:t>
            </a:r>
            <a:r>
              <a:rPr lang="en-US" b="1" dirty="0" smtClean="0"/>
              <a:t>transferred</a:t>
            </a:r>
            <a:r>
              <a:rPr lang="en-US" dirty="0" smtClean="0"/>
              <a:t> from shoe to shoe and should be used at all times when standing or walking</a:t>
            </a:r>
          </a:p>
          <a:p>
            <a:endParaRPr lang="ar-SY"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Y" dirty="0"/>
          </a:p>
        </p:txBody>
      </p:sp>
      <p:sp>
        <p:nvSpPr>
          <p:cNvPr id="3" name="عنصر نائب للمحتوى 2"/>
          <p:cNvSpPr>
            <a:spLocks noGrp="1"/>
          </p:cNvSpPr>
          <p:nvPr>
            <p:ph idx="1"/>
          </p:nvPr>
        </p:nvSpPr>
        <p:spPr/>
        <p:txBody>
          <a:bodyPr/>
          <a:lstStyle/>
          <a:p>
            <a:pPr algn="l" rtl="0" fontAlgn="base"/>
            <a:r>
              <a:rPr lang="en-US" dirty="0" smtClean="0"/>
              <a:t>Many </a:t>
            </a:r>
            <a:r>
              <a:rPr lang="en-US" b="1" dirty="0" smtClean="0"/>
              <a:t>topical </a:t>
            </a:r>
            <a:r>
              <a:rPr lang="en-US" dirty="0" smtClean="0"/>
              <a:t>treatments are available for foot ulcers, including:</a:t>
            </a:r>
          </a:p>
          <a:p>
            <a:pPr algn="l" rtl="0" fontAlgn="base"/>
            <a:r>
              <a:rPr lang="en-US" dirty="0" smtClean="0"/>
              <a:t>dressings containing silver or silver </a:t>
            </a:r>
            <a:r>
              <a:rPr lang="en-US" dirty="0" err="1" smtClean="0"/>
              <a:t>sulphadiazine</a:t>
            </a:r>
            <a:r>
              <a:rPr lang="en-US" dirty="0" smtClean="0"/>
              <a:t> cream</a:t>
            </a:r>
          </a:p>
          <a:p>
            <a:pPr algn="l" rtl="0" fontAlgn="base"/>
            <a:r>
              <a:rPr lang="en-US" dirty="0" err="1" smtClean="0"/>
              <a:t>polyhexamethylene</a:t>
            </a:r>
            <a:r>
              <a:rPr lang="en-US" dirty="0" smtClean="0"/>
              <a:t> </a:t>
            </a:r>
            <a:r>
              <a:rPr lang="en-US" dirty="0" err="1" smtClean="0"/>
              <a:t>biguanide</a:t>
            </a:r>
            <a:r>
              <a:rPr lang="en-US" dirty="0" smtClean="0"/>
              <a:t> (PHMB) gel or solutions</a:t>
            </a:r>
          </a:p>
          <a:p>
            <a:pPr algn="l" rtl="0" fontAlgn="base"/>
            <a:r>
              <a:rPr lang="en-US" dirty="0" smtClean="0"/>
              <a:t>iodine (either </a:t>
            </a:r>
            <a:r>
              <a:rPr lang="en-US" dirty="0" err="1" smtClean="0"/>
              <a:t>povidone</a:t>
            </a:r>
            <a:r>
              <a:rPr lang="en-US" dirty="0" smtClean="0"/>
              <a:t> or </a:t>
            </a:r>
            <a:r>
              <a:rPr lang="en-US" dirty="0" err="1" smtClean="0"/>
              <a:t>cadexomer</a:t>
            </a:r>
            <a:r>
              <a:rPr lang="en-US" dirty="0" smtClean="0"/>
              <a:t>)</a:t>
            </a:r>
          </a:p>
          <a:p>
            <a:pPr algn="l" rtl="0" fontAlgn="base"/>
            <a:r>
              <a:rPr lang="en-US" dirty="0" smtClean="0"/>
              <a:t>medical grade honey in ointment or gel form</a:t>
            </a:r>
          </a:p>
          <a:p>
            <a:endParaRPr lang="ar-SY"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i="1" dirty="0" smtClean="0"/>
              <a:t>Surgical Treatment</a:t>
            </a:r>
            <a:endParaRPr lang="ar-SY" dirty="0"/>
          </a:p>
        </p:txBody>
      </p:sp>
      <p:sp>
        <p:nvSpPr>
          <p:cNvPr id="3" name="عنصر نائب للمحتوى 2"/>
          <p:cNvSpPr>
            <a:spLocks noGrp="1"/>
          </p:cNvSpPr>
          <p:nvPr>
            <p:ph idx="1"/>
          </p:nvPr>
        </p:nvSpPr>
        <p:spPr/>
        <p:txBody>
          <a:bodyPr/>
          <a:lstStyle/>
          <a:p>
            <a:pPr algn="l" rtl="0"/>
            <a:r>
              <a:rPr lang="en-US" dirty="0" smtClean="0"/>
              <a:t>Surgery may be recommended if the foot deformity puts the patient at a high risk for ulcers, or if protective </a:t>
            </a:r>
            <a:r>
              <a:rPr lang="en-US" dirty="0" err="1" smtClean="0"/>
              <a:t>shoewear</a:t>
            </a:r>
            <a:r>
              <a:rPr lang="en-US" dirty="0" smtClean="0"/>
              <a:t> is not effective. Unstable fractures and dislocations also require surgery to heal.</a:t>
            </a:r>
            <a:endParaRPr lang="ar-SY"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New techniques for wound </a:t>
            </a:r>
            <a:r>
              <a:rPr lang="en-US" b="1" dirty="0" smtClean="0"/>
              <a:t>debridement </a:t>
            </a:r>
            <a:r>
              <a:rPr lang="en-US" dirty="0" smtClean="0"/>
              <a:t>include low frequency ultrasound therapy, </a:t>
            </a:r>
            <a:r>
              <a:rPr lang="en-US" dirty="0" err="1" smtClean="0"/>
              <a:t>hydrosurgery</a:t>
            </a:r>
            <a:r>
              <a:rPr lang="en-US" dirty="0" smtClean="0"/>
              <a:t>, monofilament polyester </a:t>
            </a:r>
            <a:r>
              <a:rPr lang="en-US" dirty="0" err="1" smtClean="0"/>
              <a:t>fibre</a:t>
            </a:r>
            <a:r>
              <a:rPr lang="en-US" dirty="0" smtClean="0"/>
              <a:t> pad and plasma-mediated bipolar radiofrequency ablation.</a:t>
            </a:r>
          </a:p>
          <a:p>
            <a:pPr algn="l" rtl="0"/>
            <a:r>
              <a:rPr lang="en-US" b="1" dirty="0" smtClean="0"/>
              <a:t>Skin grafting </a:t>
            </a:r>
            <a:r>
              <a:rPr lang="en-US" dirty="0" smtClean="0"/>
              <a:t>when no infection is present may be required.</a:t>
            </a:r>
            <a:endParaRPr lang="ar-SY"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pPr algn="l" rtl="0"/>
            <a:r>
              <a:rPr lang="en-US" dirty="0" smtClean="0"/>
              <a:t>The diabetic foot infection classification system, along with a </a:t>
            </a:r>
            <a:r>
              <a:rPr lang="en-US" b="1" dirty="0" smtClean="0"/>
              <a:t>vascular assessment</a:t>
            </a:r>
            <a:r>
              <a:rPr lang="en-US" dirty="0" smtClean="0"/>
              <a:t>, would help determine which patients should be hospitalized, which may require special imaging procedures or surgical interventions including amputation. </a:t>
            </a:r>
            <a:endParaRPr lang="ar-SY"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pPr algn="l" rtl="0"/>
            <a:r>
              <a:rPr lang="en-US" dirty="0" err="1" smtClean="0"/>
              <a:t>Ischaemic</a:t>
            </a:r>
            <a:r>
              <a:rPr lang="en-US" dirty="0" smtClean="0"/>
              <a:t> changes need the attention of a </a:t>
            </a:r>
            <a:r>
              <a:rPr lang="en-US" b="1" dirty="0" smtClean="0"/>
              <a:t>vascular surgeon </a:t>
            </a:r>
            <a:r>
              <a:rPr lang="en-US" dirty="0" smtClean="0"/>
              <a:t>who can advise on ways of improving the local blood supply. </a:t>
            </a:r>
            <a:r>
              <a:rPr lang="en-US" b="1" dirty="0" err="1" smtClean="0"/>
              <a:t>Arteriography</a:t>
            </a:r>
            <a:r>
              <a:rPr lang="en-US" dirty="0" smtClean="0"/>
              <a:t> may show that bypass surgery is feasible. </a:t>
            </a:r>
            <a:endParaRPr lang="ar-SY"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a:xfrm>
            <a:off x="357158" y="2234184"/>
            <a:ext cx="4038600" cy="4623816"/>
          </a:xfrm>
        </p:spPr>
        <p:txBody>
          <a:bodyPr/>
          <a:lstStyle/>
          <a:p>
            <a:pPr algn="l" rtl="0"/>
            <a:r>
              <a:rPr lang="en-US" dirty="0" smtClean="0"/>
              <a:t>Dry gangrene of the toe can be allowed to demarcate before local amputation; severe occlusive disease with wet gangrene may call for immediate amputation</a:t>
            </a:r>
            <a:endParaRPr lang="ar-SY" dirty="0"/>
          </a:p>
        </p:txBody>
      </p:sp>
      <p:pic>
        <p:nvPicPr>
          <p:cNvPr id="5" name="Picture 4" descr="Set48_02"/>
          <p:cNvPicPr>
            <a:picLocks noGrp="1" noChangeAspect="1" noChangeArrowheads="1"/>
          </p:cNvPicPr>
          <p:nvPr>
            <p:ph sz="half" idx="2"/>
          </p:nvPr>
        </p:nvPicPr>
        <p:blipFill>
          <a:blip r:embed="rId2"/>
          <a:srcRect/>
          <a:stretch>
            <a:fillRect/>
          </a:stretch>
        </p:blipFill>
        <p:spPr>
          <a:xfrm>
            <a:off x="4494719" y="2214554"/>
            <a:ext cx="4667283" cy="3500462"/>
          </a:xfrm>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dirty="0" err="1" smtClean="0"/>
              <a:t>Revascularisation</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As diabetes is chronic and progressive, it makes sense to have a conservative surgical approach that include surgical revascularization. A successful surgical bypass of larger vessel disease may enable more conservative treatment of the diabetic foot. </a:t>
            </a:r>
            <a:r>
              <a:rPr lang="en-US" dirty="0" err="1" smtClean="0"/>
              <a:t>Revascularisation</a:t>
            </a:r>
            <a:r>
              <a:rPr lang="en-US" dirty="0" smtClean="0"/>
              <a:t> is, however, considered inappropriate in bedridden patients, in a functionally useless limb, in patients with life threatening sepsis, extensive muscle necrosis and where it is technically impossible. Primary amputation is better in these cases</a:t>
            </a:r>
            <a:endParaRPr lang="ar-SY"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pPr algn="l" rtl="0"/>
            <a:r>
              <a:rPr lang="en-US" dirty="0" smtClean="0"/>
              <a:t>A </a:t>
            </a:r>
            <a:r>
              <a:rPr lang="en-US" b="1" dirty="0" err="1" smtClean="0"/>
              <a:t>percutaneous</a:t>
            </a:r>
            <a:r>
              <a:rPr lang="en-US" b="1" dirty="0" smtClean="0"/>
              <a:t> </a:t>
            </a:r>
            <a:r>
              <a:rPr lang="en-US" b="1" dirty="0" err="1" smtClean="0"/>
              <a:t>transluminal</a:t>
            </a:r>
            <a:r>
              <a:rPr lang="en-US" b="1" dirty="0" smtClean="0"/>
              <a:t> angioplasty </a:t>
            </a:r>
            <a:r>
              <a:rPr lang="en-US" dirty="0" smtClean="0"/>
              <a:t>(PTA) and luminal </a:t>
            </a:r>
            <a:r>
              <a:rPr lang="en-US" dirty="0" err="1" smtClean="0"/>
              <a:t>stenting</a:t>
            </a:r>
            <a:r>
              <a:rPr lang="en-US" dirty="0" smtClean="0"/>
              <a:t> or arterial reconstruction to improve blood flow would aid healing. Because in most cases </a:t>
            </a:r>
            <a:r>
              <a:rPr lang="en-US" dirty="0" err="1" smtClean="0"/>
              <a:t>ischaemia</a:t>
            </a:r>
            <a:r>
              <a:rPr lang="en-US" dirty="0" smtClean="0"/>
              <a:t> is secondary to larger vessel </a:t>
            </a:r>
            <a:r>
              <a:rPr lang="en-US" dirty="0" err="1" smtClean="0"/>
              <a:t>artherosclerosis</a:t>
            </a:r>
            <a:r>
              <a:rPr lang="en-US" dirty="0" smtClean="0"/>
              <a:t> rather than to 'small vessel disease. Thus lower extremity </a:t>
            </a:r>
            <a:r>
              <a:rPr lang="en-US" dirty="0" err="1" smtClean="0"/>
              <a:t>artherosclerosis</a:t>
            </a:r>
            <a:r>
              <a:rPr lang="en-US" dirty="0" smtClean="0"/>
              <a:t> can be amenable to </a:t>
            </a:r>
            <a:r>
              <a:rPr lang="en-US" b="1" dirty="0" smtClean="0"/>
              <a:t>angioplasty</a:t>
            </a:r>
            <a:r>
              <a:rPr lang="en-US" dirty="0" smtClean="0"/>
              <a:t> or </a:t>
            </a:r>
            <a:r>
              <a:rPr lang="en-US" b="1" dirty="0" smtClean="0"/>
              <a:t>vascular bypass</a:t>
            </a:r>
            <a:endParaRPr lang="ar-SY"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pPr algn="l" rtl="0"/>
            <a:r>
              <a:rPr lang="en-US" dirty="0" smtClean="0"/>
              <a:t>The indications for a PTA in diabetic peripheral arterial disease are classically for disabling </a:t>
            </a:r>
            <a:r>
              <a:rPr lang="en-US" b="1" dirty="0" err="1" smtClean="0"/>
              <a:t>claudication</a:t>
            </a:r>
            <a:r>
              <a:rPr lang="en-US" dirty="0" smtClean="0"/>
              <a:t> and critical limb </a:t>
            </a:r>
            <a:r>
              <a:rPr lang="en-US" b="1" dirty="0" err="1" smtClean="0"/>
              <a:t>ischaemia</a:t>
            </a:r>
            <a:r>
              <a:rPr lang="en-US" dirty="0" smtClean="0"/>
              <a:t>, Patients with non-critical </a:t>
            </a:r>
            <a:r>
              <a:rPr lang="en-US" dirty="0" err="1" smtClean="0"/>
              <a:t>ischaemia</a:t>
            </a:r>
            <a:r>
              <a:rPr lang="en-US" dirty="0" smtClean="0"/>
              <a:t> (ankle/brachial pressure index (ABPI- 0.4–0.9) can in some cases be successfully treated without a vascular procedure. </a:t>
            </a:r>
            <a:endParaRPr lang="ar-SY"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6963" y="6634484"/>
            <a:ext cx="9144000" cy="253916"/>
          </a:xfrm>
          <a:prstGeom prst="rect">
            <a:avLst/>
          </a:prstGeom>
          <a:noFill/>
        </p:spPr>
        <p:txBody>
          <a:bodyPr wrap="square" rtlCol="0">
            <a:spAutoFit/>
          </a:bodyPr>
          <a:lstStyle/>
          <a:p>
            <a:r>
              <a:rPr lang="en-US" sz="1050" dirty="0" smtClean="0">
                <a:solidFill>
                  <a:schemeClr val="tx2"/>
                </a:solidFill>
                <a:latin typeface="Arial Narrow"/>
                <a:cs typeface="Arial Narrow"/>
              </a:rPr>
              <a:t>Public Health Agency of Canada (August 2011);  using 2008/09 data from the Canadian Chronic Disease Surveillance System (Public Health Agency of Canada).</a:t>
            </a:r>
            <a:endParaRPr lang="en-US" sz="1050" dirty="0">
              <a:solidFill>
                <a:schemeClr val="tx2"/>
              </a:solidFill>
              <a:latin typeface="Arial Narrow"/>
              <a:cs typeface="Arial Narrow"/>
            </a:endParaRPr>
          </a:p>
        </p:txBody>
      </p:sp>
      <p:pic>
        <p:nvPicPr>
          <p:cNvPr id="5" name="Picture 4"/>
          <p:cNvPicPr>
            <a:picLocks noChangeAspect="1"/>
          </p:cNvPicPr>
          <p:nvPr/>
        </p:nvPicPr>
        <p:blipFill>
          <a:blip r:embed="rId2" cstate="print"/>
          <a:stretch>
            <a:fillRect/>
          </a:stretch>
        </p:blipFill>
        <p:spPr>
          <a:xfrm>
            <a:off x="0" y="1006012"/>
            <a:ext cx="9144000" cy="5700156"/>
          </a:xfrm>
          <a:prstGeom prst="rect">
            <a:avLst/>
          </a:prstGeom>
        </p:spPr>
      </p:pic>
      <p:sp>
        <p:nvSpPr>
          <p:cNvPr id="4" name="Title 3"/>
          <p:cNvSpPr>
            <a:spLocks noGrp="1"/>
          </p:cNvSpPr>
          <p:nvPr>
            <p:ph type="title"/>
          </p:nvPr>
        </p:nvSpPr>
        <p:spPr>
          <a:xfrm>
            <a:off x="0" y="0"/>
            <a:ext cx="9144000" cy="1143000"/>
          </a:xfrm>
          <a:solidFill>
            <a:schemeClr val="accent3"/>
          </a:solidFill>
        </p:spPr>
        <p:txBody>
          <a:bodyPr>
            <a:normAutofit fontScale="90000"/>
          </a:bodyPr>
          <a:lstStyle/>
          <a:p>
            <a:r>
              <a:rPr lang="en-US" sz="3600" dirty="0" smtClean="0"/>
              <a:t>Patients with DM are 20X </a:t>
            </a:r>
            <a:r>
              <a:rPr lang="en-US" sz="3600" dirty="0"/>
              <a:t>M</a:t>
            </a:r>
            <a:r>
              <a:rPr lang="en-US" sz="3600" dirty="0" smtClean="0"/>
              <a:t>ore Likely to be Hospitalized for Non-traumatic Limb Amputation</a:t>
            </a:r>
            <a:endParaRPr lang="en-US" sz="3600" dirty="0"/>
          </a:p>
        </p:txBody>
      </p:sp>
      <p:sp>
        <p:nvSpPr>
          <p:cNvPr id="8" name="Rectangle 7"/>
          <p:cNvSpPr/>
          <p:nvPr/>
        </p:nvSpPr>
        <p:spPr bwMode="auto">
          <a:xfrm>
            <a:off x="7886648" y="1854981"/>
            <a:ext cx="1069376" cy="3960636"/>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xmlns="" val="4229312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Many </a:t>
            </a:r>
            <a:r>
              <a:rPr lang="en-US" dirty="0" err="1" smtClean="0"/>
              <a:t>centres</a:t>
            </a:r>
            <a:r>
              <a:rPr lang="en-US" dirty="0" smtClean="0"/>
              <a:t> have reported successful use of both </a:t>
            </a:r>
            <a:r>
              <a:rPr lang="en-US" b="1" dirty="0" smtClean="0"/>
              <a:t>aggressive endovascular interventions </a:t>
            </a:r>
            <a:r>
              <a:rPr lang="en-US" dirty="0" smtClean="0"/>
              <a:t>and </a:t>
            </a:r>
            <a:r>
              <a:rPr lang="en-US" b="1" dirty="0" smtClean="0"/>
              <a:t>distal bypass procedures </a:t>
            </a:r>
            <a:r>
              <a:rPr lang="en-US" dirty="0" smtClean="0"/>
              <a:t>for more severe vascular disease of the foot. The short-term effects are satisfactory with healing of the foot ulcers and thus diminishing the risk of amputation. </a:t>
            </a:r>
            <a:endParaRPr lang="ar-SY"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Interposition vein grafts to pedal arteries have preserved at least a portion of the foot suitable for weight bearing function to some degree</a:t>
            </a:r>
          </a:p>
          <a:p>
            <a:pPr algn="l" rtl="0"/>
            <a:r>
              <a:rPr lang="en-US" dirty="0" smtClean="0"/>
              <a:t>salvage of the foot or a functional part of the foot</a:t>
            </a:r>
            <a:endParaRPr lang="ar-SY"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fontScale="92500" lnSpcReduction="10000"/>
          </a:bodyPr>
          <a:lstStyle/>
          <a:p>
            <a:pPr algn="l" rtl="0"/>
            <a:r>
              <a:rPr lang="en-US" b="1" dirty="0" smtClean="0"/>
              <a:t>Mild deformity with tightness at the heel.</a:t>
            </a:r>
            <a:r>
              <a:rPr lang="en-US" dirty="0" smtClean="0"/>
              <a:t> In some cases, the deformity is mild and associated with tightness at the back of the heel. Ulcers in the front of the foot that do not respond to a period of casting and protective </a:t>
            </a:r>
            <a:r>
              <a:rPr lang="en-US" dirty="0" err="1" smtClean="0"/>
              <a:t>shoewear</a:t>
            </a:r>
            <a:r>
              <a:rPr lang="en-US" dirty="0" smtClean="0"/>
              <a:t>, may be treated by </a:t>
            </a:r>
            <a:r>
              <a:rPr lang="en-US" b="1" dirty="0" smtClean="0"/>
              <a:t>Achilles tendon lengthening</a:t>
            </a:r>
            <a:r>
              <a:rPr lang="en-US" dirty="0" smtClean="0"/>
              <a:t>. Surgically lengthening the tendon decreases the pressure on the </a:t>
            </a:r>
            <a:r>
              <a:rPr lang="en-US" dirty="0" err="1" smtClean="0"/>
              <a:t>midfoot</a:t>
            </a:r>
            <a:r>
              <a:rPr lang="en-US" dirty="0" smtClean="0"/>
              <a:t> and front of the foot. This allows the ulcer to heal and reduces the chance that it will return</a:t>
            </a:r>
            <a:endParaRPr lang="ar-SY"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b="1" dirty="0" smtClean="0"/>
              <a:t>Bony prominence on the bottom of the foot.</a:t>
            </a:r>
            <a:r>
              <a:rPr lang="en-US" dirty="0" smtClean="0"/>
              <a:t> A more severe deformity is the appearance of a very large bony bump on the bottom of the foot. If this cannot be addressed with shoe modification, it requires surgery. The type of surgery depends on the stability of the bones and joints in the foot.</a:t>
            </a:r>
          </a:p>
          <a:p>
            <a:pPr algn="l" rtl="0"/>
            <a:endParaRPr lang="ar-SY"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DSC03178.JPG"/>
          <p:cNvPicPr>
            <a:picLocks noChangeAspect="1"/>
          </p:cNvPicPr>
          <p:nvPr/>
        </p:nvPicPr>
        <p:blipFill>
          <a:blip r:embed="rId2" cstate="print"/>
          <a:stretch>
            <a:fillRect/>
          </a:stretch>
        </p:blipFill>
        <p:spPr>
          <a:xfrm rot="5400000">
            <a:off x="0" y="0"/>
            <a:ext cx="9144000" cy="68580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DSC0318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b="1" dirty="0" smtClean="0"/>
              <a:t>Stable deformity.</a:t>
            </a:r>
            <a:r>
              <a:rPr lang="en-US" dirty="0" smtClean="0"/>
              <a:t> Surgery involves a simple removal of the prominent bone by shaving it off.</a:t>
            </a:r>
          </a:p>
          <a:p>
            <a:pPr algn="l" rtl="0"/>
            <a:endParaRPr lang="ar-SY"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b="1" dirty="0" smtClean="0"/>
              <a:t>Unstable deformity.</a:t>
            </a:r>
            <a:r>
              <a:rPr lang="en-US" dirty="0" smtClean="0"/>
              <a:t> When the bones are too loose at the sight of the prominence, a simple removal of the bump will not be effective. The loose bones will simply move and a new prominence will develop. In this situation, fusion and repositioning of the bones is needed.</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sz="half" idx="1"/>
          </p:nvPr>
        </p:nvSpPr>
        <p:spPr/>
        <p:txBody>
          <a:bodyPr>
            <a:normAutofit/>
          </a:bodyPr>
          <a:lstStyle/>
          <a:p>
            <a:pPr algn="l" rtl="0"/>
            <a:r>
              <a:rPr lang="en-US" dirty="0" smtClean="0"/>
              <a:t> Unstable Charcot of the </a:t>
            </a:r>
            <a:r>
              <a:rPr lang="en-US" dirty="0" err="1" smtClean="0"/>
              <a:t>hindfoot</a:t>
            </a:r>
            <a:r>
              <a:rPr lang="en-US" dirty="0" smtClean="0"/>
              <a:t>. </a:t>
            </a:r>
          </a:p>
          <a:p>
            <a:pPr algn="l" rtl="0"/>
            <a:r>
              <a:rPr lang="en-US" dirty="0" smtClean="0"/>
              <a:t>A complex realignment and fusion was performed to prevent the patient from developing a prominence and ulceration</a:t>
            </a:r>
            <a:endParaRPr lang="ar-SY" dirty="0"/>
          </a:p>
        </p:txBody>
      </p:sp>
      <p:pic>
        <p:nvPicPr>
          <p:cNvPr id="5" name="عنصر نائب للمحتوى 4" descr="A00655F03.jpg"/>
          <p:cNvPicPr>
            <a:picLocks noGrp="1" noChangeAspect="1"/>
          </p:cNvPicPr>
          <p:nvPr>
            <p:ph sz="half" idx="2"/>
          </p:nvPr>
        </p:nvPicPr>
        <p:blipFill>
          <a:blip r:embed="rId2"/>
          <a:stretch>
            <a:fillRect/>
          </a:stretch>
        </p:blipFill>
        <p:spPr>
          <a:xfrm>
            <a:off x="4537137" y="2000240"/>
            <a:ext cx="4636601" cy="3857652"/>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This operation is extremely difficult to perform and carries a higher risk of wound complications, infections, and amputation, compared to routine foot and ankle fracture surgery.</a:t>
            </a:r>
          </a:p>
          <a:p>
            <a:pPr algn="l" rtl="0"/>
            <a:r>
              <a:rPr lang="en-US" dirty="0" smtClean="0"/>
              <a:t>After this type of operation, there is typically a period of no weight on the foot for at least 3 months</a:t>
            </a:r>
          </a:p>
          <a:p>
            <a:pPr algn="l" rtl="0"/>
            <a:endParaRPr lang="ar-SY"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dirty="0"/>
          </a:p>
        </p:txBody>
      </p:sp>
      <p:sp>
        <p:nvSpPr>
          <p:cNvPr id="3" name="عنصر نائب للمحتوى 2"/>
          <p:cNvSpPr>
            <a:spLocks noGrp="1"/>
          </p:cNvSpPr>
          <p:nvPr>
            <p:ph idx="1"/>
          </p:nvPr>
        </p:nvSpPr>
        <p:spPr/>
        <p:txBody>
          <a:bodyPr/>
          <a:lstStyle/>
          <a:p>
            <a:pPr algn="l" rtl="0">
              <a:buClr>
                <a:schemeClr val="tx1"/>
              </a:buClr>
              <a:buFont typeface="Wingdings" pitchFamily="2" charset="2"/>
              <a:buChar char="q"/>
              <a:defRPr/>
            </a:pPr>
            <a:r>
              <a:rPr lang="en-US" dirty="0" smtClean="0"/>
              <a:t>85% of diabetic related foot amputation are preceded by foot ulcer</a:t>
            </a:r>
          </a:p>
          <a:p>
            <a:pPr algn="l" rtl="0">
              <a:buClr>
                <a:schemeClr val="tx1"/>
              </a:buClr>
              <a:buFont typeface="Wingdings" pitchFamily="2" charset="2"/>
              <a:buChar char="q"/>
              <a:defRPr/>
            </a:pPr>
            <a:r>
              <a:rPr lang="en-US" dirty="0" smtClean="0"/>
              <a:t>4 out of 5 ulcer  in diabetics are precipitated by trauma </a:t>
            </a:r>
          </a:p>
          <a:p>
            <a:pPr algn="l" rtl="0">
              <a:buClr>
                <a:schemeClr val="tx1"/>
              </a:buClr>
              <a:buFont typeface="Wingdings" pitchFamily="2" charset="2"/>
              <a:buChar char="q"/>
              <a:defRPr/>
            </a:pPr>
            <a:r>
              <a:rPr lang="en-US" dirty="0" smtClean="0"/>
              <a:t>4% -10% is the prevalence of foot ulcer in diabetics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b="1" dirty="0" smtClean="0"/>
              <a:t>Fractures</a:t>
            </a:r>
            <a:r>
              <a:rPr lang="en-US" dirty="0" smtClean="0"/>
              <a:t> that occur in the softer bone of diabetics are typically more complex. Operations to fix them generally involve more hardware (plates and screws) than would normally be required in people without diabetes. The screws and plates may even be placed across normal joints to provide added stability.</a:t>
            </a:r>
            <a:endParaRPr lang="ar-SY"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fontScale="92500" lnSpcReduction="10000"/>
          </a:bodyPr>
          <a:lstStyle/>
          <a:p>
            <a:pPr algn="l" rtl="0"/>
            <a:r>
              <a:rPr lang="en-US" b="1" dirty="0" smtClean="0"/>
              <a:t>Ankle deformity</a:t>
            </a:r>
            <a:r>
              <a:rPr lang="en-US" dirty="0" smtClean="0"/>
              <a:t>. Charcot of the ankle is difficult to treat simply with a brace or shoe and commonly requires surgical </a:t>
            </a:r>
            <a:r>
              <a:rPr lang="en-US" b="1" dirty="0" smtClean="0"/>
              <a:t>fusion</a:t>
            </a:r>
            <a:r>
              <a:rPr lang="en-US" dirty="0" smtClean="0"/>
              <a:t> of both the ankle and the </a:t>
            </a:r>
            <a:r>
              <a:rPr lang="en-US" dirty="0" err="1" smtClean="0"/>
              <a:t>subtalar</a:t>
            </a:r>
            <a:r>
              <a:rPr lang="en-US" dirty="0" smtClean="0"/>
              <a:t> joint to hold the foot straight. Given the amount of destruction of the bone and the poor quality of the soft tissue, the </a:t>
            </a:r>
            <a:r>
              <a:rPr lang="en-US" b="1" dirty="0" smtClean="0"/>
              <a:t>risk</a:t>
            </a:r>
            <a:r>
              <a:rPr lang="en-US" dirty="0" smtClean="0"/>
              <a:t> of non-union and the risk of infection are very high. Amputation may be required, either as the first operation or to salvage a fusion that has not healed or has became infected</a:t>
            </a:r>
            <a:endParaRPr lang="ar-SY"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If the </a:t>
            </a:r>
            <a:r>
              <a:rPr lang="en-US" b="1" dirty="0" err="1" smtClean="0"/>
              <a:t>subluxation</a:t>
            </a:r>
            <a:r>
              <a:rPr lang="en-US" dirty="0" smtClean="0"/>
              <a:t> at the </a:t>
            </a:r>
            <a:r>
              <a:rPr lang="en-US" b="1" dirty="0" err="1" smtClean="0"/>
              <a:t>tarsometatarsal</a:t>
            </a:r>
            <a:r>
              <a:rPr lang="en-US" b="1" dirty="0" smtClean="0"/>
              <a:t> </a:t>
            </a:r>
            <a:r>
              <a:rPr lang="en-US" dirty="0" smtClean="0"/>
              <a:t>joint is seen early, before extensive soft-tissue and bony disruption have occurred, </a:t>
            </a:r>
            <a:r>
              <a:rPr lang="en-US" b="1" dirty="0" smtClean="0"/>
              <a:t>closed reduction </a:t>
            </a:r>
            <a:r>
              <a:rPr lang="en-US" dirty="0" smtClean="0"/>
              <a:t>and </a:t>
            </a:r>
            <a:r>
              <a:rPr lang="en-US" b="1" dirty="0" smtClean="0"/>
              <a:t>pinning</a:t>
            </a:r>
            <a:r>
              <a:rPr lang="en-US" dirty="0" smtClean="0"/>
              <a:t> with several months of non–weight bearing </a:t>
            </a:r>
            <a:r>
              <a:rPr lang="en-US" b="1" dirty="0" smtClean="0"/>
              <a:t>cast</a:t>
            </a:r>
            <a:r>
              <a:rPr lang="en-US" dirty="0" smtClean="0"/>
              <a:t> immobilization may stabilize the </a:t>
            </a:r>
            <a:r>
              <a:rPr lang="en-US" dirty="0" err="1" smtClean="0"/>
              <a:t>midfoot</a:t>
            </a:r>
            <a:r>
              <a:rPr lang="en-US" dirty="0" smtClean="0"/>
              <a:t>-forefoot complex</a:t>
            </a:r>
            <a:endParaRPr lang="ar-SY"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Limited </a:t>
            </a:r>
            <a:r>
              <a:rPr lang="en-US" b="1" dirty="0" err="1" smtClean="0"/>
              <a:t>arthrodesis</a:t>
            </a:r>
            <a:r>
              <a:rPr lang="en-US" dirty="0" smtClean="0"/>
              <a:t> with </a:t>
            </a:r>
            <a:r>
              <a:rPr lang="en-US" dirty="0" err="1" smtClean="0"/>
              <a:t>autogenous</a:t>
            </a:r>
            <a:r>
              <a:rPr lang="en-US" dirty="0" smtClean="0"/>
              <a:t> bone graft, rigid </a:t>
            </a:r>
            <a:r>
              <a:rPr lang="en-US" dirty="0" err="1" smtClean="0"/>
              <a:t>ﬁxation</a:t>
            </a:r>
            <a:r>
              <a:rPr lang="en-US" dirty="0" smtClean="0"/>
              <a:t>, and prolonged non–weight bearing cast immobilization may be indicated, especially if only the </a:t>
            </a:r>
            <a:r>
              <a:rPr lang="en-US" dirty="0" err="1" smtClean="0"/>
              <a:t>ﬁrst</a:t>
            </a:r>
            <a:r>
              <a:rPr lang="en-US" dirty="0" smtClean="0"/>
              <a:t> and second </a:t>
            </a:r>
            <a:r>
              <a:rPr lang="en-US" b="1" dirty="0" err="1" smtClean="0"/>
              <a:t>metatarsocuneiform</a:t>
            </a:r>
            <a:r>
              <a:rPr lang="en-US" dirty="0" smtClean="0"/>
              <a:t> articulations are </a:t>
            </a:r>
            <a:r>
              <a:rPr lang="en-US" dirty="0" err="1" smtClean="0"/>
              <a:t>arthrodesed</a:t>
            </a:r>
            <a:r>
              <a:rPr lang="en-US" dirty="0" smtClean="0"/>
              <a:t>.</a:t>
            </a:r>
            <a:endParaRPr lang="ar-SY"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b="1" dirty="0" err="1" smtClean="0"/>
              <a:t>Tibiotalocalcaneal</a:t>
            </a:r>
            <a:r>
              <a:rPr lang="en-US" b="1" dirty="0" smtClean="0"/>
              <a:t> </a:t>
            </a:r>
            <a:r>
              <a:rPr lang="en-US" dirty="0" err="1" smtClean="0"/>
              <a:t>arthrodesis</a:t>
            </a:r>
            <a:r>
              <a:rPr lang="en-US" b="1" dirty="0" smtClean="0"/>
              <a:t> </a:t>
            </a:r>
            <a:r>
              <a:rPr lang="en-US" dirty="0" smtClean="0"/>
              <a:t>may be performed, and if </a:t>
            </a:r>
            <a:r>
              <a:rPr lang="en-US" dirty="0" err="1" smtClean="0"/>
              <a:t>ﬁbrous</a:t>
            </a:r>
            <a:r>
              <a:rPr lang="en-US" dirty="0" smtClean="0"/>
              <a:t> nonunion occurs, it may be enough to provide stability and make </a:t>
            </a:r>
            <a:r>
              <a:rPr lang="en-US" b="1" dirty="0" smtClean="0"/>
              <a:t>bracing</a:t>
            </a:r>
            <a:r>
              <a:rPr lang="en-US" dirty="0" smtClean="0"/>
              <a:t> of the foot and ankle possible</a:t>
            </a:r>
            <a:endParaRPr lang="ar-SY"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Heroic attempts are being made to preserve any part of a foot, even an insensitive, deformed one</a:t>
            </a:r>
            <a:endParaRPr lang="ar-SY"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If a patient can have the medial two rays or lateral three rays (a general rule), the </a:t>
            </a:r>
            <a:r>
              <a:rPr lang="en-US" dirty="0" err="1" smtClean="0"/>
              <a:t>pedorthist-orthotist</a:t>
            </a:r>
            <a:r>
              <a:rPr lang="en-US" dirty="0" smtClean="0"/>
              <a:t> should be able to make a shoe and brace for the foot</a:t>
            </a:r>
          </a:p>
          <a:p>
            <a:pPr algn="l" rtl="0"/>
            <a:r>
              <a:rPr lang="en-US" b="1" dirty="0" err="1" smtClean="0"/>
              <a:t>Transmetatarsal</a:t>
            </a:r>
            <a:r>
              <a:rPr lang="en-US" dirty="0" smtClean="0"/>
              <a:t> amputation and even </a:t>
            </a:r>
            <a:r>
              <a:rPr lang="en-US" dirty="0" err="1" smtClean="0"/>
              <a:t>Chopart</a:t>
            </a:r>
            <a:r>
              <a:rPr lang="en-US" dirty="0" smtClean="0"/>
              <a:t> amputation , combined with appropriate </a:t>
            </a:r>
            <a:r>
              <a:rPr lang="en-US" dirty="0" err="1" smtClean="0"/>
              <a:t>tenotomies</a:t>
            </a:r>
            <a:r>
              <a:rPr lang="en-US" dirty="0" smtClean="0"/>
              <a:t> and a brace-shoe, allow some degree of function</a:t>
            </a:r>
            <a:endParaRPr lang="ar-SY"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DSC0317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pPr algn="l" rtl="0"/>
            <a:r>
              <a:rPr lang="en-US" dirty="0" smtClean="0"/>
              <a:t>Partial foot, </a:t>
            </a:r>
            <a:r>
              <a:rPr lang="en-US" dirty="0" err="1" smtClean="0"/>
              <a:t>Lisfranc</a:t>
            </a:r>
            <a:r>
              <a:rPr lang="en-US" dirty="0" smtClean="0"/>
              <a:t>, </a:t>
            </a:r>
            <a:r>
              <a:rPr lang="en-US" dirty="0" err="1" smtClean="0"/>
              <a:t>Chopart</a:t>
            </a:r>
            <a:r>
              <a:rPr lang="en-US" dirty="0" smtClean="0"/>
              <a:t>, and </a:t>
            </a:r>
            <a:r>
              <a:rPr lang="en-US" dirty="0" err="1" smtClean="0"/>
              <a:t>Syme</a:t>
            </a:r>
            <a:r>
              <a:rPr lang="en-US" dirty="0" smtClean="0"/>
              <a:t> amputations</a:t>
            </a:r>
          </a:p>
          <a:p>
            <a:pPr algn="l" rtl="0"/>
            <a:r>
              <a:rPr lang="en-US" dirty="0" smtClean="0"/>
              <a:t>Prolonged convalescence, physical and emotional trauma from multiple surgical procedures, and the </a:t>
            </a:r>
            <a:r>
              <a:rPr lang="en-US" dirty="0" err="1" smtClean="0"/>
              <a:t>ﬁnancial</a:t>
            </a:r>
            <a:r>
              <a:rPr lang="en-US" dirty="0" smtClean="0"/>
              <a:t> burden placed on a patient should </a:t>
            </a:r>
            <a:r>
              <a:rPr lang="en-US" dirty="0" err="1" smtClean="0"/>
              <a:t>inﬂuence</a:t>
            </a:r>
            <a:r>
              <a:rPr lang="en-US" dirty="0" smtClean="0"/>
              <a:t> care of this most complex </a:t>
            </a:r>
            <a:r>
              <a:rPr lang="en-US" dirty="0" err="1" smtClean="0"/>
              <a:t>ﬁscal</a:t>
            </a:r>
            <a:r>
              <a:rPr lang="en-US" dirty="0" smtClean="0"/>
              <a:t> and physical malady.</a:t>
            </a:r>
            <a:endParaRPr lang="ar-SY"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DSC03180.JPG"/>
          <p:cNvPicPr>
            <a:picLocks noChangeAspect="1"/>
          </p:cNvPicPr>
          <p:nvPr/>
        </p:nvPicPr>
        <p:blipFill>
          <a:blip r:embed="rId2" cstate="print"/>
          <a:stretch>
            <a:fillRect/>
          </a:stretch>
        </p:blipFill>
        <p:spPr>
          <a:xfrm rot="5400000">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0" dirty="0" smtClean="0"/>
              <a:t>Diabetic Foot</a:t>
            </a:r>
            <a:endParaRPr lang="ar-SY" dirty="0"/>
          </a:p>
        </p:txBody>
      </p:sp>
      <p:sp>
        <p:nvSpPr>
          <p:cNvPr id="3" name="عنصر نائب للمحتوى 2"/>
          <p:cNvSpPr>
            <a:spLocks noGrp="1"/>
          </p:cNvSpPr>
          <p:nvPr>
            <p:ph idx="1"/>
          </p:nvPr>
        </p:nvSpPr>
        <p:spPr/>
        <p:txBody>
          <a:bodyPr>
            <a:normAutofit/>
          </a:bodyPr>
          <a:lstStyle/>
          <a:p>
            <a:pPr algn="l" rtl="0"/>
            <a:r>
              <a:rPr lang="en-US" dirty="0" smtClean="0"/>
              <a:t>Most foot problems that people with diabetes face arise from two serious complications of the disease</a:t>
            </a:r>
            <a:r>
              <a:rPr lang="en-US" b="1" i="1" u="sng" dirty="0" smtClean="0"/>
              <a:t>: nerve damage </a:t>
            </a:r>
            <a:r>
              <a:rPr lang="en-US" dirty="0" smtClean="0"/>
              <a:t>and </a:t>
            </a:r>
            <a:r>
              <a:rPr lang="en-US" b="1" i="1" u="sng" dirty="0" smtClean="0"/>
              <a:t>poor circulation</a:t>
            </a:r>
            <a:r>
              <a:rPr lang="en-US" dirty="0" smtClean="0"/>
              <a:t>. One of the more critical foot problems these complications can cause is </a:t>
            </a:r>
            <a:r>
              <a:rPr lang="en-US" b="1" i="1" u="sng" dirty="0" smtClean="0"/>
              <a:t>Charcot </a:t>
            </a:r>
            <a:r>
              <a:rPr lang="en-US" b="1" i="1" u="sng" dirty="0" err="1" smtClean="0"/>
              <a:t>arthropathy</a:t>
            </a:r>
            <a:r>
              <a:rPr lang="en-US" dirty="0" smtClean="0"/>
              <a:t>, which can deform the shape of the foot and lead to disability.</a:t>
            </a:r>
          </a:p>
          <a:p>
            <a:endParaRPr lang="ar-SY"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0" dirty="0" smtClean="0"/>
              <a:t>Amputation</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Tissue death and infection can eventually become so painful and life threatening that amputation becomes necessary if all other measures such as antibiotics and debridement fail to work.</a:t>
            </a:r>
          </a:p>
          <a:p>
            <a:pPr algn="l" rtl="0"/>
            <a:endParaRPr lang="en-US" dirty="0" smtClean="0"/>
          </a:p>
          <a:p>
            <a:pPr algn="l" rtl="0"/>
            <a:r>
              <a:rPr lang="en-US" dirty="0" smtClean="0"/>
              <a:t>Damaged tissue will be removed during surgery with as much healthy tissue preserved as possible. The patient may require many days in the hospital and it can take up to eight weeks for the wound to completely heal.</a:t>
            </a:r>
            <a:endParaRPr lang="ar-SY"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4" descr="A00655F07.jpg"/>
          <p:cNvPicPr>
            <a:picLocks noChangeAspect="1"/>
          </p:cNvPicPr>
          <p:nvPr/>
        </p:nvPicPr>
        <p:blipFill>
          <a:blip r:embed="rId2"/>
          <a:stretch>
            <a:fillRect/>
          </a:stretch>
        </p:blipFill>
        <p:spPr>
          <a:xfrm>
            <a:off x="17978" y="661750"/>
            <a:ext cx="9126022" cy="5767646"/>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0" dirty="0" smtClean="0"/>
              <a:t>Rehabilitation</a:t>
            </a:r>
            <a:endParaRPr lang="ar-SY" dirty="0"/>
          </a:p>
        </p:txBody>
      </p:sp>
      <p:sp>
        <p:nvSpPr>
          <p:cNvPr id="3" name="عنصر نائب للمحتوى 2"/>
          <p:cNvSpPr>
            <a:spLocks noGrp="1"/>
          </p:cNvSpPr>
          <p:nvPr>
            <p:ph idx="1"/>
          </p:nvPr>
        </p:nvSpPr>
        <p:spPr/>
        <p:txBody>
          <a:bodyPr>
            <a:normAutofit fontScale="92500" lnSpcReduction="20000"/>
          </a:bodyPr>
          <a:lstStyle/>
          <a:p>
            <a:pPr algn="l" rtl="0"/>
            <a:r>
              <a:rPr lang="en-US" dirty="0" smtClean="0"/>
              <a:t>After surgery, the patient will be helped by a rehabilitation team to learn to deal with the </a:t>
            </a:r>
            <a:r>
              <a:rPr lang="en-US" b="1" dirty="0" smtClean="0"/>
              <a:t>physical</a:t>
            </a:r>
            <a:r>
              <a:rPr lang="en-US" dirty="0" smtClean="0"/>
              <a:t> and </a:t>
            </a:r>
            <a:r>
              <a:rPr lang="en-US" b="1" dirty="0" smtClean="0"/>
              <a:t>emotional</a:t>
            </a:r>
            <a:r>
              <a:rPr lang="en-US" dirty="0" smtClean="0"/>
              <a:t> challenges. A prosthesis may be needed and the team will help the patient adjust. The team will also be able to help with assistive devices, </a:t>
            </a:r>
            <a:r>
              <a:rPr lang="en-US" b="1" dirty="0" smtClean="0"/>
              <a:t>home adaptations</a:t>
            </a:r>
            <a:r>
              <a:rPr lang="en-US" dirty="0" smtClean="0"/>
              <a:t>, and learning to accomplish normal daily activities. Some amputees experience pain or discomfort in the missing limb. This is called </a:t>
            </a:r>
            <a:r>
              <a:rPr lang="en-US" b="1" dirty="0" smtClean="0"/>
              <a:t>phantom pain</a:t>
            </a:r>
            <a:r>
              <a:rPr lang="en-US" dirty="0" smtClean="0"/>
              <a:t>. Their team can help them learn how to deal with this problem.</a:t>
            </a:r>
            <a:endParaRPr lang="ar-SY"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Thank you</a:t>
            </a:r>
            <a:endParaRPr lang="ar-SY" dirty="0"/>
          </a:p>
        </p:txBody>
      </p:sp>
      <p:pic>
        <p:nvPicPr>
          <p:cNvPr id="4" name="عنصر نائب للمحتوى 3" descr="exam3.JPG"/>
          <p:cNvPicPr>
            <a:picLocks noGrp="1" noChangeAspect="1"/>
          </p:cNvPicPr>
          <p:nvPr>
            <p:ph idx="1"/>
          </p:nvPr>
        </p:nvPicPr>
        <p:blipFill>
          <a:blip r:embed="rId2"/>
          <a:stretch>
            <a:fillRect/>
          </a:stretch>
        </p:blipFill>
        <p:spPr>
          <a:xfrm>
            <a:off x="1697145" y="1472003"/>
            <a:ext cx="5589499" cy="5385997"/>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وحدة نمطية">
  <a:themeElements>
    <a:clrScheme name="وحدة نمطية">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وحدة نمطية">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وحدة نمطية">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18217</TotalTime>
  <Words>3118</Words>
  <Application>Microsoft Office PowerPoint</Application>
  <PresentationFormat>عرض على الشاشة (3:4)‏</PresentationFormat>
  <Paragraphs>223</Paragraphs>
  <Slides>93</Slides>
  <Notes>0</Notes>
  <HiddenSlides>0</HiddenSlides>
  <MMClips>0</MMClips>
  <ScaleCrop>false</ScaleCrop>
  <HeadingPairs>
    <vt:vector size="4" baseType="variant">
      <vt:variant>
        <vt:lpstr>سمة</vt:lpstr>
      </vt:variant>
      <vt:variant>
        <vt:i4>1</vt:i4>
      </vt:variant>
      <vt:variant>
        <vt:lpstr>عناوين الشرائح</vt:lpstr>
      </vt:variant>
      <vt:variant>
        <vt:i4>93</vt:i4>
      </vt:variant>
    </vt:vector>
  </HeadingPairs>
  <TitlesOfParts>
    <vt:vector size="94" baseType="lpstr">
      <vt:lpstr>وحدة نمطية</vt:lpstr>
      <vt:lpstr>DIBETIC FOOT</vt:lpstr>
      <vt:lpstr>Definition:</vt:lpstr>
      <vt:lpstr>الشريحة 3</vt:lpstr>
      <vt:lpstr>الشريحة 4</vt:lpstr>
      <vt:lpstr>Diabetes Statistics </vt:lpstr>
      <vt:lpstr>الشريحة 6</vt:lpstr>
      <vt:lpstr>Patients with DM are 20X More Likely to be Hospitalized for Non-traumatic Limb Amputation</vt:lpstr>
      <vt:lpstr>الشريحة 8</vt:lpstr>
      <vt:lpstr>Diabetic Foot</vt:lpstr>
      <vt:lpstr>الشريحة 10</vt:lpstr>
      <vt:lpstr>الشريحة 11</vt:lpstr>
      <vt:lpstr>Peripheral neuropathy</vt:lpstr>
      <vt:lpstr>الشريحة 13</vt:lpstr>
      <vt:lpstr>الشريحة 14</vt:lpstr>
      <vt:lpstr>Neuropathic joint disease</vt:lpstr>
      <vt:lpstr>الشريحة 16</vt:lpstr>
      <vt:lpstr>الشريحة 17</vt:lpstr>
      <vt:lpstr>الشريحة 18</vt:lpstr>
      <vt:lpstr>الشريحة 19</vt:lpstr>
      <vt:lpstr>Peripheral vascular disease</vt:lpstr>
      <vt:lpstr>Osteoporosis</vt:lpstr>
      <vt:lpstr>الشريحة 22</vt:lpstr>
      <vt:lpstr>Infection  Diabetes</vt:lpstr>
      <vt:lpstr>الشريحة 24</vt:lpstr>
      <vt:lpstr>الشريحة 25</vt:lpstr>
      <vt:lpstr>Cellulitis</vt:lpstr>
      <vt:lpstr>Deep-skin and soft-tissue infections</vt:lpstr>
      <vt:lpstr>Acute osteomyelitis</vt:lpstr>
      <vt:lpstr>Chronic osteomyelitis</vt:lpstr>
      <vt:lpstr>Foot Ulcers</vt:lpstr>
      <vt:lpstr>الشريحة 31</vt:lpstr>
      <vt:lpstr>STAGES OF ULCER DEVELOPMENT</vt:lpstr>
      <vt:lpstr>STAGES OF ULCER DEVELOPMENT</vt:lpstr>
      <vt:lpstr>الشريحة 34</vt:lpstr>
      <vt:lpstr>Classiﬁcation of Diabetic Ulcers</vt:lpstr>
      <vt:lpstr>الشريحة 36</vt:lpstr>
      <vt:lpstr>الشريحة 37</vt:lpstr>
      <vt:lpstr>Wagner classiﬁcation</vt:lpstr>
      <vt:lpstr>Eichenholz classification  </vt:lpstr>
      <vt:lpstr>الشريحة 40</vt:lpstr>
      <vt:lpstr>Risk Factors for Diabetic Foot Ulcers</vt:lpstr>
      <vt:lpstr>Diagnosis</vt:lpstr>
      <vt:lpstr>Cellulitis</vt:lpstr>
      <vt:lpstr>Skin and soft-tissue infections</vt:lpstr>
      <vt:lpstr>Acute osteomyelitis</vt:lpstr>
      <vt:lpstr>Chronic osteomyelitis</vt:lpstr>
      <vt:lpstr>Assessment and treatment</vt:lpstr>
      <vt:lpstr>Management</vt:lpstr>
      <vt:lpstr>Management</vt:lpstr>
      <vt:lpstr>الشريحة 50</vt:lpstr>
      <vt:lpstr>Preventing Diabetic Foot Problems</vt:lpstr>
      <vt:lpstr>Management</vt:lpstr>
      <vt:lpstr>ANTIBIOTIC THERAPY</vt:lpstr>
      <vt:lpstr>Medications</vt:lpstr>
      <vt:lpstr>Treating Diabetic Foot Ulcers</vt:lpstr>
      <vt:lpstr>الشريحة 56</vt:lpstr>
      <vt:lpstr>Nonsurgical Treatment</vt:lpstr>
      <vt:lpstr>الشريحة 58</vt:lpstr>
      <vt:lpstr>الشريحة 59</vt:lpstr>
      <vt:lpstr>Orthotics</vt:lpstr>
      <vt:lpstr>الشريحة 61</vt:lpstr>
      <vt:lpstr>Surgical Treatment</vt:lpstr>
      <vt:lpstr>الشريحة 63</vt:lpstr>
      <vt:lpstr>الشريحة 64</vt:lpstr>
      <vt:lpstr>الشريحة 65</vt:lpstr>
      <vt:lpstr>الشريحة 66</vt:lpstr>
      <vt:lpstr>Revascularisation</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lpstr>الشريحة 85</vt:lpstr>
      <vt:lpstr>الشريحة 86</vt:lpstr>
      <vt:lpstr>الشريحة 87</vt:lpstr>
      <vt:lpstr>الشريحة 88</vt:lpstr>
      <vt:lpstr>الشريحة 89</vt:lpstr>
      <vt:lpstr>Amputation</vt:lpstr>
      <vt:lpstr>الشريحة 91</vt:lpstr>
      <vt:lpstr>Rehabilitation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DIABETIC FOOT</dc:title>
  <dc:creator>Ayham</dc:creator>
  <cp:lastModifiedBy>Ayham</cp:lastModifiedBy>
  <cp:revision>482</cp:revision>
  <dcterms:created xsi:type="dcterms:W3CDTF">2016-04-30T16:03:32Z</dcterms:created>
  <dcterms:modified xsi:type="dcterms:W3CDTF">2016-05-18T21:01:44Z</dcterms:modified>
</cp:coreProperties>
</file>