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8"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54" r:id="rId16"/>
    <p:sldId id="355" r:id="rId17"/>
    <p:sldId id="356" r:id="rId18"/>
    <p:sldId id="357" r:id="rId19"/>
    <p:sldId id="358" r:id="rId20"/>
    <p:sldId id="359" r:id="rId21"/>
    <p:sldId id="360" r:id="rId22"/>
    <p:sldId id="361" r:id="rId23"/>
    <p:sldId id="362" r:id="rId24"/>
    <p:sldId id="363" r:id="rId25"/>
    <p:sldId id="387" r:id="rId26"/>
    <p:sldId id="388" r:id="rId27"/>
    <p:sldId id="382" r:id="rId28"/>
    <p:sldId id="383" r:id="rId29"/>
    <p:sldId id="384" r:id="rId30"/>
    <p:sldId id="386" r:id="rId31"/>
    <p:sldId id="364" r:id="rId32"/>
    <p:sldId id="271" r:id="rId33"/>
    <p:sldId id="342" r:id="rId34"/>
    <p:sldId id="340" r:id="rId35"/>
    <p:sldId id="341" r:id="rId36"/>
    <p:sldId id="351" r:id="rId37"/>
    <p:sldId id="349" r:id="rId38"/>
    <p:sldId id="350" r:id="rId39"/>
    <p:sldId id="348" r:id="rId40"/>
    <p:sldId id="343" r:id="rId41"/>
    <p:sldId id="344" r:id="rId42"/>
    <p:sldId id="352" r:id="rId43"/>
    <p:sldId id="389" r:id="rId44"/>
    <p:sldId id="379" r:id="rId45"/>
    <p:sldId id="380" r:id="rId46"/>
    <p:sldId id="353" r:id="rId47"/>
    <p:sldId id="365" r:id="rId48"/>
    <p:sldId id="303"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03" autoAdjust="0"/>
    <p:restoredTop sz="94660"/>
  </p:normalViewPr>
  <p:slideViewPr>
    <p:cSldViewPr>
      <p:cViewPr varScale="1">
        <p:scale>
          <a:sx n="69" d="100"/>
          <a:sy n="69" d="100"/>
        </p:scale>
        <p:origin x="138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18/07/1439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18/07/1439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18/07/1439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18/07/1439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18/07/1439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18/07/1439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18/07/1439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18/07/1439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18/07/1439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18/07/1439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18/07/1439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18/07/1439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6.emf"/></Relationships>
</file>

<file path=ppt/slides/_rels/slide34.xml.rels><?xml version="1.0" encoding="UTF-8" standalone="yes"?>
<Relationships xmlns="http://schemas.openxmlformats.org/package/2006/relationships"><Relationship Id="rId8" Type="http://schemas.openxmlformats.org/officeDocument/2006/relationships/hyperlink" Target="General%20Laboratory/Water%20Distilling%20Unit,%20GL-6.doc" TargetMode="External"/><Relationship Id="rId13" Type="http://schemas.openxmlformats.org/officeDocument/2006/relationships/hyperlink" Target="General%20Laboratory/Blood%20Tubes%20Shaker,%20GL-12.doc" TargetMode="External"/><Relationship Id="rId18" Type="http://schemas.openxmlformats.org/officeDocument/2006/relationships/hyperlink" Target="General%20Laboratory/Timers,%20GL-19.doc" TargetMode="External"/><Relationship Id="rId3" Type="http://schemas.openxmlformats.org/officeDocument/2006/relationships/hyperlink" Target="General%20Laboratory/Water%20Bath,%20GL-1.doc" TargetMode="External"/><Relationship Id="rId7" Type="http://schemas.openxmlformats.org/officeDocument/2006/relationships/hyperlink" Target="General%20Laboratory/Laboratory%20Shaker,%20GL-5.doc" TargetMode="External"/><Relationship Id="rId12" Type="http://schemas.openxmlformats.org/officeDocument/2006/relationships/hyperlink" Target="General%20Laboratory/Laboratory%20Refrigerator,%20GL-11.doc" TargetMode="External"/><Relationship Id="rId17" Type="http://schemas.openxmlformats.org/officeDocument/2006/relationships/hyperlink" Target="General%20Laboratory/Pipetters,%20GL-18.doc" TargetMode="External"/><Relationship Id="rId2" Type="http://schemas.openxmlformats.org/officeDocument/2006/relationships/image" Target="../media/image1.jpg"/><Relationship Id="rId16" Type="http://schemas.openxmlformats.org/officeDocument/2006/relationships/hyperlink" Target="General%20Laboratory/Test%20Tubes%20Holder%20-%20Rack,%20GL-17.doc" TargetMode="External"/><Relationship Id="rId1" Type="http://schemas.openxmlformats.org/officeDocument/2006/relationships/slideLayout" Target="../slideLayouts/slideLayout1.xml"/><Relationship Id="rId6" Type="http://schemas.openxmlformats.org/officeDocument/2006/relationships/hyperlink" Target="General%20Laboratory/Electronic%20Balance,%20GL-4.doc" TargetMode="External"/><Relationship Id="rId11" Type="http://schemas.openxmlformats.org/officeDocument/2006/relationships/hyperlink" Target="General%20Laboratory/Blood%20Refrigerator,%20GL-10.doc" TargetMode="External"/><Relationship Id="rId5" Type="http://schemas.openxmlformats.org/officeDocument/2006/relationships/hyperlink" Target="General%20Laboratory/Microhematocrit%20Centrifuge,%20GL-3.doc" TargetMode="External"/><Relationship Id="rId15" Type="http://schemas.openxmlformats.org/officeDocument/2006/relationships/hyperlink" Target="General%20Laboratory/Hot%20Plate%20-%20Magnetic%20Stirrer,%20GL-16.doc" TargetMode="External"/><Relationship Id="rId10" Type="http://schemas.openxmlformats.org/officeDocument/2006/relationships/hyperlink" Target="General%20Laboratory/Drying%20Oven,%20GL-9.doc" TargetMode="External"/><Relationship Id="rId19" Type="http://schemas.openxmlformats.org/officeDocument/2006/relationships/hyperlink" Target="General%20Laboratory/Cell%20Counter,%20GL-20.doc" TargetMode="External"/><Relationship Id="rId4" Type="http://schemas.openxmlformats.org/officeDocument/2006/relationships/hyperlink" Target="General%20Laboratory/Table%20Top%20centrifuge,%20GL-2.doc" TargetMode="External"/><Relationship Id="rId9" Type="http://schemas.openxmlformats.org/officeDocument/2006/relationships/hyperlink" Target="General%20Laboratory/Binocular%20Microscopes,%20GL-8.doc" TargetMode="External"/><Relationship Id="rId14" Type="http://schemas.openxmlformats.org/officeDocument/2006/relationships/hyperlink" Target="General%20Laboratory/CO2%20Incubator,%20GL-13.do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hyperlink" Target="file:///D:\&#1583;&#1585;&#1575;&#1587;&#1575;&#1578;%20&#1601;&#1606;&#1610;&#1577;%202005\2_HOSPITAL\MOH_120_BEDS_HOSPITAL__TECHNIC\TECHNICAL_CONDITION_BOOKS\CLINICAL_LABORATORY\Diagnostic%20Laboratory\Spectrophotometer,%20DL-9.doc"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file:///D:\&#1583;&#1585;&#1575;&#1587;&#1575;&#1578;%20&#1601;&#1606;&#1610;&#1577;%202005\2_HOSPITAL\MOH_120_BEDS_HOSPITAL__TECHNIC\TECHNICAL_CONDITION_BOOKS\CLINICAL_LABORATORY\Diagnostic%20Laboratory\Hematology%20Analyzers,%20Automated,%20DL-3.doc" TargetMode="External"/><Relationship Id="rId7" Type="http://schemas.openxmlformats.org/officeDocument/2006/relationships/image" Target="../media/image6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hyperlink" Target="file:///D:\&#1583;&#1585;&#1575;&#1587;&#1575;&#1578;%20&#1601;&#1606;&#1610;&#1577;%202005\2_HOSPITAL\MOH_120_BEDS_HOSPITAL__TECHNIC\TECHNICAL_CONDITION_BOOKS\CLINICAL_LABORATORY\Diagnostic%20Laboratory\Blood%20Gas%20-%20PH%20Analyzer,%20DL-6.doc" TargetMode="External"/><Relationship Id="rId4" Type="http://schemas.openxmlformats.org/officeDocument/2006/relationships/hyperlink" Target="file:///D:\&#1583;&#1585;&#1575;&#1587;&#1575;&#1578;%20&#1601;&#1606;&#1610;&#1577;%202005\2_HOSPITAL\MOH_120_BEDS_HOSPITAL__TECHNIC\TECHNICAL_CONDITION_BOOKS\CLINICAL_LABORATORY\Diagnostic%20Laboratory\Electrolytes%20Analyzer,%20DL-5.doc"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file:///D:\&#1583;&#1585;&#1575;&#1587;&#1575;&#1578;%20&#1601;&#1606;&#1610;&#1577;%202005\2_HOSPITAL\MOH_120_BEDS_HOSPITAL__TECHNIC\TECHNICAL_CONDITION_BOOKS\CLINICAL_LABORATORY\Diagnostic%20Laboratory\Electrophoresis%20System,%20DL-7.doc"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file:///D:\&#1583;&#1585;&#1575;&#1587;&#1575;&#1578;%20&#1601;&#1606;&#1610;&#1577;%202005\2_HOSPITAL\MOH_120_BEDS_HOSPITAL__TECHNIC\TECHNICAL_CONDITION_BOOKS\CLINICAL_LABORATORY\Diagnostic%20Laboratory\Clinical%20Chemistry%20Analyzers,%20Automated,%20DL-2.doc"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72.jpg"/><Relationship Id="rId7" Type="http://schemas.openxmlformats.org/officeDocument/2006/relationships/image" Target="../media/image76.jpg"/><Relationship Id="rId2" Type="http://schemas.openxmlformats.org/officeDocument/2006/relationships/image" Target="../media/image71.jp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10" Type="http://schemas.openxmlformats.org/officeDocument/2006/relationships/image" Target="../media/image79.jpg"/><Relationship Id="rId4" Type="http://schemas.openxmlformats.org/officeDocument/2006/relationships/image" Target="../media/image73.jpg"/><Relationship Id="rId9" Type="http://schemas.openxmlformats.org/officeDocument/2006/relationships/image" Target="../media/image78.jpg"/></Relationships>
</file>

<file path=ppt/slides/_rels/slide48.xml.rels><?xml version="1.0" encoding="UTF-8" standalone="yes"?>
<Relationships xmlns="http://schemas.openxmlformats.org/package/2006/relationships"><Relationship Id="rId3" Type="http://schemas.openxmlformats.org/officeDocument/2006/relationships/hyperlink" Target="mailto:maintenance.dir@moh.gov.sy" TargetMode="External"/><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a:xfrm>
            <a:off x="1331640" y="5005536"/>
            <a:ext cx="6058371" cy="1080120"/>
          </a:xfrm>
        </p:spPr>
        <p:txBody>
          <a:bodyPr>
            <a:normAutofit/>
          </a:bodyPr>
          <a:lstStyle/>
          <a:p>
            <a:pPr algn="ctr" rtl="1" eaLnBrk="1" hangingPunct="1">
              <a:defRPr/>
            </a:pPr>
            <a:r>
              <a:rPr lang="ar-SY" sz="2900" b="1" dirty="0" smtClean="0">
                <a:solidFill>
                  <a:schemeClr val="accent3">
                    <a:lumMod val="60000"/>
                    <a:lumOff val="40000"/>
                  </a:schemeClr>
                </a:solidFill>
                <a:effectLst>
                  <a:outerShdw blurRad="38100" dist="38100" dir="2700000" algn="tl">
                    <a:srgbClr val="000000"/>
                  </a:outerShdw>
                </a:effectLst>
                <a:cs typeface="Monotype Koufi" pitchFamily="2" charset="-78"/>
              </a:rPr>
              <a:t>المهندس محمد شموط</a:t>
            </a:r>
          </a:p>
          <a:p>
            <a:pPr algn="ctr" rtl="1" eaLnBrk="1" hangingPunct="1">
              <a:defRPr/>
            </a:pPr>
            <a:r>
              <a:rPr lang="ar-SY" sz="2900" b="1" dirty="0" smtClean="0">
                <a:solidFill>
                  <a:schemeClr val="accent3">
                    <a:lumMod val="60000"/>
                    <a:lumOff val="40000"/>
                  </a:schemeClr>
                </a:solidFill>
                <a:effectLst>
                  <a:outerShdw blurRad="38100" dist="38100" dir="2700000" algn="tl">
                    <a:srgbClr val="000000"/>
                  </a:outerShdw>
                </a:effectLst>
                <a:cs typeface="Monotype Koufi" pitchFamily="2" charset="-78"/>
              </a:rPr>
              <a:t>مدير الهندسة الطبية والصيانة </a:t>
            </a:r>
            <a:endParaRPr lang="en-US" sz="2900" b="1" dirty="0" smtClean="0">
              <a:solidFill>
                <a:schemeClr val="accent3">
                  <a:lumMod val="60000"/>
                  <a:lumOff val="40000"/>
                </a:schemeClr>
              </a:solidFill>
              <a:effectLst>
                <a:outerShdw blurRad="38100" dist="38100" dir="2700000" algn="tl">
                  <a:srgbClr val="000000"/>
                </a:outerShdw>
              </a:effectLst>
              <a:cs typeface="Monotype Koufi" pitchFamily="2" charset="-78"/>
            </a:endParaRPr>
          </a:p>
        </p:txBody>
      </p:sp>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11" name="عنصر نائب للمحتوى 2"/>
          <p:cNvSpPr txBox="1">
            <a:spLocks/>
          </p:cNvSpPr>
          <p:nvPr/>
        </p:nvSpPr>
        <p:spPr>
          <a:xfrm>
            <a:off x="4932040" y="188640"/>
            <a:ext cx="4211960" cy="1800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Y" sz="3500" b="1" dirty="0" smtClean="0">
                <a:solidFill>
                  <a:schemeClr val="bg1"/>
                </a:solidFill>
                <a:latin typeface="Traditional Arabic" panose="02020603050405020304" pitchFamily="18" charset="-78"/>
                <a:cs typeface="Traditional Arabic" panose="02020603050405020304" pitchFamily="18" charset="-78"/>
              </a:rPr>
              <a:t>الجمهورية </a:t>
            </a:r>
            <a:r>
              <a:rPr lang="ar-SY" sz="3500" b="1" dirty="0">
                <a:solidFill>
                  <a:schemeClr val="bg1"/>
                </a:solidFill>
                <a:latin typeface="Traditional Arabic" panose="02020603050405020304" pitchFamily="18" charset="-78"/>
                <a:cs typeface="Traditional Arabic" panose="02020603050405020304" pitchFamily="18" charset="-78"/>
              </a:rPr>
              <a:t>العربية السورية </a:t>
            </a:r>
          </a:p>
          <a:p>
            <a:pPr marL="0" indent="0" algn="ctr">
              <a:buFont typeface="Arial" panose="020B0604020202020204" pitchFamily="34" charset="0"/>
              <a:buNone/>
            </a:pPr>
            <a:r>
              <a:rPr lang="ar-SY" sz="3500" b="1" dirty="0">
                <a:solidFill>
                  <a:schemeClr val="bg1"/>
                </a:solidFill>
                <a:latin typeface="Traditional Arabic" panose="02020603050405020304" pitchFamily="18" charset="-78"/>
                <a:cs typeface="Traditional Arabic" panose="02020603050405020304" pitchFamily="18" charset="-78"/>
              </a:rPr>
              <a:t>وزارة الصحة</a:t>
            </a:r>
            <a:endParaRPr lang="en-US" sz="3500" b="1" dirty="0">
              <a:solidFill>
                <a:schemeClr val="bg1"/>
              </a:solidFill>
              <a:latin typeface="Traditional Arabic" panose="02020603050405020304" pitchFamily="18" charset="-78"/>
              <a:cs typeface="Traditional Arabic" panose="02020603050405020304" pitchFamily="18" charset="-78"/>
            </a:endParaRPr>
          </a:p>
          <a:p>
            <a:pPr marL="0" indent="0" algn="ctr">
              <a:buNone/>
            </a:pPr>
            <a:r>
              <a:rPr lang="ar-SY" sz="3500" b="1" dirty="0">
                <a:solidFill>
                  <a:schemeClr val="bg1"/>
                </a:solidFill>
                <a:latin typeface="Traditional Arabic" panose="02020603050405020304" pitchFamily="18" charset="-78"/>
                <a:cs typeface="Traditional Arabic" panose="02020603050405020304" pitchFamily="18" charset="-78"/>
              </a:rPr>
              <a:t>مديرية الهندسة الطبية والصيانة</a:t>
            </a:r>
            <a:endParaRPr lang="en-US" sz="3500" b="1" dirty="0">
              <a:solidFill>
                <a:schemeClr val="bg1"/>
              </a:solidFill>
              <a:latin typeface="Traditional Arabic" panose="02020603050405020304" pitchFamily="18" charset="-78"/>
              <a:cs typeface="Traditional Arabic" panose="02020603050405020304" pitchFamily="18" charset="-78"/>
            </a:endParaRPr>
          </a:p>
          <a:p>
            <a:pPr marL="0" indent="0" algn="ctr">
              <a:buFont typeface="Arial" panose="020B0604020202020204" pitchFamily="34" charset="0"/>
              <a:buNone/>
            </a:pPr>
            <a:endParaRPr lang="en-US" sz="3500" b="1" dirty="0">
              <a:solidFill>
                <a:schemeClr val="bg1"/>
              </a:solidFill>
              <a:latin typeface="Traditional Arabic" panose="02020603050405020304" pitchFamily="18" charset="-78"/>
              <a:cs typeface="Traditional Arabic" panose="02020603050405020304" pitchFamily="18" charset="-78"/>
            </a:endParaRPr>
          </a:p>
        </p:txBody>
      </p:sp>
      <p:pic>
        <p:nvPicPr>
          <p:cNvPr id="13"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94" y="188637"/>
            <a:ext cx="2518182" cy="2243087"/>
          </a:xfrm>
          <a:prstGeom prst="ellipse">
            <a:avLst/>
          </a:prstGeom>
          <a:ln>
            <a:noFill/>
          </a:ln>
          <a:effectLst>
            <a:softEdge rad="112500"/>
          </a:effectLst>
        </p:spPr>
      </p:pic>
      <p:sp>
        <p:nvSpPr>
          <p:cNvPr id="14" name="Rectangle 3"/>
          <p:cNvSpPr txBox="1">
            <a:spLocks noChangeArrowheads="1"/>
          </p:cNvSpPr>
          <p:nvPr/>
        </p:nvSpPr>
        <p:spPr>
          <a:xfrm>
            <a:off x="679821" y="2780928"/>
            <a:ext cx="8002587" cy="1944216"/>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ar-SY" sz="3600" b="1" dirty="0" smtClean="0">
                <a:solidFill>
                  <a:schemeClr val="accent6"/>
                </a:solidFill>
                <a:effectLst>
                  <a:outerShdw blurRad="38100" dist="38100" dir="2700000" algn="tl">
                    <a:srgbClr val="000000"/>
                  </a:outerShdw>
                </a:effectLst>
                <a:cs typeface="Monotype Koufi" pitchFamily="2" charset="-78"/>
              </a:rPr>
              <a:t>الأجهزة المخبرية في مخبر مركز السكري </a:t>
            </a:r>
            <a:endParaRPr lang="en-US" sz="3600" b="1" dirty="0" smtClean="0">
              <a:solidFill>
                <a:schemeClr val="accent6"/>
              </a:solidFill>
              <a:effectLst>
                <a:outerShdw blurRad="38100" dist="38100" dir="2700000" algn="tl">
                  <a:srgbClr val="000000"/>
                </a:outerShdw>
              </a:effectLst>
              <a:cs typeface="Monotype Koufi" pitchFamily="2" charset="-78"/>
            </a:endParaRPr>
          </a:p>
        </p:txBody>
      </p:sp>
      <p:pic>
        <p:nvPicPr>
          <p:cNvPr id="12" name="صورة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160724" y="3477145"/>
            <a:ext cx="2868936" cy="1388195"/>
          </a:xfrm>
          <a:prstGeom prst="rect">
            <a:avLst/>
          </a:prstGeom>
          <a:scene3d>
            <a:camera prst="perspectiveLeft"/>
            <a:lightRig rig="threePt" dir="t"/>
          </a:scene3d>
        </p:spPr>
      </p:pic>
    </p:spTree>
    <p:extLst>
      <p:ext uri="{BB962C8B-B14F-4D97-AF65-F5344CB8AC3E}">
        <p14:creationId xmlns:p14="http://schemas.microsoft.com/office/powerpoint/2010/main" val="162371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6" name="Rectangle 5"/>
          <p:cNvSpPr/>
          <p:nvPr/>
        </p:nvSpPr>
        <p:spPr>
          <a:xfrm>
            <a:off x="322121" y="822857"/>
            <a:ext cx="8448147" cy="861774"/>
          </a:xfrm>
          <a:prstGeom prst="rect">
            <a:avLst/>
          </a:prstGeom>
          <a:solidFill>
            <a:srgbClr val="FF0000"/>
          </a:solidFill>
        </p:spPr>
        <p:txBody>
          <a:bodyPr wrap="none">
            <a:spAutoFit/>
          </a:bodyPr>
          <a:lstStyle/>
          <a:p>
            <a:pPr algn="ctr"/>
            <a:r>
              <a:rPr lang="ar-SY" sz="5000" b="1" dirty="0" smtClean="0">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مشروع تنظيم التجهيزات الطبية في وزارة الصحة </a:t>
            </a:r>
            <a:endParaRPr lang="en-US" sz="5000" b="1" dirty="0">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13"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1"/>
          <p:cNvGrpSpPr/>
          <p:nvPr/>
        </p:nvGrpSpPr>
        <p:grpSpPr>
          <a:xfrm>
            <a:off x="2267745" y="5085184"/>
            <a:ext cx="4536504" cy="1058444"/>
            <a:chOff x="425533" y="2406237"/>
            <a:chExt cx="7585959" cy="2304258"/>
          </a:xfrm>
        </p:grpSpPr>
        <p:pic>
          <p:nvPicPr>
            <p:cNvPr id="14" name="Picture 6" descr="http://www.tucsonbiomedicalservice.com/images/medicalde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33" y="2406237"/>
              <a:ext cx="4707267" cy="23042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4" descr="https://www.abbaequipmentleasing.com/images/MedicalEqui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1172" y="2406239"/>
              <a:ext cx="2880320" cy="230425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225714" y="1803259"/>
            <a:ext cx="8640960" cy="3231654"/>
          </a:xfrm>
          <a:prstGeom prst="rect">
            <a:avLst/>
          </a:prstGeom>
        </p:spPr>
        <p:txBody>
          <a:bodyPr wrap="square">
            <a:spAutoFit/>
          </a:bodyPr>
          <a:lstStyle/>
          <a:p>
            <a:pPr algn="just" fontAlgn="base"/>
            <a:r>
              <a:rPr lang="ar-SY" sz="2400" b="1" dirty="0" smtClean="0">
                <a:solidFill>
                  <a:srgbClr val="FFC000"/>
                </a:solidFill>
              </a:rPr>
              <a:t>إشارة الى توجيهات السيد الوزير وحاجة وزارة الصحة الى تنظيم تداول الوثائق الخاصة بالتجهيزات الطبية</a:t>
            </a:r>
            <a:r>
              <a:rPr lang="en-US" sz="2400" b="1" dirty="0" smtClean="0">
                <a:solidFill>
                  <a:srgbClr val="FFC000"/>
                </a:solidFill>
              </a:rPr>
              <a:t> </a:t>
            </a:r>
            <a:r>
              <a:rPr lang="ar-SY" sz="2400" b="1" dirty="0" smtClean="0">
                <a:solidFill>
                  <a:srgbClr val="FFC000"/>
                </a:solidFill>
              </a:rPr>
              <a:t>ومعرفة عدد التجهيزات المتوفرة ضمن وزارة الصحة :</a:t>
            </a:r>
          </a:p>
          <a:p>
            <a:pPr algn="just" fontAlgn="base"/>
            <a:r>
              <a:rPr lang="ar-SY" sz="2400" b="1" dirty="0" smtClean="0">
                <a:solidFill>
                  <a:srgbClr val="FFC000"/>
                </a:solidFill>
              </a:rPr>
              <a:t>تم العمل على توحيد البيانات المتداولة بين الإدارة المركزية و مديريات الصحة والهيئات العامة المستقلة .</a:t>
            </a:r>
          </a:p>
          <a:p>
            <a:pPr fontAlgn="base"/>
            <a:endParaRPr lang="ar-SY" sz="2000" dirty="0" smtClean="0">
              <a:solidFill>
                <a:schemeClr val="bg1"/>
              </a:solidFill>
            </a:endParaRPr>
          </a:p>
          <a:p>
            <a:pPr fontAlgn="base"/>
            <a:r>
              <a:rPr lang="ar-SY" sz="2200" dirty="0" smtClean="0">
                <a:solidFill>
                  <a:schemeClr val="bg1"/>
                </a:solidFill>
              </a:rPr>
              <a:t>1- تصميم بطاقة صيانة موحدة لكافة عقود الصيانة الخاصة بالتجهيزات والتي لها أثر مالي</a:t>
            </a:r>
          </a:p>
          <a:p>
            <a:pPr fontAlgn="base"/>
            <a:r>
              <a:rPr lang="ar-SY" sz="2200" dirty="0">
                <a:solidFill>
                  <a:schemeClr val="bg1"/>
                </a:solidFill>
              </a:rPr>
              <a:t>2- </a:t>
            </a:r>
            <a:r>
              <a:rPr lang="ar-SY" sz="2200" dirty="0" smtClean="0">
                <a:solidFill>
                  <a:schemeClr val="bg1"/>
                </a:solidFill>
              </a:rPr>
              <a:t>تصميم </a:t>
            </a:r>
            <a:r>
              <a:rPr lang="ar-SY" sz="2200" dirty="0">
                <a:solidFill>
                  <a:schemeClr val="bg1"/>
                </a:solidFill>
              </a:rPr>
              <a:t>بطاقة </a:t>
            </a:r>
            <a:r>
              <a:rPr lang="ar-SY" sz="2200" dirty="0" smtClean="0">
                <a:solidFill>
                  <a:schemeClr val="bg1"/>
                </a:solidFill>
              </a:rPr>
              <a:t>جهاز موحدة </a:t>
            </a:r>
            <a:r>
              <a:rPr lang="ar-SY" sz="2200" dirty="0">
                <a:solidFill>
                  <a:schemeClr val="bg1"/>
                </a:solidFill>
              </a:rPr>
              <a:t>لكافة </a:t>
            </a:r>
            <a:r>
              <a:rPr lang="ar-SY" sz="2200" dirty="0" smtClean="0">
                <a:solidFill>
                  <a:schemeClr val="bg1"/>
                </a:solidFill>
              </a:rPr>
              <a:t>التجهيزات المتوفرة في المشافي ومديريات الصحة </a:t>
            </a:r>
          </a:p>
          <a:p>
            <a:pPr fontAlgn="base"/>
            <a:r>
              <a:rPr lang="ar-SY" sz="2200" dirty="0" smtClean="0">
                <a:solidFill>
                  <a:schemeClr val="bg1"/>
                </a:solidFill>
              </a:rPr>
              <a:t>3- تصميم </a:t>
            </a:r>
            <a:r>
              <a:rPr lang="ar-SY" sz="2200" dirty="0">
                <a:solidFill>
                  <a:schemeClr val="bg1"/>
                </a:solidFill>
              </a:rPr>
              <a:t>ملف الكتروني بصيغة اكسل </a:t>
            </a:r>
            <a:r>
              <a:rPr lang="ar-SY" sz="2200" dirty="0" smtClean="0">
                <a:solidFill>
                  <a:schemeClr val="bg1"/>
                </a:solidFill>
              </a:rPr>
              <a:t>لجرد التجهيزات في مديريات الصحة والمشافي </a:t>
            </a:r>
          </a:p>
          <a:p>
            <a:pPr fontAlgn="base"/>
            <a:r>
              <a:rPr lang="ar-SY" sz="2200" dirty="0" smtClean="0">
                <a:solidFill>
                  <a:schemeClr val="bg1"/>
                </a:solidFill>
              </a:rPr>
              <a:t>4- يتم حاليا تصميم تقرير فني موحد للكشف الفني و محاولات الإصلاح لورشات الصيانة</a:t>
            </a:r>
          </a:p>
        </p:txBody>
      </p:sp>
    </p:spTree>
    <p:extLst>
      <p:ext uri="{BB962C8B-B14F-4D97-AF65-F5344CB8AC3E}">
        <p14:creationId xmlns:p14="http://schemas.microsoft.com/office/powerpoint/2010/main" val="281050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graphicFrame>
        <p:nvGraphicFramePr>
          <p:cNvPr id="5" name="Table 4"/>
          <p:cNvGraphicFramePr>
            <a:graphicFrameLocks noGrp="1"/>
          </p:cNvGraphicFramePr>
          <p:nvPr>
            <p:extLst/>
          </p:nvPr>
        </p:nvGraphicFramePr>
        <p:xfrm>
          <a:off x="1161250" y="383196"/>
          <a:ext cx="6924675" cy="5884400"/>
        </p:xfrm>
        <a:graphic>
          <a:graphicData uri="http://schemas.openxmlformats.org/drawingml/2006/table">
            <a:tbl>
              <a:tblPr rtl="1">
                <a:tableStyleId>{16D9F66E-5EB9-4882-86FB-DCBF35E3C3E4}</a:tableStyleId>
              </a:tblPr>
              <a:tblGrid>
                <a:gridCol w="3073670">
                  <a:extLst>
                    <a:ext uri="{9D8B030D-6E8A-4147-A177-3AD203B41FA5}">
                      <a16:colId xmlns:a16="http://schemas.microsoft.com/office/drawing/2014/main" val="20000"/>
                    </a:ext>
                  </a:extLst>
                </a:gridCol>
                <a:gridCol w="2933681">
                  <a:extLst>
                    <a:ext uri="{9D8B030D-6E8A-4147-A177-3AD203B41FA5}">
                      <a16:colId xmlns:a16="http://schemas.microsoft.com/office/drawing/2014/main" val="20001"/>
                    </a:ext>
                  </a:extLst>
                </a:gridCol>
                <a:gridCol w="917324">
                  <a:extLst>
                    <a:ext uri="{9D8B030D-6E8A-4147-A177-3AD203B41FA5}">
                      <a16:colId xmlns:a16="http://schemas.microsoft.com/office/drawing/2014/main" val="20002"/>
                    </a:ext>
                  </a:extLst>
                </a:gridCol>
              </a:tblGrid>
              <a:tr h="453516">
                <a:tc gridSpan="3">
                  <a:txBody>
                    <a:bodyPr/>
                    <a:lstStyle/>
                    <a:p>
                      <a:pPr algn="ctr" rtl="1" fontAlgn="ctr"/>
                      <a:r>
                        <a:rPr lang="ar-SY" sz="2000" b="1" u="none" strike="noStrike" dirty="0">
                          <a:solidFill>
                            <a:srgbClr val="FF0000"/>
                          </a:solidFill>
                          <a:effectLst/>
                        </a:rPr>
                        <a:t>تصنيف التجهيزات الطبية </a:t>
                      </a:r>
                      <a:endParaRPr lang="ar-SY" sz="2000" b="1" i="1" u="none" strike="noStrike" dirty="0">
                        <a:solidFill>
                          <a:srgbClr val="FF0000"/>
                        </a:solidFill>
                        <a:effectLst/>
                        <a:latin typeface="Andalus"/>
                      </a:endParaRPr>
                    </a:p>
                  </a:txBody>
                  <a:tcPr marL="5773" marR="5773" marT="577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224">
                <a:tc gridSpan="3">
                  <a:txBody>
                    <a:bodyPr/>
                    <a:lstStyle/>
                    <a:p>
                      <a:pPr algn="ctr" rtl="0" fontAlgn="ctr"/>
                      <a:r>
                        <a:rPr lang="en-US" sz="1700" u="none" strike="noStrike" dirty="0">
                          <a:effectLst/>
                        </a:rPr>
                        <a:t>MEDICAL  EQUIPMENT CLACIFICATION</a:t>
                      </a:r>
                      <a:endParaRPr lang="en-US" sz="1700" b="1" i="1" u="none" strike="noStrike" dirty="0">
                        <a:solidFill>
                          <a:schemeClr val="tx1"/>
                        </a:solidFill>
                        <a:effectLst/>
                        <a:latin typeface="Times New Roman"/>
                      </a:endParaRPr>
                    </a:p>
                  </a:txBody>
                  <a:tcPr marL="5773" marR="5773" marT="577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1866">
                <a:tc>
                  <a:txBody>
                    <a:bodyPr/>
                    <a:lstStyle/>
                    <a:p>
                      <a:pPr algn="ctr" rtl="1" fontAlgn="ctr"/>
                      <a:r>
                        <a:rPr lang="ar-SY" sz="1700" u="none" strike="noStrike">
                          <a:effectLst/>
                        </a:rPr>
                        <a:t>اسم المجموعة باللغة العربية</a:t>
                      </a:r>
                      <a:endParaRPr lang="ar-SY" sz="1700" b="1" i="0" u="none" strike="noStrike">
                        <a:solidFill>
                          <a:schemeClr val="tx1"/>
                        </a:solidFill>
                        <a:effectLst/>
                        <a:latin typeface="Tahoma"/>
                      </a:endParaRPr>
                    </a:p>
                  </a:txBody>
                  <a:tcPr marL="5773" marR="5773" marT="5773" marB="0" anchor="ctr"/>
                </a:tc>
                <a:tc>
                  <a:txBody>
                    <a:bodyPr/>
                    <a:lstStyle/>
                    <a:p>
                      <a:pPr algn="ctr" rtl="1" fontAlgn="ctr"/>
                      <a:r>
                        <a:rPr lang="ar-SY" sz="1700" u="none" strike="noStrike">
                          <a:effectLst/>
                        </a:rPr>
                        <a:t>اسم المجموعة باللغة الإنكليزية</a:t>
                      </a:r>
                      <a:endParaRPr lang="ar-SY" sz="1700" b="1" i="0" u="none" strike="noStrike">
                        <a:solidFill>
                          <a:schemeClr val="tx1"/>
                        </a:solidFill>
                        <a:effectLst/>
                        <a:latin typeface="Tahoma"/>
                      </a:endParaRPr>
                    </a:p>
                  </a:txBody>
                  <a:tcPr marL="5773" marR="5773" marT="5773" marB="0" anchor="ctr"/>
                </a:tc>
                <a:tc>
                  <a:txBody>
                    <a:bodyPr/>
                    <a:lstStyle/>
                    <a:p>
                      <a:pPr algn="ctr" rtl="1" fontAlgn="ctr"/>
                      <a:r>
                        <a:rPr lang="ar-SY" sz="1700" u="none" strike="noStrike">
                          <a:effectLst/>
                        </a:rPr>
                        <a:t>الرمز</a:t>
                      </a:r>
                      <a:endParaRPr lang="ar-SY" sz="1700" b="1" i="0" u="none" strike="noStrike">
                        <a:solidFill>
                          <a:schemeClr val="tx1"/>
                        </a:solidFill>
                        <a:effectLst/>
                        <a:latin typeface="Tahoma"/>
                      </a:endParaRPr>
                    </a:p>
                  </a:txBody>
                  <a:tcPr marL="5773" marR="5773" marT="5773" marB="0" anchor="ctr"/>
                </a:tc>
                <a:extLst>
                  <a:ext uri="{0D108BD9-81ED-4DB2-BD59-A6C34878D82A}">
                    <a16:rowId xmlns:a16="http://schemas.microsoft.com/office/drawing/2014/main" val="10002"/>
                  </a:ext>
                </a:extLst>
              </a:tr>
              <a:tr h="581245">
                <a:tc>
                  <a:txBody>
                    <a:bodyPr/>
                    <a:lstStyle/>
                    <a:p>
                      <a:pPr algn="ctr" rtl="1" fontAlgn="ctr"/>
                      <a:r>
                        <a:rPr lang="ar-SY" sz="1700" u="none" strike="noStrike">
                          <a:effectLst/>
                        </a:rPr>
                        <a:t>تجهيزات التصوير والتشخيص الطبي</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DIAGNOSTIC IMAGING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DI</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3"/>
                  </a:ext>
                </a:extLst>
              </a:tr>
              <a:tr h="581245">
                <a:tc>
                  <a:txBody>
                    <a:bodyPr/>
                    <a:lstStyle/>
                    <a:p>
                      <a:pPr algn="ctr" rtl="1" fontAlgn="ctr"/>
                      <a:r>
                        <a:rPr lang="ar-SY" sz="1700" u="none" strike="noStrike">
                          <a:effectLst/>
                        </a:rPr>
                        <a:t>تجهيزات الوظائف الحيوية - القلبية</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VITAL FUNICTION &amp; CARDIAC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VFC</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4"/>
                  </a:ext>
                </a:extLst>
              </a:tr>
              <a:tr h="414832">
                <a:tc>
                  <a:txBody>
                    <a:bodyPr/>
                    <a:lstStyle/>
                    <a:p>
                      <a:pPr algn="ctr" rtl="1" fontAlgn="ctr"/>
                      <a:r>
                        <a:rPr lang="ar-SY" sz="1700" u="none" strike="noStrike">
                          <a:effectLst/>
                        </a:rPr>
                        <a:t>تجهيزات الجراحة</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SURGERY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S</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5"/>
                  </a:ext>
                </a:extLst>
              </a:tr>
              <a:tr h="581245">
                <a:tc>
                  <a:txBody>
                    <a:bodyPr/>
                    <a:lstStyle/>
                    <a:p>
                      <a:pPr algn="ctr" rtl="1" fontAlgn="ctr"/>
                      <a:r>
                        <a:rPr lang="ar-SY" sz="1700" u="none" strike="noStrike">
                          <a:effectLst/>
                        </a:rPr>
                        <a:t>تجهيزات التخدير والغازات الطبية </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ANAESTHESIOLOGY &amp; MEDICAL GASES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MG</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6"/>
                  </a:ext>
                </a:extLst>
              </a:tr>
              <a:tr h="293825">
                <a:tc>
                  <a:txBody>
                    <a:bodyPr/>
                    <a:lstStyle/>
                    <a:p>
                      <a:pPr algn="ctr" rtl="1" fontAlgn="ctr"/>
                      <a:r>
                        <a:rPr lang="ar-SY" sz="1700" u="none" strike="noStrike">
                          <a:effectLst/>
                        </a:rPr>
                        <a:t>حواضن </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INFANT  INCUBATOR</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INC</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7"/>
                  </a:ext>
                </a:extLst>
              </a:tr>
              <a:tr h="366434">
                <a:tc>
                  <a:txBody>
                    <a:bodyPr/>
                    <a:lstStyle/>
                    <a:p>
                      <a:pPr algn="ctr" rtl="1" fontAlgn="ctr"/>
                      <a:r>
                        <a:rPr lang="ar-SY" sz="1700" u="none" strike="noStrike">
                          <a:effectLst/>
                        </a:rPr>
                        <a:t>تجهيزات التنظير</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ENDOSCOPY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END</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8"/>
                  </a:ext>
                </a:extLst>
              </a:tr>
              <a:tr h="373350">
                <a:tc>
                  <a:txBody>
                    <a:bodyPr/>
                    <a:lstStyle/>
                    <a:p>
                      <a:pPr algn="ctr" rtl="1" fontAlgn="ctr"/>
                      <a:r>
                        <a:rPr lang="ar-SY" sz="1700" u="none" strike="noStrike">
                          <a:effectLst/>
                        </a:rPr>
                        <a:t>تجهيزات المخبرية</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LABORATORY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LAB</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09"/>
                  </a:ext>
                </a:extLst>
              </a:tr>
              <a:tr h="359520">
                <a:tc>
                  <a:txBody>
                    <a:bodyPr/>
                    <a:lstStyle/>
                    <a:p>
                      <a:pPr algn="ctr" rtl="1" fontAlgn="ctr"/>
                      <a:r>
                        <a:rPr lang="ar-SY" sz="1700" u="none" strike="noStrike">
                          <a:effectLst/>
                        </a:rPr>
                        <a:t>تجهيزات الكلية  </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KIDNY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HE</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10"/>
                  </a:ext>
                </a:extLst>
              </a:tr>
              <a:tr h="366434">
                <a:tc>
                  <a:txBody>
                    <a:bodyPr/>
                    <a:lstStyle/>
                    <a:p>
                      <a:pPr algn="ctr" rtl="1" fontAlgn="ctr"/>
                      <a:r>
                        <a:rPr lang="ar-SY" sz="1700" u="none" strike="noStrike">
                          <a:effectLst/>
                        </a:rPr>
                        <a:t>تجهيزات  الأذن - الأنف - الحنجرة  </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E. N. T.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ENT</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11"/>
                  </a:ext>
                </a:extLst>
              </a:tr>
              <a:tr h="414832">
                <a:tc>
                  <a:txBody>
                    <a:bodyPr/>
                    <a:lstStyle/>
                    <a:p>
                      <a:pPr algn="ctr" rtl="1" fontAlgn="ctr"/>
                      <a:r>
                        <a:rPr lang="ar-SY" sz="1700" u="none" strike="noStrike">
                          <a:effectLst/>
                        </a:rPr>
                        <a:t>تجهيزات العينية</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OPHTHALMOLOGY EQUIPMENT</a:t>
                      </a:r>
                      <a:endParaRPr lang="en-US"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a:effectLst/>
                        </a:rPr>
                        <a:t>OPH</a:t>
                      </a:r>
                      <a:endParaRPr lang="en-US" sz="1700" b="1" i="1" u="none" strike="noStrike">
                        <a:solidFill>
                          <a:schemeClr val="tx1"/>
                        </a:solidFill>
                        <a:effectLst/>
                        <a:latin typeface="Arial"/>
                      </a:endParaRPr>
                    </a:p>
                  </a:txBody>
                  <a:tcPr marL="5773" marR="5773" marT="5773" marB="0" anchor="ctr"/>
                </a:tc>
                <a:extLst>
                  <a:ext uri="{0D108BD9-81ED-4DB2-BD59-A6C34878D82A}">
                    <a16:rowId xmlns:a16="http://schemas.microsoft.com/office/drawing/2014/main" val="10012"/>
                  </a:ext>
                </a:extLst>
              </a:tr>
              <a:tr h="414832">
                <a:tc>
                  <a:txBody>
                    <a:bodyPr/>
                    <a:lstStyle/>
                    <a:p>
                      <a:pPr algn="ctr" rtl="1" fontAlgn="ctr"/>
                      <a:r>
                        <a:rPr lang="ar-SY" sz="1700" u="none" strike="noStrike">
                          <a:effectLst/>
                        </a:rPr>
                        <a:t>تجهيزات السنية </a:t>
                      </a:r>
                      <a:endParaRPr lang="ar-SY" sz="1700" b="1" i="1" u="none" strike="noStrike">
                        <a:solidFill>
                          <a:schemeClr val="tx1"/>
                        </a:solidFill>
                        <a:effectLst/>
                        <a:latin typeface="Arial"/>
                      </a:endParaRPr>
                    </a:p>
                  </a:txBody>
                  <a:tcPr marL="5773" marR="5773" marT="5773" marB="0" anchor="ctr"/>
                </a:tc>
                <a:tc>
                  <a:txBody>
                    <a:bodyPr/>
                    <a:lstStyle/>
                    <a:p>
                      <a:pPr algn="ctr" rtl="0" fontAlgn="ctr"/>
                      <a:r>
                        <a:rPr lang="en-US" sz="1700" u="none" strike="noStrike" dirty="0">
                          <a:effectLst/>
                        </a:rPr>
                        <a:t>DENTAL EQUIPMENT</a:t>
                      </a:r>
                      <a:endParaRPr lang="en-US" sz="1700" b="1" i="1" u="none" strike="noStrike" dirty="0">
                        <a:solidFill>
                          <a:schemeClr val="tx1"/>
                        </a:solidFill>
                        <a:effectLst/>
                        <a:latin typeface="Arial"/>
                      </a:endParaRPr>
                    </a:p>
                  </a:txBody>
                  <a:tcPr marL="5773" marR="5773" marT="5773" marB="0" anchor="ctr"/>
                </a:tc>
                <a:tc>
                  <a:txBody>
                    <a:bodyPr/>
                    <a:lstStyle/>
                    <a:p>
                      <a:pPr algn="ctr" rtl="0" fontAlgn="ctr"/>
                      <a:r>
                        <a:rPr lang="en-US" sz="1700" u="none" strike="noStrike" dirty="0">
                          <a:effectLst/>
                        </a:rPr>
                        <a:t>DEN</a:t>
                      </a:r>
                      <a:endParaRPr lang="en-US" sz="1700" b="1" i="1" u="none" strike="noStrike" dirty="0">
                        <a:solidFill>
                          <a:schemeClr val="tx1"/>
                        </a:solidFill>
                        <a:effectLst/>
                        <a:latin typeface="Arial"/>
                      </a:endParaRPr>
                    </a:p>
                  </a:txBody>
                  <a:tcPr marL="5773" marR="5773" marT="5773" marB="0" anchor="ctr"/>
                </a:tc>
                <a:extLst>
                  <a:ext uri="{0D108BD9-81ED-4DB2-BD59-A6C34878D82A}">
                    <a16:rowId xmlns:a16="http://schemas.microsoft.com/office/drawing/2014/main" val="10013"/>
                  </a:ext>
                </a:extLst>
              </a:tr>
            </a:tbl>
          </a:graphicData>
        </a:graphic>
      </p:graphicFrame>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89375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6"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356" y="416483"/>
            <a:ext cx="4783844" cy="2603301"/>
          </a:xfrm>
          <a:prstGeom prst="rect">
            <a:avLst/>
          </a:prstGeom>
          <a:solidFill>
            <a:schemeClr val="accent2"/>
          </a:solidFill>
          <a:ln w="88900" cap="sq" cmpd="thickThin">
            <a:solidFill>
              <a:schemeClr val="accent1"/>
            </a:solidFill>
            <a:prstDash val="solid"/>
            <a:miter lim="800000"/>
          </a:ln>
          <a:effectLst>
            <a:innerShdw blurRad="76200">
              <a:srgbClr val="000000"/>
            </a:innerShdw>
          </a:effectLs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918"/>
          <a:stretch/>
        </p:blipFill>
        <p:spPr bwMode="auto">
          <a:xfrm>
            <a:off x="539552" y="3229496"/>
            <a:ext cx="4769048" cy="2794522"/>
          </a:xfrm>
          <a:prstGeom prst="rect">
            <a:avLst/>
          </a:prstGeom>
          <a:solidFill>
            <a:schemeClr val="accent2"/>
          </a:solidFill>
          <a:ln w="88900" cap="sq" cmpd="thickThin">
            <a:solidFill>
              <a:schemeClr val="accent1"/>
            </a:solidFill>
            <a:prstDash val="solid"/>
            <a:miter lim="800000"/>
          </a:ln>
          <a:effectLst>
            <a:innerShdw blurRad="76200">
              <a:srgbClr val="000000"/>
            </a:innerShdw>
          </a:effectLst>
        </p:spPr>
      </p:pic>
      <p:sp>
        <p:nvSpPr>
          <p:cNvPr id="2" name="Rectangle 1"/>
          <p:cNvSpPr/>
          <p:nvPr/>
        </p:nvSpPr>
        <p:spPr>
          <a:xfrm>
            <a:off x="1128217" y="799878"/>
            <a:ext cx="2388795" cy="707886"/>
          </a:xfrm>
          <a:prstGeom prst="rect">
            <a:avLst/>
          </a:prstGeom>
        </p:spPr>
        <p:txBody>
          <a:bodyPr wrap="none">
            <a:spAutoFit/>
          </a:bodyPr>
          <a:lstStyle/>
          <a:p>
            <a:pPr algn="ctr" fontAlgn="ctr"/>
            <a:r>
              <a:rPr lang="ar-SY" sz="2000" b="1" dirty="0" smtClean="0">
                <a:solidFill>
                  <a:schemeClr val="bg1"/>
                </a:solidFill>
              </a:rPr>
              <a:t>نماذج </a:t>
            </a:r>
          </a:p>
          <a:p>
            <a:pPr algn="ctr" fontAlgn="ctr"/>
            <a:r>
              <a:rPr lang="ar-SY" sz="2000" b="1" dirty="0" smtClean="0">
                <a:solidFill>
                  <a:schemeClr val="bg1"/>
                </a:solidFill>
              </a:rPr>
              <a:t>لتصنيف </a:t>
            </a:r>
            <a:r>
              <a:rPr lang="ar-SY" sz="2000" b="1" dirty="0">
                <a:solidFill>
                  <a:schemeClr val="bg1"/>
                </a:solidFill>
              </a:rPr>
              <a:t>التجهيزات الطبية </a:t>
            </a:r>
            <a:endParaRPr lang="ar-SY" sz="2000" b="1" i="1" dirty="0">
              <a:solidFill>
                <a:schemeClr val="bg1"/>
              </a:solidFill>
              <a:latin typeface="Andalus"/>
            </a:endParaRPr>
          </a:p>
        </p:txBody>
      </p:sp>
    </p:spTree>
    <p:extLst>
      <p:ext uri="{BB962C8B-B14F-4D97-AF65-F5344CB8AC3E}">
        <p14:creationId xmlns:p14="http://schemas.microsoft.com/office/powerpoint/2010/main" val="1710101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4098" name="Picture 2" descr="C:\Users\ASUS\Desktop\تعميم بطاقة جهاز\New folder\Picture 0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40" t="5882" b="10680"/>
          <a:stretch/>
        </p:blipFill>
        <p:spPr bwMode="auto">
          <a:xfrm>
            <a:off x="1404205" y="1722016"/>
            <a:ext cx="6381973" cy="4248472"/>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p:cNvSpPr/>
          <p:nvPr/>
        </p:nvSpPr>
        <p:spPr>
          <a:xfrm>
            <a:off x="6770573" y="548680"/>
            <a:ext cx="2250937" cy="861774"/>
          </a:xfrm>
          <a:prstGeom prst="rect">
            <a:avLst/>
          </a:prstGeom>
          <a:solidFill>
            <a:srgbClr val="FF0000"/>
          </a:solidFill>
        </p:spPr>
        <p:txBody>
          <a:bodyPr wrap="none">
            <a:spAutoFit/>
          </a:bodyPr>
          <a:lstStyle/>
          <a:p>
            <a:pPr algn="ctr"/>
            <a:r>
              <a:rPr lang="ar-SY" sz="5000" b="1" dirty="0" smtClean="0">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بطاقة الجهاز</a:t>
            </a:r>
            <a:endParaRPr lang="en-US" sz="5000" b="1" dirty="0">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42426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graphicFrame>
        <p:nvGraphicFramePr>
          <p:cNvPr id="2" name="Table 1"/>
          <p:cNvGraphicFramePr>
            <a:graphicFrameLocks noGrp="1"/>
          </p:cNvGraphicFramePr>
          <p:nvPr>
            <p:extLst/>
          </p:nvPr>
        </p:nvGraphicFramePr>
        <p:xfrm>
          <a:off x="424713" y="1124744"/>
          <a:ext cx="8229601" cy="4824536"/>
        </p:xfrm>
        <a:graphic>
          <a:graphicData uri="http://schemas.openxmlformats.org/drawingml/2006/table">
            <a:tbl>
              <a:tblPr rtl="1"/>
              <a:tblGrid>
                <a:gridCol w="783026">
                  <a:extLst>
                    <a:ext uri="{9D8B030D-6E8A-4147-A177-3AD203B41FA5}">
                      <a16:colId xmlns:a16="http://schemas.microsoft.com/office/drawing/2014/main" val="20000"/>
                    </a:ext>
                  </a:extLst>
                </a:gridCol>
                <a:gridCol w="2372568">
                  <a:extLst>
                    <a:ext uri="{9D8B030D-6E8A-4147-A177-3AD203B41FA5}">
                      <a16:colId xmlns:a16="http://schemas.microsoft.com/office/drawing/2014/main" val="20001"/>
                    </a:ext>
                  </a:extLst>
                </a:gridCol>
                <a:gridCol w="897870">
                  <a:extLst>
                    <a:ext uri="{9D8B030D-6E8A-4147-A177-3AD203B41FA5}">
                      <a16:colId xmlns:a16="http://schemas.microsoft.com/office/drawing/2014/main" val="20002"/>
                    </a:ext>
                  </a:extLst>
                </a:gridCol>
                <a:gridCol w="1096236">
                  <a:extLst>
                    <a:ext uri="{9D8B030D-6E8A-4147-A177-3AD203B41FA5}">
                      <a16:colId xmlns:a16="http://schemas.microsoft.com/office/drawing/2014/main" val="20003"/>
                    </a:ext>
                  </a:extLst>
                </a:gridCol>
                <a:gridCol w="1242401">
                  <a:extLst>
                    <a:ext uri="{9D8B030D-6E8A-4147-A177-3AD203B41FA5}">
                      <a16:colId xmlns:a16="http://schemas.microsoft.com/office/drawing/2014/main" val="20004"/>
                    </a:ext>
                  </a:extLst>
                </a:gridCol>
                <a:gridCol w="396733">
                  <a:extLst>
                    <a:ext uri="{9D8B030D-6E8A-4147-A177-3AD203B41FA5}">
                      <a16:colId xmlns:a16="http://schemas.microsoft.com/office/drawing/2014/main" val="20005"/>
                    </a:ext>
                  </a:extLst>
                </a:gridCol>
                <a:gridCol w="615980">
                  <a:extLst>
                    <a:ext uri="{9D8B030D-6E8A-4147-A177-3AD203B41FA5}">
                      <a16:colId xmlns:a16="http://schemas.microsoft.com/office/drawing/2014/main" val="20006"/>
                    </a:ext>
                  </a:extLst>
                </a:gridCol>
                <a:gridCol w="824787">
                  <a:extLst>
                    <a:ext uri="{9D8B030D-6E8A-4147-A177-3AD203B41FA5}">
                      <a16:colId xmlns:a16="http://schemas.microsoft.com/office/drawing/2014/main" val="20007"/>
                    </a:ext>
                  </a:extLst>
                </a:gridCol>
              </a:tblGrid>
              <a:tr h="226246">
                <a:tc rowSpan="2" gridSpan="2">
                  <a:txBody>
                    <a:bodyPr/>
                    <a:lstStyle/>
                    <a:p>
                      <a:pPr algn="r" rtl="1" fontAlgn="b"/>
                      <a:r>
                        <a:rPr lang="ar-SY" sz="1600" b="1" i="0" u="none" strike="noStrike" dirty="0">
                          <a:solidFill>
                            <a:schemeClr val="tx1"/>
                          </a:solidFill>
                          <a:effectLst/>
                          <a:latin typeface="Calibri"/>
                        </a:rPr>
                        <a:t> الجمهورية العربية السورية</a:t>
                      </a:r>
                      <a:br>
                        <a:rPr lang="ar-SY" sz="1600" b="1" i="0" u="none" strike="noStrike" dirty="0">
                          <a:solidFill>
                            <a:schemeClr val="tx1"/>
                          </a:solidFill>
                          <a:effectLst/>
                          <a:latin typeface="Calibri"/>
                        </a:rPr>
                      </a:br>
                      <a:r>
                        <a:rPr lang="ar-SY" sz="1600" b="1" i="0" u="none" strike="noStrike" dirty="0">
                          <a:solidFill>
                            <a:schemeClr val="tx1"/>
                          </a:solidFill>
                          <a:effectLst/>
                          <a:latin typeface="Calibri"/>
                        </a:rPr>
                        <a:t>          وزارة الصحة </a:t>
                      </a:r>
                    </a:p>
                  </a:txBody>
                  <a:tcPr marL="7833" marR="7833" marT="7833" marB="0" anchor="b">
                    <a:lnL>
                      <a:noFill/>
                    </a:lnL>
                    <a:lnR>
                      <a:noFill/>
                    </a:lnR>
                    <a:lnT>
                      <a:noFill/>
                    </a:lnT>
                    <a:lnB>
                      <a:noFill/>
                    </a:lnB>
                    <a:solidFill>
                      <a:schemeClr val="bg1"/>
                    </a:solidFill>
                  </a:tcPr>
                </a:tc>
                <a:tc rowSpan="2" hMerge="1">
                  <a:txBody>
                    <a:bodyPr/>
                    <a:lstStyle/>
                    <a:p>
                      <a:endParaRPr lang="en-US"/>
                    </a:p>
                  </a:txBody>
                  <a:tcPr/>
                </a:tc>
                <a:tc>
                  <a:txBody>
                    <a:bodyPr/>
                    <a:lstStyle/>
                    <a:p>
                      <a:pPr algn="l" rtl="0" fontAlgn="b"/>
                      <a:endParaRPr lang="en-US" sz="1050" b="0" i="0" u="none" strike="noStrike">
                        <a:solidFill>
                          <a:schemeClr val="tx1"/>
                        </a:solidFill>
                        <a:effectLst/>
                        <a:latin typeface="Calibri"/>
                      </a:endParaRPr>
                    </a:p>
                  </a:txBody>
                  <a:tcPr marL="7833" marR="7833" marT="7833" marB="0" anchor="b">
                    <a:lnL>
                      <a:noFill/>
                    </a:lnL>
                    <a:lnR>
                      <a:noFill/>
                    </a:lnR>
                    <a:lnT>
                      <a:noFill/>
                    </a:lnT>
                    <a:lnB>
                      <a:noFill/>
                    </a:lnB>
                    <a:solidFill>
                      <a:schemeClr val="bg1"/>
                    </a:solidFill>
                  </a:tcPr>
                </a:tc>
                <a:tc>
                  <a:txBody>
                    <a:bodyPr/>
                    <a:lstStyle/>
                    <a:p>
                      <a:pPr algn="l" rtl="0" fontAlgn="b"/>
                      <a:endParaRPr lang="en-US" sz="1050" b="0" i="0" u="none" strike="noStrike">
                        <a:solidFill>
                          <a:schemeClr val="tx1"/>
                        </a:solidFill>
                        <a:effectLst/>
                        <a:latin typeface="Calibri"/>
                      </a:endParaRPr>
                    </a:p>
                  </a:txBody>
                  <a:tcPr marL="7833" marR="7833" marT="7833" marB="0" anchor="b">
                    <a:lnL>
                      <a:noFill/>
                    </a:lnL>
                    <a:lnR>
                      <a:noFill/>
                    </a:lnR>
                    <a:lnT>
                      <a:noFill/>
                    </a:lnT>
                    <a:lnB>
                      <a:noFill/>
                    </a:lnB>
                    <a:solidFill>
                      <a:schemeClr val="bg1"/>
                    </a:solidFill>
                  </a:tcPr>
                </a:tc>
                <a:tc>
                  <a:txBody>
                    <a:bodyPr/>
                    <a:lstStyle/>
                    <a:p>
                      <a:pPr algn="l" rtl="0" fontAlgn="b"/>
                      <a:endParaRPr lang="en-US" sz="1050" b="0" i="0" u="none" strike="noStrike">
                        <a:solidFill>
                          <a:schemeClr val="tx1"/>
                        </a:solidFill>
                        <a:effectLst/>
                        <a:latin typeface="Calibri"/>
                      </a:endParaRPr>
                    </a:p>
                  </a:txBody>
                  <a:tcPr marL="7833" marR="7833" marT="7833" marB="0" anchor="b">
                    <a:lnL>
                      <a:noFill/>
                    </a:lnL>
                    <a:lnR>
                      <a:noFill/>
                    </a:lnR>
                    <a:lnT>
                      <a:noFill/>
                    </a:lnT>
                    <a:lnB>
                      <a:noFill/>
                    </a:lnB>
                    <a:solidFill>
                      <a:schemeClr val="bg1"/>
                    </a:solidFill>
                  </a:tcPr>
                </a:tc>
                <a:tc>
                  <a:txBody>
                    <a:bodyPr/>
                    <a:lstStyle/>
                    <a:p>
                      <a:pPr algn="l" rtl="0" fontAlgn="b"/>
                      <a:endParaRPr lang="en-US" sz="1050" b="0" i="0" u="none" strike="noStrike">
                        <a:solidFill>
                          <a:schemeClr val="tx1"/>
                        </a:solidFill>
                        <a:effectLst/>
                        <a:latin typeface="Calibri"/>
                      </a:endParaRPr>
                    </a:p>
                  </a:txBody>
                  <a:tcPr marL="7833" marR="7833" marT="7833" marB="0" anchor="b">
                    <a:lnL>
                      <a:noFill/>
                    </a:lnL>
                    <a:lnR>
                      <a:noFill/>
                    </a:lnR>
                    <a:lnT>
                      <a:noFill/>
                    </a:lnT>
                    <a:lnB>
                      <a:noFill/>
                    </a:lnB>
                    <a:solidFill>
                      <a:schemeClr val="bg1"/>
                    </a:solidFill>
                  </a:tcPr>
                </a:tc>
                <a:tc>
                  <a:txBody>
                    <a:bodyPr/>
                    <a:lstStyle/>
                    <a:p>
                      <a:pPr algn="l" rtl="0" fontAlgn="b"/>
                      <a:endParaRPr lang="en-US" sz="1050" b="0" i="0" u="none" strike="noStrike">
                        <a:solidFill>
                          <a:schemeClr val="tx1"/>
                        </a:solidFill>
                        <a:effectLst/>
                        <a:latin typeface="Calibri"/>
                      </a:endParaRPr>
                    </a:p>
                  </a:txBody>
                  <a:tcPr marL="7833" marR="7833" marT="7833" marB="0" anchor="b">
                    <a:lnL>
                      <a:noFill/>
                    </a:lnL>
                    <a:lnR>
                      <a:noFill/>
                    </a:lnR>
                    <a:lnT>
                      <a:noFill/>
                    </a:lnT>
                    <a:lnB>
                      <a:noFill/>
                    </a:lnB>
                    <a:solidFill>
                      <a:schemeClr val="bg1"/>
                    </a:solidFill>
                  </a:tcPr>
                </a:tc>
                <a:tc>
                  <a:txBody>
                    <a:bodyPr/>
                    <a:lstStyle/>
                    <a:p>
                      <a:pPr algn="l" rtl="0" fontAlgn="b"/>
                      <a:endParaRPr lang="en-US" sz="1050" b="0" i="0" u="none" strike="noStrike" dirty="0">
                        <a:solidFill>
                          <a:schemeClr val="tx1"/>
                        </a:solidFill>
                        <a:effectLst/>
                        <a:latin typeface="Calibri"/>
                      </a:endParaRPr>
                    </a:p>
                  </a:txBody>
                  <a:tcPr marL="7833" marR="7833" marT="7833" marB="0" anchor="b">
                    <a:lnL>
                      <a:noFill/>
                    </a:lnL>
                    <a:lnR>
                      <a:noFill/>
                    </a:lnR>
                    <a:lnT>
                      <a:noFill/>
                    </a:lnT>
                    <a:lnB>
                      <a:noFill/>
                    </a:lnB>
                    <a:solidFill>
                      <a:schemeClr val="bg1"/>
                    </a:solidFill>
                  </a:tcPr>
                </a:tc>
                <a:extLst>
                  <a:ext uri="{0D108BD9-81ED-4DB2-BD59-A6C34878D82A}">
                    <a16:rowId xmlns:a16="http://schemas.microsoft.com/office/drawing/2014/main" val="10000"/>
                  </a:ext>
                </a:extLst>
              </a:tr>
              <a:tr h="324244">
                <a:tc gridSpan="2" vMerge="1">
                  <a:txBody>
                    <a:bodyPr/>
                    <a:lstStyle/>
                    <a:p>
                      <a:endParaRPr lang="en-US"/>
                    </a:p>
                  </a:txBody>
                  <a:tcPr/>
                </a:tc>
                <a:tc hMerge="1" vMerge="1">
                  <a:txBody>
                    <a:bodyPr/>
                    <a:lstStyle/>
                    <a:p>
                      <a:endParaRPr lang="en-US"/>
                    </a:p>
                  </a:txBody>
                  <a:tcPr/>
                </a:tc>
                <a:tc gridSpan="2">
                  <a:txBody>
                    <a:bodyPr/>
                    <a:lstStyle/>
                    <a:p>
                      <a:pPr algn="r" rtl="1" fontAlgn="b"/>
                      <a:r>
                        <a:rPr lang="ar-SY" sz="1600" b="1" i="0" u="none" strike="noStrike" dirty="0">
                          <a:solidFill>
                            <a:schemeClr val="tx1"/>
                          </a:solidFill>
                          <a:effectLst/>
                          <a:latin typeface="Calibri"/>
                        </a:rPr>
                        <a:t>مديرية صحة : </a:t>
                      </a:r>
                    </a:p>
                  </a:txBody>
                  <a:tcPr marL="7833" marR="7833" marT="7833" marB="0" anchor="b">
                    <a:lnL>
                      <a:noFill/>
                    </a:lnL>
                    <a:lnR>
                      <a:noFill/>
                    </a:lnR>
                    <a:lnT>
                      <a:noFill/>
                    </a:lnT>
                    <a:lnB>
                      <a:noFill/>
                    </a:lnB>
                    <a:solidFill>
                      <a:schemeClr val="bg1"/>
                    </a:solidFill>
                  </a:tcPr>
                </a:tc>
                <a:tc hMerge="1">
                  <a:txBody>
                    <a:bodyPr/>
                    <a:lstStyle/>
                    <a:p>
                      <a:pPr algn="l" rtl="0" fontAlgn="b"/>
                      <a:endParaRPr lang="en-US" sz="1050" b="0" i="0" u="none" strike="noStrike" dirty="0">
                        <a:solidFill>
                          <a:schemeClr val="tx1"/>
                        </a:solidFill>
                        <a:effectLst/>
                        <a:latin typeface="Calibri"/>
                      </a:endParaRPr>
                    </a:p>
                  </a:txBody>
                  <a:tcPr marL="7833" marR="7833" marT="7833" marB="0" anchor="b">
                    <a:lnL>
                      <a:noFill/>
                    </a:lnL>
                    <a:lnR>
                      <a:noFill/>
                    </a:lnR>
                    <a:lnT>
                      <a:noFill/>
                    </a:lnT>
                    <a:lnB>
                      <a:noFill/>
                    </a:lnB>
                    <a:solidFill>
                      <a:schemeClr val="bg1"/>
                    </a:solidFill>
                  </a:tcPr>
                </a:tc>
                <a:tc gridSpan="4">
                  <a:txBody>
                    <a:bodyPr/>
                    <a:lstStyle/>
                    <a:p>
                      <a:pPr algn="r" rtl="1" fontAlgn="b"/>
                      <a:r>
                        <a:rPr lang="ar-SY" sz="1600" b="1" i="0" u="none" strike="noStrike" dirty="0">
                          <a:solidFill>
                            <a:schemeClr val="tx1"/>
                          </a:solidFill>
                          <a:effectLst/>
                          <a:latin typeface="Calibri"/>
                        </a:rPr>
                        <a:t>هيئة /مستشفى/ مركز  :</a:t>
                      </a:r>
                    </a:p>
                  </a:txBody>
                  <a:tcPr marL="7833" marR="7833" marT="7833" marB="0" anchor="b">
                    <a:lnL>
                      <a:noFill/>
                    </a:lnL>
                    <a:lnR>
                      <a:noFill/>
                    </a:lnR>
                    <a:lnT>
                      <a:noFill/>
                    </a:lnT>
                    <a:lnB>
                      <a:noFill/>
                    </a:lnB>
                    <a:solidFill>
                      <a:schemeClr val="bg1"/>
                    </a:solidFill>
                  </a:tcPr>
                </a:tc>
                <a:tc hMerge="1">
                  <a:txBody>
                    <a:bodyPr/>
                    <a:lstStyle/>
                    <a:p>
                      <a:pPr algn="l" rtl="0" fontAlgn="b"/>
                      <a:endParaRPr lang="en-US" sz="1600" b="1" i="0" u="none" strike="noStrike">
                        <a:solidFill>
                          <a:schemeClr val="tx1"/>
                        </a:solidFill>
                        <a:effectLst/>
                        <a:latin typeface="Calibri"/>
                      </a:endParaRPr>
                    </a:p>
                  </a:txBody>
                  <a:tcPr marL="7833" marR="7833" marT="7833" marB="0" anchor="b">
                    <a:lnL>
                      <a:noFill/>
                    </a:lnL>
                    <a:lnR>
                      <a:noFill/>
                    </a:lnR>
                    <a:lnT>
                      <a:noFill/>
                    </a:lnT>
                    <a:lnB>
                      <a:noFill/>
                    </a:lnB>
                    <a:solidFill>
                      <a:schemeClr val="bg1"/>
                    </a:solidFill>
                  </a:tcPr>
                </a:tc>
                <a:tc hMerge="1">
                  <a:txBody>
                    <a:bodyPr/>
                    <a:lstStyle/>
                    <a:p>
                      <a:pPr algn="l" rtl="0" fontAlgn="b"/>
                      <a:endParaRPr lang="en-US" sz="1050" b="0" i="0" u="none" strike="noStrike" dirty="0">
                        <a:solidFill>
                          <a:schemeClr val="tx1"/>
                        </a:solidFill>
                        <a:effectLst/>
                        <a:latin typeface="Calibri"/>
                      </a:endParaRPr>
                    </a:p>
                  </a:txBody>
                  <a:tcPr marL="7833" marR="7833" marT="7833" marB="0" anchor="b">
                    <a:lnL>
                      <a:noFill/>
                    </a:lnL>
                    <a:lnR>
                      <a:noFill/>
                    </a:lnR>
                    <a:lnT>
                      <a:noFill/>
                    </a:lnT>
                    <a:lnB>
                      <a:noFill/>
                    </a:lnB>
                    <a:solidFill>
                      <a:schemeClr val="bg1"/>
                    </a:solidFill>
                  </a:tcPr>
                </a:tc>
                <a:tc hMerge="1">
                  <a:txBody>
                    <a:bodyPr/>
                    <a:lstStyle/>
                    <a:p>
                      <a:pPr algn="l" rtl="0" fontAlgn="b"/>
                      <a:endParaRPr lang="en-US" sz="1050" b="0" i="0" u="none" strike="noStrike" dirty="0">
                        <a:solidFill>
                          <a:schemeClr val="tx1"/>
                        </a:solidFill>
                        <a:effectLst/>
                        <a:latin typeface="Calibri"/>
                      </a:endParaRPr>
                    </a:p>
                  </a:txBody>
                  <a:tcPr marL="7833" marR="7833" marT="7833" marB="0" anchor="b">
                    <a:lnL>
                      <a:noFill/>
                    </a:lnL>
                    <a:lnR>
                      <a:noFill/>
                    </a:lnR>
                    <a:lnT>
                      <a:noFill/>
                    </a:lnT>
                    <a:lnB>
                      <a:noFill/>
                    </a:lnB>
                    <a:solidFill>
                      <a:schemeClr val="bg1"/>
                    </a:solidFill>
                  </a:tcPr>
                </a:tc>
                <a:extLst>
                  <a:ext uri="{0D108BD9-81ED-4DB2-BD59-A6C34878D82A}">
                    <a16:rowId xmlns:a16="http://schemas.microsoft.com/office/drawing/2014/main" val="10001"/>
                  </a:ext>
                </a:extLst>
              </a:tr>
              <a:tr h="178011">
                <a:tc>
                  <a:txBody>
                    <a:bodyPr/>
                    <a:lstStyle/>
                    <a:p>
                      <a:pPr algn="ctr" rtl="0" fontAlgn="b"/>
                      <a:endParaRPr lang="en-US" sz="1000" b="1" i="0" u="none" strike="noStrike">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endParaRPr lang="en-US" sz="1000" b="1" i="0" u="none" strike="noStrike" dirty="0">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US" sz="900" b="0" i="0" u="none" strike="noStrike">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US" sz="1000" b="1" i="0" u="none" strike="noStrike">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US" sz="900" b="0" i="0" u="none" strike="noStrike">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US" sz="900" b="0" i="0" u="none" strike="noStrike">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US" sz="900" b="0" i="0" u="none" strike="noStrike">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US" sz="900" b="0" i="0" u="none" strike="noStrike" dirty="0">
                        <a:solidFill>
                          <a:schemeClr val="tx1"/>
                        </a:solidFill>
                        <a:effectLst/>
                        <a:latin typeface="Calibri"/>
                      </a:endParaRPr>
                    </a:p>
                  </a:txBody>
                  <a:tcPr marL="7833" marR="7833" marT="783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974">
                <a:tc gridSpan="8">
                  <a:txBody>
                    <a:bodyPr/>
                    <a:lstStyle/>
                    <a:p>
                      <a:pPr algn="ctr" rtl="1" fontAlgn="ctr"/>
                      <a:r>
                        <a:rPr lang="ar-SY" sz="2500" b="1" i="0" u="none" strike="noStrike" dirty="0">
                          <a:ln>
                            <a:solidFill>
                              <a:schemeClr val="bg1"/>
                            </a:solidFill>
                          </a:ln>
                          <a:solidFill>
                            <a:schemeClr val="accent2">
                              <a:lumMod val="75000"/>
                            </a:schemeClr>
                          </a:solidFill>
                          <a:effectLst>
                            <a:outerShdw blurRad="38100" dist="38100" dir="2700000" algn="tl">
                              <a:srgbClr val="000000">
                                <a:alpha val="43137"/>
                              </a:srgbClr>
                            </a:outerShdw>
                          </a:effectLst>
                          <a:latin typeface="Calibri"/>
                        </a:rPr>
                        <a:t>بطاقة جهاز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39471">
                <a:tc gridSpan="4">
                  <a:txBody>
                    <a:bodyPr/>
                    <a:lstStyle/>
                    <a:p>
                      <a:pPr algn="ctr" rtl="1" fontAlgn="ctr"/>
                      <a:r>
                        <a:rPr lang="ar-SY" sz="1700" b="1" i="0" u="none" strike="noStrike" dirty="0">
                          <a:solidFill>
                            <a:schemeClr val="tx1"/>
                          </a:solidFill>
                          <a:effectLst/>
                          <a:latin typeface="Calibri"/>
                        </a:rPr>
                        <a:t>بيانات الجهاز</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fontAlgn="ctr"/>
                      <a:r>
                        <a:rPr lang="ar-SY" sz="1700" b="1" i="0" u="none" strike="noStrike" dirty="0">
                          <a:solidFill>
                            <a:schemeClr val="tx1"/>
                          </a:solidFill>
                          <a:effectLst/>
                          <a:latin typeface="Calibri"/>
                        </a:rPr>
                        <a:t>مصدر الجهاز</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26246">
                <a:tc gridSpan="2">
                  <a:txBody>
                    <a:bodyPr/>
                    <a:lstStyle/>
                    <a:p>
                      <a:pPr algn="r" rtl="1" fontAlgn="ctr"/>
                      <a:r>
                        <a:rPr lang="ar-SY" sz="1200" b="1" i="0" u="none" strike="noStrike" dirty="0">
                          <a:solidFill>
                            <a:schemeClr val="tx1"/>
                          </a:solidFill>
                          <a:effectLst/>
                          <a:latin typeface="Calibri"/>
                        </a:rPr>
                        <a:t> القسم المتواجد ضمنه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rtl="1" fontAlgn="ctr"/>
                      <a:r>
                        <a:rPr lang="ar-SY" sz="1000" b="1" i="0" u="none" strike="noStrike">
                          <a:solidFill>
                            <a:schemeClr val="tx1"/>
                          </a:solidFill>
                          <a:effectLst/>
                          <a:latin typeface="Calibri"/>
                        </a:rPr>
                        <a:t>الرمز ( الكود)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algn="ctr" rtl="1" fontAlgn="ctr"/>
                      <a:r>
                        <a:rPr lang="ar-SY" sz="1000" b="1" i="0" u="none" strike="noStrike" dirty="0">
                          <a:solidFill>
                            <a:schemeClr val="tx1"/>
                          </a:solidFill>
                          <a:effectLst/>
                          <a:latin typeface="Calibri"/>
                        </a:rPr>
                        <a:t>  وزارة الصحة   ⃝ مديرية الصحة   ⃝  شراء   ⃝ هدية   ⃝ آخر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2351">
                <a:tc gridSpan="2">
                  <a:txBody>
                    <a:bodyPr/>
                    <a:lstStyle/>
                    <a:p>
                      <a:pPr algn="r" rtl="1" fontAlgn="ctr"/>
                      <a:r>
                        <a:rPr lang="ar-SY" sz="1200" b="1" i="0" u="none" strike="noStrike" dirty="0">
                          <a:solidFill>
                            <a:schemeClr val="tx1"/>
                          </a:solidFill>
                          <a:effectLst/>
                          <a:latin typeface="Calibri"/>
                        </a:rPr>
                        <a:t> اسم الجهاز باللغة العربية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rtl="1" fontAlgn="ctr"/>
                      <a:r>
                        <a:rPr lang="ar-SY" sz="1000" b="1" i="0" u="none" strike="noStrike" dirty="0">
                          <a:solidFill>
                            <a:schemeClr val="tx1"/>
                          </a:solidFill>
                          <a:effectLst/>
                          <a:latin typeface="Calibri"/>
                        </a:rPr>
                        <a:t>الشركة المصنعة: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r" rtl="1" fontAlgn="ctr"/>
                      <a:r>
                        <a:rPr lang="ar-SY" sz="1050" b="1" i="0" u="none" strike="noStrike" dirty="0">
                          <a:solidFill>
                            <a:schemeClr val="tx1"/>
                          </a:solidFill>
                          <a:effectLst/>
                          <a:latin typeface="Calibri"/>
                        </a:rPr>
                        <a:t>عقد رقم             عام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r" rtl="1" fontAlgn="ctr"/>
                      <a:r>
                        <a:rPr lang="ar-SY" sz="1050" b="1" i="0" u="none" strike="noStrike" dirty="0">
                          <a:solidFill>
                            <a:schemeClr val="tx1"/>
                          </a:solidFill>
                          <a:effectLst/>
                          <a:latin typeface="Calibri"/>
                        </a:rPr>
                        <a:t>المبرم مع شركة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43650">
                <a:tc gridSpan="2">
                  <a:txBody>
                    <a:bodyPr/>
                    <a:lstStyle/>
                    <a:p>
                      <a:pPr algn="r" rtl="1" fontAlgn="ctr"/>
                      <a:r>
                        <a:rPr lang="ar-SY" sz="1200" b="1" i="0" u="none" strike="noStrike" dirty="0">
                          <a:solidFill>
                            <a:schemeClr val="tx1"/>
                          </a:solidFill>
                          <a:effectLst/>
                          <a:latin typeface="Calibri"/>
                        </a:rPr>
                        <a:t> اسم الجهاز باللغة الانكليزية: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rtl="1" fontAlgn="ctr"/>
                      <a:r>
                        <a:rPr lang="ar-SY" sz="1000" b="1" i="0" u="none" strike="noStrike" dirty="0">
                          <a:solidFill>
                            <a:schemeClr val="tx1"/>
                          </a:solidFill>
                          <a:effectLst/>
                          <a:latin typeface="Calibri"/>
                        </a:rPr>
                        <a:t>الموديل:</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r" rtl="1" fontAlgn="ctr"/>
                      <a:r>
                        <a:rPr lang="ar-SY" sz="1050" b="1" i="0" u="none" strike="noStrike" dirty="0">
                          <a:solidFill>
                            <a:schemeClr val="tx1"/>
                          </a:solidFill>
                          <a:effectLst/>
                          <a:latin typeface="Calibri"/>
                        </a:rPr>
                        <a:t>تاريخ استلام أولي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gridSpan="3">
                  <a:txBody>
                    <a:bodyPr/>
                    <a:lstStyle/>
                    <a:p>
                      <a:pPr algn="r" rtl="1" fontAlgn="ctr"/>
                      <a:r>
                        <a:rPr lang="ar-SY" sz="1050" b="1" i="0" u="none" strike="noStrike" dirty="0">
                          <a:solidFill>
                            <a:schemeClr val="tx1"/>
                          </a:solidFill>
                          <a:effectLst/>
                          <a:latin typeface="Calibri"/>
                        </a:rPr>
                        <a:t>حالة الجهاز :</a:t>
                      </a:r>
                      <a:br>
                        <a:rPr lang="ar-SY" sz="1050" b="1" i="0" u="none" strike="noStrike" dirty="0">
                          <a:solidFill>
                            <a:schemeClr val="tx1"/>
                          </a:solidFill>
                          <a:effectLst/>
                          <a:latin typeface="Calibri"/>
                        </a:rPr>
                      </a:br>
                      <a:r>
                        <a:rPr lang="ar-SY" sz="1050" b="1" i="0" u="none" strike="noStrike" dirty="0">
                          <a:solidFill>
                            <a:schemeClr val="tx1"/>
                          </a:solidFill>
                          <a:effectLst/>
                          <a:latin typeface="Calibri"/>
                        </a:rPr>
                        <a:t>  يعمل   ⃝ </a:t>
                      </a:r>
                      <a:r>
                        <a:rPr lang="ar-SY" sz="1050" b="1" i="0" u="none" strike="noStrike" dirty="0" err="1">
                          <a:solidFill>
                            <a:schemeClr val="tx1"/>
                          </a:solidFill>
                          <a:effectLst/>
                          <a:latin typeface="Calibri"/>
                        </a:rPr>
                        <a:t>لايعمل</a:t>
                      </a:r>
                      <a:r>
                        <a:rPr lang="ar-SY" sz="1050" b="1" i="0" u="none" strike="noStrike" dirty="0">
                          <a:solidFill>
                            <a:schemeClr val="tx1"/>
                          </a:solidFill>
                          <a:effectLst/>
                          <a:latin typeface="Calibri"/>
                        </a:rPr>
                        <a:t>  ⃝  منسق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7"/>
                  </a:ext>
                </a:extLst>
              </a:tr>
              <a:tr h="398733">
                <a:tc gridSpan="2">
                  <a:txBody>
                    <a:bodyPr/>
                    <a:lstStyle/>
                    <a:p>
                      <a:pPr algn="r" rtl="1" fontAlgn="ctr"/>
                      <a:r>
                        <a:rPr lang="ar-SY" sz="1200" b="1" i="0" u="none" strike="noStrike" dirty="0">
                          <a:solidFill>
                            <a:schemeClr val="tx1"/>
                          </a:solidFill>
                          <a:effectLst/>
                          <a:latin typeface="Calibri"/>
                        </a:rPr>
                        <a:t> الرقم التسلسلي للجهاز </a:t>
                      </a:r>
                      <a:r>
                        <a:rPr lang="en-US" sz="1200" b="1" i="0" u="none" strike="noStrike" dirty="0">
                          <a:solidFill>
                            <a:schemeClr val="tx1"/>
                          </a:solidFill>
                          <a:effectLst/>
                          <a:latin typeface="Calibri"/>
                        </a:rPr>
                        <a:t>SN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rtl="1" fontAlgn="ctr"/>
                      <a:r>
                        <a:rPr lang="ar-SY" sz="1000" b="1" i="0" u="none" strike="noStrike" dirty="0">
                          <a:solidFill>
                            <a:schemeClr val="tx1"/>
                          </a:solidFill>
                          <a:effectLst/>
                          <a:latin typeface="Calibri"/>
                        </a:rPr>
                        <a:t>سنة الصنع او التوريد:</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r" rtl="1" fontAlgn="ctr"/>
                      <a:r>
                        <a:rPr lang="ar-SY" sz="1050" b="1" i="0" u="none" strike="noStrike" dirty="0">
                          <a:solidFill>
                            <a:schemeClr val="tx1"/>
                          </a:solidFill>
                          <a:effectLst/>
                          <a:latin typeface="Calibri"/>
                        </a:rPr>
                        <a:t>تاريخ أستلام نهائي:</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706363">
                <a:tc gridSpan="2">
                  <a:txBody>
                    <a:bodyPr/>
                    <a:lstStyle/>
                    <a:p>
                      <a:pPr algn="r" rtl="1" fontAlgn="ctr"/>
                      <a:r>
                        <a:rPr lang="ar-SY" sz="1200" b="1" i="0" u="none" strike="noStrike" dirty="0">
                          <a:solidFill>
                            <a:schemeClr val="tx1"/>
                          </a:solidFill>
                          <a:effectLst/>
                          <a:latin typeface="Calibri"/>
                        </a:rPr>
                        <a:t> نوع العداد الواجب متابعته  :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rtl="1" fontAlgn="ctr"/>
                      <a:r>
                        <a:rPr lang="ar-SY" sz="1600" b="0" i="0" u="none" strike="noStrike" dirty="0">
                          <a:solidFill>
                            <a:schemeClr val="tx1"/>
                          </a:solidFill>
                          <a:effectLst/>
                          <a:latin typeface="Calibri"/>
                        </a:rPr>
                        <a:t>مثل :(عداد أنبوب أشعة –نسبة هليوم -ملف تفتيت حصيات –ساعات عمل جهاز كلية صناعي-نقاوة محطة الاكسجين -ناقلية محطة التحلية....)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2351">
                <a:tc gridSpan="8">
                  <a:txBody>
                    <a:bodyPr/>
                    <a:lstStyle/>
                    <a:p>
                      <a:pPr algn="r" rtl="1" fontAlgn="ctr"/>
                      <a:r>
                        <a:rPr lang="ar-SY" sz="1000" b="1" i="0" u="none" strike="noStrike" dirty="0">
                          <a:solidFill>
                            <a:schemeClr val="tx1"/>
                          </a:solidFill>
                          <a:effectLst/>
                          <a:latin typeface="Calibri"/>
                        </a:rPr>
                        <a:t>التجهيزات الملحقة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95860">
                <a:tc gridSpan="8">
                  <a:txBody>
                    <a:bodyPr/>
                    <a:lstStyle/>
                    <a:p>
                      <a:pPr algn="ctr" rtl="1" fontAlgn="ctr"/>
                      <a:r>
                        <a:rPr lang="ar-SY" sz="1050" b="1" i="0" u="none" strike="noStrike" dirty="0">
                          <a:solidFill>
                            <a:schemeClr val="tx1"/>
                          </a:solidFill>
                          <a:effectLst/>
                          <a:latin typeface="Calibri"/>
                        </a:rPr>
                        <a:t>متابعة كافة أنواع الصيانة والإصلاح والقطع التبديلية وضبط الجودة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47319">
                <a:tc>
                  <a:txBody>
                    <a:bodyPr/>
                    <a:lstStyle/>
                    <a:p>
                      <a:pPr algn="ctr" rtl="1" fontAlgn="ctr"/>
                      <a:r>
                        <a:rPr lang="ar-SY" sz="900" b="1" i="0" u="none" strike="noStrike" dirty="0">
                          <a:solidFill>
                            <a:schemeClr val="tx1"/>
                          </a:solidFill>
                          <a:effectLst/>
                          <a:latin typeface="Calibri"/>
                        </a:rPr>
                        <a:t>تاريخ طلب</a:t>
                      </a:r>
                      <a:br>
                        <a:rPr lang="ar-SY" sz="900" b="1" i="0" u="none" strike="noStrike" dirty="0">
                          <a:solidFill>
                            <a:schemeClr val="tx1"/>
                          </a:solidFill>
                          <a:effectLst/>
                          <a:latin typeface="Calibri"/>
                        </a:rPr>
                      </a:br>
                      <a:r>
                        <a:rPr lang="ar-SY" sz="900" b="1" i="0" u="none" strike="noStrike" dirty="0">
                          <a:solidFill>
                            <a:schemeClr val="tx1"/>
                          </a:solidFill>
                          <a:effectLst/>
                          <a:latin typeface="Calibri"/>
                        </a:rPr>
                        <a:t>الصيانة/ضبط الجودة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200" b="1" i="0" u="none" strike="noStrike" dirty="0">
                          <a:solidFill>
                            <a:schemeClr val="tx1"/>
                          </a:solidFill>
                          <a:effectLst/>
                          <a:latin typeface="Calibri"/>
                        </a:rPr>
                        <a:t>الأعمال التي تمت</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000" b="1" i="0" u="none" strike="noStrike" dirty="0">
                          <a:solidFill>
                            <a:schemeClr val="tx1"/>
                          </a:solidFill>
                          <a:effectLst/>
                          <a:latin typeface="Calibri"/>
                        </a:rPr>
                        <a:t>الجهة </a:t>
                      </a:r>
                      <a:br>
                        <a:rPr lang="ar-SY" sz="1000" b="1" i="0" u="none" strike="noStrike" dirty="0">
                          <a:solidFill>
                            <a:schemeClr val="tx1"/>
                          </a:solidFill>
                          <a:effectLst/>
                          <a:latin typeface="Calibri"/>
                        </a:rPr>
                      </a:br>
                      <a:r>
                        <a:rPr lang="ar-SY" sz="1000" b="1" i="0" u="none" strike="noStrike" dirty="0">
                          <a:solidFill>
                            <a:schemeClr val="tx1"/>
                          </a:solidFill>
                          <a:effectLst/>
                          <a:latin typeface="Calibri"/>
                        </a:rPr>
                        <a:t>التي قامت بالعمل</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000" b="1" i="0" u="none" strike="noStrike" dirty="0">
                          <a:solidFill>
                            <a:schemeClr val="tx1"/>
                          </a:solidFill>
                          <a:effectLst/>
                          <a:latin typeface="Calibri"/>
                        </a:rPr>
                        <a:t>القطع التبديلية</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000" b="1" i="0" u="none" strike="noStrike" dirty="0">
                          <a:solidFill>
                            <a:schemeClr val="tx1"/>
                          </a:solidFill>
                          <a:effectLst/>
                          <a:latin typeface="Calibri"/>
                        </a:rPr>
                        <a:t>تاريخ تنفيذ الصيانة</a:t>
                      </a:r>
                      <a:br>
                        <a:rPr lang="ar-SY" sz="1000" b="1" i="0" u="none" strike="noStrike" dirty="0">
                          <a:solidFill>
                            <a:schemeClr val="tx1"/>
                          </a:solidFill>
                          <a:effectLst/>
                          <a:latin typeface="Calibri"/>
                        </a:rPr>
                      </a:br>
                      <a:r>
                        <a:rPr lang="ar-SY" sz="1000" b="1" i="0" u="none" strike="noStrike" dirty="0">
                          <a:solidFill>
                            <a:schemeClr val="tx1"/>
                          </a:solidFill>
                          <a:effectLst/>
                          <a:latin typeface="Calibri"/>
                        </a:rPr>
                        <a:t>او الإجراء الدوري التالي</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000" b="1" i="0" u="none" strike="noStrike">
                          <a:solidFill>
                            <a:schemeClr val="tx1"/>
                          </a:solidFill>
                          <a:effectLst/>
                          <a:latin typeface="Calibri"/>
                        </a:rPr>
                        <a:t>قراءة العداد</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000" b="1" i="0" u="none" strike="noStrike" dirty="0">
                          <a:solidFill>
                            <a:schemeClr val="tx1"/>
                          </a:solidFill>
                          <a:effectLst/>
                          <a:latin typeface="Calibri"/>
                        </a:rPr>
                        <a:t>توقيع المشرف </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SY" sz="1000" b="1" i="0" u="none" strike="noStrike" dirty="0">
                          <a:solidFill>
                            <a:schemeClr val="tx1"/>
                          </a:solidFill>
                          <a:effectLst/>
                          <a:latin typeface="Calibri"/>
                        </a:rPr>
                        <a:t>الملاحظات</a:t>
                      </a: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8011">
                <a:tc>
                  <a:txBody>
                    <a:bodyPr/>
                    <a:lstStyle/>
                    <a:p>
                      <a:pPr algn="ctr" rtl="0" fontAlgn="b"/>
                      <a:r>
                        <a:rPr lang="en-US" sz="10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61853">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61853">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900" b="0" i="0" u="none" strike="noStrike" dirty="0">
                          <a:solidFill>
                            <a:schemeClr val="tx1"/>
                          </a:solidFill>
                          <a:effectLst/>
                          <a:latin typeface="Calibri"/>
                        </a:rPr>
                        <a:t> </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7061517" y="322804"/>
            <a:ext cx="1669047" cy="646331"/>
          </a:xfrm>
          <a:prstGeom prst="rect">
            <a:avLst/>
          </a:prstGeom>
          <a:solidFill>
            <a:srgbClr val="FF0000"/>
          </a:solidFill>
        </p:spPr>
        <p:txBody>
          <a:bodyPr wrap="none">
            <a:spAutoFit/>
          </a:bodyPr>
          <a:lstStyle/>
          <a:p>
            <a:pPr algn="ctr"/>
            <a:r>
              <a:rPr lang="ar-SY" sz="3600" b="1" dirty="0" smtClean="0">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بطاقة الجهاز</a:t>
            </a:r>
            <a:endParaRPr lang="en-US" sz="3600" b="1" dirty="0">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076465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1"/>
          <p:cNvSpPr>
            <a:spLocks noGrp="1"/>
          </p:cNvSpPr>
          <p:nvPr>
            <p:ph idx="1"/>
          </p:nvPr>
        </p:nvSpPr>
        <p:spPr>
          <a:xfrm>
            <a:off x="457200" y="260648"/>
            <a:ext cx="8229600" cy="5746643"/>
          </a:xfrm>
          <a:noFill/>
          <a:ln>
            <a:noFill/>
          </a:ln>
        </p:spPr>
        <p:txBody>
          <a:bodyPr/>
          <a:lstStyle/>
          <a:p>
            <a:pPr marL="109728" indent="0">
              <a:buNone/>
            </a:pPr>
            <a:endParaRPr lang="ar-SA" sz="3000" b="1" dirty="0">
              <a:solidFill>
                <a:schemeClr val="bg1"/>
              </a:solidFill>
              <a:effectLst>
                <a:outerShdw blurRad="38100" dist="38100" dir="2700000" algn="tl">
                  <a:srgbClr val="000000">
                    <a:alpha val="43137"/>
                  </a:srgbClr>
                </a:outerShdw>
              </a:effectLst>
            </a:endParaRPr>
          </a:p>
          <a:p>
            <a:pPr marL="109728" indent="0">
              <a:buNone/>
            </a:pPr>
            <a:endParaRPr lang="ar-SA" dirty="0">
              <a:solidFill>
                <a:schemeClr val="bg1"/>
              </a:solidFill>
            </a:endParaRPr>
          </a:p>
          <a:p>
            <a:pPr marL="109728" indent="0" algn="r">
              <a:buNone/>
            </a:pPr>
            <a:r>
              <a:rPr lang="ar-SA" sz="2800" b="1" dirty="0">
                <a:solidFill>
                  <a:schemeClr val="bg1"/>
                </a:solidFill>
              </a:rPr>
              <a:t>هي استخدام تقنيات وأجهزة </a:t>
            </a:r>
            <a:r>
              <a:rPr lang="ar-SA" sz="2800" b="1" dirty="0" smtClean="0">
                <a:solidFill>
                  <a:schemeClr val="bg1"/>
                </a:solidFill>
              </a:rPr>
              <a:t>لإجراء </a:t>
            </a:r>
            <a:r>
              <a:rPr lang="ar-SA" sz="2800" b="1" dirty="0">
                <a:solidFill>
                  <a:schemeClr val="bg1"/>
                </a:solidFill>
              </a:rPr>
              <a:t>التحاليل الطبية المختلفة على عينات </a:t>
            </a:r>
            <a:r>
              <a:rPr lang="ar-SA" sz="2800" b="1" dirty="0" smtClean="0">
                <a:solidFill>
                  <a:schemeClr val="bg1"/>
                </a:solidFill>
              </a:rPr>
              <a:t>الأنسجة</a:t>
            </a:r>
            <a:r>
              <a:rPr lang="ar-SY" sz="2800" b="1" dirty="0" smtClean="0">
                <a:solidFill>
                  <a:schemeClr val="bg1"/>
                </a:solidFill>
              </a:rPr>
              <a:t> و</a:t>
            </a:r>
            <a:r>
              <a:rPr lang="ar-SA" sz="2800" b="1" dirty="0" smtClean="0">
                <a:solidFill>
                  <a:schemeClr val="bg1"/>
                </a:solidFill>
              </a:rPr>
              <a:t>الدم </a:t>
            </a:r>
            <a:r>
              <a:rPr lang="ar-SA" sz="2800" b="1" dirty="0">
                <a:solidFill>
                  <a:schemeClr val="bg1"/>
                </a:solidFill>
              </a:rPr>
              <a:t>وسوائل الجسم الأخرى. وتعطي التحاليل والطرق التي يجريها أخصائي المختبرات الطبية معلومات قيمة تمكن الطبيب من تشخيص وعلاج الأمراض و أيضاً مراقبة حالة المريض العامة .</a:t>
            </a:r>
          </a:p>
          <a:p>
            <a:pPr marL="109728" indent="0" algn="r">
              <a:buNone/>
            </a:pPr>
            <a:endParaRPr lang="en-US" b="1" dirty="0">
              <a:solidFill>
                <a:schemeClr val="bg1"/>
              </a:solidFill>
            </a:endParaRPr>
          </a:p>
        </p:txBody>
      </p:sp>
      <p:sp>
        <p:nvSpPr>
          <p:cNvPr id="5" name="عنوان 2"/>
          <p:cNvSpPr>
            <a:spLocks noGrp="1"/>
          </p:cNvSpPr>
          <p:nvPr>
            <p:ph type="title"/>
          </p:nvPr>
        </p:nvSpPr>
        <p:spPr>
          <a:xfrm>
            <a:off x="457200" y="274638"/>
            <a:ext cx="8229600" cy="1143000"/>
          </a:xfrm>
        </p:spPr>
        <p:txBody>
          <a:bodyPr/>
          <a:lstStyle/>
          <a:p>
            <a:pPr algn="r"/>
            <a:r>
              <a:rPr lang="ar-SY" dirty="0" smtClean="0">
                <a:solidFill>
                  <a:schemeClr val="bg1"/>
                </a:solidFill>
                <a:effectLst>
                  <a:outerShdw blurRad="63500" sx="102000" sy="102000" algn="ctr" rotWithShape="0">
                    <a:prstClr val="black">
                      <a:alpha val="40000"/>
                    </a:prstClr>
                  </a:outerShdw>
                </a:effectLst>
              </a:rPr>
              <a:t>المخابر الطبية </a:t>
            </a:r>
            <a:r>
              <a:rPr lang="ar-SA" sz="4400" dirty="0" smtClean="0">
                <a:solidFill>
                  <a:schemeClr val="bg1"/>
                </a:solidFill>
                <a:effectLst>
                  <a:outerShdw blurRad="63500" sx="102000" sy="102000" algn="ctr" rotWithShape="0">
                    <a:prstClr val="black">
                      <a:alpha val="40000"/>
                    </a:prstClr>
                  </a:outerShdw>
                </a:effectLst>
              </a:rPr>
              <a:t>؟</a:t>
            </a:r>
            <a:endParaRPr lang="en-US" dirty="0">
              <a:solidFill>
                <a:schemeClr val="bg1"/>
              </a:solidFill>
            </a:endParaRPr>
          </a:p>
        </p:txBody>
      </p:sp>
      <p:pic>
        <p:nvPicPr>
          <p:cNvPr id="6"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933056"/>
            <a:ext cx="5328592" cy="1826194"/>
          </a:xfrm>
          <a:prstGeom prst="rect">
            <a:avLst/>
          </a:prstGeom>
        </p:spPr>
      </p:pic>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231332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1883494"/>
            <a:ext cx="3456384" cy="21762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عنوان 2"/>
          <p:cNvSpPr>
            <a:spLocks noGrp="1"/>
          </p:cNvSpPr>
          <p:nvPr>
            <p:ph type="title"/>
          </p:nvPr>
        </p:nvSpPr>
        <p:spPr>
          <a:pattFill prst="pct5">
            <a:fgClr>
              <a:schemeClr val="bg2"/>
            </a:fgClr>
            <a:bgClr>
              <a:schemeClr val="bg1"/>
            </a:bgClr>
          </a:pattFill>
        </p:spPr>
        <p:txBody>
          <a:bodyPr>
            <a:noAutofit/>
          </a:bodyPr>
          <a:lstStyle/>
          <a:p>
            <a:pPr algn="ctr"/>
            <a:r>
              <a:rPr lang="ar-SA" sz="8000" b="1" dirty="0" smtClean="0">
                <a:solidFill>
                  <a:schemeClr val="accent5">
                    <a:lumMod val="50000"/>
                  </a:schemeClr>
                </a:solidFill>
                <a:effectLst>
                  <a:outerShdw blurRad="38100" dist="38100" dir="2700000" algn="tl">
                    <a:srgbClr val="000000">
                      <a:alpha val="43137"/>
                    </a:srgbClr>
                  </a:outerShdw>
                </a:effectLst>
              </a:rPr>
              <a:t>اقسام المخ</a:t>
            </a:r>
            <a:r>
              <a:rPr lang="ar-SY" sz="8000" b="1" dirty="0" smtClean="0">
                <a:solidFill>
                  <a:schemeClr val="accent5">
                    <a:lumMod val="50000"/>
                  </a:schemeClr>
                </a:solidFill>
                <a:effectLst>
                  <a:outerShdw blurRad="38100" dist="38100" dir="2700000" algn="tl">
                    <a:srgbClr val="000000">
                      <a:alpha val="43137"/>
                    </a:srgbClr>
                  </a:outerShdw>
                </a:effectLst>
              </a:rPr>
              <a:t>ا</a:t>
            </a:r>
            <a:r>
              <a:rPr lang="ar-SA" sz="8000" b="1" dirty="0" smtClean="0">
                <a:solidFill>
                  <a:schemeClr val="accent5">
                    <a:lumMod val="50000"/>
                  </a:schemeClr>
                </a:solidFill>
                <a:effectLst>
                  <a:outerShdw blurRad="38100" dist="38100" dir="2700000" algn="tl">
                    <a:srgbClr val="000000">
                      <a:alpha val="43137"/>
                    </a:srgbClr>
                  </a:outerShdw>
                </a:effectLst>
              </a:rPr>
              <a:t>بر</a:t>
            </a:r>
            <a:endParaRPr lang="en-US" sz="8000" b="1" dirty="0">
              <a:solidFill>
                <a:schemeClr val="accent5">
                  <a:lumMod val="50000"/>
                </a:schemeClr>
              </a:solidFill>
              <a:effectLst>
                <a:outerShdw blurRad="38100" dist="38100" dir="2700000" algn="tl">
                  <a:srgbClr val="000000">
                    <a:alpha val="43137"/>
                  </a:srgbClr>
                </a:outerShdw>
              </a:effectLst>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0648"/>
            <a:ext cx="1656184" cy="1052736"/>
          </a:xfrm>
          <a:prstGeom prst="rect">
            <a:avLst/>
          </a:prstGeom>
          <a:ln>
            <a:noFill/>
          </a:ln>
          <a:effectLst>
            <a:softEdge rad="112500"/>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883494"/>
            <a:ext cx="3384376" cy="2193577"/>
          </a:xfrm>
          <a:prstGeom prst="round2DiagRect">
            <a:avLst>
              <a:gd name="adj1" fmla="val 16667"/>
              <a:gd name="adj2" fmla="val 8796"/>
            </a:avLst>
          </a:prstGeom>
          <a:ln w="88900" cap="sq">
            <a:solidFill>
              <a:srgbClr val="FFFFFF"/>
            </a:solidFill>
            <a:miter lim="800000"/>
          </a:ln>
          <a:effectLst>
            <a:outerShdw blurRad="254000" algn="tl" rotWithShape="0">
              <a:srgbClr val="000000">
                <a:alpha val="43000"/>
              </a:srgbClr>
            </a:outerShdw>
          </a:effectLst>
        </p:spPr>
      </p:pic>
      <p:pic>
        <p:nvPicPr>
          <p:cNvPr id="8" name="Picture 5" descr="C:\Documents and Settings\Owner\My Documents\lab equipment.jpg"/>
          <p:cNvPicPr>
            <a:picLocks noGrp="1" noChangeAspect="1" noChangeArrowheads="1"/>
          </p:cNvPicPr>
          <p:nvPr/>
        </p:nvPicPr>
        <p:blipFill>
          <a:blip r:embed="rId5" cstate="print"/>
          <a:srcRect/>
          <a:stretch>
            <a:fillRect/>
          </a:stretch>
        </p:blipFill>
        <p:spPr bwMode="auto">
          <a:xfrm>
            <a:off x="2177734" y="4525592"/>
            <a:ext cx="4788532" cy="14783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264046"/>
            <a:ext cx="1658937"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مجموعة 17"/>
          <p:cNvGrpSpPr>
            <a:grpSpLocks/>
          </p:cNvGrpSpPr>
          <p:nvPr/>
        </p:nvGrpSpPr>
        <p:grpSpPr bwMode="auto">
          <a:xfrm>
            <a:off x="23192" y="6318250"/>
            <a:ext cx="9144000" cy="347951"/>
            <a:chOff x="0" y="6429396"/>
            <a:chExt cx="9144000" cy="347953"/>
          </a:xfrm>
        </p:grpSpPr>
        <p:cxnSp>
          <p:nvCxnSpPr>
            <p:cNvPr id="10"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2"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2369058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18661"/>
            <a:ext cx="8229600" cy="5746643"/>
          </a:xfrm>
          <a:noFill/>
        </p:spPr>
        <p:txBody>
          <a:bodyPr>
            <a:normAutofit fontScale="92500" lnSpcReduction="20000"/>
          </a:bodyPr>
          <a:lstStyle/>
          <a:p>
            <a:pPr marL="109728" indent="0">
              <a:buNone/>
            </a:pPr>
            <a:endParaRPr lang="ar-SA" dirty="0" smtClean="0">
              <a:solidFill>
                <a:schemeClr val="bg1"/>
              </a:solidFill>
            </a:endParaRPr>
          </a:p>
          <a:p>
            <a:pPr marL="109728" indent="0">
              <a:buNone/>
            </a:pPr>
            <a:endParaRPr lang="ar-SA" dirty="0">
              <a:solidFill>
                <a:schemeClr val="bg1"/>
              </a:solidFill>
            </a:endParaRPr>
          </a:p>
          <a:p>
            <a:pPr marL="109728" indent="0">
              <a:buNone/>
            </a:pPr>
            <a:endParaRPr lang="ar-SA" dirty="0" smtClean="0">
              <a:solidFill>
                <a:schemeClr val="bg1"/>
              </a:solidFill>
            </a:endParaRPr>
          </a:p>
          <a:p>
            <a:pPr marL="109728" indent="0" algn="r">
              <a:buNone/>
            </a:pPr>
            <a:r>
              <a:rPr lang="ar-SA" sz="3200" b="1" dirty="0" smtClean="0">
                <a:solidFill>
                  <a:schemeClr val="bg1"/>
                </a:solidFill>
              </a:rPr>
              <a:t>يهتم </a:t>
            </a:r>
            <a:r>
              <a:rPr lang="ar-SA" sz="3200" b="1" dirty="0">
                <a:solidFill>
                  <a:schemeClr val="bg1"/>
                </a:solidFill>
              </a:rPr>
              <a:t>بالتفاعلات الحيوية داخل </a:t>
            </a:r>
            <a:r>
              <a:rPr lang="ar-SA" sz="3200" b="1" dirty="0" smtClean="0">
                <a:solidFill>
                  <a:schemeClr val="bg1"/>
                </a:solidFill>
              </a:rPr>
              <a:t>جسم الانسان  ويقوم بقياس:</a:t>
            </a:r>
          </a:p>
          <a:p>
            <a:pPr marL="109728" indent="0" algn="r">
              <a:buNone/>
            </a:pPr>
            <a:r>
              <a:rPr lang="ar-SA" sz="3200" b="1" dirty="0" smtClean="0">
                <a:solidFill>
                  <a:schemeClr val="bg1"/>
                </a:solidFill>
              </a:rPr>
              <a:t>وظائف الكبد</a:t>
            </a:r>
          </a:p>
          <a:p>
            <a:pPr marL="109728" indent="0" algn="r">
              <a:buNone/>
            </a:pPr>
            <a:r>
              <a:rPr lang="ar-SA" sz="3200" b="1" dirty="0" smtClean="0">
                <a:solidFill>
                  <a:schemeClr val="bg1"/>
                </a:solidFill>
              </a:rPr>
              <a:t>وظائف الكلى</a:t>
            </a:r>
          </a:p>
          <a:p>
            <a:pPr marL="109728" indent="0" algn="r">
              <a:buNone/>
            </a:pPr>
            <a:r>
              <a:rPr lang="ar-SA" sz="3200" b="1" dirty="0" smtClean="0">
                <a:solidFill>
                  <a:schemeClr val="bg1"/>
                </a:solidFill>
              </a:rPr>
              <a:t>معدل </a:t>
            </a:r>
            <a:r>
              <a:rPr lang="ar-SA" sz="3200" b="1" dirty="0">
                <a:solidFill>
                  <a:schemeClr val="bg1"/>
                </a:solidFill>
              </a:rPr>
              <a:t>السكر </a:t>
            </a:r>
            <a:endParaRPr lang="ar-SA" sz="3200" b="1" dirty="0" smtClean="0">
              <a:solidFill>
                <a:schemeClr val="bg1"/>
              </a:solidFill>
            </a:endParaRPr>
          </a:p>
          <a:p>
            <a:pPr marL="109728" indent="0" algn="r">
              <a:buNone/>
            </a:pPr>
            <a:r>
              <a:rPr lang="ar-SA" sz="3200" b="1" dirty="0" smtClean="0">
                <a:solidFill>
                  <a:schemeClr val="bg1"/>
                </a:solidFill>
              </a:rPr>
              <a:t>معدل الدهون</a:t>
            </a:r>
          </a:p>
          <a:p>
            <a:pPr marL="109728" indent="0" algn="r">
              <a:buNone/>
            </a:pPr>
            <a:r>
              <a:rPr lang="ar-SA" sz="3200" b="1" dirty="0" smtClean="0">
                <a:solidFill>
                  <a:schemeClr val="bg1"/>
                </a:solidFill>
              </a:rPr>
              <a:t>الإنزيمات</a:t>
            </a:r>
          </a:p>
          <a:p>
            <a:pPr marL="109728" indent="0" algn="r">
              <a:buNone/>
            </a:pPr>
            <a:r>
              <a:rPr lang="ar-SA" sz="3200" b="1" dirty="0" smtClean="0">
                <a:solidFill>
                  <a:schemeClr val="bg1"/>
                </a:solidFill>
              </a:rPr>
              <a:t>الهرمونات</a:t>
            </a:r>
          </a:p>
          <a:p>
            <a:pPr marL="109728" indent="0" algn="r">
              <a:buNone/>
            </a:pPr>
            <a:r>
              <a:rPr lang="ar-SA" sz="3200" b="1" dirty="0" smtClean="0">
                <a:solidFill>
                  <a:schemeClr val="bg1"/>
                </a:solidFill>
              </a:rPr>
              <a:t>والادوية</a:t>
            </a:r>
          </a:p>
          <a:p>
            <a:pPr marL="109728" indent="0" algn="r">
              <a:buNone/>
            </a:pPr>
            <a:r>
              <a:rPr lang="ar-SA" sz="3200" b="1" dirty="0" smtClean="0">
                <a:solidFill>
                  <a:schemeClr val="bg1"/>
                </a:solidFill>
              </a:rPr>
              <a:t>وهو اعلى الاقسام فعالية وعمل.</a:t>
            </a:r>
            <a:endParaRPr lang="en-US" sz="3200" dirty="0">
              <a:solidFill>
                <a:schemeClr val="bg1"/>
              </a:solidFill>
            </a:endParaRPr>
          </a:p>
        </p:txBody>
      </p:sp>
      <p:sp>
        <p:nvSpPr>
          <p:cNvPr id="3" name="عنوان 2"/>
          <p:cNvSpPr>
            <a:spLocks noGrp="1"/>
          </p:cNvSpPr>
          <p:nvPr>
            <p:ph type="title"/>
          </p:nvPr>
        </p:nvSpPr>
        <p:spPr>
          <a:xfrm>
            <a:off x="457200" y="413792"/>
            <a:ext cx="8229600" cy="1143000"/>
          </a:xfrm>
        </p:spPr>
        <p:txBody>
          <a:bodyPr>
            <a:normAutofit/>
          </a:bodyPr>
          <a:lstStyle/>
          <a:p>
            <a:pPr algn="ctr"/>
            <a:r>
              <a:rPr lang="ar-SA" sz="6000" dirty="0" smtClean="0">
                <a:solidFill>
                  <a:schemeClr val="bg1"/>
                </a:solidFill>
              </a:rPr>
              <a:t>الكيمياء الحيوية</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581918"/>
            <a:ext cx="1944216" cy="1163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729" y="2581918"/>
            <a:ext cx="1932826" cy="1271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154614"/>
            <a:ext cx="3168353" cy="1362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1114032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a:noFill/>
        </p:spPr>
        <p:txBody>
          <a:bodyPr>
            <a:normAutofit/>
          </a:bodyPr>
          <a:lstStyle/>
          <a:p>
            <a:pPr marL="109728" indent="0">
              <a:buNone/>
            </a:pPr>
            <a:endParaRPr lang="ar-SA" sz="3200" dirty="0" smtClean="0">
              <a:solidFill>
                <a:schemeClr val="bg1"/>
              </a:solidFill>
            </a:endParaRPr>
          </a:p>
          <a:p>
            <a:pPr marL="109728" indent="0">
              <a:buNone/>
            </a:pPr>
            <a:endParaRPr lang="ar-SA" sz="3200" dirty="0">
              <a:solidFill>
                <a:schemeClr val="bg1"/>
              </a:solidFill>
            </a:endParaRPr>
          </a:p>
          <a:p>
            <a:pPr marL="109728" indent="0" algn="r">
              <a:buNone/>
            </a:pPr>
            <a:r>
              <a:rPr lang="ar-SA" sz="3200" b="1" dirty="0" smtClean="0">
                <a:solidFill>
                  <a:schemeClr val="bg1"/>
                </a:solidFill>
              </a:rPr>
              <a:t>يهتم </a:t>
            </a:r>
            <a:r>
              <a:rPr lang="ar-SA" sz="3200" b="1" dirty="0">
                <a:solidFill>
                  <a:schemeClr val="bg1"/>
                </a:solidFill>
              </a:rPr>
              <a:t>بدراسة الدم وما يحتويه</a:t>
            </a:r>
            <a:r>
              <a:rPr lang="ar-SA" sz="3200" b="1" dirty="0" smtClean="0">
                <a:solidFill>
                  <a:schemeClr val="bg1"/>
                </a:solidFill>
              </a:rPr>
              <a:t>:</a:t>
            </a:r>
          </a:p>
          <a:p>
            <a:pPr marL="109728" indent="0" algn="r">
              <a:buNone/>
            </a:pPr>
            <a:r>
              <a:rPr lang="ar-SA" sz="3200" b="1" dirty="0" smtClean="0">
                <a:solidFill>
                  <a:schemeClr val="bg1"/>
                </a:solidFill>
              </a:rPr>
              <a:t>خلايا </a:t>
            </a:r>
            <a:r>
              <a:rPr lang="ar-SA" sz="3200" b="1" dirty="0">
                <a:solidFill>
                  <a:schemeClr val="bg1"/>
                </a:solidFill>
              </a:rPr>
              <a:t>دم </a:t>
            </a:r>
            <a:r>
              <a:rPr lang="ar-SA" sz="3200" b="1" dirty="0" smtClean="0">
                <a:solidFill>
                  <a:schemeClr val="bg1"/>
                </a:solidFill>
              </a:rPr>
              <a:t>حمراء ,</a:t>
            </a:r>
            <a:r>
              <a:rPr lang="ar-SA" sz="3200" b="1" dirty="0">
                <a:solidFill>
                  <a:schemeClr val="bg1"/>
                </a:solidFill>
              </a:rPr>
              <a:t>خلايا دم </a:t>
            </a:r>
            <a:r>
              <a:rPr lang="ar-SA" sz="3200" b="1" dirty="0" smtClean="0">
                <a:solidFill>
                  <a:schemeClr val="bg1"/>
                </a:solidFill>
              </a:rPr>
              <a:t>بيضاء ,</a:t>
            </a:r>
            <a:r>
              <a:rPr lang="ar-SA" sz="3200" b="1" dirty="0">
                <a:solidFill>
                  <a:schemeClr val="bg1"/>
                </a:solidFill>
              </a:rPr>
              <a:t>صفائح </a:t>
            </a:r>
            <a:r>
              <a:rPr lang="ar-SA" sz="3200" b="1" dirty="0" smtClean="0">
                <a:solidFill>
                  <a:schemeClr val="bg1"/>
                </a:solidFill>
              </a:rPr>
              <a:t>دموية, بلازما </a:t>
            </a:r>
            <a:r>
              <a:rPr lang="ar-SA" sz="3200" b="1" dirty="0">
                <a:solidFill>
                  <a:schemeClr val="bg1"/>
                </a:solidFill>
              </a:rPr>
              <a:t>وأمراض الدم </a:t>
            </a:r>
            <a:r>
              <a:rPr lang="ar-SA" sz="3200" b="1" dirty="0" smtClean="0">
                <a:solidFill>
                  <a:schemeClr val="bg1"/>
                </a:solidFill>
              </a:rPr>
              <a:t>بشكل عام.</a:t>
            </a:r>
          </a:p>
          <a:p>
            <a:pPr marL="109728" indent="0" algn="r">
              <a:buNone/>
            </a:pPr>
            <a:endParaRPr lang="en-US" sz="3200"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علم الدم</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24" y="3015711"/>
            <a:ext cx="166231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995317"/>
            <a:ext cx="2456483" cy="1248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7873" y="4509626"/>
            <a:ext cx="2304256" cy="123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141130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a:noFill/>
        </p:spPr>
        <p:txBody>
          <a:bodyPr>
            <a:normAutofit/>
          </a:bodyPr>
          <a:lstStyle/>
          <a:p>
            <a:pPr marL="109728" indent="0">
              <a:buNone/>
            </a:pPr>
            <a:endParaRPr lang="ar-SA" sz="3200" dirty="0" smtClean="0">
              <a:solidFill>
                <a:schemeClr val="bg1"/>
              </a:solidFill>
            </a:endParaRPr>
          </a:p>
          <a:p>
            <a:pPr marL="109728" indent="0">
              <a:buNone/>
            </a:pPr>
            <a:endParaRPr lang="ar-SA" sz="3200" dirty="0">
              <a:solidFill>
                <a:schemeClr val="bg1"/>
              </a:solidFill>
            </a:endParaRPr>
          </a:p>
          <a:p>
            <a:pPr marL="109728" indent="0" algn="r">
              <a:buNone/>
            </a:pPr>
            <a:r>
              <a:rPr lang="ar-SA" sz="3200" b="1" dirty="0" smtClean="0">
                <a:solidFill>
                  <a:schemeClr val="bg1"/>
                </a:solidFill>
              </a:rPr>
              <a:t>يهتم </a:t>
            </a:r>
            <a:r>
              <a:rPr lang="ar-SA" sz="3200" b="1" dirty="0">
                <a:solidFill>
                  <a:schemeClr val="bg1"/>
                </a:solidFill>
              </a:rPr>
              <a:t>بدراسة </a:t>
            </a:r>
            <a:r>
              <a:rPr lang="ar-SA" sz="3200" b="1" dirty="0" smtClean="0">
                <a:solidFill>
                  <a:schemeClr val="bg1"/>
                </a:solidFill>
              </a:rPr>
              <a:t>البكتيريا,</a:t>
            </a:r>
            <a:r>
              <a:rPr lang="ar-SY" sz="3200" b="1" dirty="0" smtClean="0">
                <a:solidFill>
                  <a:schemeClr val="bg1"/>
                </a:solidFill>
              </a:rPr>
              <a:t> </a:t>
            </a:r>
            <a:r>
              <a:rPr lang="ar-SA" sz="3200" b="1" dirty="0" smtClean="0">
                <a:solidFill>
                  <a:schemeClr val="bg1"/>
                </a:solidFill>
              </a:rPr>
              <a:t>الفيروسات, الطفيليات ,الفطريات </a:t>
            </a:r>
            <a:r>
              <a:rPr lang="ar-SA" sz="3200" b="1" dirty="0">
                <a:solidFill>
                  <a:schemeClr val="bg1"/>
                </a:solidFill>
              </a:rPr>
              <a:t>. والهدف الأساسي هو معرفه طرق عزل الميكروب </a:t>
            </a:r>
            <a:r>
              <a:rPr lang="ar-SA" sz="3200" b="1" dirty="0" smtClean="0">
                <a:solidFill>
                  <a:schemeClr val="bg1"/>
                </a:solidFill>
              </a:rPr>
              <a:t>وتوفير </a:t>
            </a:r>
            <a:r>
              <a:rPr lang="ar-SA" sz="3200" b="1" dirty="0">
                <a:solidFill>
                  <a:schemeClr val="bg1"/>
                </a:solidFill>
              </a:rPr>
              <a:t>البيئة المناسبة له  ليتكاثر ويتم  التعرف عليه وعلى طرق معالجته .</a:t>
            </a:r>
            <a:endParaRPr lang="en-US" sz="3200" dirty="0">
              <a:solidFill>
                <a:schemeClr val="bg1"/>
              </a:solidFill>
            </a:endParaRPr>
          </a:p>
          <a:p>
            <a:pPr marL="109728" indent="0" algn="r">
              <a:buNone/>
            </a:pPr>
            <a:endParaRPr lang="en-US" sz="3200"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علم الاحياء الدقيقة</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854" y="3687162"/>
            <a:ext cx="2375311" cy="1716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687162"/>
            <a:ext cx="2027704" cy="1716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820" y="3612951"/>
            <a:ext cx="2205043" cy="1904281"/>
          </a:xfrm>
          <a:prstGeom prst="rect">
            <a:avLst/>
          </a:prstGeom>
          <a:ln>
            <a:noFill/>
          </a:ln>
          <a:effectLst>
            <a:softEdge rad="112500"/>
          </a:effectLst>
        </p:spPr>
      </p:pic>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235292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6"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4053" t="11015" b="12464"/>
          <a:stretch/>
        </p:blipFill>
        <p:spPr>
          <a:xfrm>
            <a:off x="2935866" y="447069"/>
            <a:ext cx="3738084" cy="5741698"/>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1"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02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a:noFill/>
        </p:spPr>
        <p:txBody>
          <a:bodyPr>
            <a:normAutofit/>
          </a:bodyPr>
          <a:lstStyle/>
          <a:p>
            <a:pPr marL="109728" indent="0" algn="r">
              <a:buNone/>
            </a:pPr>
            <a:endParaRPr lang="ar-SA" sz="2800" dirty="0" smtClean="0">
              <a:solidFill>
                <a:schemeClr val="bg1"/>
              </a:solidFill>
            </a:endParaRPr>
          </a:p>
          <a:p>
            <a:pPr marL="109728" indent="0" algn="r">
              <a:buNone/>
            </a:pPr>
            <a:endParaRPr lang="ar-SA" sz="2800" dirty="0">
              <a:solidFill>
                <a:schemeClr val="bg1"/>
              </a:solidFill>
            </a:endParaRPr>
          </a:p>
          <a:p>
            <a:pPr marL="109728" indent="0" algn="r">
              <a:buNone/>
            </a:pPr>
            <a:endParaRPr lang="ar-SA" sz="2800" dirty="0" smtClean="0">
              <a:solidFill>
                <a:schemeClr val="bg1"/>
              </a:solidFill>
            </a:endParaRPr>
          </a:p>
          <a:p>
            <a:pPr marL="109728" indent="0" algn="r">
              <a:buNone/>
            </a:pPr>
            <a:r>
              <a:rPr lang="ar-SA" sz="2800" b="1" dirty="0" smtClean="0">
                <a:solidFill>
                  <a:schemeClr val="bg1"/>
                </a:solidFill>
              </a:rPr>
              <a:t> يهتم </a:t>
            </a:r>
            <a:r>
              <a:rPr lang="ar-SA" sz="2800" b="1" dirty="0">
                <a:solidFill>
                  <a:schemeClr val="bg1"/>
                </a:solidFill>
              </a:rPr>
              <a:t>بدراسة التفاعل بين المواد الغريبة </a:t>
            </a:r>
            <a:r>
              <a:rPr lang="ar-SA" sz="2800" b="1" dirty="0" smtClean="0">
                <a:solidFill>
                  <a:schemeClr val="bg1"/>
                </a:solidFill>
              </a:rPr>
              <a:t>(</a:t>
            </a:r>
            <a:r>
              <a:rPr lang="ar-SA" sz="2800" b="1" dirty="0" err="1" smtClean="0">
                <a:solidFill>
                  <a:schemeClr val="bg1"/>
                </a:solidFill>
              </a:rPr>
              <a:t>الانتيجينات</a:t>
            </a:r>
            <a:r>
              <a:rPr lang="ar-SA" sz="2800" b="1" dirty="0" smtClean="0">
                <a:solidFill>
                  <a:schemeClr val="bg1"/>
                </a:solidFill>
              </a:rPr>
              <a:t>)الداخلة على  الجسم وهي وردة فعل الجسم لها بتكوين اجسام مضادة ومقاومة لها</a:t>
            </a:r>
          </a:p>
          <a:p>
            <a:pPr marL="109728" indent="0" algn="r">
              <a:buNone/>
            </a:pPr>
            <a:r>
              <a:rPr lang="ar-SA" sz="2800" b="1" dirty="0" smtClean="0">
                <a:solidFill>
                  <a:schemeClr val="bg1"/>
                </a:solidFill>
              </a:rPr>
              <a:t>ويتعامل غالبا مع الفيروسات مثل الايدز والالتهاب الكبدي والانفلونزا </a:t>
            </a:r>
            <a:r>
              <a:rPr lang="ar-SA" sz="2800" b="1" dirty="0" err="1" smtClean="0">
                <a:solidFill>
                  <a:schemeClr val="bg1"/>
                </a:solidFill>
              </a:rPr>
              <a:t>بانواعها</a:t>
            </a:r>
            <a:endParaRPr lang="ar-SA" sz="2800" b="1" dirty="0">
              <a:solidFill>
                <a:schemeClr val="bg1"/>
              </a:solidFill>
            </a:endParaRPr>
          </a:p>
          <a:p>
            <a:pPr marL="109728" indent="0" algn="r">
              <a:buNone/>
            </a:pPr>
            <a:endParaRPr lang="en-US" sz="2800"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علم المناعة والمصليات</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792" y="3991942"/>
            <a:ext cx="2529176" cy="1957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848" y="3991941"/>
            <a:ext cx="2634559" cy="1932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60648"/>
            <a:ext cx="1296144" cy="1095003"/>
          </a:xfrm>
          <a:prstGeom prst="ellipse">
            <a:avLst/>
          </a:prstGeom>
          <a:ln>
            <a:noFill/>
          </a:ln>
          <a:effectLst>
            <a:softEdge rad="112500"/>
          </a:effectLst>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536" y="378923"/>
            <a:ext cx="1478767" cy="976728"/>
          </a:xfrm>
          <a:prstGeom prst="ellipse">
            <a:avLst/>
          </a:prstGeom>
          <a:ln>
            <a:noFill/>
          </a:ln>
          <a:effectLst>
            <a:softEdge rad="112500"/>
          </a:effectLst>
        </p:spPr>
      </p:pic>
      <p:grpSp>
        <p:nvGrpSpPr>
          <p:cNvPr id="9" name="مجموعة 17"/>
          <p:cNvGrpSpPr>
            <a:grpSpLocks/>
          </p:cNvGrpSpPr>
          <p:nvPr/>
        </p:nvGrpSpPr>
        <p:grpSpPr bwMode="auto">
          <a:xfrm>
            <a:off x="23192" y="6318250"/>
            <a:ext cx="9144000" cy="347951"/>
            <a:chOff x="0" y="6429396"/>
            <a:chExt cx="9144000" cy="347953"/>
          </a:xfrm>
        </p:grpSpPr>
        <p:cxnSp>
          <p:nvCxnSpPr>
            <p:cNvPr id="10"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2"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725603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6612" y="244263"/>
            <a:ext cx="8229600" cy="5746643"/>
          </a:xfrm>
          <a:noFill/>
        </p:spPr>
        <p:txBody>
          <a:bodyPr>
            <a:normAutofit/>
          </a:bodyPr>
          <a:lstStyle/>
          <a:p>
            <a:pPr marL="109728" indent="0" algn="ctr">
              <a:buNone/>
            </a:pPr>
            <a:endParaRPr lang="ar-SA" sz="3200" dirty="0" smtClean="0">
              <a:solidFill>
                <a:schemeClr val="bg1"/>
              </a:solidFill>
            </a:endParaRPr>
          </a:p>
          <a:p>
            <a:pPr marL="109728" indent="0" algn="ctr">
              <a:buNone/>
            </a:pPr>
            <a:endParaRPr lang="ar-SA" sz="3200" dirty="0">
              <a:solidFill>
                <a:schemeClr val="bg1"/>
              </a:solidFill>
            </a:endParaRPr>
          </a:p>
          <a:p>
            <a:pPr marL="109728" indent="0" algn="ctr">
              <a:buNone/>
            </a:pPr>
            <a:r>
              <a:rPr lang="ar-SA" sz="3200" b="1" dirty="0" smtClean="0">
                <a:solidFill>
                  <a:schemeClr val="bg1"/>
                </a:solidFill>
              </a:rPr>
              <a:t>يستخدم </a:t>
            </a:r>
            <a:r>
              <a:rPr lang="ar-SA" sz="3200" b="1" dirty="0">
                <a:solidFill>
                  <a:schemeClr val="bg1"/>
                </a:solidFill>
              </a:rPr>
              <a:t>لتحديد فصائل </a:t>
            </a:r>
            <a:r>
              <a:rPr lang="ar-SA" sz="3200" b="1" dirty="0" smtClean="0">
                <a:solidFill>
                  <a:schemeClr val="bg1"/>
                </a:solidFill>
              </a:rPr>
              <a:t>الدم</a:t>
            </a:r>
          </a:p>
          <a:p>
            <a:pPr marL="109728" indent="0" algn="ctr">
              <a:buNone/>
            </a:pPr>
            <a:r>
              <a:rPr lang="ar-SA" sz="3200" b="1" dirty="0" smtClean="0">
                <a:solidFill>
                  <a:schemeClr val="bg1"/>
                </a:solidFill>
              </a:rPr>
              <a:t> و </a:t>
            </a:r>
            <a:r>
              <a:rPr lang="ar-SA" sz="3200" b="1" dirty="0">
                <a:solidFill>
                  <a:schemeClr val="bg1"/>
                </a:solidFill>
              </a:rPr>
              <a:t>مدى تطابق دم المتبرع مع دم </a:t>
            </a:r>
            <a:r>
              <a:rPr lang="ar-SA" sz="3200" b="1" dirty="0" smtClean="0">
                <a:solidFill>
                  <a:schemeClr val="bg1"/>
                </a:solidFill>
              </a:rPr>
              <a:t>المستقبل</a:t>
            </a:r>
          </a:p>
          <a:p>
            <a:pPr marL="109728" indent="0" algn="ctr">
              <a:buNone/>
            </a:pPr>
            <a:r>
              <a:rPr lang="ar-SA" sz="3200" b="1" dirty="0" smtClean="0">
                <a:solidFill>
                  <a:schemeClr val="bg1"/>
                </a:solidFill>
              </a:rPr>
              <a:t>اكثر الاقسام خطورة, حيث الخطأ فيه يكلف حياة انسان</a:t>
            </a:r>
            <a:endParaRPr lang="en-US" sz="3200"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بنك الدم</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506" y="3761071"/>
            <a:ext cx="1616891" cy="1788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956" y="3768747"/>
            <a:ext cx="1720696" cy="1800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83916"/>
            <a:ext cx="918989" cy="1244884"/>
          </a:xfrm>
          <a:prstGeom prst="rect">
            <a:avLst/>
          </a:prstGeom>
          <a:ln>
            <a:noFill/>
          </a:ln>
          <a:effectLst>
            <a:softEdge rad="112500"/>
          </a:effectLst>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3746163"/>
            <a:ext cx="1910919" cy="1816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مجموعة 17"/>
          <p:cNvGrpSpPr>
            <a:grpSpLocks/>
          </p:cNvGrpSpPr>
          <p:nvPr/>
        </p:nvGrpSpPr>
        <p:grpSpPr bwMode="auto">
          <a:xfrm>
            <a:off x="23192" y="6318250"/>
            <a:ext cx="9144000" cy="347951"/>
            <a:chOff x="0" y="6429396"/>
            <a:chExt cx="9144000" cy="347953"/>
          </a:xfrm>
        </p:grpSpPr>
        <p:cxnSp>
          <p:nvCxnSpPr>
            <p:cNvPr id="10"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2"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1820984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904657"/>
          </a:xfrm>
          <a:noFill/>
        </p:spPr>
        <p:txBody>
          <a:bodyPr>
            <a:normAutofit/>
          </a:bodyPr>
          <a:lstStyle/>
          <a:p>
            <a:pPr marL="109728" indent="0">
              <a:buNone/>
            </a:pPr>
            <a:endParaRPr lang="ar-SA" sz="3200" dirty="0" smtClean="0">
              <a:solidFill>
                <a:schemeClr val="bg1"/>
              </a:solidFill>
            </a:endParaRPr>
          </a:p>
          <a:p>
            <a:pPr marL="109728" indent="0">
              <a:buNone/>
            </a:pPr>
            <a:endParaRPr lang="ar-SA" sz="3200" dirty="0">
              <a:solidFill>
                <a:schemeClr val="bg1"/>
              </a:solidFill>
            </a:endParaRPr>
          </a:p>
          <a:p>
            <a:pPr marL="109728" indent="0" algn="r">
              <a:buNone/>
            </a:pPr>
            <a:r>
              <a:rPr lang="ar-SA" sz="3200" b="1" dirty="0" smtClean="0">
                <a:solidFill>
                  <a:schemeClr val="bg1"/>
                </a:solidFill>
              </a:rPr>
              <a:t>يهتم </a:t>
            </a:r>
            <a:r>
              <a:rPr lang="ar-SA" sz="3200" b="1" dirty="0">
                <a:solidFill>
                  <a:schemeClr val="bg1"/>
                </a:solidFill>
              </a:rPr>
              <a:t>بدراسة </a:t>
            </a:r>
            <a:r>
              <a:rPr lang="ar-SA" sz="3200" b="1" dirty="0" smtClean="0">
                <a:solidFill>
                  <a:schemeClr val="bg1"/>
                </a:solidFill>
              </a:rPr>
              <a:t>الانسجة</a:t>
            </a:r>
            <a:r>
              <a:rPr lang="en-US" sz="3200" b="1" dirty="0" smtClean="0">
                <a:solidFill>
                  <a:schemeClr val="bg1"/>
                </a:solidFill>
              </a:rPr>
              <a:t> </a:t>
            </a:r>
            <a:r>
              <a:rPr lang="ar-SA" sz="3200" b="1" dirty="0" smtClean="0">
                <a:solidFill>
                  <a:schemeClr val="bg1"/>
                </a:solidFill>
              </a:rPr>
              <a:t>( </a:t>
            </a:r>
            <a:r>
              <a:rPr lang="ar-SA" sz="3200" b="1" dirty="0">
                <a:solidFill>
                  <a:schemeClr val="bg1"/>
                </a:solidFill>
              </a:rPr>
              <a:t>والنسيج هو مجموعه من الخلايا تترابط بنفس الطريقة و تقوم بوظيفة معينة ضمن الجسم الحيوي) والتغيرات التي تحدث بها نتيجة أمراض معينه كالسرطان</a:t>
            </a:r>
            <a:endParaRPr lang="en-US" sz="3200"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علم الانسجة</a:t>
            </a:r>
            <a:endParaRPr lang="en-US" sz="6000" dirty="0">
              <a:solidFill>
                <a:schemeClr val="bg1"/>
              </a:solidFill>
            </a:endParaRPr>
          </a:p>
        </p:txBody>
      </p:sp>
      <p:pic>
        <p:nvPicPr>
          <p:cNvPr id="4" name="Picture 2" descr="C:\Documents and Settings\Owner\My Documents\welcome-to-histology-online.gif"/>
          <p:cNvPicPr>
            <a:picLocks noGrp="1" noChangeAspect="1" noChangeArrowheads="1"/>
          </p:cNvPicPr>
          <p:nvPr/>
        </p:nvPicPr>
        <p:blipFill rotWithShape="1">
          <a:blip r:embed="rId2" cstate="print"/>
          <a:srcRect l="11709" r="14577"/>
          <a:stretch/>
        </p:blipFill>
        <p:spPr>
          <a:xfrm>
            <a:off x="2123728" y="3717032"/>
            <a:ext cx="5342903" cy="1989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مجموعة 17"/>
          <p:cNvGrpSpPr>
            <a:grpSpLocks/>
          </p:cNvGrpSpPr>
          <p:nvPr/>
        </p:nvGrpSpPr>
        <p:grpSpPr bwMode="auto">
          <a:xfrm>
            <a:off x="23192" y="6318250"/>
            <a:ext cx="9144000" cy="347951"/>
            <a:chOff x="0" y="6429396"/>
            <a:chExt cx="9144000" cy="347953"/>
          </a:xfrm>
        </p:grpSpPr>
        <p:cxnSp>
          <p:nvCxnSpPr>
            <p:cNvPr id="6"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8"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423753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a:noFill/>
        </p:spPr>
        <p:txBody>
          <a:bodyPr>
            <a:normAutofit/>
          </a:bodyPr>
          <a:lstStyle/>
          <a:p>
            <a:pPr marL="109728" indent="0">
              <a:buNone/>
            </a:pPr>
            <a:endParaRPr lang="ar-SA" sz="3200" dirty="0" smtClean="0">
              <a:solidFill>
                <a:schemeClr val="bg1"/>
              </a:solidFill>
            </a:endParaRPr>
          </a:p>
          <a:p>
            <a:pPr marL="109728" indent="0">
              <a:buNone/>
            </a:pPr>
            <a:endParaRPr lang="ar-SA" sz="3200" dirty="0">
              <a:solidFill>
                <a:schemeClr val="bg1"/>
              </a:solidFill>
            </a:endParaRPr>
          </a:p>
          <a:p>
            <a:pPr marL="109728" indent="0" algn="r">
              <a:buNone/>
            </a:pPr>
            <a:r>
              <a:rPr lang="ar-SA" sz="3200" b="1" dirty="0" smtClean="0">
                <a:solidFill>
                  <a:schemeClr val="bg1"/>
                </a:solidFill>
              </a:rPr>
              <a:t>علم </a:t>
            </a:r>
            <a:r>
              <a:rPr lang="ar-SA" sz="3200" b="1" dirty="0">
                <a:solidFill>
                  <a:schemeClr val="bg1"/>
                </a:solidFill>
              </a:rPr>
              <a:t>الوراثة هو علم دراسة </a:t>
            </a:r>
            <a:r>
              <a:rPr lang="ar-SA" sz="3200" b="1" dirty="0" smtClean="0">
                <a:solidFill>
                  <a:schemeClr val="bg1"/>
                </a:solidFill>
              </a:rPr>
              <a:t>(الجينات </a:t>
            </a:r>
            <a:r>
              <a:rPr lang="ar-SA" sz="3200" b="1" dirty="0">
                <a:solidFill>
                  <a:schemeClr val="bg1"/>
                </a:solidFill>
              </a:rPr>
              <a:t>)، و الصفات الوراثية التي تنتقل من الآباء للأبناء </a:t>
            </a:r>
            <a:r>
              <a:rPr lang="ar-SA" sz="3200" b="1" dirty="0" smtClean="0">
                <a:solidFill>
                  <a:schemeClr val="bg1"/>
                </a:solidFill>
              </a:rPr>
              <a:t>، </a:t>
            </a:r>
            <a:r>
              <a:rPr lang="ar-SA" sz="3200" b="1" dirty="0">
                <a:solidFill>
                  <a:schemeClr val="bg1"/>
                </a:solidFill>
              </a:rPr>
              <a:t>كما يدرس تباين الأنواع و اختلاف صفاتهم نتيجة اختلاف المادة الوراثية (الصبغيات ) .أيضا من خلال هذا العلم نستطيع  اكتشاف التركيب الوراثي في حالات مرضية </a:t>
            </a:r>
            <a:r>
              <a:rPr lang="ar-SA" sz="3200" b="1" dirty="0" smtClean="0">
                <a:solidFill>
                  <a:schemeClr val="bg1"/>
                </a:solidFill>
              </a:rPr>
              <a:t>معينة.</a:t>
            </a:r>
            <a:endParaRPr lang="en-US" sz="3200" dirty="0">
              <a:solidFill>
                <a:schemeClr val="bg1"/>
              </a:solidFill>
            </a:endParaRPr>
          </a:p>
          <a:p>
            <a:pPr marL="109728" indent="0" algn="r">
              <a:buNone/>
            </a:pPr>
            <a:endParaRPr lang="en-US" sz="3200"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علم الجينات</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641" y="116632"/>
            <a:ext cx="1152129" cy="1279028"/>
          </a:xfrm>
          <a:prstGeom prst="ellipse">
            <a:avLst/>
          </a:prstGeom>
          <a:ln>
            <a:noFill/>
          </a:ln>
          <a:effectLst>
            <a:softEdge rad="11250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092" y="4416315"/>
            <a:ext cx="2717283" cy="1521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344307"/>
            <a:ext cx="2880320" cy="1630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1035087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a:noFill/>
        </p:spPr>
        <p:txBody>
          <a:bodyPr>
            <a:normAutofit/>
          </a:bodyPr>
          <a:lstStyle/>
          <a:p>
            <a:pPr marL="109728" indent="0">
              <a:buNone/>
            </a:pPr>
            <a:endParaRPr lang="ar-SA" sz="3200" b="1" dirty="0" smtClean="0">
              <a:solidFill>
                <a:schemeClr val="bg1"/>
              </a:solidFill>
            </a:endParaRPr>
          </a:p>
          <a:p>
            <a:pPr marL="109728" indent="0">
              <a:buNone/>
            </a:pPr>
            <a:endParaRPr lang="ar-SA" sz="3200" b="1" dirty="0">
              <a:solidFill>
                <a:schemeClr val="bg1"/>
              </a:solidFill>
            </a:endParaRPr>
          </a:p>
          <a:p>
            <a:pPr marL="109728" indent="0">
              <a:buNone/>
            </a:pPr>
            <a:endParaRPr lang="ar-SA" sz="3200" b="1" dirty="0" smtClean="0">
              <a:solidFill>
                <a:schemeClr val="bg1"/>
              </a:solidFill>
            </a:endParaRPr>
          </a:p>
          <a:p>
            <a:pPr marL="109728" indent="0" algn="r">
              <a:buNone/>
            </a:pPr>
            <a:r>
              <a:rPr lang="ar-SA" sz="3200" b="1" dirty="0" smtClean="0">
                <a:solidFill>
                  <a:schemeClr val="bg1"/>
                </a:solidFill>
              </a:rPr>
              <a:t>يهتم بتحليل الادوية والعقاقير المفيدة والضارة وتحديد مستوى وجودها في الدم واكتشاف المدمنين ومستوى الادمان والمساعدة في العلاج </a:t>
            </a:r>
            <a:endParaRPr lang="ar-SA" sz="3200" b="1" dirty="0">
              <a:solidFill>
                <a:schemeClr val="bg1"/>
              </a:solidFill>
            </a:endParaRPr>
          </a:p>
        </p:txBody>
      </p:sp>
      <p:sp>
        <p:nvSpPr>
          <p:cNvPr id="3" name="عنوان 2"/>
          <p:cNvSpPr>
            <a:spLocks noGrp="1"/>
          </p:cNvSpPr>
          <p:nvPr>
            <p:ph type="title"/>
          </p:nvPr>
        </p:nvSpPr>
        <p:spPr/>
        <p:txBody>
          <a:bodyPr>
            <a:normAutofit/>
          </a:bodyPr>
          <a:lstStyle/>
          <a:p>
            <a:pPr algn="ctr"/>
            <a:r>
              <a:rPr lang="ar-SA" sz="6000" dirty="0" smtClean="0">
                <a:solidFill>
                  <a:schemeClr val="bg1"/>
                </a:solidFill>
              </a:rPr>
              <a:t>علم السموم</a:t>
            </a:r>
            <a:endParaRPr lang="en-US" sz="6000"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541" y="-8835"/>
            <a:ext cx="1215578" cy="1575618"/>
          </a:xfrm>
          <a:prstGeom prst="ellipse">
            <a:avLst/>
          </a:prstGeom>
          <a:ln>
            <a:noFill/>
          </a:ln>
          <a:effectLst>
            <a:softEdge rad="11250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145" y="3789041"/>
            <a:ext cx="1545932"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240" y="3789042"/>
            <a:ext cx="1552357"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551" y="3789042"/>
            <a:ext cx="160158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158" y="1642"/>
            <a:ext cx="1215578" cy="1575618"/>
          </a:xfrm>
          <a:prstGeom prst="ellipse">
            <a:avLst/>
          </a:prstGeom>
          <a:ln>
            <a:noFill/>
          </a:ln>
          <a:effectLst>
            <a:softEdge rad="112500"/>
          </a:effectLst>
        </p:spPr>
      </p:pic>
      <p:grpSp>
        <p:nvGrpSpPr>
          <p:cNvPr id="9" name="مجموعة 17"/>
          <p:cNvGrpSpPr>
            <a:grpSpLocks/>
          </p:cNvGrpSpPr>
          <p:nvPr/>
        </p:nvGrpSpPr>
        <p:grpSpPr bwMode="auto">
          <a:xfrm>
            <a:off x="23192" y="6318250"/>
            <a:ext cx="9144000" cy="347951"/>
            <a:chOff x="0" y="6429396"/>
            <a:chExt cx="9144000" cy="347953"/>
          </a:xfrm>
        </p:grpSpPr>
        <p:cxnSp>
          <p:nvCxnSpPr>
            <p:cNvPr id="10"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2"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3497968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3" name="Rectangle 2"/>
          <p:cNvSpPr/>
          <p:nvPr/>
        </p:nvSpPr>
        <p:spPr>
          <a:xfrm>
            <a:off x="683569" y="1722288"/>
            <a:ext cx="7886636" cy="4154984"/>
          </a:xfrm>
          <a:prstGeom prst="rect">
            <a:avLst/>
          </a:prstGeom>
        </p:spPr>
        <p:txBody>
          <a:bodyPr wrap="square">
            <a:spAutoFit/>
          </a:bodyPr>
          <a:lstStyle/>
          <a:p>
            <a:r>
              <a:rPr lang="ar-SA"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المركز الصحي:</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A"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هو الوحـدة الصحـية التي تعمل بإشراف رئاسة المنطقة الصحية علـى</a:t>
            </a: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 تعزيز </a:t>
            </a:r>
            <a:r>
              <a:rPr lang="ar-SA"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صحة المجتمع المحلي مـن خلال تقديـم خدمات صحة الأسرة والمجتـمع  والبيئة لمجموعـة محددة من السكان</a:t>
            </a: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r>
              <a:rPr lang="ar-SA"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 استناداً لمفهوم الرعاية الصحية وبرامجها المعتمدة في ال</a:t>
            </a: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وزارة، وحسب الاحتياجات الفعلية للسكان بالتعاون مع الجهات العامة والمجتمعية ذات العلاقة، داخل القطاع الصحي وخارجه</a:t>
            </a:r>
            <a:r>
              <a:rPr lang="ar-SY" sz="2200"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p>
          <a:p>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المركز الصحي التخصصي:</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المركز الذي يعمل بإشراف رئاسة المنطقة الصحية على تقديم واحدة أو أكثر من الخدمات الصحية التخصصية للسكان المستهدفين، ويتم إحداثه وفقاً للخارطة الصحية، بقرار من الوزير بناءاً على اقتراح مديرية الصحة المعنية.</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2" name="Rectangle 1"/>
          <p:cNvSpPr/>
          <p:nvPr/>
        </p:nvSpPr>
        <p:spPr>
          <a:xfrm>
            <a:off x="683569" y="404664"/>
            <a:ext cx="7776863" cy="1046440"/>
          </a:xfrm>
          <a:prstGeom prst="rect">
            <a:avLst/>
          </a:prstGeom>
        </p:spPr>
        <p:txBody>
          <a:bodyPr wrap="square">
            <a:spAutoFit/>
          </a:bodyPr>
          <a:lstStyle/>
          <a:p>
            <a:pPr algn="ctr">
              <a:tabLst>
                <a:tab pos="2388235" algn="l"/>
              </a:tabLst>
            </a:pP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قرار تنظيمي رقم </a:t>
            </a:r>
            <a:r>
              <a:rPr lang="ar-SY"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8   </a:t>
            </a: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r>
              <a:rPr lang="ar-SY"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ت لعام 2017</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algn="ctr">
              <a:tabLst>
                <a:tab pos="2388235" algn="l"/>
              </a:tabLst>
            </a:pP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الناظم لعمل المناطق الصحية المتكاملة ( مراكز صحية – مراكز صحية تخصصية )</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a:tabLst>
                <a:tab pos="2388235" algn="l"/>
              </a:tabLst>
            </a:pPr>
            <a:r>
              <a:rPr lang="ar-SY"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0976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11" name="Rectangle 10"/>
          <p:cNvSpPr/>
          <p:nvPr/>
        </p:nvSpPr>
        <p:spPr>
          <a:xfrm>
            <a:off x="755577" y="908720"/>
            <a:ext cx="7560840" cy="4062651"/>
          </a:xfrm>
          <a:prstGeom prst="rect">
            <a:avLst/>
          </a:prstGeom>
        </p:spPr>
        <p:txBody>
          <a:bodyPr wrap="square">
            <a:spAutoFit/>
          </a:bodyPr>
          <a:lstStyle/>
          <a:p>
            <a:pPr algn="just"/>
            <a:r>
              <a:rPr lang="ar-SY" sz="2200" b="1" u="sng"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ن</a:t>
            </a:r>
            <a:r>
              <a:rPr lang="ar-SY" sz="2200" b="1" u="sng"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طاق نظام المنطقة الصحية :</a:t>
            </a:r>
          </a:p>
          <a:p>
            <a:pPr algn="just"/>
            <a:endParaRPr lang="en-US" sz="1600" u="sng" dirty="0">
              <a:latin typeface="Times New Roman" panose="02020603050405020304" pitchFamily="18" charset="0"/>
              <a:ea typeface="Times New Roman" panose="02020603050405020304" pitchFamily="18" charset="0"/>
            </a:endParaRPr>
          </a:p>
          <a:p>
            <a:pPr algn="just"/>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يشمل جميع المنشآت الصحيةوالشعبية والأهلية والخيرية والخاصة ذات الأنشطة الصحية الوقائية والتشخيصية والعلاجية وتشكل المؤسسات التابعة لمديرية الصحة البنية الأساسية لنظام المنطقة الصحية وتشمل:</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إدارة المنطقة الصحية.</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مشفى المنطقة في حال وجوده. </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المراكز الصحية وفق التصنيف (أ). </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المراكز الصحية وفق التصنيف (ب).</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المراكز الصحية وفق التصنيف (ج).</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المراكز الصحية التخصصية في حال وجودها</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a:buFont typeface="+mj-lt"/>
              <a:buAutoNum type="arabicPeriod"/>
            </a:pPr>
            <a:r>
              <a:rPr lang="ar-SY"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العيادات المتنقلة والفرق الجوالة في حال وجودها.</a:t>
            </a:r>
            <a:endParaRPr lang="en-US" sz="22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2" name="Rectangle 1"/>
          <p:cNvSpPr/>
          <p:nvPr/>
        </p:nvSpPr>
        <p:spPr>
          <a:xfrm>
            <a:off x="6084168" y="5713555"/>
            <a:ext cx="2951449" cy="369332"/>
          </a:xfrm>
          <a:prstGeom prst="rect">
            <a:avLst/>
          </a:prstGeom>
        </p:spPr>
        <p:txBody>
          <a:bodyPr wrap="none">
            <a:spAutoFit/>
          </a:bodyPr>
          <a:lstStyle/>
          <a:p>
            <a:pPr algn="ctr">
              <a:tabLst>
                <a:tab pos="2388235" algn="l"/>
              </a:tabLst>
            </a:pPr>
            <a:r>
              <a:rPr lang="ar-SY"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قرار تنظيمي رقم 8   /ت لعام 2017</a:t>
            </a:r>
            <a:endParaRPr lang="en-US"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292912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4" name="Rectangle 3"/>
          <p:cNvSpPr/>
          <p:nvPr/>
        </p:nvSpPr>
        <p:spPr>
          <a:xfrm>
            <a:off x="3333045" y="706023"/>
            <a:ext cx="5141152" cy="430887"/>
          </a:xfrm>
          <a:prstGeom prst="rect">
            <a:avLst/>
          </a:prstGeom>
        </p:spPr>
        <p:txBody>
          <a:bodyPr wrap="none">
            <a:spAutoFit/>
          </a:bodyPr>
          <a:lstStyle/>
          <a:p>
            <a:pPr algn="ctr"/>
            <a:r>
              <a:rPr lang="ar-SY"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ملحق التجهيزات </a:t>
            </a: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والمستلزمات في المركز الصحي / أ /:</a:t>
            </a:r>
            <a:endParaRPr lang="en-US" sz="22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37991124"/>
              </p:ext>
            </p:extLst>
          </p:nvPr>
        </p:nvGraphicFramePr>
        <p:xfrm>
          <a:off x="1863118" y="2122134"/>
          <a:ext cx="5949241" cy="3017520"/>
        </p:xfrm>
        <a:graphic>
          <a:graphicData uri="http://schemas.openxmlformats.org/drawingml/2006/table">
            <a:tbl>
              <a:tblPr rtl="1">
                <a:tableStyleId>{5C22544A-7EE6-4342-B048-85BDC9FD1C3A}</a:tableStyleId>
              </a:tblPr>
              <a:tblGrid>
                <a:gridCol w="2988782">
                  <a:extLst>
                    <a:ext uri="{9D8B030D-6E8A-4147-A177-3AD203B41FA5}">
                      <a16:colId xmlns:a16="http://schemas.microsoft.com/office/drawing/2014/main" val="3924172153"/>
                    </a:ext>
                  </a:extLst>
                </a:gridCol>
                <a:gridCol w="2960459">
                  <a:extLst>
                    <a:ext uri="{9D8B030D-6E8A-4147-A177-3AD203B41FA5}">
                      <a16:colId xmlns:a16="http://schemas.microsoft.com/office/drawing/2014/main" val="1082361155"/>
                    </a:ext>
                  </a:extLst>
                </a:gridCol>
              </a:tblGrid>
              <a:tr h="0">
                <a:tc>
                  <a:txBody>
                    <a:bodyPr/>
                    <a:lstStyle/>
                    <a:p>
                      <a:pPr marL="0" marR="0" algn="ctr" rtl="1">
                        <a:spcBef>
                          <a:spcPts val="0"/>
                        </a:spcBef>
                        <a:spcAft>
                          <a:spcPts val="0"/>
                        </a:spcAft>
                      </a:pPr>
                      <a:r>
                        <a:rPr lang="ar-SA" sz="1800" b="1" dirty="0">
                          <a:effectLst/>
                        </a:rPr>
                        <a:t>التجهيزات</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العدد</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661752"/>
                  </a:ext>
                </a:extLst>
              </a:tr>
              <a:tr h="0">
                <a:tc>
                  <a:txBody>
                    <a:bodyPr/>
                    <a:lstStyle/>
                    <a:p>
                      <a:pPr marL="0" marR="0" algn="ctr" rtl="1">
                        <a:spcBef>
                          <a:spcPts val="0"/>
                        </a:spcBef>
                        <a:spcAft>
                          <a:spcPts val="0"/>
                        </a:spcAft>
                      </a:pPr>
                      <a:r>
                        <a:rPr lang="ar-SA" sz="1800" b="1">
                          <a:effectLst/>
                        </a:rPr>
                        <a:t>مجهر</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22474765"/>
                  </a:ext>
                </a:extLst>
              </a:tr>
              <a:tr h="0">
                <a:tc>
                  <a:txBody>
                    <a:bodyPr/>
                    <a:lstStyle/>
                    <a:p>
                      <a:pPr marL="0" marR="0" algn="ctr" rtl="1">
                        <a:spcBef>
                          <a:spcPts val="0"/>
                        </a:spcBef>
                        <a:spcAft>
                          <a:spcPts val="0"/>
                        </a:spcAft>
                      </a:pPr>
                      <a:r>
                        <a:rPr lang="ar-SA" sz="1800" b="1">
                          <a:effectLst/>
                        </a:rPr>
                        <a:t>مثفلة بولية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2978057"/>
                  </a:ext>
                </a:extLst>
              </a:tr>
              <a:tr h="0">
                <a:tc>
                  <a:txBody>
                    <a:bodyPr/>
                    <a:lstStyle/>
                    <a:p>
                      <a:pPr marL="0" marR="0" algn="ctr" rtl="1">
                        <a:spcBef>
                          <a:spcPts val="0"/>
                        </a:spcBef>
                        <a:spcAft>
                          <a:spcPts val="0"/>
                        </a:spcAft>
                      </a:pPr>
                      <a:r>
                        <a:rPr lang="ar-SA" sz="1800" b="1">
                          <a:effectLst/>
                        </a:rPr>
                        <a:t>مثفلة هيماتوكريت</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28195486"/>
                  </a:ext>
                </a:extLst>
              </a:tr>
              <a:tr h="0">
                <a:tc>
                  <a:txBody>
                    <a:bodyPr/>
                    <a:lstStyle/>
                    <a:p>
                      <a:pPr marL="0" marR="0" algn="ctr" rtl="1">
                        <a:spcBef>
                          <a:spcPts val="0"/>
                        </a:spcBef>
                        <a:spcAft>
                          <a:spcPts val="0"/>
                        </a:spcAft>
                      </a:pPr>
                      <a:r>
                        <a:rPr lang="ar-SA" sz="1800" b="1">
                          <a:effectLst/>
                        </a:rPr>
                        <a:t>عدادة صيغة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1902267"/>
                  </a:ext>
                </a:extLst>
              </a:tr>
              <a:tr h="0">
                <a:tc>
                  <a:txBody>
                    <a:bodyPr/>
                    <a:lstStyle/>
                    <a:p>
                      <a:pPr marL="0" marR="0" algn="ctr" rtl="1">
                        <a:spcBef>
                          <a:spcPts val="0"/>
                        </a:spcBef>
                        <a:spcAft>
                          <a:spcPts val="0"/>
                        </a:spcAft>
                      </a:pPr>
                      <a:r>
                        <a:rPr lang="ar-SA" sz="1800" b="1">
                          <a:effectLst/>
                        </a:rPr>
                        <a:t>حمام مائي</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20084950"/>
                  </a:ext>
                </a:extLst>
              </a:tr>
              <a:tr h="0">
                <a:tc>
                  <a:txBody>
                    <a:bodyPr/>
                    <a:lstStyle/>
                    <a:p>
                      <a:pPr marL="0" marR="0" algn="ctr" rtl="1">
                        <a:spcBef>
                          <a:spcPts val="0"/>
                        </a:spcBef>
                        <a:spcAft>
                          <a:spcPts val="0"/>
                        </a:spcAft>
                      </a:pPr>
                      <a:r>
                        <a:rPr lang="ar-SA" sz="1800" b="1">
                          <a:effectLst/>
                        </a:rPr>
                        <a:t>شفاط</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5397169"/>
                  </a:ext>
                </a:extLst>
              </a:tr>
              <a:tr h="0">
                <a:tc>
                  <a:txBody>
                    <a:bodyPr/>
                    <a:lstStyle/>
                    <a:p>
                      <a:pPr marL="0" marR="0" algn="ctr" rtl="1">
                        <a:spcBef>
                          <a:spcPts val="0"/>
                        </a:spcBef>
                        <a:spcAft>
                          <a:spcPts val="0"/>
                        </a:spcAft>
                      </a:pPr>
                      <a:r>
                        <a:rPr lang="ar-SA" sz="1800" b="1">
                          <a:effectLst/>
                        </a:rPr>
                        <a:t>مروحة ومدفأة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0962123"/>
                  </a:ext>
                </a:extLst>
              </a:tr>
              <a:tr h="0">
                <a:tc>
                  <a:txBody>
                    <a:bodyPr/>
                    <a:lstStyle/>
                    <a:p>
                      <a:pPr marL="0" marR="0" algn="ctr" rtl="1">
                        <a:spcBef>
                          <a:spcPts val="0"/>
                        </a:spcBef>
                        <a:spcAft>
                          <a:spcPts val="0"/>
                        </a:spcAft>
                      </a:pPr>
                      <a:r>
                        <a:rPr lang="ar-SA" sz="1800" b="1">
                          <a:effectLst/>
                        </a:rPr>
                        <a:t>مكتب</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7655401"/>
                  </a:ext>
                </a:extLst>
              </a:tr>
              <a:tr h="0">
                <a:tc>
                  <a:txBody>
                    <a:bodyPr/>
                    <a:lstStyle/>
                    <a:p>
                      <a:pPr marL="0" marR="0" algn="ctr" rtl="1">
                        <a:spcBef>
                          <a:spcPts val="0"/>
                        </a:spcBef>
                        <a:spcAft>
                          <a:spcPts val="0"/>
                        </a:spcAft>
                      </a:pPr>
                      <a:r>
                        <a:rPr lang="ar-SA" sz="1800" b="1">
                          <a:effectLst/>
                        </a:rPr>
                        <a:t>كرسي</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3</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5150205"/>
                  </a:ext>
                </a:extLst>
              </a:tr>
              <a:tr h="0">
                <a:tc>
                  <a:txBody>
                    <a:bodyPr/>
                    <a:lstStyle/>
                    <a:p>
                      <a:pPr marL="0" marR="0" algn="ctr" rtl="1">
                        <a:spcBef>
                          <a:spcPts val="0"/>
                        </a:spcBef>
                        <a:spcAft>
                          <a:spcPts val="0"/>
                        </a:spcAft>
                      </a:pPr>
                      <a:r>
                        <a:rPr lang="ar-SA" sz="1800" b="1" dirty="0">
                          <a:effectLst/>
                        </a:rPr>
                        <a:t>كرسي جلوس لسحب العينات</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dirty="0">
                          <a:effectLst/>
                        </a:rPr>
                        <a:t>1</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6054125"/>
                  </a:ext>
                </a:extLst>
              </a:tr>
            </a:tbl>
          </a:graphicData>
        </a:graphic>
      </p:graphicFrame>
      <p:sp>
        <p:nvSpPr>
          <p:cNvPr id="10" name="Rectangle 1"/>
          <p:cNvSpPr>
            <a:spLocks noChangeArrowheads="1"/>
          </p:cNvSpPr>
          <p:nvPr/>
        </p:nvSpPr>
        <p:spPr bwMode="auto">
          <a:xfrm>
            <a:off x="7236296" y="1379341"/>
            <a:ext cx="12379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lang="ar-SA" alt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مخبر  </a:t>
            </a:r>
            <a:r>
              <a:rPr lang="ar-SA" altLang="en-US"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2" name="Rectangle 11"/>
          <p:cNvSpPr/>
          <p:nvPr/>
        </p:nvSpPr>
        <p:spPr>
          <a:xfrm>
            <a:off x="5903621" y="5678716"/>
            <a:ext cx="2951449" cy="369332"/>
          </a:xfrm>
          <a:prstGeom prst="rect">
            <a:avLst/>
          </a:prstGeom>
        </p:spPr>
        <p:txBody>
          <a:bodyPr wrap="none">
            <a:spAutoFit/>
          </a:bodyPr>
          <a:lstStyle/>
          <a:p>
            <a:pPr algn="ctr">
              <a:tabLst>
                <a:tab pos="2388235" algn="l"/>
              </a:tabLst>
            </a:pPr>
            <a:r>
              <a:rPr lang="ar-SY"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قرار تنظيمي رقم 8   /ت لعام 2017</a:t>
            </a:r>
            <a:endParaRPr lang="en-US"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395448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4" name="Rectangle 3"/>
          <p:cNvSpPr/>
          <p:nvPr/>
        </p:nvSpPr>
        <p:spPr>
          <a:xfrm>
            <a:off x="4346425" y="692696"/>
            <a:ext cx="4331635" cy="430887"/>
          </a:xfrm>
          <a:prstGeom prst="rect">
            <a:avLst/>
          </a:prstGeom>
        </p:spPr>
        <p:txBody>
          <a:bodyPr wrap="none">
            <a:spAutoFit/>
          </a:bodyPr>
          <a:lstStyle/>
          <a:p>
            <a:pPr algn="ctr"/>
            <a:r>
              <a:rPr lang="ar-SY"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ملحق تجهيزات </a:t>
            </a: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ومستلزمات المركز الصحي ب </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0" name="Rectangle 1"/>
          <p:cNvSpPr>
            <a:spLocks noChangeArrowheads="1"/>
          </p:cNvSpPr>
          <p:nvPr/>
        </p:nvSpPr>
        <p:spPr bwMode="auto">
          <a:xfrm>
            <a:off x="7236296" y="1379341"/>
            <a:ext cx="12379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lang="ar-SA" alt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مخبر  </a:t>
            </a:r>
            <a:r>
              <a:rPr lang="ar-SA" altLang="en-US"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alt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089848895"/>
              </p:ext>
            </p:extLst>
          </p:nvPr>
        </p:nvGraphicFramePr>
        <p:xfrm>
          <a:off x="1572268" y="1916832"/>
          <a:ext cx="6603695" cy="3566160"/>
        </p:xfrm>
        <a:graphic>
          <a:graphicData uri="http://schemas.openxmlformats.org/drawingml/2006/table">
            <a:tbl>
              <a:tblPr rtl="1">
                <a:tableStyleId>{5C22544A-7EE6-4342-B048-85BDC9FD1C3A}</a:tableStyleId>
              </a:tblPr>
              <a:tblGrid>
                <a:gridCol w="3475050">
                  <a:extLst>
                    <a:ext uri="{9D8B030D-6E8A-4147-A177-3AD203B41FA5}">
                      <a16:colId xmlns:a16="http://schemas.microsoft.com/office/drawing/2014/main" val="3765832460"/>
                    </a:ext>
                  </a:extLst>
                </a:gridCol>
                <a:gridCol w="3128645">
                  <a:extLst>
                    <a:ext uri="{9D8B030D-6E8A-4147-A177-3AD203B41FA5}">
                      <a16:colId xmlns:a16="http://schemas.microsoft.com/office/drawing/2014/main" val="3183878960"/>
                    </a:ext>
                  </a:extLst>
                </a:gridCol>
              </a:tblGrid>
              <a:tr h="0">
                <a:tc>
                  <a:txBody>
                    <a:bodyPr/>
                    <a:lstStyle/>
                    <a:p>
                      <a:pPr marL="0" marR="0" algn="ctr" rtl="1">
                        <a:spcBef>
                          <a:spcPts val="0"/>
                        </a:spcBef>
                        <a:spcAft>
                          <a:spcPts val="0"/>
                        </a:spcAft>
                      </a:pPr>
                      <a:r>
                        <a:rPr lang="ar-SA" sz="1800" b="1" kern="0" dirty="0">
                          <a:effectLst/>
                        </a:rPr>
                        <a:t>التجهيزات</a:t>
                      </a:r>
                      <a:endParaRPr lang="en-US" sz="1800" b="1" kern="0" dirty="0">
                        <a:effectLst/>
                        <a:latin typeface="Times New Roman" panose="02020603050405020304" pitchFamily="18" charset="0"/>
                        <a:cs typeface="Simplified Arabic" panose="02020603050405020304" pitchFamily="18" charset="-78"/>
                      </a:endParaRPr>
                    </a:p>
                  </a:txBody>
                  <a:tcPr marL="68580" marR="68580" marT="0" marB="0"/>
                </a:tc>
                <a:tc>
                  <a:txBody>
                    <a:bodyPr/>
                    <a:lstStyle/>
                    <a:p>
                      <a:pPr marL="0" marR="0" algn="ctr" rtl="1">
                        <a:spcBef>
                          <a:spcPts val="0"/>
                        </a:spcBef>
                        <a:spcAft>
                          <a:spcPts val="0"/>
                        </a:spcAft>
                      </a:pPr>
                      <a:r>
                        <a:rPr lang="ar-SA" sz="1800" b="1">
                          <a:effectLst/>
                        </a:rPr>
                        <a:t>العدد</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9959299"/>
                  </a:ext>
                </a:extLst>
              </a:tr>
              <a:tr h="0">
                <a:tc>
                  <a:txBody>
                    <a:bodyPr/>
                    <a:lstStyle/>
                    <a:p>
                      <a:pPr marL="457200" marR="457200" algn="ctr" rtl="1">
                        <a:spcBef>
                          <a:spcPts val="0"/>
                        </a:spcBef>
                        <a:spcAft>
                          <a:spcPts val="0"/>
                        </a:spcAft>
                        <a:tabLst>
                          <a:tab pos="2057400" algn="l"/>
                        </a:tabLst>
                      </a:pPr>
                      <a:r>
                        <a:rPr lang="ar-SA" sz="1800" b="1">
                          <a:effectLst/>
                        </a:rPr>
                        <a:t>مجهر</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9246524"/>
                  </a:ext>
                </a:extLst>
              </a:tr>
              <a:tr h="0">
                <a:tc>
                  <a:txBody>
                    <a:bodyPr/>
                    <a:lstStyle/>
                    <a:p>
                      <a:pPr marL="457200" marR="457200" algn="ctr" rtl="1">
                        <a:spcBef>
                          <a:spcPts val="0"/>
                        </a:spcBef>
                        <a:spcAft>
                          <a:spcPts val="0"/>
                        </a:spcAft>
                        <a:tabLst>
                          <a:tab pos="2057400" algn="l"/>
                        </a:tabLst>
                      </a:pPr>
                      <a:r>
                        <a:rPr lang="ar-SA" sz="1800" b="1">
                          <a:effectLst/>
                        </a:rPr>
                        <a:t>مثفلة بولية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6320363"/>
                  </a:ext>
                </a:extLst>
              </a:tr>
              <a:tr h="0">
                <a:tc>
                  <a:txBody>
                    <a:bodyPr/>
                    <a:lstStyle/>
                    <a:p>
                      <a:pPr marL="457200" marR="457200" algn="ctr" rtl="1">
                        <a:spcBef>
                          <a:spcPts val="0"/>
                        </a:spcBef>
                        <a:spcAft>
                          <a:spcPts val="0"/>
                        </a:spcAft>
                        <a:tabLst>
                          <a:tab pos="2057400" algn="l"/>
                        </a:tabLst>
                      </a:pPr>
                      <a:r>
                        <a:rPr lang="ar-SA" sz="1800" b="1">
                          <a:effectLst/>
                        </a:rPr>
                        <a:t>مثفلة هيماتوكريت</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5326184"/>
                  </a:ext>
                </a:extLst>
              </a:tr>
              <a:tr h="0">
                <a:tc>
                  <a:txBody>
                    <a:bodyPr/>
                    <a:lstStyle/>
                    <a:p>
                      <a:pPr marL="457200" marR="457200" algn="ctr" rtl="1">
                        <a:spcBef>
                          <a:spcPts val="0"/>
                        </a:spcBef>
                        <a:spcAft>
                          <a:spcPts val="0"/>
                        </a:spcAft>
                        <a:tabLst>
                          <a:tab pos="2057400" algn="l"/>
                        </a:tabLst>
                      </a:pPr>
                      <a:r>
                        <a:rPr lang="ar-SA" sz="1800" b="1">
                          <a:effectLst/>
                        </a:rPr>
                        <a:t>عدادة صيغة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4443392"/>
                  </a:ext>
                </a:extLst>
              </a:tr>
              <a:tr h="0">
                <a:tc>
                  <a:txBody>
                    <a:bodyPr/>
                    <a:lstStyle/>
                    <a:p>
                      <a:pPr marL="457200" marR="457200" algn="ctr" rtl="1">
                        <a:spcBef>
                          <a:spcPts val="0"/>
                        </a:spcBef>
                        <a:spcAft>
                          <a:spcPts val="0"/>
                        </a:spcAft>
                        <a:tabLst>
                          <a:tab pos="2057400" algn="l"/>
                        </a:tabLst>
                      </a:pPr>
                      <a:r>
                        <a:rPr lang="ar-SA" sz="1800" b="1" dirty="0">
                          <a:solidFill>
                            <a:srgbClr val="FF0000"/>
                          </a:solidFill>
                          <a:effectLst/>
                        </a:rPr>
                        <a:t>سبكترو</a:t>
                      </a: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19924413"/>
                  </a:ext>
                </a:extLst>
              </a:tr>
              <a:tr h="0">
                <a:tc>
                  <a:txBody>
                    <a:bodyPr/>
                    <a:lstStyle/>
                    <a:p>
                      <a:pPr marL="457200" marR="457200" algn="ctr" rtl="1">
                        <a:spcBef>
                          <a:spcPts val="0"/>
                        </a:spcBef>
                        <a:spcAft>
                          <a:spcPts val="0"/>
                        </a:spcAft>
                        <a:tabLst>
                          <a:tab pos="2057400" algn="l"/>
                        </a:tabLst>
                      </a:pPr>
                      <a:r>
                        <a:rPr lang="ar-SA" sz="1800" b="1">
                          <a:effectLst/>
                        </a:rPr>
                        <a:t>حمام مائي</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27950851"/>
                  </a:ext>
                </a:extLst>
              </a:tr>
              <a:tr h="0">
                <a:tc>
                  <a:txBody>
                    <a:bodyPr/>
                    <a:lstStyle/>
                    <a:p>
                      <a:pPr marL="457200" marR="457200" algn="ctr" rtl="1">
                        <a:spcBef>
                          <a:spcPts val="0"/>
                        </a:spcBef>
                        <a:spcAft>
                          <a:spcPts val="0"/>
                        </a:spcAft>
                        <a:tabLst>
                          <a:tab pos="2057400" algn="l"/>
                        </a:tabLst>
                      </a:pPr>
                      <a:r>
                        <a:rPr lang="ar-SY" sz="1800" b="1">
                          <a:effectLst/>
                        </a:rPr>
                        <a:t>معقمة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Y"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3904416"/>
                  </a:ext>
                </a:extLst>
              </a:tr>
              <a:tr h="0">
                <a:tc>
                  <a:txBody>
                    <a:bodyPr/>
                    <a:lstStyle/>
                    <a:p>
                      <a:pPr marL="457200" marR="457200" algn="ctr" rtl="1">
                        <a:spcBef>
                          <a:spcPts val="0"/>
                        </a:spcBef>
                        <a:spcAft>
                          <a:spcPts val="0"/>
                        </a:spcAft>
                        <a:tabLst>
                          <a:tab pos="2057400" algn="l"/>
                        </a:tabLst>
                      </a:pPr>
                      <a:r>
                        <a:rPr lang="ar-SA" sz="1800" b="1">
                          <a:effectLst/>
                        </a:rPr>
                        <a:t>شفاط</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8315699"/>
                  </a:ext>
                </a:extLst>
              </a:tr>
              <a:tr h="0">
                <a:tc>
                  <a:txBody>
                    <a:bodyPr/>
                    <a:lstStyle/>
                    <a:p>
                      <a:pPr marL="457200" marR="457200" algn="ctr" rtl="1">
                        <a:spcBef>
                          <a:spcPts val="0"/>
                        </a:spcBef>
                        <a:spcAft>
                          <a:spcPts val="0"/>
                        </a:spcAft>
                        <a:tabLst>
                          <a:tab pos="2057400" algn="l"/>
                        </a:tabLst>
                      </a:pPr>
                      <a:r>
                        <a:rPr lang="ar-SA" sz="1800" b="1">
                          <a:effectLst/>
                        </a:rPr>
                        <a:t>مروحة ومدفأة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17237320"/>
                  </a:ext>
                </a:extLst>
              </a:tr>
              <a:tr h="0">
                <a:tc>
                  <a:txBody>
                    <a:bodyPr/>
                    <a:lstStyle/>
                    <a:p>
                      <a:pPr marL="457200" marR="457200" algn="ctr" rtl="1">
                        <a:spcBef>
                          <a:spcPts val="0"/>
                        </a:spcBef>
                        <a:spcAft>
                          <a:spcPts val="0"/>
                        </a:spcAft>
                        <a:tabLst>
                          <a:tab pos="2057400" algn="l"/>
                        </a:tabLst>
                      </a:pPr>
                      <a:r>
                        <a:rPr lang="ar-SA" sz="1800" b="1">
                          <a:effectLst/>
                        </a:rPr>
                        <a:t>مكتب</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83610040"/>
                  </a:ext>
                </a:extLst>
              </a:tr>
              <a:tr h="0">
                <a:tc>
                  <a:txBody>
                    <a:bodyPr/>
                    <a:lstStyle/>
                    <a:p>
                      <a:pPr marL="457200" marR="457200" algn="ctr" rtl="1">
                        <a:spcBef>
                          <a:spcPts val="0"/>
                        </a:spcBef>
                        <a:spcAft>
                          <a:spcPts val="0"/>
                        </a:spcAft>
                        <a:tabLst>
                          <a:tab pos="2057400" algn="l"/>
                        </a:tabLst>
                      </a:pPr>
                      <a:r>
                        <a:rPr lang="ar-SA" sz="1800" b="1">
                          <a:effectLst/>
                        </a:rPr>
                        <a:t>كرسي</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3</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48275118"/>
                  </a:ext>
                </a:extLst>
              </a:tr>
              <a:tr h="0">
                <a:tc>
                  <a:txBody>
                    <a:bodyPr/>
                    <a:lstStyle/>
                    <a:p>
                      <a:pPr marL="457200" marR="457200" algn="ctr" rtl="1">
                        <a:spcBef>
                          <a:spcPts val="0"/>
                        </a:spcBef>
                        <a:spcAft>
                          <a:spcPts val="0"/>
                        </a:spcAft>
                        <a:tabLst>
                          <a:tab pos="2057400" algn="l"/>
                        </a:tabLst>
                      </a:pPr>
                      <a:r>
                        <a:rPr lang="ar-SA" sz="1800" b="1">
                          <a:effectLst/>
                        </a:rPr>
                        <a:t>كرسي جلوس لسحب العينات</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dirty="0">
                          <a:effectLst/>
                        </a:rPr>
                        <a:t>1</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8646644"/>
                  </a:ext>
                </a:extLst>
              </a:tr>
            </a:tbl>
          </a:graphicData>
        </a:graphic>
      </p:graphicFrame>
      <p:sp>
        <p:nvSpPr>
          <p:cNvPr id="11" name="Rectangle 10"/>
          <p:cNvSpPr/>
          <p:nvPr/>
        </p:nvSpPr>
        <p:spPr>
          <a:xfrm>
            <a:off x="5903621" y="5678716"/>
            <a:ext cx="2951449" cy="369332"/>
          </a:xfrm>
          <a:prstGeom prst="rect">
            <a:avLst/>
          </a:prstGeom>
        </p:spPr>
        <p:txBody>
          <a:bodyPr wrap="none">
            <a:spAutoFit/>
          </a:bodyPr>
          <a:lstStyle/>
          <a:p>
            <a:pPr algn="ctr">
              <a:tabLst>
                <a:tab pos="2388235" algn="l"/>
              </a:tabLst>
            </a:pPr>
            <a:r>
              <a:rPr lang="ar-SY"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قرار تنظيمي رقم 8   /ت لعام 2017</a:t>
            </a:r>
            <a:endParaRPr lang="en-US"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412831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4" name="Rectangle 3"/>
          <p:cNvSpPr/>
          <p:nvPr/>
        </p:nvSpPr>
        <p:spPr>
          <a:xfrm>
            <a:off x="4237480" y="706023"/>
            <a:ext cx="4222631" cy="430887"/>
          </a:xfrm>
          <a:prstGeom prst="rect">
            <a:avLst/>
          </a:prstGeom>
        </p:spPr>
        <p:txBody>
          <a:bodyPr wrap="none">
            <a:spAutoFit/>
          </a:bodyPr>
          <a:lstStyle/>
          <a:p>
            <a:pPr algn="ctr"/>
            <a:r>
              <a:rPr lang="ar-SY"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ملحق تجهيزات </a:t>
            </a: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ومستلزمات المركز الصحي ج</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0" name="Rectangle 1"/>
          <p:cNvSpPr>
            <a:spLocks noChangeArrowheads="1"/>
          </p:cNvSpPr>
          <p:nvPr/>
        </p:nvSpPr>
        <p:spPr bwMode="auto">
          <a:xfrm>
            <a:off x="7236296" y="1379341"/>
            <a:ext cx="12379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lang="ar-SA" alt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مخبر  </a:t>
            </a:r>
            <a:r>
              <a:rPr lang="ar-SA" altLang="en-US"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7375302"/>
              </p:ext>
            </p:extLst>
          </p:nvPr>
        </p:nvGraphicFramePr>
        <p:xfrm>
          <a:off x="1365262" y="1879064"/>
          <a:ext cx="6489984" cy="3566160"/>
        </p:xfrm>
        <a:graphic>
          <a:graphicData uri="http://schemas.openxmlformats.org/drawingml/2006/table">
            <a:tbl>
              <a:tblPr rtl="1">
                <a:tableStyleId>{5C22544A-7EE6-4342-B048-85BDC9FD1C3A}</a:tableStyleId>
              </a:tblPr>
              <a:tblGrid>
                <a:gridCol w="3244992">
                  <a:extLst>
                    <a:ext uri="{9D8B030D-6E8A-4147-A177-3AD203B41FA5}">
                      <a16:colId xmlns:a16="http://schemas.microsoft.com/office/drawing/2014/main" val="2335040949"/>
                    </a:ext>
                  </a:extLst>
                </a:gridCol>
                <a:gridCol w="3244992">
                  <a:extLst>
                    <a:ext uri="{9D8B030D-6E8A-4147-A177-3AD203B41FA5}">
                      <a16:colId xmlns:a16="http://schemas.microsoft.com/office/drawing/2014/main" val="1314136848"/>
                    </a:ext>
                  </a:extLst>
                </a:gridCol>
              </a:tblGrid>
              <a:tr h="0">
                <a:tc>
                  <a:txBody>
                    <a:bodyPr/>
                    <a:lstStyle/>
                    <a:p>
                      <a:pPr marL="0" marR="0" algn="ctr" rtl="1">
                        <a:spcBef>
                          <a:spcPts val="0"/>
                        </a:spcBef>
                        <a:spcAft>
                          <a:spcPts val="0"/>
                        </a:spcAft>
                      </a:pPr>
                      <a:r>
                        <a:rPr lang="ar-SA" sz="1800" b="1" kern="0" dirty="0">
                          <a:effectLst/>
                        </a:rPr>
                        <a:t>التجهيزات</a:t>
                      </a:r>
                      <a:endParaRPr lang="en-US" sz="1800" b="1" kern="0" dirty="0">
                        <a:effectLst/>
                        <a:latin typeface="Times New Roman" panose="02020603050405020304" pitchFamily="18" charset="0"/>
                        <a:cs typeface="Simplified Arabic" panose="02020603050405020304" pitchFamily="18" charset="-78"/>
                      </a:endParaRPr>
                    </a:p>
                  </a:txBody>
                  <a:tcPr marL="68580" marR="68580" marT="0" marB="0"/>
                </a:tc>
                <a:tc>
                  <a:txBody>
                    <a:bodyPr/>
                    <a:lstStyle/>
                    <a:p>
                      <a:pPr marL="0" marR="0" algn="ctr" rtl="1">
                        <a:spcBef>
                          <a:spcPts val="0"/>
                        </a:spcBef>
                        <a:spcAft>
                          <a:spcPts val="0"/>
                        </a:spcAft>
                      </a:pPr>
                      <a:r>
                        <a:rPr lang="ar-SA" sz="1800" b="1">
                          <a:effectLst/>
                        </a:rPr>
                        <a:t>العدد</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1323549"/>
                  </a:ext>
                </a:extLst>
              </a:tr>
              <a:tr h="0">
                <a:tc>
                  <a:txBody>
                    <a:bodyPr/>
                    <a:lstStyle/>
                    <a:p>
                      <a:pPr marL="457200" marR="457200" algn="ctr" rtl="1">
                        <a:spcBef>
                          <a:spcPts val="0"/>
                        </a:spcBef>
                        <a:spcAft>
                          <a:spcPts val="0"/>
                        </a:spcAft>
                        <a:tabLst>
                          <a:tab pos="2057400" algn="l"/>
                        </a:tabLst>
                      </a:pPr>
                      <a:r>
                        <a:rPr lang="ar-SA" sz="1800" b="1">
                          <a:effectLst/>
                        </a:rPr>
                        <a:t>مجهر</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2015098"/>
                  </a:ext>
                </a:extLst>
              </a:tr>
              <a:tr h="0">
                <a:tc>
                  <a:txBody>
                    <a:bodyPr/>
                    <a:lstStyle/>
                    <a:p>
                      <a:pPr marL="457200" marR="457200" algn="ctr" rtl="1">
                        <a:spcBef>
                          <a:spcPts val="0"/>
                        </a:spcBef>
                        <a:spcAft>
                          <a:spcPts val="0"/>
                        </a:spcAft>
                        <a:tabLst>
                          <a:tab pos="2057400" algn="l"/>
                        </a:tabLst>
                      </a:pPr>
                      <a:r>
                        <a:rPr lang="ar-SA" sz="1800" b="1">
                          <a:effectLst/>
                        </a:rPr>
                        <a:t>مثفلة بولية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6558247"/>
                  </a:ext>
                </a:extLst>
              </a:tr>
              <a:tr h="0">
                <a:tc>
                  <a:txBody>
                    <a:bodyPr/>
                    <a:lstStyle/>
                    <a:p>
                      <a:pPr marL="457200" marR="457200" algn="ctr" rtl="1">
                        <a:spcBef>
                          <a:spcPts val="0"/>
                        </a:spcBef>
                        <a:spcAft>
                          <a:spcPts val="0"/>
                        </a:spcAft>
                        <a:tabLst>
                          <a:tab pos="2057400" algn="l"/>
                        </a:tabLst>
                      </a:pPr>
                      <a:r>
                        <a:rPr lang="ar-SA" sz="1800" b="1">
                          <a:effectLst/>
                        </a:rPr>
                        <a:t>مثفلةهيماتوكريت</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2608804"/>
                  </a:ext>
                </a:extLst>
              </a:tr>
              <a:tr h="0">
                <a:tc>
                  <a:txBody>
                    <a:bodyPr/>
                    <a:lstStyle/>
                    <a:p>
                      <a:pPr marL="457200" marR="457200" algn="ctr" rtl="1">
                        <a:spcBef>
                          <a:spcPts val="0"/>
                        </a:spcBef>
                        <a:spcAft>
                          <a:spcPts val="0"/>
                        </a:spcAft>
                        <a:tabLst>
                          <a:tab pos="2057400" algn="l"/>
                        </a:tabLst>
                      </a:pPr>
                      <a:r>
                        <a:rPr lang="ar-SA" sz="1800" b="1">
                          <a:effectLst/>
                        </a:rPr>
                        <a:t>عدادة صيغة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2994719"/>
                  </a:ext>
                </a:extLst>
              </a:tr>
              <a:tr h="0">
                <a:tc>
                  <a:txBody>
                    <a:bodyPr/>
                    <a:lstStyle/>
                    <a:p>
                      <a:pPr marL="457200" marR="457200" algn="ctr" rtl="1">
                        <a:spcBef>
                          <a:spcPts val="0"/>
                        </a:spcBef>
                        <a:spcAft>
                          <a:spcPts val="0"/>
                        </a:spcAft>
                        <a:tabLst>
                          <a:tab pos="2057400" algn="l"/>
                        </a:tabLst>
                      </a:pPr>
                      <a:r>
                        <a:rPr lang="ar-SA" sz="1800" b="1" dirty="0">
                          <a:solidFill>
                            <a:srgbClr val="FF0000"/>
                          </a:solidFill>
                          <a:effectLst/>
                        </a:rPr>
                        <a:t>سبكترو</a:t>
                      </a: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9923716"/>
                  </a:ext>
                </a:extLst>
              </a:tr>
              <a:tr h="0">
                <a:tc>
                  <a:txBody>
                    <a:bodyPr/>
                    <a:lstStyle/>
                    <a:p>
                      <a:pPr marL="457200" marR="457200" algn="ctr" rtl="1">
                        <a:spcBef>
                          <a:spcPts val="0"/>
                        </a:spcBef>
                        <a:spcAft>
                          <a:spcPts val="0"/>
                        </a:spcAft>
                        <a:tabLst>
                          <a:tab pos="2057400" algn="l"/>
                        </a:tabLst>
                      </a:pPr>
                      <a:r>
                        <a:rPr lang="ar-SA" sz="1800" b="1" dirty="0">
                          <a:effectLst/>
                        </a:rPr>
                        <a:t>حمام مائي</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78579084"/>
                  </a:ext>
                </a:extLst>
              </a:tr>
              <a:tr h="0">
                <a:tc>
                  <a:txBody>
                    <a:bodyPr/>
                    <a:lstStyle/>
                    <a:p>
                      <a:pPr marL="457200" marR="457200" algn="ctr" rtl="1">
                        <a:spcBef>
                          <a:spcPts val="0"/>
                        </a:spcBef>
                        <a:spcAft>
                          <a:spcPts val="0"/>
                        </a:spcAft>
                        <a:tabLst>
                          <a:tab pos="2057400" algn="l"/>
                        </a:tabLst>
                      </a:pPr>
                      <a:r>
                        <a:rPr lang="ar-SY" sz="1800" b="1" dirty="0">
                          <a:solidFill>
                            <a:srgbClr val="FF0000"/>
                          </a:solidFill>
                          <a:effectLst/>
                        </a:rPr>
                        <a:t>معقمة</a:t>
                      </a: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Y"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785838"/>
                  </a:ext>
                </a:extLst>
              </a:tr>
              <a:tr h="0">
                <a:tc>
                  <a:txBody>
                    <a:bodyPr/>
                    <a:lstStyle/>
                    <a:p>
                      <a:pPr marL="457200" marR="457200" algn="ctr" rtl="1">
                        <a:spcBef>
                          <a:spcPts val="0"/>
                        </a:spcBef>
                        <a:spcAft>
                          <a:spcPts val="0"/>
                        </a:spcAft>
                        <a:tabLst>
                          <a:tab pos="2057400" algn="l"/>
                        </a:tabLst>
                      </a:pPr>
                      <a:r>
                        <a:rPr lang="ar-SA" sz="1800" b="1" dirty="0">
                          <a:effectLst/>
                        </a:rPr>
                        <a:t>شفاط</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916367"/>
                  </a:ext>
                </a:extLst>
              </a:tr>
              <a:tr h="0">
                <a:tc>
                  <a:txBody>
                    <a:bodyPr/>
                    <a:lstStyle/>
                    <a:p>
                      <a:pPr marL="457200" marR="457200" algn="ctr" rtl="1">
                        <a:spcBef>
                          <a:spcPts val="0"/>
                        </a:spcBef>
                        <a:spcAft>
                          <a:spcPts val="0"/>
                        </a:spcAft>
                        <a:tabLst>
                          <a:tab pos="2057400" algn="l"/>
                        </a:tabLst>
                      </a:pPr>
                      <a:r>
                        <a:rPr lang="ar-SA" sz="1800" b="1">
                          <a:effectLst/>
                        </a:rPr>
                        <a:t>مروحة ومدفأة</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1688120"/>
                  </a:ext>
                </a:extLst>
              </a:tr>
              <a:tr h="0">
                <a:tc>
                  <a:txBody>
                    <a:bodyPr/>
                    <a:lstStyle/>
                    <a:p>
                      <a:pPr marL="457200" marR="457200" algn="ctr" rtl="1">
                        <a:spcBef>
                          <a:spcPts val="0"/>
                        </a:spcBef>
                        <a:spcAft>
                          <a:spcPts val="0"/>
                        </a:spcAft>
                        <a:tabLst>
                          <a:tab pos="2057400" algn="l"/>
                        </a:tabLst>
                      </a:pPr>
                      <a:r>
                        <a:rPr lang="ar-SA" sz="1800" b="1">
                          <a:effectLst/>
                        </a:rPr>
                        <a:t>مكتب</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1</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1531060"/>
                  </a:ext>
                </a:extLst>
              </a:tr>
              <a:tr h="0">
                <a:tc>
                  <a:txBody>
                    <a:bodyPr/>
                    <a:lstStyle/>
                    <a:p>
                      <a:pPr marL="457200" marR="457200" algn="ctr" rtl="1">
                        <a:spcBef>
                          <a:spcPts val="0"/>
                        </a:spcBef>
                        <a:spcAft>
                          <a:spcPts val="0"/>
                        </a:spcAft>
                        <a:tabLst>
                          <a:tab pos="2057400" algn="l"/>
                        </a:tabLst>
                      </a:pPr>
                      <a:r>
                        <a:rPr lang="ar-SA" sz="1800" b="1">
                          <a:effectLst/>
                        </a:rPr>
                        <a:t>كرسي</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a:effectLst/>
                        </a:rPr>
                        <a:t>3</a:t>
                      </a:r>
                      <a:endParaRPr lang="en-US" sz="1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8914178"/>
                  </a:ext>
                </a:extLst>
              </a:tr>
              <a:tr h="0">
                <a:tc>
                  <a:txBody>
                    <a:bodyPr/>
                    <a:lstStyle/>
                    <a:p>
                      <a:pPr marL="457200" marR="457200" algn="ctr" rtl="1">
                        <a:spcBef>
                          <a:spcPts val="0"/>
                        </a:spcBef>
                        <a:spcAft>
                          <a:spcPts val="0"/>
                        </a:spcAft>
                        <a:tabLst>
                          <a:tab pos="2057400" algn="l"/>
                        </a:tabLst>
                      </a:pPr>
                      <a:r>
                        <a:rPr lang="ar-SA" sz="1800" b="1">
                          <a:effectLst/>
                        </a:rPr>
                        <a:t>كرسي جلوس لسحب العينات</a:t>
                      </a:r>
                      <a:endParaRPr lang="en-US"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SA" sz="1800" b="1" dirty="0">
                          <a:effectLst/>
                        </a:rPr>
                        <a:t>1</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57691212"/>
                  </a:ext>
                </a:extLst>
              </a:tr>
            </a:tbl>
          </a:graphicData>
        </a:graphic>
      </p:graphicFrame>
      <p:sp>
        <p:nvSpPr>
          <p:cNvPr id="11" name="Rectangle 10"/>
          <p:cNvSpPr/>
          <p:nvPr/>
        </p:nvSpPr>
        <p:spPr>
          <a:xfrm>
            <a:off x="5903621" y="5678716"/>
            <a:ext cx="2951449" cy="369332"/>
          </a:xfrm>
          <a:prstGeom prst="rect">
            <a:avLst/>
          </a:prstGeom>
        </p:spPr>
        <p:txBody>
          <a:bodyPr wrap="none">
            <a:spAutoFit/>
          </a:bodyPr>
          <a:lstStyle/>
          <a:p>
            <a:pPr algn="ctr">
              <a:tabLst>
                <a:tab pos="2388235" algn="l"/>
              </a:tabLst>
            </a:pPr>
            <a:r>
              <a:rPr lang="ar-SY"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قرار تنظيمي رقم 8   /ت لعام 2017</a:t>
            </a:r>
            <a:endParaRPr lang="en-US"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154542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6" name="صورة 6"/>
          <p:cNvPicPr>
            <a:picLocks noChangeAspect="1"/>
          </p:cNvPicPr>
          <p:nvPr/>
        </p:nvPicPr>
        <p:blipFill rotWithShape="1">
          <a:blip r:embed="rId2">
            <a:extLst>
              <a:ext uri="{28A0092B-C50C-407E-A947-70E740481C1C}">
                <a14:useLocalDpi xmlns:a14="http://schemas.microsoft.com/office/drawing/2010/main" val="0"/>
              </a:ext>
            </a:extLst>
          </a:blip>
          <a:srcRect l="2960" r="10959"/>
          <a:stretch/>
        </p:blipFill>
        <p:spPr>
          <a:xfrm rot="5400000">
            <a:off x="2201646" y="-583024"/>
            <a:ext cx="4800603" cy="7284921"/>
          </a:xfrm>
          <a:prstGeom prst="rect">
            <a:avLst/>
          </a:prstGeom>
          <a:ln w="88900" cap="sq" cmpd="thickThin">
            <a:solidFill>
              <a:schemeClr val="accent6">
                <a:lumMod val="20000"/>
                <a:lumOff val="80000"/>
              </a:schemeClr>
            </a:solidFill>
            <a:prstDash val="solid"/>
            <a:miter lim="800000"/>
          </a:ln>
          <a:effectLst>
            <a:innerShdw blurRad="76200">
              <a:srgbClr val="000000"/>
            </a:innerShdw>
          </a:effectLst>
        </p:spPr>
      </p:pic>
      <p:sp>
        <p:nvSpPr>
          <p:cNvPr id="11" name="مستطيل مستدير الزوايا 7"/>
          <p:cNvSpPr/>
          <p:nvPr/>
        </p:nvSpPr>
        <p:spPr bwMode="auto">
          <a:xfrm>
            <a:off x="5604609" y="3059436"/>
            <a:ext cx="879231" cy="503237"/>
          </a:xfrm>
          <a:prstGeom prst="roundRect">
            <a:avLst/>
          </a:prstGeom>
          <a:noFill/>
          <a:ln>
            <a:headEnd type="none" w="sm" len="sm"/>
            <a:tailEnd type="none" w="med" len="med"/>
          </a:ln>
          <a:extLst/>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endParaRPr lang="en-US">
              <a:ln w="76200">
                <a:solidFill>
                  <a:schemeClr val="tx1"/>
                </a:solidFill>
              </a:ln>
            </a:endParaRPr>
          </a:p>
        </p:txBody>
      </p:sp>
      <p:pic>
        <p:nvPicPr>
          <p:cNvPr id="12"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43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4" name="Rectangle 3"/>
          <p:cNvSpPr/>
          <p:nvPr/>
        </p:nvSpPr>
        <p:spPr>
          <a:xfrm>
            <a:off x="5021687" y="692696"/>
            <a:ext cx="3629520" cy="430887"/>
          </a:xfrm>
          <a:prstGeom prst="rect">
            <a:avLst/>
          </a:prstGeom>
        </p:spPr>
        <p:txBody>
          <a:bodyPr wrap="none">
            <a:spAutoFit/>
          </a:bodyPr>
          <a:lstStyle/>
          <a:p>
            <a:pPr algn="ctr"/>
            <a:r>
              <a:rPr lang="ar-SY"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تجهيزات ومستلزمات المركز الصحي ج</a:t>
            </a:r>
            <a:endParaRPr 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0" name="Rectangle 1"/>
          <p:cNvSpPr>
            <a:spLocks noChangeArrowheads="1"/>
          </p:cNvSpPr>
          <p:nvPr/>
        </p:nvSpPr>
        <p:spPr bwMode="auto">
          <a:xfrm>
            <a:off x="2267744" y="1966590"/>
            <a:ext cx="61344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lang="ar-SA" altLang="en-US" sz="2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مخبر  </a:t>
            </a:r>
            <a:r>
              <a:rPr lang="ar-SA" altLang="en-US"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ar-SY" altLang="en-US" sz="2200" b="1" dirty="0" smtClean="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Y" altLang="en-US" sz="2200" b="1" i="0" u="none" strike="noStrike" cap="none" normalizeH="0" baseline="0" dirty="0" smtClean="0">
              <a:ln>
                <a:noFill/>
              </a:ln>
              <a:solidFill>
                <a:schemeClr val="bg1"/>
              </a:solidFill>
              <a:effectLst/>
              <a:latin typeface="Times New Roman" panose="02020603050405020304" pitchFamily="18" charset="0"/>
              <a:cs typeface="Simplified Arabic" panose="02020603050405020304" pitchFamily="18"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Y" altLang="en-US" sz="2200" b="1" i="0" u="none" strike="noStrike" cap="none" normalizeH="0" baseline="0" dirty="0">
              <a:ln>
                <a:noFill/>
              </a:ln>
              <a:solidFill>
                <a:schemeClr val="bg1"/>
              </a:solidFill>
              <a:effectLst/>
              <a:latin typeface="Times New Roman" panose="02020603050405020304" pitchFamily="18" charset="0"/>
              <a:cs typeface="Simplified Arabic" panose="02020603050405020304" pitchFamily="18" charset="-78"/>
            </a:endParaRPr>
          </a:p>
          <a:p>
            <a:pPr eaLnBrk="0" fontAlgn="base" hangingPunct="0">
              <a:spcBef>
                <a:spcPct val="0"/>
              </a:spcBef>
              <a:spcAft>
                <a:spcPct val="0"/>
              </a:spcAft>
            </a:pPr>
            <a:r>
              <a:rPr lang="ar-SA" sz="2400" b="1" dirty="0">
                <a:solidFill>
                  <a:schemeClr val="bg1"/>
                </a:solidFill>
              </a:rPr>
              <a:t>تجهز العيادات الاختصاصية كل حسب تجهيزاته.</a:t>
            </a:r>
            <a:endParaRPr lang="en-US" sz="2400" b="1" dirty="0">
              <a:solidFill>
                <a:schemeClr val="bg1"/>
              </a:solidFill>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0"/>
          <p:cNvSpPr/>
          <p:nvPr/>
        </p:nvSpPr>
        <p:spPr>
          <a:xfrm>
            <a:off x="5903621" y="5678716"/>
            <a:ext cx="2951449" cy="369332"/>
          </a:xfrm>
          <a:prstGeom prst="rect">
            <a:avLst/>
          </a:prstGeom>
        </p:spPr>
        <p:txBody>
          <a:bodyPr wrap="none">
            <a:spAutoFit/>
          </a:bodyPr>
          <a:lstStyle/>
          <a:p>
            <a:pPr algn="ctr">
              <a:tabLst>
                <a:tab pos="2388235" algn="l"/>
              </a:tabLst>
            </a:pPr>
            <a:r>
              <a:rPr lang="ar-SY"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قرار تنظيمي رقم 8   /ت لعام 2017</a:t>
            </a:r>
            <a:endParaRPr lang="en-US"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7189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620687"/>
            <a:ext cx="8229600" cy="4680521"/>
          </a:xfrm>
          <a:noFill/>
        </p:spPr>
        <p:txBody>
          <a:bodyPr>
            <a:normAutofit/>
          </a:bodyPr>
          <a:lstStyle/>
          <a:p>
            <a:pPr marL="109728" indent="0">
              <a:buNone/>
            </a:pPr>
            <a:endParaRPr lang="ar-SA" dirty="0" smtClean="0">
              <a:solidFill>
                <a:schemeClr val="bg1"/>
              </a:solidFill>
            </a:endParaRPr>
          </a:p>
          <a:p>
            <a:pPr marL="109728" indent="0">
              <a:buNone/>
            </a:pPr>
            <a:endParaRPr lang="ar-SA" dirty="0">
              <a:solidFill>
                <a:schemeClr val="bg1"/>
              </a:solidFill>
            </a:endParaRPr>
          </a:p>
          <a:p>
            <a:pPr marL="109728" indent="0">
              <a:buNone/>
            </a:pPr>
            <a:r>
              <a:rPr lang="ar-SY" sz="3300" b="1" dirty="0">
                <a:solidFill>
                  <a:schemeClr val="bg1"/>
                </a:solidFill>
              </a:rPr>
              <a:t>مراحل التحليل </a:t>
            </a:r>
            <a:r>
              <a:rPr lang="ar-SY" sz="3300" b="1" dirty="0" smtClean="0">
                <a:solidFill>
                  <a:schemeClr val="bg1"/>
                </a:solidFill>
              </a:rPr>
              <a:t>:</a:t>
            </a:r>
            <a:endParaRPr lang="ar-SA" sz="3300" b="1" dirty="0">
              <a:solidFill>
                <a:schemeClr val="bg1"/>
              </a:solidFill>
            </a:endParaRPr>
          </a:p>
          <a:p>
            <a:pPr marL="109728" indent="0" algn="r">
              <a:buNone/>
            </a:pPr>
            <a:r>
              <a:rPr lang="ar-SA" sz="3300" b="1" dirty="0">
                <a:solidFill>
                  <a:schemeClr val="bg1"/>
                </a:solidFill>
              </a:rPr>
              <a:t>سحب العينة, استقباله</a:t>
            </a:r>
            <a:r>
              <a:rPr lang="ar-SA" sz="3300" b="1" dirty="0" smtClean="0">
                <a:solidFill>
                  <a:schemeClr val="bg1"/>
                </a:solidFill>
              </a:rPr>
              <a:t>ا في المخبر, اعطائها رقم خاص لتعريفها في النظام وفصلها , العمل عليها سواء كان يدويا او باستخدام الجهاز, اخراج النتيجة واعطائها للطبيب لتحديد التشخيص</a:t>
            </a:r>
          </a:p>
        </p:txBody>
      </p:sp>
      <p:grpSp>
        <p:nvGrpSpPr>
          <p:cNvPr id="6" name="مجموعة 17"/>
          <p:cNvGrpSpPr>
            <a:grpSpLocks/>
          </p:cNvGrpSpPr>
          <p:nvPr/>
        </p:nvGrpSpPr>
        <p:grpSpPr bwMode="auto">
          <a:xfrm>
            <a:off x="23192" y="6318250"/>
            <a:ext cx="9144000" cy="347951"/>
            <a:chOff x="0" y="6429396"/>
            <a:chExt cx="9144000" cy="347953"/>
          </a:xfrm>
        </p:grpSpPr>
        <p:cxnSp>
          <p:nvCxnSpPr>
            <p:cNvPr id="7"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9"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3005911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841468" y="1412776"/>
            <a:ext cx="7357493" cy="4247317"/>
          </a:xfrm>
          <a:prstGeom prst="rect">
            <a:avLst/>
          </a:prstGeom>
          <a:noFill/>
        </p:spPr>
        <p:txBody>
          <a:bodyPr wrap="square" rtlCol="0">
            <a:spAutoFit/>
          </a:bodyPr>
          <a:lstStyle/>
          <a:p>
            <a:r>
              <a:rPr lang="ar-SY" sz="3000" b="1" dirty="0" smtClean="0">
                <a:solidFill>
                  <a:schemeClr val="bg1"/>
                </a:solidFill>
                <a:effectLst>
                  <a:outerShdw blurRad="38100" dist="38100" dir="2700000" algn="tl">
                    <a:srgbClr val="000000">
                      <a:alpha val="43137"/>
                    </a:srgbClr>
                  </a:outerShdw>
                </a:effectLst>
              </a:rPr>
              <a:t>تقسم التجهيزات مخبرية بحسب نوعية التجهيزات :</a:t>
            </a:r>
          </a:p>
          <a:p>
            <a:endParaRPr lang="ar-SY" sz="3000" b="1" dirty="0">
              <a:solidFill>
                <a:schemeClr val="bg1"/>
              </a:solidFill>
              <a:effectLst>
                <a:outerShdw blurRad="38100" dist="38100" dir="2700000" algn="tl">
                  <a:srgbClr val="000000">
                    <a:alpha val="43137"/>
                  </a:srgbClr>
                </a:outerShdw>
              </a:effectLst>
            </a:endParaRPr>
          </a:p>
          <a:p>
            <a:endParaRPr lang="ar-SY" sz="3000" b="1" dirty="0" smtClean="0">
              <a:solidFill>
                <a:schemeClr val="bg1"/>
              </a:solidFill>
              <a:effectLst>
                <a:outerShdw blurRad="38100" dist="38100" dir="2700000" algn="tl">
                  <a:srgbClr val="000000">
                    <a:alpha val="43137"/>
                  </a:srgbClr>
                </a:outerShdw>
              </a:effectLst>
            </a:endParaRPr>
          </a:p>
          <a:p>
            <a:r>
              <a:rPr lang="ar-SY" sz="3000" b="1" dirty="0" smtClean="0">
                <a:solidFill>
                  <a:schemeClr val="bg1"/>
                </a:solidFill>
                <a:effectLst>
                  <a:outerShdw blurRad="38100" dist="38100" dir="2700000" algn="tl">
                    <a:srgbClr val="000000">
                      <a:alpha val="43137"/>
                    </a:srgbClr>
                  </a:outerShdw>
                </a:effectLst>
              </a:rPr>
              <a:t>    -  تجهيزات مخبرية عامة </a:t>
            </a:r>
          </a:p>
          <a:p>
            <a:endParaRPr lang="ar-SY" sz="3000" b="1" dirty="0" smtClean="0">
              <a:solidFill>
                <a:schemeClr val="bg1"/>
              </a:solidFill>
              <a:effectLst>
                <a:outerShdw blurRad="38100" dist="38100" dir="2700000" algn="tl">
                  <a:srgbClr val="000000">
                    <a:alpha val="43137"/>
                  </a:srgbClr>
                </a:outerShdw>
              </a:effectLst>
            </a:endParaRPr>
          </a:p>
          <a:p>
            <a:r>
              <a:rPr lang="ar-SY" sz="3000" b="1" dirty="0">
                <a:solidFill>
                  <a:schemeClr val="bg1"/>
                </a:solidFill>
                <a:effectLst>
                  <a:outerShdw blurRad="38100" dist="38100" dir="2700000" algn="tl">
                    <a:srgbClr val="000000">
                      <a:alpha val="43137"/>
                    </a:srgbClr>
                  </a:outerShdw>
                </a:effectLst>
              </a:rPr>
              <a:t> </a:t>
            </a:r>
            <a:r>
              <a:rPr lang="ar-SY" sz="3000" b="1" dirty="0" smtClean="0">
                <a:solidFill>
                  <a:schemeClr val="bg1"/>
                </a:solidFill>
                <a:effectLst>
                  <a:outerShdw blurRad="38100" dist="38100" dir="2700000" algn="tl">
                    <a:srgbClr val="000000">
                      <a:alpha val="43137"/>
                    </a:srgbClr>
                  </a:outerShdw>
                </a:effectLst>
              </a:rPr>
              <a:t>   - تجهيزات مخبرية تشخيصية </a:t>
            </a:r>
            <a:endParaRPr lang="en-US" sz="3000" b="1" dirty="0" smtClean="0">
              <a:solidFill>
                <a:schemeClr val="bg1"/>
              </a:solidFill>
              <a:effectLst>
                <a:outerShdw blurRad="38100" dist="38100" dir="2700000" algn="tl">
                  <a:srgbClr val="000000">
                    <a:alpha val="43137"/>
                  </a:srgbClr>
                </a:outerShdw>
              </a:effectLst>
            </a:endParaRPr>
          </a:p>
          <a:p>
            <a:r>
              <a:rPr lang="ar-SY" sz="3000" b="1" dirty="0" smtClean="0">
                <a:solidFill>
                  <a:schemeClr val="bg1"/>
                </a:solidFill>
                <a:effectLst>
                  <a:outerShdw blurRad="38100" dist="38100" dir="2700000" algn="tl">
                    <a:srgbClr val="000000">
                      <a:alpha val="43137"/>
                    </a:srgbClr>
                  </a:outerShdw>
                </a:effectLst>
              </a:rPr>
              <a:t>				استخدام المشافي </a:t>
            </a:r>
          </a:p>
          <a:p>
            <a:r>
              <a:rPr lang="ar-SY" sz="3000" b="1" dirty="0">
                <a:solidFill>
                  <a:schemeClr val="bg1"/>
                </a:solidFill>
                <a:effectLst>
                  <a:outerShdw blurRad="38100" dist="38100" dir="2700000" algn="tl">
                    <a:srgbClr val="000000">
                      <a:alpha val="43137"/>
                    </a:srgbClr>
                  </a:outerShdw>
                </a:effectLst>
              </a:rPr>
              <a:t>	</a:t>
            </a:r>
            <a:r>
              <a:rPr lang="ar-SY" sz="3000" b="1" dirty="0" smtClean="0">
                <a:solidFill>
                  <a:schemeClr val="bg1"/>
                </a:solidFill>
                <a:effectLst>
                  <a:outerShdw blurRad="38100" dist="38100" dir="2700000" algn="tl">
                    <a:srgbClr val="000000">
                      <a:alpha val="43137"/>
                    </a:srgbClr>
                  </a:outerShdw>
                </a:effectLst>
              </a:rPr>
              <a:t>			استخدام فردي (منزلي)</a:t>
            </a:r>
          </a:p>
          <a:p>
            <a:endParaRPr lang="en-US"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748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AutoShape 2" descr="Image result for ‫تجهيزات مخب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تجهيزات مخبري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تجهيزات مخبرية‬‎"/>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613" y="1580552"/>
            <a:ext cx="7128792" cy="228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14898" y="420026"/>
            <a:ext cx="2618024" cy="47705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تجهيزات مخبرية عامة </a:t>
            </a:r>
            <a:endParaRPr lang="en-US" sz="2500" b="1" dirty="0">
              <a:solidFill>
                <a:schemeClr val="bg1"/>
              </a:solidFill>
              <a:effectLst>
                <a:outerShdw blurRad="38100" dist="38100" dir="2700000" algn="tl">
                  <a:srgbClr val="000000">
                    <a:alpha val="43137"/>
                  </a:srgbClr>
                </a:outerShdw>
              </a:effectLst>
            </a:endParaRPr>
          </a:p>
        </p:txBody>
      </p:sp>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4005064"/>
            <a:ext cx="1841134" cy="21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p:cNvGraphicFramePr>
            <a:graphicFrameLocks noGrp="1"/>
          </p:cNvGraphicFramePr>
          <p:nvPr>
            <p:extLst>
              <p:ext uri="{D42A27DB-BD31-4B8C-83A1-F6EECF244321}">
                <p14:modId xmlns:p14="http://schemas.microsoft.com/office/powerpoint/2010/main" val="2378495293"/>
              </p:ext>
            </p:extLst>
          </p:nvPr>
        </p:nvGraphicFramePr>
        <p:xfrm>
          <a:off x="480392" y="1052736"/>
          <a:ext cx="8229600" cy="5040568"/>
        </p:xfrm>
        <a:graphic>
          <a:graphicData uri="http://schemas.openxmlformats.org/drawingml/2006/table">
            <a:tbl>
              <a:tblPr>
                <a:tableStyleId>{16D9F66E-5EB9-4882-86FB-DCBF35E3C3E4}</a:tableStyleId>
              </a:tblPr>
              <a:tblGrid>
                <a:gridCol w="881742">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gridCol w="2645229">
                  <a:extLst>
                    <a:ext uri="{9D8B030D-6E8A-4147-A177-3AD203B41FA5}">
                      <a16:colId xmlns:a16="http://schemas.microsoft.com/office/drawing/2014/main" val="20002"/>
                    </a:ext>
                  </a:extLst>
                </a:gridCol>
                <a:gridCol w="2645229">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tblGrid>
              <a:tr h="249329">
                <a:tc gridSpan="2">
                  <a:txBody>
                    <a:bodyPr/>
                    <a:lstStyle/>
                    <a:p>
                      <a:pPr algn="ctr" fontAlgn="ctr"/>
                      <a:r>
                        <a:rPr lang="en-US" sz="1500" b="1" u="none" strike="noStrike" dirty="0">
                          <a:effectLst/>
                        </a:rPr>
                        <a:t>Group</a:t>
                      </a:r>
                      <a:endParaRPr lang="en-US" sz="1500" b="1" i="0" u="none" strike="noStrike" dirty="0">
                        <a:solidFill>
                          <a:srgbClr val="000000"/>
                        </a:solidFill>
                        <a:effectLst/>
                        <a:latin typeface="Times New Roman"/>
                      </a:endParaRPr>
                    </a:p>
                  </a:txBody>
                  <a:tcPr marL="4592" marR="4592" marT="4592" marB="0" anchor="ctr"/>
                </a:tc>
                <a:tc hMerge="1">
                  <a:txBody>
                    <a:bodyPr/>
                    <a:lstStyle/>
                    <a:p>
                      <a:endParaRPr lang="en-US"/>
                    </a:p>
                  </a:txBody>
                  <a:tcPr/>
                </a:tc>
                <a:tc rowSpan="2">
                  <a:txBody>
                    <a:bodyPr/>
                    <a:lstStyle/>
                    <a:p>
                      <a:pPr algn="ctr" fontAlgn="ctr"/>
                      <a:r>
                        <a:rPr lang="en-US" sz="1500" b="1" u="none" strike="noStrike" dirty="0">
                          <a:effectLst/>
                        </a:rPr>
                        <a:t>Equipment (Eng.)</a:t>
                      </a:r>
                      <a:endParaRPr lang="en-US" sz="1500" b="1" i="0" u="none" strike="noStrike" dirty="0">
                        <a:solidFill>
                          <a:srgbClr val="000000"/>
                        </a:solidFill>
                        <a:effectLst/>
                        <a:latin typeface="Times New Roman"/>
                      </a:endParaRPr>
                    </a:p>
                  </a:txBody>
                  <a:tcPr marL="4592" marR="4592" marT="4592" marB="0" anchor="ctr"/>
                </a:tc>
                <a:tc rowSpan="2">
                  <a:txBody>
                    <a:bodyPr/>
                    <a:lstStyle/>
                    <a:p>
                      <a:pPr algn="ctr" fontAlgn="ctr"/>
                      <a:r>
                        <a:rPr lang="en-US" sz="1500" b="1" u="none" strike="noStrike">
                          <a:effectLst/>
                        </a:rPr>
                        <a:t>Equipment (Arab.)</a:t>
                      </a:r>
                      <a:endParaRPr lang="en-US" sz="1500" b="1" i="0" u="none" strike="noStrike">
                        <a:solidFill>
                          <a:srgbClr val="000000"/>
                        </a:solidFill>
                        <a:effectLst/>
                        <a:latin typeface="Times New Roman"/>
                      </a:endParaRPr>
                    </a:p>
                  </a:txBody>
                  <a:tcPr marL="4592" marR="4592" marT="4592" marB="0" anchor="ctr"/>
                </a:tc>
                <a:tc rowSpan="2">
                  <a:txBody>
                    <a:bodyPr/>
                    <a:lstStyle/>
                    <a:p>
                      <a:pPr algn="ctr" fontAlgn="ctr"/>
                      <a:r>
                        <a:rPr lang="en-US" sz="1500" b="1" u="none" strike="noStrike" dirty="0">
                          <a:effectLst/>
                        </a:rPr>
                        <a:t>Code</a:t>
                      </a:r>
                      <a:endParaRPr lang="en-US" sz="1500" b="1" i="0" u="none" strike="noStrike" dirty="0">
                        <a:solidFill>
                          <a:srgbClr val="000000"/>
                        </a:solidFill>
                        <a:effectLst/>
                        <a:latin typeface="Times New Roman"/>
                      </a:endParaRPr>
                    </a:p>
                  </a:txBody>
                  <a:tcPr marL="4592" marR="4592" marT="4592" marB="0" anchor="ctr"/>
                </a:tc>
                <a:extLst>
                  <a:ext uri="{0D108BD9-81ED-4DB2-BD59-A6C34878D82A}">
                    <a16:rowId xmlns:a16="http://schemas.microsoft.com/office/drawing/2014/main" val="10000"/>
                  </a:ext>
                </a:extLst>
              </a:tr>
              <a:tr h="520579">
                <a:tc>
                  <a:txBody>
                    <a:bodyPr/>
                    <a:lstStyle/>
                    <a:p>
                      <a:pPr algn="ctr" fontAlgn="ctr"/>
                      <a:r>
                        <a:rPr lang="en-US" sz="1500" b="1" u="none" strike="noStrike">
                          <a:effectLst/>
                        </a:rPr>
                        <a:t>Main</a:t>
                      </a:r>
                      <a:endParaRPr lang="en-US" sz="1500" b="1" i="0" u="none" strike="noStrike">
                        <a:solidFill>
                          <a:srgbClr val="000000"/>
                        </a:solidFill>
                        <a:effectLst/>
                        <a:latin typeface="Times New Roman"/>
                      </a:endParaRPr>
                    </a:p>
                  </a:txBody>
                  <a:tcPr marL="4592" marR="4592" marT="4592" marB="0" vert="vert270" anchor="ctr"/>
                </a:tc>
                <a:tc>
                  <a:txBody>
                    <a:bodyPr/>
                    <a:lstStyle/>
                    <a:p>
                      <a:pPr algn="ctr" fontAlgn="ctr"/>
                      <a:r>
                        <a:rPr lang="en-US" sz="1500" b="1" u="none" strike="noStrike">
                          <a:effectLst/>
                        </a:rPr>
                        <a:t>Sub</a:t>
                      </a:r>
                      <a:endParaRPr lang="en-US" sz="1500" b="1" i="0" u="none" strike="noStrike">
                        <a:solidFill>
                          <a:srgbClr val="000000"/>
                        </a:solidFill>
                        <a:effectLst/>
                        <a:latin typeface="Times New Roman"/>
                      </a:endParaRPr>
                    </a:p>
                  </a:txBody>
                  <a:tcPr marL="4592" marR="4592" marT="4592"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49329">
                <a:tc rowSpan="17">
                  <a:txBody>
                    <a:bodyPr/>
                    <a:lstStyle/>
                    <a:p>
                      <a:pPr algn="ctr" fontAlgn="ctr"/>
                      <a:r>
                        <a:rPr lang="en-US" sz="1500" b="1" u="none" strike="noStrike" dirty="0" smtClean="0">
                          <a:effectLst/>
                        </a:rPr>
                        <a:t>Clinical </a:t>
                      </a:r>
                      <a:r>
                        <a:rPr lang="en-US" sz="1500" b="1" u="none" strike="noStrike" dirty="0">
                          <a:effectLst/>
                        </a:rPr>
                        <a:t>Laboratory </a:t>
                      </a:r>
                      <a:r>
                        <a:rPr lang="en-US" sz="1500" b="1" u="none" strike="noStrike" dirty="0" smtClean="0">
                          <a:effectLst/>
                        </a:rPr>
                        <a:t>Equipment</a:t>
                      </a:r>
                      <a:endParaRPr lang="en-US" sz="1500" b="1" i="0" u="none" strike="noStrike" dirty="0" smtClean="0">
                        <a:solidFill>
                          <a:srgbClr val="000000"/>
                        </a:solidFill>
                        <a:effectLst/>
                        <a:latin typeface="Calibri"/>
                      </a:endParaRPr>
                    </a:p>
                    <a:p>
                      <a:pPr algn="l" fontAlgn="b"/>
                      <a:endParaRPr lang="en-US" sz="1500" b="1" i="0" u="none" strike="noStrike" dirty="0">
                        <a:solidFill>
                          <a:srgbClr val="000000"/>
                        </a:solidFill>
                        <a:effectLst/>
                        <a:latin typeface="Calibri"/>
                      </a:endParaRPr>
                    </a:p>
                  </a:txBody>
                  <a:tcPr marL="4592" marR="4592" marT="4592" marB="0" vert="vert270" anchor="ctr"/>
                </a:tc>
                <a:tc rowSpan="17">
                  <a:txBody>
                    <a:bodyPr/>
                    <a:lstStyle/>
                    <a:p>
                      <a:pPr algn="ctr" fontAlgn="ctr"/>
                      <a:r>
                        <a:rPr lang="en-US" sz="1500" b="1" u="none" strike="noStrike" dirty="0">
                          <a:effectLst/>
                        </a:rPr>
                        <a:t>General Laboratory</a:t>
                      </a:r>
                      <a:endParaRPr lang="en-US" sz="1500" b="1" i="0" u="none" strike="noStrike" dirty="0">
                        <a:solidFill>
                          <a:srgbClr val="000000"/>
                        </a:solidFill>
                        <a:effectLst/>
                        <a:latin typeface="Times New Roman"/>
                      </a:endParaRPr>
                    </a:p>
                  </a:txBody>
                  <a:tcPr marL="4592" marR="4592" marT="4592" marB="0" vert="vert270" anchor="ctr"/>
                </a:tc>
                <a:tc>
                  <a:txBody>
                    <a:bodyPr/>
                    <a:lstStyle/>
                    <a:p>
                      <a:pPr algn="ctr" fontAlgn="ctr"/>
                      <a:r>
                        <a:rPr lang="en-US" sz="1500" b="1" u="sng" strike="noStrike">
                          <a:effectLst/>
                          <a:hlinkClick r:id="rId3" action="ppaction://hlinkfile"/>
                        </a:rPr>
                        <a:t>Water Bath</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a:effectLst/>
                          <a:hlinkClick r:id="rId3" action="ppaction://hlinkfile"/>
                        </a:rPr>
                        <a:t>محم مائي</a:t>
                      </a:r>
                      <a:endParaRPr lang="ar-SY" sz="1500" b="1" i="0" u="sng" strike="noStrike">
                        <a:solidFill>
                          <a:srgbClr val="0000FF"/>
                        </a:solidFill>
                        <a:effectLst/>
                        <a:latin typeface="Traditional Arabic"/>
                      </a:endParaRPr>
                    </a:p>
                  </a:txBody>
                  <a:tcPr marL="4592" marR="4592" marT="4592" marB="0" anchor="ctr"/>
                </a:tc>
                <a:tc>
                  <a:txBody>
                    <a:bodyPr/>
                    <a:lstStyle/>
                    <a:p>
                      <a:pPr algn="ctr" fontAlgn="ctr"/>
                      <a:r>
                        <a:rPr lang="en-US" sz="1500" b="1" u="sng" strike="noStrike" dirty="0">
                          <a:effectLst/>
                          <a:hlinkClick r:id="rId3" action="ppaction://hlinkfile"/>
                        </a:rPr>
                        <a:t>GL-1</a:t>
                      </a:r>
                      <a:endParaRPr lang="en-US" sz="1500" b="1" i="0" u="sng" strike="noStrike" dirty="0">
                        <a:solidFill>
                          <a:srgbClr val="0000FF"/>
                        </a:solidFill>
                        <a:effectLst/>
                        <a:latin typeface="Times New Roman"/>
                      </a:endParaRPr>
                    </a:p>
                  </a:txBody>
                  <a:tcPr marL="4592" marR="4592" marT="4592" marB="0" anchor="ctr"/>
                </a:tc>
                <a:extLst>
                  <a:ext uri="{0D108BD9-81ED-4DB2-BD59-A6C34878D82A}">
                    <a16:rowId xmlns:a16="http://schemas.microsoft.com/office/drawing/2014/main" val="10002"/>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4" action="ppaction://hlinkfile"/>
                        </a:rPr>
                        <a:t>Table Top Centrifuge,</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a:effectLst/>
                          <a:hlinkClick r:id="rId4" action="ppaction://hlinkfile"/>
                        </a:rPr>
                        <a:t>مثفلة أنابيب (على الطاولة)</a:t>
                      </a:r>
                      <a:endParaRPr lang="ar-SY" sz="1500" b="1" i="0" u="sng" strike="noStrike">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4" action="ppaction://hlinkfile"/>
                        </a:rPr>
                        <a:t>GL-2</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3"/>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5" action="ppaction://hlinkfile"/>
                        </a:rPr>
                        <a:t>Microhematocrit Centrifuge</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a:effectLst/>
                          <a:hlinkClick r:id="rId5" action="ppaction://hlinkfile"/>
                        </a:rPr>
                        <a:t>مثفلة هيماتوكريت</a:t>
                      </a:r>
                      <a:endParaRPr lang="ar-SY" sz="1500" b="1" i="0" u="sng" strike="noStrike">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5" action="ppaction://hlinkfile"/>
                        </a:rPr>
                        <a:t>GL-3</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4"/>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6" action="ppaction://hlinkfile"/>
                        </a:rPr>
                        <a:t>Electronic Balance</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a:effectLst/>
                          <a:hlinkClick r:id="rId6" action="ppaction://hlinkfile"/>
                        </a:rPr>
                        <a:t>ميزان إلكتروني</a:t>
                      </a:r>
                      <a:endParaRPr lang="ar-SY" sz="1500" b="1" i="0" u="sng" strike="noStrike">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6" action="ppaction://hlinkfile"/>
                        </a:rPr>
                        <a:t>GL-4</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5"/>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7" action="ppaction://hlinkfile"/>
                        </a:rPr>
                        <a:t>Laboratory Shaker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smtClean="0">
                          <a:effectLst/>
                          <a:hlinkClick r:id="rId7" action="ppaction://hlinkfile"/>
                        </a:rPr>
                        <a:t>رجاجة </a:t>
                      </a:r>
                      <a:r>
                        <a:rPr lang="ar-SY" sz="1500" b="1" u="sng" strike="noStrike" dirty="0">
                          <a:effectLst/>
                          <a:hlinkClick r:id="rId7" action="ppaction://hlinkfile"/>
                        </a:rPr>
                        <a:t>مخبرية</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7" action="ppaction://hlinkfile"/>
                        </a:rPr>
                        <a:t>GL-5</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6"/>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8" action="ppaction://hlinkfile"/>
                        </a:rPr>
                        <a:t>Water Distilling Unit</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8" action="ppaction://hlinkfile"/>
                        </a:rPr>
                        <a:t>جهاز تقطير ماء</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8" action="ppaction://hlinkfile"/>
                        </a:rPr>
                        <a:t>GL-6</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7"/>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9" action="ppaction://hlinkfile"/>
                        </a:rPr>
                        <a:t>Binocular Microscope</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9" action="ppaction://hlinkfile"/>
                        </a:rPr>
                        <a:t>مجهر ثنائي العينية</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9" action="ppaction://hlinkfile"/>
                        </a:rPr>
                        <a:t>GL-8</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8"/>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0" action="ppaction://hlinkfile"/>
                        </a:rPr>
                        <a:t>Drying Oven</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0" action="ppaction://hlinkfile"/>
                        </a:rPr>
                        <a:t>فرن تجفيف</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0" action="ppaction://hlinkfile"/>
                        </a:rPr>
                        <a:t>GL-9</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09"/>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1" action="ppaction://hlinkfile"/>
                        </a:rPr>
                        <a:t>Blood Refrigerator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1" action="ppaction://hlinkfile"/>
                        </a:rPr>
                        <a:t>براد دم</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1" action="ppaction://hlinkfile"/>
                        </a:rPr>
                        <a:t>GL-10</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0"/>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2" action="ppaction://hlinkfile"/>
                        </a:rPr>
                        <a:t>Laboratory Refrigerator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2" action="ppaction://hlinkfile"/>
                        </a:rPr>
                        <a:t>براد مخبري</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2" action="ppaction://hlinkfile"/>
                        </a:rPr>
                        <a:t>GL-11</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1"/>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3" action="ppaction://hlinkfile"/>
                        </a:rPr>
                        <a:t>Bloods Tubes Shaker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3" action="ppaction://hlinkfile"/>
                        </a:rPr>
                        <a:t>خلاط أنابيب دم</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3" action="ppaction://hlinkfile"/>
                        </a:rPr>
                        <a:t>GL-12</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2"/>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4" action="ppaction://hlinkfile"/>
                        </a:rPr>
                        <a:t>CO2 Incubator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4" action="ppaction://hlinkfile"/>
                        </a:rPr>
                        <a:t>حاضنة </a:t>
                      </a:r>
                      <a:r>
                        <a:rPr lang="en-US" sz="1500" b="1" u="sng" strike="noStrike" dirty="0">
                          <a:effectLst/>
                          <a:hlinkClick r:id="rId14" action="ppaction://hlinkfile"/>
                        </a:rPr>
                        <a:t>CO2</a:t>
                      </a:r>
                      <a:endParaRPr lang="en-US"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4" action="ppaction://hlinkfile"/>
                        </a:rPr>
                        <a:t>GL-13</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3"/>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5" action="ppaction://hlinkfile"/>
                        </a:rPr>
                        <a:t>Hot Plate / Magnetic Stirrer </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5" action="ppaction://hlinkfile"/>
                        </a:rPr>
                        <a:t>سخان مغناطيسي دوار</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5" action="ppaction://hlinkfile"/>
                        </a:rPr>
                        <a:t>GL-16</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4"/>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6" action="ppaction://hlinkfile"/>
                        </a:rPr>
                        <a:t>Test Tubes Holder - Rack</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6" action="ppaction://hlinkfile"/>
                        </a:rPr>
                        <a:t>حمالة أنابيب </a:t>
                      </a:r>
                      <a:r>
                        <a:rPr lang="ar-SY" sz="1500" b="1" u="sng" strike="noStrike" dirty="0" err="1">
                          <a:effectLst/>
                          <a:hlinkClick r:id="rId16" action="ppaction://hlinkfile"/>
                        </a:rPr>
                        <a:t>إختبار</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6" action="ppaction://hlinkfile"/>
                        </a:rPr>
                        <a:t>GL-17</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5"/>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7" action="ppaction://hlinkfile"/>
                        </a:rPr>
                        <a:t>Pipetter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err="1">
                          <a:effectLst/>
                          <a:hlinkClick r:id="rId17" action="ppaction://hlinkfile"/>
                        </a:rPr>
                        <a:t>ممصات</a:t>
                      </a:r>
                      <a:r>
                        <a:rPr lang="ar-SY" sz="1500" b="1" u="sng" strike="noStrike" dirty="0">
                          <a:effectLst/>
                          <a:hlinkClick r:id="rId17" action="ppaction://hlinkfile"/>
                        </a:rPr>
                        <a:t> (متنوعة)</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7" action="ppaction://hlinkfile"/>
                        </a:rPr>
                        <a:t>GL-18</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6"/>
                  </a:ext>
                </a:extLst>
              </a:tr>
              <a:tr h="249329">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8" action="ppaction://hlinkfile"/>
                        </a:rPr>
                        <a:t>Timers</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a:effectLst/>
                          <a:hlinkClick r:id="rId18" action="ppaction://hlinkfile"/>
                        </a:rPr>
                        <a:t>مؤقت زمني</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a:effectLst/>
                          <a:hlinkClick r:id="rId18" action="ppaction://hlinkfile"/>
                        </a:rPr>
                        <a:t>GL-19</a:t>
                      </a:r>
                      <a:endParaRPr lang="en-US" sz="1500" b="1" i="0" u="sng" strike="noStrike">
                        <a:solidFill>
                          <a:srgbClr val="0000FF"/>
                        </a:solidFill>
                        <a:effectLst/>
                        <a:latin typeface="Times New Roman"/>
                      </a:endParaRPr>
                    </a:p>
                  </a:txBody>
                  <a:tcPr marL="4592" marR="4592" marT="4592" marB="0" anchor="ctr"/>
                </a:tc>
                <a:extLst>
                  <a:ext uri="{0D108BD9-81ED-4DB2-BD59-A6C34878D82A}">
                    <a16:rowId xmlns:a16="http://schemas.microsoft.com/office/drawing/2014/main" val="10017"/>
                  </a:ext>
                </a:extLst>
              </a:tr>
              <a:tr h="281396">
                <a:tc vMerge="1">
                  <a:txBody>
                    <a:bodyPr/>
                    <a:lstStyle/>
                    <a:p>
                      <a:endParaRPr lang="en-US"/>
                    </a:p>
                  </a:txBody>
                  <a:tcPr/>
                </a:tc>
                <a:tc vMerge="1">
                  <a:txBody>
                    <a:bodyPr/>
                    <a:lstStyle/>
                    <a:p>
                      <a:endParaRPr lang="en-US"/>
                    </a:p>
                  </a:txBody>
                  <a:tcPr/>
                </a:tc>
                <a:tc>
                  <a:txBody>
                    <a:bodyPr/>
                    <a:lstStyle/>
                    <a:p>
                      <a:pPr algn="ctr" fontAlgn="ctr"/>
                      <a:r>
                        <a:rPr lang="en-US" sz="1500" b="1" u="sng" strike="noStrike">
                          <a:effectLst/>
                          <a:hlinkClick r:id="rId19" action="ppaction://hlinkfile"/>
                        </a:rPr>
                        <a:t>Cell Counter</a:t>
                      </a:r>
                      <a:endParaRPr lang="en-US" sz="1500" b="1" i="0" u="sng" strike="noStrike">
                        <a:solidFill>
                          <a:srgbClr val="0000FF"/>
                        </a:solidFill>
                        <a:effectLst/>
                        <a:latin typeface="Times New Roman"/>
                      </a:endParaRPr>
                    </a:p>
                  </a:txBody>
                  <a:tcPr marL="4592" marR="4592" marT="4592" marB="0" anchor="ctr"/>
                </a:tc>
                <a:tc>
                  <a:txBody>
                    <a:bodyPr/>
                    <a:lstStyle/>
                    <a:p>
                      <a:pPr algn="ctr" rtl="1" fontAlgn="ctr"/>
                      <a:r>
                        <a:rPr lang="ar-SY" sz="1500" b="1" u="sng" strike="noStrike" dirty="0" err="1">
                          <a:effectLst/>
                          <a:hlinkClick r:id="rId19" action="ppaction://hlinkfile"/>
                        </a:rPr>
                        <a:t>عدادة</a:t>
                      </a:r>
                      <a:r>
                        <a:rPr lang="ar-SY" sz="1500" b="1" u="sng" strike="noStrike" dirty="0">
                          <a:effectLst/>
                          <a:hlinkClick r:id="rId19" action="ppaction://hlinkfile"/>
                        </a:rPr>
                        <a:t> صيغة دموية</a:t>
                      </a:r>
                      <a:endParaRPr lang="ar-SY" sz="1500" b="1" i="0" u="sng" strike="noStrike" dirty="0">
                        <a:solidFill>
                          <a:srgbClr val="0000FF"/>
                        </a:solidFill>
                        <a:effectLst/>
                        <a:latin typeface="Traditional Arabic"/>
                      </a:endParaRPr>
                    </a:p>
                  </a:txBody>
                  <a:tcPr marL="4592" marR="4592" marT="4592" marB="0" anchor="ctr"/>
                </a:tc>
                <a:tc>
                  <a:txBody>
                    <a:bodyPr/>
                    <a:lstStyle/>
                    <a:p>
                      <a:pPr algn="ctr" fontAlgn="ctr"/>
                      <a:r>
                        <a:rPr lang="en-US" sz="1500" b="1" u="sng" strike="noStrike" dirty="0">
                          <a:effectLst/>
                          <a:hlinkClick r:id="rId19" action="ppaction://hlinkfile"/>
                        </a:rPr>
                        <a:t>GL-20</a:t>
                      </a:r>
                      <a:endParaRPr lang="en-US" sz="1500" b="1" i="0" u="sng" strike="noStrike" dirty="0">
                        <a:solidFill>
                          <a:srgbClr val="0000FF"/>
                        </a:solidFill>
                        <a:effectLst/>
                        <a:latin typeface="Times New Roman"/>
                      </a:endParaRPr>
                    </a:p>
                  </a:txBody>
                  <a:tcPr marL="4592" marR="4592" marT="4592" marB="0" anchor="ctr"/>
                </a:tc>
                <a:extLst>
                  <a:ext uri="{0D108BD9-81ED-4DB2-BD59-A6C34878D82A}">
                    <a16:rowId xmlns:a16="http://schemas.microsoft.com/office/drawing/2014/main" val="10018"/>
                  </a:ext>
                </a:extLst>
              </a:tr>
            </a:tbl>
          </a:graphicData>
        </a:graphic>
      </p:graphicFrame>
      <p:sp>
        <p:nvSpPr>
          <p:cNvPr id="6" name="TextBox 5"/>
          <p:cNvSpPr txBox="1"/>
          <p:nvPr/>
        </p:nvSpPr>
        <p:spPr>
          <a:xfrm>
            <a:off x="6114898" y="420026"/>
            <a:ext cx="2618024" cy="47705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تجهيزات مخبرية عامة </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2907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3186211" y="420026"/>
            <a:ext cx="5546711" cy="47705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تجهيزات مخبرية تشخيصية مغلقة للاستخدام الفردي</a:t>
            </a:r>
            <a:endParaRPr lang="en-US" sz="2500" b="1" dirty="0">
              <a:solidFill>
                <a:schemeClr val="bg1"/>
              </a:solidFill>
              <a:effectLst>
                <a:outerShdw blurRad="38100" dist="38100" dir="2700000" algn="tl">
                  <a:srgbClr val="000000">
                    <a:alpha val="43137"/>
                  </a:srgbClr>
                </a:outerShdw>
              </a:effectLst>
            </a:endParaRPr>
          </a:p>
        </p:txBody>
      </p:sp>
      <p:sp>
        <p:nvSpPr>
          <p:cNvPr id="4" name="AutoShape 2" descr="Image result for جهاز accu ch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Image result for ‫اجهزة قياس السك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4" y="3657600"/>
            <a:ext cx="272332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اجهزة قياس السك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14" y="3657600"/>
            <a:ext cx="1389320"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16830" y="2420888"/>
            <a:ext cx="4992072" cy="86177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جهاز قياس سكر الدم </a:t>
            </a:r>
            <a:br>
              <a:rPr lang="ar-SY" sz="2500" b="1" dirty="0" smtClean="0">
                <a:solidFill>
                  <a:schemeClr val="bg1"/>
                </a:solidFill>
                <a:effectLst>
                  <a:outerShdw blurRad="38100" dist="38100" dir="2700000" algn="tl">
                    <a:srgbClr val="000000">
                      <a:alpha val="43137"/>
                    </a:srgbClr>
                  </a:outerShdw>
                </a:effectLst>
              </a:rPr>
            </a:br>
            <a:r>
              <a:rPr lang="ar-SY" sz="2500" b="1" dirty="0" smtClean="0">
                <a:solidFill>
                  <a:schemeClr val="bg1"/>
                </a:solidFill>
                <a:effectLst>
                  <a:outerShdw blurRad="38100" dist="38100" dir="2700000" algn="tl">
                    <a:srgbClr val="000000">
                      <a:alpha val="43137"/>
                    </a:srgbClr>
                  </a:outerShdw>
                </a:effectLst>
              </a:rPr>
              <a:t>تم تقديم هدايا الى وزارة الصحة من هذا النوع </a:t>
            </a:r>
            <a:endParaRPr lang="en-US" sz="2500" b="1" dirty="0">
              <a:solidFill>
                <a:schemeClr val="bg1"/>
              </a:solidFill>
              <a:effectLst>
                <a:outerShdw blurRad="38100" dist="38100" dir="2700000" algn="tl">
                  <a:srgbClr val="000000">
                    <a:alpha val="43137"/>
                  </a:srgbClr>
                </a:outerShdw>
              </a:effectLst>
            </a:endParaRPr>
          </a:p>
        </p:txBody>
      </p:sp>
      <p:pic>
        <p:nvPicPr>
          <p:cNvPr id="2057" name="Picture 9" descr="Image result for ‫اجهزة قياس السك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13" y="3657600"/>
            <a:ext cx="201680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اجهزة قياس السك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7235" y="3657600"/>
            <a:ext cx="126661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07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3968476" y="420026"/>
            <a:ext cx="4764446" cy="47705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تجهيزات مخبرية تشخيصية مفتوحة للمشافي</a:t>
            </a:r>
            <a:endParaRPr lang="en-US" sz="2500" b="1" dirty="0">
              <a:solidFill>
                <a:schemeClr val="bg1"/>
              </a:solidFill>
              <a:effectLst>
                <a:outerShdw blurRad="38100" dist="38100" dir="2700000" algn="tl">
                  <a:srgbClr val="000000">
                    <a:alpha val="43137"/>
                  </a:srgbClr>
                </a:outerShdw>
              </a:effectLst>
            </a:endParaRPr>
          </a:p>
        </p:txBody>
      </p:sp>
      <p:sp>
        <p:nvSpPr>
          <p:cNvPr id="4" name="AutoShape 2" descr="Image result for جهاز accu ch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18966010"/>
              </p:ext>
            </p:extLst>
          </p:nvPr>
        </p:nvGraphicFramePr>
        <p:xfrm>
          <a:off x="611561" y="1628800"/>
          <a:ext cx="7056783" cy="314325"/>
        </p:xfrm>
        <a:graphic>
          <a:graphicData uri="http://schemas.openxmlformats.org/drawingml/2006/table">
            <a:tbl>
              <a:tblPr>
                <a:tableStyleId>{16D9F66E-5EB9-4882-86FB-DCBF35E3C3E4}</a:tableStyleId>
              </a:tblPr>
              <a:tblGrid>
                <a:gridCol w="2886866">
                  <a:extLst>
                    <a:ext uri="{9D8B030D-6E8A-4147-A177-3AD203B41FA5}">
                      <a16:colId xmlns:a16="http://schemas.microsoft.com/office/drawing/2014/main" val="20000"/>
                    </a:ext>
                  </a:extLst>
                </a:gridCol>
                <a:gridCol w="2886866">
                  <a:extLst>
                    <a:ext uri="{9D8B030D-6E8A-4147-A177-3AD203B41FA5}">
                      <a16:colId xmlns:a16="http://schemas.microsoft.com/office/drawing/2014/main" val="20001"/>
                    </a:ext>
                  </a:extLst>
                </a:gridCol>
                <a:gridCol w="1283051">
                  <a:extLst>
                    <a:ext uri="{9D8B030D-6E8A-4147-A177-3AD203B41FA5}">
                      <a16:colId xmlns:a16="http://schemas.microsoft.com/office/drawing/2014/main" val="20002"/>
                    </a:ext>
                  </a:extLst>
                </a:gridCol>
              </a:tblGrid>
              <a:tr h="0">
                <a:tc>
                  <a:txBody>
                    <a:bodyPr/>
                    <a:lstStyle/>
                    <a:p>
                      <a:pPr algn="ctr" fontAlgn="ctr"/>
                      <a:r>
                        <a:rPr lang="en-US" sz="2000" u="sng" strike="noStrike" dirty="0">
                          <a:effectLst/>
                          <a:hlinkClick r:id="rId3" action="ppaction://hlinkfile"/>
                        </a:rPr>
                        <a:t>Spectrophotometer </a:t>
                      </a:r>
                      <a:endParaRPr lang="en-US" sz="2000" b="0" i="0" u="sng" strike="noStrike" dirty="0">
                        <a:solidFill>
                          <a:srgbClr val="0000FF"/>
                        </a:solidFill>
                        <a:effectLst/>
                        <a:latin typeface="Times New Roman"/>
                      </a:endParaRPr>
                    </a:p>
                  </a:txBody>
                  <a:tcPr marL="9525" marR="9525" marT="9525" marB="0" anchor="ctr"/>
                </a:tc>
                <a:tc>
                  <a:txBody>
                    <a:bodyPr/>
                    <a:lstStyle/>
                    <a:p>
                      <a:pPr algn="ctr" rtl="1" fontAlgn="ctr"/>
                      <a:r>
                        <a:rPr lang="ar-SY" sz="2000" u="sng" strike="noStrike">
                          <a:effectLst/>
                          <a:hlinkClick r:id="rId3" action="ppaction://hlinkfile"/>
                        </a:rPr>
                        <a:t>مقياس طيف ضوئي</a:t>
                      </a:r>
                      <a:endParaRPr lang="ar-SY" sz="2000" b="0" i="0" u="sng" strike="noStrike">
                        <a:solidFill>
                          <a:srgbClr val="0000FF"/>
                        </a:solidFill>
                        <a:effectLst/>
                        <a:latin typeface="Traditional Arabic"/>
                      </a:endParaRPr>
                    </a:p>
                  </a:txBody>
                  <a:tcPr marL="9525" marR="9525" marT="9525" marB="0" anchor="ctr"/>
                </a:tc>
                <a:tc>
                  <a:txBody>
                    <a:bodyPr/>
                    <a:lstStyle/>
                    <a:p>
                      <a:pPr algn="ctr" fontAlgn="ctr"/>
                      <a:r>
                        <a:rPr lang="en-US" sz="2000" u="sng" strike="noStrike" dirty="0">
                          <a:effectLst/>
                          <a:hlinkClick r:id="rId3" action="ppaction://hlinkfile"/>
                        </a:rPr>
                        <a:t>DL-9</a:t>
                      </a:r>
                      <a:endParaRPr lang="en-US" sz="2000" b="0" i="0" u="sng" strike="noStrike" dirty="0">
                        <a:solidFill>
                          <a:srgbClr val="0000FF"/>
                        </a:solidFill>
                        <a:effectLst/>
                        <a:latin typeface="Times New Roman"/>
                      </a:endParaRPr>
                    </a:p>
                  </a:txBody>
                  <a:tcPr marL="9525" marR="9525" marT="9525" marB="0" anchor="ctr"/>
                </a:tc>
                <a:extLst>
                  <a:ext uri="{0D108BD9-81ED-4DB2-BD59-A6C34878D82A}">
                    <a16:rowId xmlns:a16="http://schemas.microsoft.com/office/drawing/2014/main" val="10000"/>
                  </a:ext>
                </a:extLst>
              </a:tr>
            </a:tbl>
          </a:graphicData>
        </a:graphic>
      </p:graphicFrame>
      <p:pic>
        <p:nvPicPr>
          <p:cNvPr id="81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337" y="3348037"/>
            <a:ext cx="234603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601" y="3348037"/>
            <a:ext cx="28088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457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405275" y="420026"/>
            <a:ext cx="7327647" cy="47705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تجهيزات مخبرية تشخيصية للمشافي مغلقة على مواد الشركة الصانعة</a:t>
            </a:r>
            <a:endParaRPr lang="en-US" sz="2500" b="1" dirty="0">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720033422"/>
              </p:ext>
            </p:extLst>
          </p:nvPr>
        </p:nvGraphicFramePr>
        <p:xfrm>
          <a:off x="899593" y="1505352"/>
          <a:ext cx="7163737" cy="2262734"/>
        </p:xfrm>
        <a:graphic>
          <a:graphicData uri="http://schemas.openxmlformats.org/drawingml/2006/table">
            <a:tbl>
              <a:tblPr>
                <a:tableStyleId>{16D9F66E-5EB9-4882-86FB-DCBF35E3C3E4}</a:tableStyleId>
              </a:tblPr>
              <a:tblGrid>
                <a:gridCol w="3368309">
                  <a:extLst>
                    <a:ext uri="{9D8B030D-6E8A-4147-A177-3AD203B41FA5}">
                      <a16:colId xmlns:a16="http://schemas.microsoft.com/office/drawing/2014/main" val="20000"/>
                    </a:ext>
                  </a:extLst>
                </a:gridCol>
                <a:gridCol w="2627604">
                  <a:extLst>
                    <a:ext uri="{9D8B030D-6E8A-4147-A177-3AD203B41FA5}">
                      <a16:colId xmlns:a16="http://schemas.microsoft.com/office/drawing/2014/main" val="20001"/>
                    </a:ext>
                  </a:extLst>
                </a:gridCol>
                <a:gridCol w="1167824">
                  <a:extLst>
                    <a:ext uri="{9D8B030D-6E8A-4147-A177-3AD203B41FA5}">
                      <a16:colId xmlns:a16="http://schemas.microsoft.com/office/drawing/2014/main" val="20002"/>
                    </a:ext>
                  </a:extLst>
                </a:gridCol>
              </a:tblGrid>
              <a:tr h="813428">
                <a:tc>
                  <a:txBody>
                    <a:bodyPr/>
                    <a:lstStyle/>
                    <a:p>
                      <a:pPr algn="ctr" fontAlgn="ctr"/>
                      <a:r>
                        <a:rPr lang="en-US" sz="1500" b="1" u="sng" strike="noStrike" dirty="0">
                          <a:effectLst/>
                          <a:hlinkClick r:id="rId3" action="ppaction://hlinkfile"/>
                        </a:rPr>
                        <a:t>Hematology Analyzer , Automated</a:t>
                      </a:r>
                      <a:endParaRPr lang="en-US" sz="1500" b="1" i="0" u="sng" strike="noStrike" dirty="0">
                        <a:solidFill>
                          <a:srgbClr val="0000FF"/>
                        </a:solidFill>
                        <a:effectLst/>
                        <a:latin typeface="Times New Roman"/>
                      </a:endParaRPr>
                    </a:p>
                  </a:txBody>
                  <a:tcPr marL="9525" marR="9525" marT="9525" marB="0" anchor="ctr"/>
                </a:tc>
                <a:tc>
                  <a:txBody>
                    <a:bodyPr/>
                    <a:lstStyle/>
                    <a:p>
                      <a:pPr algn="ctr" rtl="1" fontAlgn="ctr"/>
                      <a:r>
                        <a:rPr lang="ar-SY" sz="1500" b="1" u="sng" strike="noStrike">
                          <a:effectLst/>
                          <a:hlinkClick r:id="rId3" action="ppaction://hlinkfile"/>
                        </a:rPr>
                        <a:t>جهاز تحليل دمويات آلي </a:t>
                      </a:r>
                      <a:endParaRPr lang="ar-SY" sz="1500" b="1" i="0" u="sng" strike="noStrike">
                        <a:solidFill>
                          <a:srgbClr val="0000FF"/>
                        </a:solidFill>
                        <a:effectLst/>
                        <a:latin typeface="Traditional Arabic"/>
                      </a:endParaRPr>
                    </a:p>
                  </a:txBody>
                  <a:tcPr marL="9525" marR="9525" marT="9525" marB="0" anchor="ctr"/>
                </a:tc>
                <a:tc>
                  <a:txBody>
                    <a:bodyPr/>
                    <a:lstStyle/>
                    <a:p>
                      <a:pPr algn="ctr" fontAlgn="ctr"/>
                      <a:r>
                        <a:rPr lang="en-US" sz="1500" b="1" u="sng" strike="noStrike" dirty="0">
                          <a:effectLst/>
                          <a:hlinkClick r:id="rId3" action="ppaction://hlinkfile"/>
                        </a:rPr>
                        <a:t>DL-3</a:t>
                      </a:r>
                      <a:endParaRPr lang="en-US" sz="1500" b="1" i="0" u="sng" strike="noStrike" dirty="0">
                        <a:solidFill>
                          <a:srgbClr val="0000FF"/>
                        </a:solidFill>
                        <a:effectLst/>
                        <a:latin typeface="Times New Roman"/>
                      </a:endParaRPr>
                    </a:p>
                  </a:txBody>
                  <a:tcPr marL="9525" marR="9525" marT="9525" marB="0" anchor="ctr"/>
                </a:tc>
                <a:extLst>
                  <a:ext uri="{0D108BD9-81ED-4DB2-BD59-A6C34878D82A}">
                    <a16:rowId xmlns:a16="http://schemas.microsoft.com/office/drawing/2014/main" val="10000"/>
                  </a:ext>
                </a:extLst>
              </a:tr>
              <a:tr h="483102">
                <a:tc>
                  <a:txBody>
                    <a:bodyPr/>
                    <a:lstStyle/>
                    <a:p>
                      <a:pPr algn="ctr" fontAlgn="ctr"/>
                      <a:r>
                        <a:rPr lang="en-US" sz="1500" b="1" u="sng" strike="noStrike">
                          <a:effectLst/>
                          <a:hlinkClick r:id="rId4" action="ppaction://hlinkfile"/>
                        </a:rPr>
                        <a:t>Electrolyte Analyzer</a:t>
                      </a:r>
                      <a:endParaRPr lang="en-US" sz="1500" b="1" i="0" u="sng" strike="noStrike">
                        <a:solidFill>
                          <a:srgbClr val="0000FF"/>
                        </a:solidFill>
                        <a:effectLst/>
                        <a:latin typeface="Times New Roman"/>
                      </a:endParaRPr>
                    </a:p>
                  </a:txBody>
                  <a:tcPr marL="9525" marR="9525" marT="9525" marB="0" anchor="ctr"/>
                </a:tc>
                <a:tc>
                  <a:txBody>
                    <a:bodyPr/>
                    <a:lstStyle/>
                    <a:p>
                      <a:pPr algn="ctr" rtl="1" fontAlgn="ctr"/>
                      <a:r>
                        <a:rPr lang="ar-SY" sz="1500" b="1" u="sng" strike="noStrike">
                          <a:effectLst/>
                          <a:hlinkClick r:id="rId4" action="ppaction://hlinkfile"/>
                        </a:rPr>
                        <a:t>جهاز قياس الشوارد </a:t>
                      </a:r>
                      <a:endParaRPr lang="ar-SY" sz="1500" b="1" i="0" u="sng" strike="noStrike">
                        <a:solidFill>
                          <a:srgbClr val="0000FF"/>
                        </a:solidFill>
                        <a:effectLst/>
                        <a:latin typeface="Traditional Arabic"/>
                      </a:endParaRPr>
                    </a:p>
                  </a:txBody>
                  <a:tcPr marL="9525" marR="9525" marT="9525" marB="0" anchor="ctr"/>
                </a:tc>
                <a:tc>
                  <a:txBody>
                    <a:bodyPr/>
                    <a:lstStyle/>
                    <a:p>
                      <a:pPr algn="ctr" fontAlgn="ctr"/>
                      <a:r>
                        <a:rPr lang="en-US" sz="1500" b="1" u="sng" strike="noStrike">
                          <a:effectLst/>
                          <a:hlinkClick r:id="rId4" action="ppaction://hlinkfile"/>
                        </a:rPr>
                        <a:t>DL-5</a:t>
                      </a:r>
                      <a:endParaRPr lang="en-US" sz="1500" b="1" i="0" u="sng" strike="noStrike">
                        <a:solidFill>
                          <a:srgbClr val="0000FF"/>
                        </a:solidFill>
                        <a:effectLst/>
                        <a:latin typeface="Times New Roman"/>
                      </a:endParaRPr>
                    </a:p>
                  </a:txBody>
                  <a:tcPr marL="9525" marR="9525" marT="9525" marB="0" anchor="ctr"/>
                </a:tc>
                <a:extLst>
                  <a:ext uri="{0D108BD9-81ED-4DB2-BD59-A6C34878D82A}">
                    <a16:rowId xmlns:a16="http://schemas.microsoft.com/office/drawing/2014/main" val="10001"/>
                  </a:ext>
                </a:extLst>
              </a:tr>
              <a:tr h="483102">
                <a:tc>
                  <a:txBody>
                    <a:bodyPr/>
                    <a:lstStyle/>
                    <a:p>
                      <a:pPr algn="ctr" fontAlgn="ctr"/>
                      <a:r>
                        <a:rPr lang="en-US" sz="1500" b="1" u="sng" strike="noStrike">
                          <a:effectLst/>
                          <a:hlinkClick r:id="rId5" action="ppaction://hlinkfile"/>
                        </a:rPr>
                        <a:t>Blood Gas/PH Analyzer </a:t>
                      </a:r>
                      <a:endParaRPr lang="en-US" sz="1500" b="1" i="0" u="sng" strike="noStrike">
                        <a:solidFill>
                          <a:srgbClr val="0000FF"/>
                        </a:solidFill>
                        <a:effectLst/>
                        <a:latin typeface="Times New Roman"/>
                      </a:endParaRPr>
                    </a:p>
                  </a:txBody>
                  <a:tcPr marL="9525" marR="9525" marT="9525" marB="0" anchor="ctr"/>
                </a:tc>
                <a:tc>
                  <a:txBody>
                    <a:bodyPr/>
                    <a:lstStyle/>
                    <a:p>
                      <a:pPr algn="ctr" rtl="1" fontAlgn="ctr"/>
                      <a:r>
                        <a:rPr lang="ar-SY" sz="1500" b="1" u="sng" strike="noStrike" dirty="0">
                          <a:effectLst/>
                          <a:hlinkClick r:id="rId5" action="ppaction://hlinkfile"/>
                        </a:rPr>
                        <a:t>جهاز تحليل غازات الدم</a:t>
                      </a:r>
                      <a:endParaRPr lang="ar-SY" sz="1500" b="1" i="0" u="sng" strike="noStrike" dirty="0">
                        <a:solidFill>
                          <a:srgbClr val="0000FF"/>
                        </a:solidFill>
                        <a:effectLst/>
                        <a:latin typeface="Traditional Arabic"/>
                      </a:endParaRPr>
                    </a:p>
                  </a:txBody>
                  <a:tcPr marL="9525" marR="9525" marT="9525" marB="0" anchor="ctr"/>
                </a:tc>
                <a:tc>
                  <a:txBody>
                    <a:bodyPr/>
                    <a:lstStyle/>
                    <a:p>
                      <a:pPr algn="ctr" fontAlgn="ctr"/>
                      <a:r>
                        <a:rPr lang="en-US" sz="1500" b="1" u="sng" strike="noStrike" dirty="0">
                          <a:effectLst/>
                          <a:hlinkClick r:id="rId5" action="ppaction://hlinkfile"/>
                        </a:rPr>
                        <a:t>DL-6</a:t>
                      </a:r>
                      <a:endParaRPr lang="en-US" sz="1500" b="1" i="0" u="sng" strike="noStrike" dirty="0">
                        <a:solidFill>
                          <a:srgbClr val="0000FF"/>
                        </a:solidFill>
                        <a:effectLst/>
                        <a:latin typeface="Times New Roman"/>
                      </a:endParaRPr>
                    </a:p>
                  </a:txBody>
                  <a:tcPr marL="9525" marR="9525" marT="9525" marB="0" anchor="ctr"/>
                </a:tc>
                <a:extLst>
                  <a:ext uri="{0D108BD9-81ED-4DB2-BD59-A6C34878D82A}">
                    <a16:rowId xmlns:a16="http://schemas.microsoft.com/office/drawing/2014/main" val="10002"/>
                  </a:ext>
                </a:extLst>
              </a:tr>
              <a:tr h="483102">
                <a:tc>
                  <a:txBody>
                    <a:bodyPr/>
                    <a:lstStyle/>
                    <a:p>
                      <a:pPr algn="ctr" fontAlgn="ctr"/>
                      <a:r>
                        <a:rPr lang="en-US" sz="1500" b="1" i="0" u="sng" strike="noStrike" dirty="0" smtClean="0">
                          <a:solidFill>
                            <a:srgbClr val="0000FF"/>
                          </a:solidFill>
                          <a:effectLst/>
                          <a:latin typeface="Times New Roman"/>
                        </a:rPr>
                        <a:t>Hormone &amp; </a:t>
                      </a:r>
                      <a:r>
                        <a:rPr lang="en-US" sz="1500" b="1" i="0" u="sng" strike="noStrike" dirty="0" err="1" smtClean="0">
                          <a:solidFill>
                            <a:srgbClr val="0000FF"/>
                          </a:solidFill>
                          <a:effectLst/>
                          <a:latin typeface="Times New Roman"/>
                        </a:rPr>
                        <a:t>Immuonassy</a:t>
                      </a:r>
                      <a:r>
                        <a:rPr lang="en-US" sz="1500" b="1" i="0" u="sng" strike="noStrike" dirty="0" smtClean="0">
                          <a:solidFill>
                            <a:srgbClr val="0000FF"/>
                          </a:solidFill>
                          <a:effectLst/>
                          <a:latin typeface="Times New Roman"/>
                        </a:rPr>
                        <a:t> analyzer ,Automated</a:t>
                      </a:r>
                      <a:endParaRPr lang="en-US" sz="1500" b="1" i="0" u="sng" strike="noStrike" dirty="0">
                        <a:solidFill>
                          <a:srgbClr val="0000FF"/>
                        </a:solidFill>
                        <a:effectLst/>
                        <a:latin typeface="Times New Roman"/>
                      </a:endParaRPr>
                    </a:p>
                  </a:txBody>
                  <a:tcPr marL="9525" marR="9525" marT="9525" marB="0" anchor="ctr"/>
                </a:tc>
                <a:tc>
                  <a:txBody>
                    <a:bodyPr/>
                    <a:lstStyle/>
                    <a:p>
                      <a:pPr algn="ctr" rtl="1" fontAlgn="ctr"/>
                      <a:r>
                        <a:rPr lang="ar-SY" sz="1500" b="1" i="0" u="sng" strike="noStrike" dirty="0" smtClean="0">
                          <a:solidFill>
                            <a:srgbClr val="0000FF"/>
                          </a:solidFill>
                          <a:effectLst/>
                          <a:latin typeface="Traditional Arabic"/>
                        </a:rPr>
                        <a:t>جهاز تحليل هرمونات آلي</a:t>
                      </a:r>
                      <a:endParaRPr lang="ar-SY" sz="1500" b="1" i="0" u="sng" strike="noStrike" dirty="0">
                        <a:solidFill>
                          <a:srgbClr val="0000FF"/>
                        </a:solidFill>
                        <a:effectLst/>
                        <a:latin typeface="Traditional Arabic"/>
                      </a:endParaRPr>
                    </a:p>
                  </a:txBody>
                  <a:tcPr marL="9525" marR="9525" marT="9525" marB="0" anchor="ctr"/>
                </a:tc>
                <a:tc>
                  <a:txBody>
                    <a:bodyPr/>
                    <a:lstStyle/>
                    <a:p>
                      <a:pPr algn="ctr" fontAlgn="ctr"/>
                      <a:r>
                        <a:rPr lang="en-US" sz="1500" b="1" i="0" u="sng" strike="noStrike" dirty="0" smtClean="0">
                          <a:solidFill>
                            <a:srgbClr val="0000FF"/>
                          </a:solidFill>
                          <a:effectLst/>
                          <a:latin typeface="Times New Roman"/>
                        </a:rPr>
                        <a:t>LAB-2</a:t>
                      </a:r>
                      <a:endParaRPr lang="en-US" sz="1500" b="1" i="0" u="sng" strike="noStrike" dirty="0">
                        <a:solidFill>
                          <a:srgbClr val="0000FF"/>
                        </a:solidFill>
                        <a:effectLst/>
                        <a:latin typeface="Times New Roman"/>
                      </a:endParaRPr>
                    </a:p>
                  </a:txBody>
                  <a:tcPr marL="9525" marR="9525" marT="9525" marB="0" anchor="ctr"/>
                </a:tc>
                <a:extLst>
                  <a:ext uri="{0D108BD9-81ED-4DB2-BD59-A6C34878D82A}">
                    <a16:rowId xmlns:a16="http://schemas.microsoft.com/office/drawing/2014/main" val="10003"/>
                  </a:ext>
                </a:extLst>
              </a:tr>
            </a:tbl>
          </a:graphicData>
        </a:graphic>
      </p:graphicFrame>
      <p:sp>
        <p:nvSpPr>
          <p:cNvPr id="4" name="AutoShape 2" descr="Image result for جهاز accu ch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جهاز غازات الد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600" y="4074879"/>
            <a:ext cx="219456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جهاز هيماتولوجي دمويات‬‎"/>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sysmex laborato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2994" y="4074879"/>
            <a:ext cx="149969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2989" y="4074879"/>
            <a:ext cx="18340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407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211312" y="420026"/>
            <a:ext cx="7521610" cy="477054"/>
          </a:xfrm>
          <a:prstGeom prst="rect">
            <a:avLst/>
          </a:prstGeom>
          <a:noFill/>
        </p:spPr>
        <p:txBody>
          <a:bodyPr wrap="none" rtlCol="0">
            <a:spAutoFit/>
          </a:bodyPr>
          <a:lstStyle/>
          <a:p>
            <a:r>
              <a:rPr lang="ar-SY" sz="2500" b="1" dirty="0" smtClean="0">
                <a:solidFill>
                  <a:schemeClr val="bg1"/>
                </a:solidFill>
                <a:effectLst>
                  <a:outerShdw blurRad="38100" dist="38100" dir="2700000" algn="tl">
                    <a:srgbClr val="000000">
                      <a:alpha val="43137"/>
                    </a:srgbClr>
                  </a:outerShdw>
                </a:effectLst>
              </a:rPr>
              <a:t>تجهيزات مخبرية تشخيصية ممكن أن تكون مفتوحة أو مغلقة للمشافي  </a:t>
            </a:r>
            <a:endParaRPr lang="en-US" sz="2500" b="1" dirty="0">
              <a:solidFill>
                <a:schemeClr val="bg1"/>
              </a:solidFill>
              <a:effectLst>
                <a:outerShdw blurRad="38100" dist="38100" dir="2700000" algn="tl">
                  <a:srgbClr val="000000">
                    <a:alpha val="43137"/>
                  </a:srgbClr>
                </a:outerShdw>
              </a:effectLst>
            </a:endParaRPr>
          </a:p>
        </p:txBody>
      </p:sp>
      <p:sp>
        <p:nvSpPr>
          <p:cNvPr id="4" name="AutoShape 2" descr="Image result for جهاز accu ch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جهاز هيماتولوجي دمويات‬‎"/>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003569985"/>
              </p:ext>
            </p:extLst>
          </p:nvPr>
        </p:nvGraphicFramePr>
        <p:xfrm>
          <a:off x="626016" y="1772816"/>
          <a:ext cx="8106906" cy="1123181"/>
        </p:xfrm>
        <a:graphic>
          <a:graphicData uri="http://schemas.openxmlformats.org/drawingml/2006/table">
            <a:tbl>
              <a:tblPr>
                <a:tableStyleId>{16D9F66E-5EB9-4882-86FB-DCBF35E3C3E4}</a:tableStyleId>
              </a:tblPr>
              <a:tblGrid>
                <a:gridCol w="4074458">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504056">
                <a:tc>
                  <a:txBody>
                    <a:bodyPr/>
                    <a:lstStyle/>
                    <a:p>
                      <a:pPr algn="ctr" fontAlgn="ctr"/>
                      <a:r>
                        <a:rPr lang="en-US" sz="2000" u="sng" strike="noStrike" dirty="0">
                          <a:effectLst/>
                          <a:hlinkClick r:id="rId3" action="ppaction://hlinkfile"/>
                        </a:rPr>
                        <a:t>Electrophoresis</a:t>
                      </a:r>
                      <a:endParaRPr lang="en-US" sz="2000" b="0" i="0" u="sng" strike="noStrike" dirty="0">
                        <a:solidFill>
                          <a:srgbClr val="0000FF"/>
                        </a:solidFill>
                        <a:effectLst/>
                        <a:latin typeface="Times New Roman"/>
                      </a:endParaRPr>
                    </a:p>
                  </a:txBody>
                  <a:tcPr marL="9525" marR="9525" marT="9525" marB="0" anchor="ctr"/>
                </a:tc>
                <a:tc>
                  <a:txBody>
                    <a:bodyPr/>
                    <a:lstStyle/>
                    <a:p>
                      <a:pPr algn="ctr" rtl="1" fontAlgn="ctr"/>
                      <a:r>
                        <a:rPr lang="ar-SY" sz="2000" u="sng" strike="noStrike" dirty="0">
                          <a:effectLst/>
                          <a:hlinkClick r:id="rId3" action="ppaction://hlinkfile"/>
                        </a:rPr>
                        <a:t>جهاز رحلان كهربائي</a:t>
                      </a:r>
                      <a:endParaRPr lang="ar-SY" sz="2000" b="0" i="0" u="sng" strike="noStrike" dirty="0">
                        <a:solidFill>
                          <a:srgbClr val="0000FF"/>
                        </a:solidFill>
                        <a:effectLst/>
                        <a:latin typeface="Traditional Arabic"/>
                      </a:endParaRPr>
                    </a:p>
                  </a:txBody>
                  <a:tcPr marL="9525" marR="9525" marT="9525" marB="0" anchor="ctr"/>
                </a:tc>
                <a:tc>
                  <a:txBody>
                    <a:bodyPr/>
                    <a:lstStyle/>
                    <a:p>
                      <a:pPr algn="ctr" fontAlgn="ctr"/>
                      <a:r>
                        <a:rPr lang="en-US" sz="2000" u="sng" strike="noStrike" dirty="0">
                          <a:effectLst/>
                          <a:hlinkClick r:id="rId3" action="ppaction://hlinkfile"/>
                        </a:rPr>
                        <a:t>DL-7</a:t>
                      </a:r>
                      <a:endParaRPr lang="en-US" sz="2000" b="0" i="0" u="sng" strike="noStrike" dirty="0">
                        <a:solidFill>
                          <a:srgbClr val="0000FF"/>
                        </a:solidFill>
                        <a:effectLst/>
                        <a:latin typeface="Times New Roman"/>
                      </a:endParaRPr>
                    </a:p>
                  </a:txBody>
                  <a:tcPr marL="9525" marR="9525" marT="9525" marB="0" anchor="ctr"/>
                </a:tc>
                <a:extLst>
                  <a:ext uri="{0D108BD9-81ED-4DB2-BD59-A6C34878D82A}">
                    <a16:rowId xmlns:a16="http://schemas.microsoft.com/office/drawing/2014/main" val="10000"/>
                  </a:ext>
                </a:extLst>
              </a:tr>
              <a:tr h="0">
                <a:tc>
                  <a:txBody>
                    <a:bodyPr/>
                    <a:lstStyle/>
                    <a:p>
                      <a:pPr algn="ctr" fontAlgn="ctr"/>
                      <a:r>
                        <a:rPr lang="en-US" sz="2000" u="sng" strike="noStrike">
                          <a:effectLst/>
                          <a:hlinkClick r:id="rId4" action="ppaction://hlinkfile"/>
                        </a:rPr>
                        <a:t>Clinical Chemistry Analyzer , Automated</a:t>
                      </a:r>
                      <a:endParaRPr lang="en-US" sz="2000" b="0" i="0" u="sng" strike="noStrike">
                        <a:solidFill>
                          <a:srgbClr val="0000FF"/>
                        </a:solidFill>
                        <a:effectLst/>
                        <a:latin typeface="Times New Roman"/>
                      </a:endParaRPr>
                    </a:p>
                  </a:txBody>
                  <a:tcPr marL="9525" marR="9525" marT="9525" marB="0" anchor="ctr"/>
                </a:tc>
                <a:tc>
                  <a:txBody>
                    <a:bodyPr/>
                    <a:lstStyle/>
                    <a:p>
                      <a:pPr algn="ctr" rtl="1" fontAlgn="ctr"/>
                      <a:r>
                        <a:rPr lang="ar-SY" sz="2000" u="sng" strike="noStrike">
                          <a:effectLst/>
                          <a:hlinkClick r:id="rId4" action="ppaction://hlinkfile"/>
                        </a:rPr>
                        <a:t>جهاز تحليل آلي كيميائي</a:t>
                      </a:r>
                      <a:endParaRPr lang="ar-SY" sz="2000" b="0" i="0" u="sng" strike="noStrike">
                        <a:solidFill>
                          <a:srgbClr val="0000FF"/>
                        </a:solidFill>
                        <a:effectLst/>
                        <a:latin typeface="Traditional Arabic"/>
                      </a:endParaRPr>
                    </a:p>
                  </a:txBody>
                  <a:tcPr marL="9525" marR="9525" marT="9525" marB="0" anchor="ctr"/>
                </a:tc>
                <a:tc>
                  <a:txBody>
                    <a:bodyPr/>
                    <a:lstStyle/>
                    <a:p>
                      <a:pPr algn="ctr" fontAlgn="ctr"/>
                      <a:r>
                        <a:rPr lang="en-US" sz="2000" u="sng" strike="noStrike" dirty="0">
                          <a:effectLst/>
                          <a:hlinkClick r:id="rId4" action="ppaction://hlinkfile"/>
                        </a:rPr>
                        <a:t>DL-2</a:t>
                      </a:r>
                      <a:endParaRPr lang="en-US" sz="2000" b="0" i="0" u="sng" strike="noStrike" dirty="0">
                        <a:solidFill>
                          <a:srgbClr val="0000FF"/>
                        </a:solidFill>
                        <a:effectLst/>
                        <a:latin typeface="Times New Roman"/>
                      </a:endParaRPr>
                    </a:p>
                  </a:txBody>
                  <a:tcPr marL="9525" marR="9525" marT="9525" marB="0" anchor="ctr"/>
                </a:tc>
                <a:extLst>
                  <a:ext uri="{0D108BD9-81ED-4DB2-BD59-A6C34878D82A}">
                    <a16:rowId xmlns:a16="http://schemas.microsoft.com/office/drawing/2014/main" val="10001"/>
                  </a:ext>
                </a:extLst>
              </a:tr>
            </a:tbl>
          </a:graphicData>
        </a:graphic>
      </p:graphicFrame>
      <p:pic>
        <p:nvPicPr>
          <p:cNvPr id="614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390" y="3463458"/>
            <a:ext cx="262758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801" y="3453617"/>
            <a:ext cx="32235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322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185689" y="508183"/>
            <a:ext cx="7229375" cy="1631216"/>
          </a:xfrm>
          <a:prstGeom prst="rect">
            <a:avLst/>
          </a:prstGeom>
        </p:spPr>
        <p:txBody>
          <a:bodyPr wrap="square">
            <a:spAutoFit/>
          </a:bodyPr>
          <a:lstStyle/>
          <a:p>
            <a:r>
              <a:rPr lang="ar-YE" sz="2500" b="1" dirty="0">
                <a:solidFill>
                  <a:schemeClr val="accent3">
                    <a:lumMod val="40000"/>
                    <a:lumOff val="60000"/>
                  </a:schemeClr>
                </a:solidFill>
                <a:effectLst>
                  <a:outerShdw blurRad="38100" dist="38100" dir="2700000" algn="tl">
                    <a:srgbClr val="000000">
                      <a:alpha val="43137"/>
                    </a:srgbClr>
                  </a:outerShdw>
                </a:effectLst>
              </a:rPr>
              <a:t>إشارة الى تقديم بعض الشركات العاملة في مجال </a:t>
            </a:r>
            <a:r>
              <a:rPr lang="ar-YE" sz="2500" b="1" u="sng" dirty="0">
                <a:solidFill>
                  <a:schemeClr val="accent3">
                    <a:lumMod val="40000"/>
                    <a:lumOff val="60000"/>
                  </a:schemeClr>
                </a:solidFill>
                <a:effectLst>
                  <a:outerShdw blurRad="38100" dist="38100" dir="2700000" algn="tl">
                    <a:srgbClr val="000000">
                      <a:alpha val="43137"/>
                    </a:srgbClr>
                  </a:outerShdw>
                </a:effectLst>
              </a:rPr>
              <a:t>التجهيزات المخبرية</a:t>
            </a:r>
            <a:r>
              <a:rPr lang="ar-YE" sz="2500" b="1" dirty="0">
                <a:solidFill>
                  <a:schemeClr val="accent3">
                    <a:lumMod val="40000"/>
                    <a:lumOff val="60000"/>
                  </a:schemeClr>
                </a:solidFill>
                <a:effectLst>
                  <a:outerShdw blurRad="38100" dist="38100" dir="2700000" algn="tl">
                    <a:srgbClr val="000000">
                      <a:alpha val="43137"/>
                    </a:srgbClr>
                  </a:outerShdw>
                </a:effectLst>
              </a:rPr>
              <a:t> </a:t>
            </a:r>
            <a:r>
              <a:rPr lang="ar-SY" sz="2500" b="1" dirty="0" smtClean="0">
                <a:solidFill>
                  <a:schemeClr val="accent3">
                    <a:lumMod val="40000"/>
                    <a:lumOff val="60000"/>
                  </a:schemeClr>
                </a:solidFill>
                <a:effectLst>
                  <a:outerShdw blurRad="38100" dist="38100" dir="2700000" algn="tl">
                    <a:srgbClr val="000000">
                      <a:alpha val="43137"/>
                    </a:srgbClr>
                  </a:outerShdw>
                </a:effectLst>
              </a:rPr>
              <a:t>والمنظمات والأفراد ب</a:t>
            </a:r>
            <a:r>
              <a:rPr lang="ar-YE" sz="2500" b="1" dirty="0" smtClean="0">
                <a:solidFill>
                  <a:schemeClr val="accent3">
                    <a:lumMod val="40000"/>
                    <a:lumOff val="60000"/>
                  </a:schemeClr>
                </a:solidFill>
                <a:effectLst>
                  <a:outerShdw blurRad="38100" dist="38100" dir="2700000" algn="tl">
                    <a:srgbClr val="000000">
                      <a:alpha val="43137"/>
                    </a:srgbClr>
                  </a:outerShdw>
                </a:effectLst>
              </a:rPr>
              <a:t>هدايا </a:t>
            </a:r>
            <a:r>
              <a:rPr lang="ar-YE" sz="2500" b="1" dirty="0">
                <a:solidFill>
                  <a:schemeClr val="accent3">
                    <a:lumMod val="40000"/>
                    <a:lumOff val="60000"/>
                  </a:schemeClr>
                </a:solidFill>
                <a:effectLst>
                  <a:outerShdw blurRad="38100" dist="38100" dir="2700000" algn="tl">
                    <a:srgbClr val="000000">
                      <a:alpha val="43137"/>
                    </a:srgbClr>
                  </a:outerShdw>
                </a:effectLst>
              </a:rPr>
              <a:t>الى وزارة الصحة عن طريق الهيئات العامة ومديريات الصحة ونظرا لما </a:t>
            </a:r>
            <a:r>
              <a:rPr lang="ar-YE" sz="2500" b="1" dirty="0" err="1" smtClean="0">
                <a:solidFill>
                  <a:schemeClr val="accent3">
                    <a:lumMod val="40000"/>
                    <a:lumOff val="60000"/>
                  </a:schemeClr>
                </a:solidFill>
                <a:effectLst>
                  <a:outerShdw blurRad="38100" dist="38100" dir="2700000" algn="tl">
                    <a:srgbClr val="000000">
                      <a:alpha val="43137"/>
                    </a:srgbClr>
                  </a:outerShdw>
                </a:effectLst>
              </a:rPr>
              <a:t>نواجهه</a:t>
            </a:r>
            <a:r>
              <a:rPr lang="ar-YE" sz="2500" b="1" dirty="0" smtClean="0">
                <a:solidFill>
                  <a:schemeClr val="accent3">
                    <a:lumMod val="40000"/>
                    <a:lumOff val="60000"/>
                  </a:schemeClr>
                </a:solidFill>
                <a:effectLst>
                  <a:outerShdw blurRad="38100" dist="38100" dir="2700000" algn="tl">
                    <a:srgbClr val="000000">
                      <a:alpha val="43137"/>
                    </a:srgbClr>
                  </a:outerShdw>
                </a:effectLst>
              </a:rPr>
              <a:t> </a:t>
            </a:r>
            <a:r>
              <a:rPr lang="ar-YE" sz="2500" b="1" dirty="0">
                <a:solidFill>
                  <a:schemeClr val="accent3">
                    <a:lumMod val="40000"/>
                    <a:lumOff val="60000"/>
                  </a:schemeClr>
                </a:solidFill>
                <a:effectLst>
                  <a:outerShdw blurRad="38100" dist="38100" dir="2700000" algn="tl">
                    <a:srgbClr val="000000">
                      <a:alpha val="43137"/>
                    </a:srgbClr>
                  </a:outerShdw>
                </a:effectLst>
              </a:rPr>
              <a:t>من ثغرات في العروض الفنية نبين لكم التالي :</a:t>
            </a:r>
            <a:endParaRPr lang="en-US" sz="2500" b="1" dirty="0">
              <a:solidFill>
                <a:schemeClr val="accent3">
                  <a:lumMod val="40000"/>
                  <a:lumOff val="60000"/>
                </a:schemeClr>
              </a:solidFill>
              <a:effectLst>
                <a:outerShdw blurRad="38100" dist="38100" dir="2700000" algn="tl">
                  <a:srgbClr val="000000">
                    <a:alpha val="43137"/>
                  </a:srgbClr>
                </a:outerShdw>
              </a:effectLst>
            </a:endParaRPr>
          </a:p>
        </p:txBody>
      </p:sp>
      <p:sp>
        <p:nvSpPr>
          <p:cNvPr id="6" name="Rectangle 5"/>
          <p:cNvSpPr/>
          <p:nvPr/>
        </p:nvSpPr>
        <p:spPr>
          <a:xfrm>
            <a:off x="251520" y="2276872"/>
            <a:ext cx="8568952" cy="3939540"/>
          </a:xfrm>
          <a:prstGeom prst="rect">
            <a:avLst/>
          </a:prstGeom>
        </p:spPr>
        <p:txBody>
          <a:bodyPr wrap="square">
            <a:spAutoFit/>
          </a:bodyPr>
          <a:lstStyle/>
          <a:p>
            <a:pPr lvl="0"/>
            <a:r>
              <a:rPr lang="ar-SY" sz="2500" b="1" dirty="0" smtClean="0">
                <a:solidFill>
                  <a:schemeClr val="accent6">
                    <a:lumMod val="40000"/>
                    <a:lumOff val="60000"/>
                  </a:schemeClr>
                </a:solidFill>
                <a:effectLst>
                  <a:outerShdw blurRad="38100" dist="38100" dir="2700000" algn="tl">
                    <a:srgbClr val="000000">
                      <a:alpha val="43137"/>
                    </a:srgbClr>
                  </a:outerShdw>
                </a:effectLst>
              </a:rPr>
              <a:t>1- </a:t>
            </a:r>
            <a:r>
              <a:rPr lang="ar-YE" sz="2500" b="1" dirty="0" smtClean="0">
                <a:solidFill>
                  <a:schemeClr val="accent6">
                    <a:lumMod val="40000"/>
                    <a:lumOff val="60000"/>
                  </a:schemeClr>
                </a:solidFill>
                <a:effectLst>
                  <a:outerShdw blurRad="38100" dist="38100" dir="2700000" algn="tl">
                    <a:srgbClr val="000000">
                      <a:alpha val="43137"/>
                    </a:srgbClr>
                  </a:outerShdw>
                </a:effectLst>
              </a:rPr>
              <a:t>بعض </a:t>
            </a:r>
            <a:r>
              <a:rPr lang="ar-YE" sz="2500" b="1" dirty="0">
                <a:solidFill>
                  <a:schemeClr val="accent6">
                    <a:lumMod val="40000"/>
                    <a:lumOff val="60000"/>
                  </a:schemeClr>
                </a:solidFill>
                <a:effectLst>
                  <a:outerShdw blurRad="38100" dist="38100" dir="2700000" algn="tl">
                    <a:srgbClr val="000000">
                      <a:alpha val="43137"/>
                    </a:srgbClr>
                  </a:outerShdw>
                </a:effectLst>
              </a:rPr>
              <a:t>أنواع التجهيزات المخبرية مغلق على المواد المستهلكة المصنعة من قبل نفس الشركة ولا يوجد شركات أخرى تقوم بتصنيع مواد لهذه الأجهزة عدا الشركة الصانعة : مثل أجهزة قياس الشوراد وأجهزة الدمويات وأجهزة الغازات .</a:t>
            </a:r>
            <a:endParaRPr lang="en-US" sz="2500" b="1" dirty="0">
              <a:solidFill>
                <a:schemeClr val="accent6">
                  <a:lumMod val="40000"/>
                  <a:lumOff val="60000"/>
                </a:schemeClr>
              </a:solidFill>
              <a:effectLst>
                <a:outerShdw blurRad="38100" dist="38100" dir="2700000" algn="tl">
                  <a:srgbClr val="000000">
                    <a:alpha val="43137"/>
                  </a:srgbClr>
                </a:outerShdw>
              </a:effectLst>
            </a:endParaRPr>
          </a:p>
          <a:p>
            <a:pPr lvl="0"/>
            <a:r>
              <a:rPr lang="ar-SY" sz="2500" b="1" dirty="0" smtClean="0">
                <a:solidFill>
                  <a:schemeClr val="accent6">
                    <a:lumMod val="40000"/>
                    <a:lumOff val="60000"/>
                  </a:schemeClr>
                </a:solidFill>
                <a:effectLst>
                  <a:outerShdw blurRad="38100" dist="38100" dir="2700000" algn="tl">
                    <a:srgbClr val="000000">
                      <a:alpha val="43137"/>
                    </a:srgbClr>
                  </a:outerShdw>
                </a:effectLst>
              </a:rPr>
              <a:t>2-</a:t>
            </a:r>
            <a:r>
              <a:rPr lang="ar-YE" sz="2500" b="1" dirty="0" smtClean="0">
                <a:solidFill>
                  <a:schemeClr val="accent6">
                    <a:lumMod val="40000"/>
                    <a:lumOff val="60000"/>
                  </a:schemeClr>
                </a:solidFill>
                <a:effectLst>
                  <a:outerShdw blurRad="38100" dist="38100" dir="2700000" algn="tl">
                    <a:srgbClr val="000000">
                      <a:alpha val="43137"/>
                    </a:srgbClr>
                  </a:outerShdw>
                </a:effectLst>
              </a:rPr>
              <a:t>بعض </a:t>
            </a:r>
            <a:r>
              <a:rPr lang="ar-YE" sz="2500" b="1" dirty="0">
                <a:solidFill>
                  <a:schemeClr val="accent6">
                    <a:lumMod val="40000"/>
                    <a:lumOff val="60000"/>
                  </a:schemeClr>
                </a:solidFill>
                <a:effectLst>
                  <a:outerShdw blurRad="38100" dist="38100" dir="2700000" algn="tl">
                    <a:srgbClr val="000000">
                      <a:alpha val="43137"/>
                    </a:srgbClr>
                  </a:outerShdw>
                </a:effectLst>
              </a:rPr>
              <a:t>أنواع التجهيزات المخبرية يوجد لديه عدد من </a:t>
            </a:r>
            <a:r>
              <a:rPr lang="ar-YE" sz="2500" b="1" dirty="0" smtClean="0">
                <a:solidFill>
                  <a:schemeClr val="accent6">
                    <a:lumMod val="40000"/>
                    <a:lumOff val="60000"/>
                  </a:schemeClr>
                </a:solidFill>
                <a:effectLst>
                  <a:outerShdw blurRad="38100" dist="38100" dir="2700000" algn="tl">
                    <a:srgbClr val="000000">
                      <a:alpha val="43137"/>
                    </a:srgbClr>
                  </a:outerShdw>
                </a:effectLst>
              </a:rPr>
              <a:t>القنوات</a:t>
            </a:r>
            <a:r>
              <a:rPr lang="ar-SY" sz="2500" b="1" dirty="0" smtClean="0">
                <a:solidFill>
                  <a:schemeClr val="accent6">
                    <a:lumMod val="40000"/>
                    <a:lumOff val="60000"/>
                  </a:schemeClr>
                </a:solidFill>
                <a:effectLst>
                  <a:outerShdw blurRad="38100" dist="38100" dir="2700000" algn="tl">
                    <a:srgbClr val="000000">
                      <a:alpha val="43137"/>
                    </a:srgbClr>
                  </a:outerShdw>
                </a:effectLst>
              </a:rPr>
              <a:t> </a:t>
            </a:r>
            <a:r>
              <a:rPr lang="ar-YE" sz="2500" b="1" dirty="0" smtClean="0">
                <a:solidFill>
                  <a:schemeClr val="accent6">
                    <a:lumMod val="40000"/>
                    <a:lumOff val="60000"/>
                  </a:schemeClr>
                </a:solidFill>
                <a:effectLst>
                  <a:outerShdw blurRad="38100" dist="38100" dir="2700000" algn="tl">
                    <a:srgbClr val="000000">
                      <a:alpha val="43137"/>
                    </a:srgbClr>
                  </a:outerShdw>
                </a:effectLst>
              </a:rPr>
              <a:t>(</a:t>
            </a:r>
            <a:r>
              <a:rPr lang="ar-YE" sz="2500" b="1" dirty="0">
                <a:solidFill>
                  <a:schemeClr val="accent6">
                    <a:lumMod val="40000"/>
                    <a:lumOff val="60000"/>
                  </a:schemeClr>
                </a:solidFill>
                <a:effectLst>
                  <a:outerShdw blurRad="38100" dist="38100" dir="2700000" algn="tl">
                    <a:srgbClr val="000000">
                      <a:alpha val="43137"/>
                    </a:srgbClr>
                  </a:outerShdw>
                </a:effectLst>
              </a:rPr>
              <a:t>التحاليل)  بعضها مغلق على المواد المستهلكة المصنعة من قبل نفس الشركة وبعضها مفتوح (تحاليل)  ولكن من الممكن إغلاقها مع الزمن بحيث </a:t>
            </a:r>
            <a:r>
              <a:rPr lang="ar-YE" sz="2500" b="1" dirty="0" err="1">
                <a:solidFill>
                  <a:schemeClr val="accent6">
                    <a:lumMod val="40000"/>
                    <a:lumOff val="60000"/>
                  </a:schemeClr>
                </a:solidFill>
                <a:effectLst>
                  <a:outerShdw blurRad="38100" dist="38100" dir="2700000" algn="tl">
                    <a:srgbClr val="000000">
                      <a:alpha val="43137"/>
                    </a:srgbClr>
                  </a:outerShdw>
                </a:effectLst>
              </a:rPr>
              <a:t>لايتم</a:t>
            </a:r>
            <a:r>
              <a:rPr lang="ar-YE" sz="2500" b="1" dirty="0">
                <a:solidFill>
                  <a:schemeClr val="accent6">
                    <a:lumMod val="40000"/>
                    <a:lumOff val="60000"/>
                  </a:schemeClr>
                </a:solidFill>
                <a:effectLst>
                  <a:outerShdw blurRad="38100" dist="38100" dir="2700000" algn="tl">
                    <a:srgbClr val="000000">
                      <a:alpha val="43137"/>
                    </a:srgbClr>
                  </a:outerShdw>
                </a:effectLst>
              </a:rPr>
              <a:t> تأمين المواد سوى من الشركة الموردة لهذه الأجهزة مثل أجهزة الكيمياء الآلي .</a:t>
            </a:r>
            <a:endParaRPr lang="en-US" sz="2500" b="1" dirty="0">
              <a:solidFill>
                <a:schemeClr val="accent6">
                  <a:lumMod val="40000"/>
                  <a:lumOff val="60000"/>
                </a:schemeClr>
              </a:solidFill>
              <a:effectLst>
                <a:outerShdw blurRad="38100" dist="38100" dir="2700000" algn="tl">
                  <a:srgbClr val="000000">
                    <a:alpha val="43137"/>
                  </a:srgbClr>
                </a:outerShdw>
              </a:effectLst>
            </a:endParaRPr>
          </a:p>
          <a:p>
            <a:pPr lvl="0"/>
            <a:r>
              <a:rPr lang="ar-SY" sz="2500" b="1" dirty="0" smtClean="0">
                <a:solidFill>
                  <a:schemeClr val="accent6">
                    <a:lumMod val="40000"/>
                    <a:lumOff val="60000"/>
                  </a:schemeClr>
                </a:solidFill>
                <a:effectLst>
                  <a:outerShdw blurRad="38100" dist="38100" dir="2700000" algn="tl">
                    <a:srgbClr val="000000">
                      <a:alpha val="43137"/>
                    </a:srgbClr>
                  </a:outerShdw>
                </a:effectLst>
              </a:rPr>
              <a:t>3-</a:t>
            </a:r>
            <a:r>
              <a:rPr lang="ar-YE" sz="2500" b="1" dirty="0" smtClean="0">
                <a:solidFill>
                  <a:schemeClr val="accent6">
                    <a:lumMod val="40000"/>
                    <a:lumOff val="60000"/>
                  </a:schemeClr>
                </a:solidFill>
                <a:effectLst>
                  <a:outerShdw blurRad="38100" dist="38100" dir="2700000" algn="tl">
                    <a:srgbClr val="000000">
                      <a:alpha val="43137"/>
                    </a:srgbClr>
                  </a:outerShdw>
                </a:effectLst>
              </a:rPr>
              <a:t>بعض </a:t>
            </a:r>
            <a:r>
              <a:rPr lang="ar-YE" sz="2500" b="1" dirty="0">
                <a:solidFill>
                  <a:schemeClr val="accent6">
                    <a:lumMod val="40000"/>
                    <a:lumOff val="60000"/>
                  </a:schemeClr>
                </a:solidFill>
                <a:effectLst>
                  <a:outerShdw blurRad="38100" dist="38100" dir="2700000" algn="tl">
                    <a:srgbClr val="000000">
                      <a:alpha val="43137"/>
                    </a:srgbClr>
                  </a:outerShdw>
                </a:effectLst>
              </a:rPr>
              <a:t>أنواع التجهيزات المخبرية مفتوحة القنوات (التحاليل) ولا يوجد مشكلة في توفر المواد لهذه الأجهزة من شركات أخرى </a:t>
            </a:r>
            <a:r>
              <a:rPr lang="ar-YE" sz="2500" b="1" dirty="0" smtClean="0">
                <a:solidFill>
                  <a:schemeClr val="accent6">
                    <a:lumMod val="40000"/>
                    <a:lumOff val="60000"/>
                  </a:schemeClr>
                </a:solidFill>
                <a:effectLst>
                  <a:outerShdw blurRad="38100" dist="38100" dir="2700000" algn="tl">
                    <a:srgbClr val="000000">
                      <a:alpha val="43137"/>
                    </a:srgbClr>
                  </a:outerShdw>
                </a:effectLst>
              </a:rPr>
              <a:t>.</a:t>
            </a:r>
            <a:endParaRPr lang="ar-SY" sz="2500" b="1" dirty="0" smtClean="0">
              <a:solidFill>
                <a:schemeClr val="accent6">
                  <a:lumMod val="40000"/>
                  <a:lumOff val="60000"/>
                </a:schemeClr>
              </a:solidFill>
              <a:effectLst>
                <a:outerShdw blurRad="38100" dist="38100" dir="2700000" algn="tl">
                  <a:srgbClr val="000000">
                    <a:alpha val="43137"/>
                  </a:srgbClr>
                </a:outerShdw>
              </a:effectLst>
            </a:endParaRPr>
          </a:p>
          <a:p>
            <a:pPr lvl="0"/>
            <a:r>
              <a:rPr lang="ar-SY" sz="2500" b="1" dirty="0" smtClean="0">
                <a:solidFill>
                  <a:schemeClr val="accent6">
                    <a:lumMod val="40000"/>
                    <a:lumOff val="60000"/>
                  </a:schemeClr>
                </a:solidFill>
                <a:effectLst>
                  <a:outerShdw blurRad="38100" dist="38100" dir="2700000" algn="tl">
                    <a:srgbClr val="000000">
                      <a:alpha val="43137"/>
                    </a:srgbClr>
                  </a:outerShdw>
                </a:effectLst>
              </a:rPr>
              <a:t>4-تجهيزات مخبرية عامة </a:t>
            </a:r>
            <a:endParaRPr lang="en-US" sz="2500" b="1" dirty="0">
              <a:solidFill>
                <a:schemeClr val="accent6">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98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13"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descr="D:\0000مديرية الصيانةوالهندسة الطبية\001هيكل تنظيمي\نظام داخلي 2016\مديرية هندسة\النظام الداخلي لوزارة الصحة_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696" y="1052736"/>
            <a:ext cx="3193727" cy="4519526"/>
          </a:xfrm>
          <a:prstGeom prst="rect">
            <a:avLst/>
          </a:prstGeom>
          <a:ln w="88900" cap="sq" cmpd="thickThin">
            <a:solidFill>
              <a:schemeClr val="accent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4" name="Picture 4" descr="D:\0000مديرية الصيانةوالهندسة الطبية\001هيكل تنظيمي\نظام داخلي 2016\مديرية هندسة\النظام الداخلي لوزارة الصحة_0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43" y="1052736"/>
            <a:ext cx="3193727" cy="4519526"/>
          </a:xfrm>
          <a:prstGeom prst="rect">
            <a:avLst/>
          </a:prstGeom>
          <a:ln w="88900" cap="sq" cmpd="thickThin">
            <a:solidFill>
              <a:schemeClr val="accent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87824" y="395953"/>
            <a:ext cx="3472425" cy="584775"/>
          </a:xfrm>
          <a:prstGeom prst="rect">
            <a:avLst/>
          </a:prstGeom>
        </p:spPr>
        <p:txBody>
          <a:bodyPr wrap="none">
            <a:spAutoFit/>
          </a:bodyPr>
          <a:lstStyle/>
          <a:p>
            <a:pPr algn="ctr"/>
            <a:r>
              <a:rPr lang="ar-SY" sz="3200" b="1" dirty="0">
                <a:solidFill>
                  <a:schemeClr val="bg1"/>
                </a:solidFill>
                <a:latin typeface="Traditional Arabic" panose="02020603050405020304" pitchFamily="18" charset="-78"/>
                <a:cs typeface="Traditional Arabic" panose="02020603050405020304" pitchFamily="18" charset="-78"/>
              </a:rPr>
              <a:t>مديرية الهندسة الطبية والصيانة</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52428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611560" y="744919"/>
            <a:ext cx="8121540" cy="2785378"/>
          </a:xfrm>
          <a:prstGeom prst="rect">
            <a:avLst/>
          </a:prstGeom>
        </p:spPr>
        <p:txBody>
          <a:bodyPr wrap="square">
            <a:spAutoFit/>
          </a:bodyPr>
          <a:lstStyle/>
          <a:p>
            <a:r>
              <a:rPr lang="ar-YE" sz="2500" b="1" dirty="0">
                <a:solidFill>
                  <a:schemeClr val="accent6">
                    <a:lumMod val="40000"/>
                    <a:lumOff val="60000"/>
                  </a:schemeClr>
                </a:solidFill>
                <a:effectLst>
                  <a:outerShdw blurRad="38100" dist="38100" dir="2700000" algn="tl">
                    <a:srgbClr val="000000">
                      <a:alpha val="43137"/>
                    </a:srgbClr>
                  </a:outerShdw>
                </a:effectLst>
              </a:rPr>
              <a:t>وحيث يتم تقديم هدايا من النوع </a:t>
            </a:r>
            <a:r>
              <a:rPr lang="ar-YE" sz="2500" b="1" dirty="0" smtClean="0">
                <a:solidFill>
                  <a:schemeClr val="accent6">
                    <a:lumMod val="40000"/>
                    <a:lumOff val="60000"/>
                  </a:schemeClr>
                </a:solidFill>
                <a:effectLst>
                  <a:outerShdw blurRad="38100" dist="38100" dir="2700000" algn="tl">
                    <a:srgbClr val="000000">
                      <a:alpha val="43137"/>
                    </a:srgbClr>
                  </a:outerShdw>
                </a:effectLst>
              </a:rPr>
              <a:t>الأول</a:t>
            </a:r>
            <a:r>
              <a:rPr lang="ar-SY" sz="2500" b="1" dirty="0" smtClean="0">
                <a:solidFill>
                  <a:schemeClr val="accent6">
                    <a:lumMod val="40000"/>
                    <a:lumOff val="60000"/>
                  </a:schemeClr>
                </a:solidFill>
                <a:effectLst>
                  <a:outerShdw blurRad="38100" dist="38100" dir="2700000" algn="tl">
                    <a:srgbClr val="000000">
                      <a:alpha val="43137"/>
                    </a:srgbClr>
                  </a:outerShdw>
                </a:effectLst>
              </a:rPr>
              <a:t> (المغلق )</a:t>
            </a:r>
            <a:r>
              <a:rPr lang="ar-YE" sz="2500" b="1" dirty="0" smtClean="0">
                <a:solidFill>
                  <a:schemeClr val="accent6">
                    <a:lumMod val="40000"/>
                    <a:lumOff val="60000"/>
                  </a:schemeClr>
                </a:solidFill>
                <a:effectLst>
                  <a:outerShdw blurRad="38100" dist="38100" dir="2700000" algn="tl">
                    <a:srgbClr val="000000">
                      <a:alpha val="43137"/>
                    </a:srgbClr>
                  </a:outerShdw>
                </a:effectLst>
              </a:rPr>
              <a:t> </a:t>
            </a:r>
            <a:r>
              <a:rPr lang="ar-YE" sz="2500" b="1" dirty="0">
                <a:solidFill>
                  <a:schemeClr val="accent6">
                    <a:lumMod val="40000"/>
                    <a:lumOff val="60000"/>
                  </a:schemeClr>
                </a:solidFill>
                <a:effectLst>
                  <a:outerShdw blurRad="38100" dist="38100" dir="2700000" algn="tl">
                    <a:srgbClr val="000000">
                      <a:alpha val="43137"/>
                    </a:srgbClr>
                  </a:outerShdw>
                </a:effectLst>
              </a:rPr>
              <a:t>والثاني </a:t>
            </a:r>
            <a:r>
              <a:rPr lang="ar-SY" sz="2500" b="1" dirty="0" smtClean="0">
                <a:solidFill>
                  <a:schemeClr val="accent6">
                    <a:lumMod val="40000"/>
                    <a:lumOff val="60000"/>
                  </a:schemeClr>
                </a:solidFill>
                <a:effectLst>
                  <a:outerShdw blurRad="38100" dist="38100" dir="2700000" algn="tl">
                    <a:srgbClr val="000000">
                      <a:alpha val="43137"/>
                    </a:srgbClr>
                  </a:outerShdw>
                </a:effectLst>
              </a:rPr>
              <a:t>(مفتوح وممكن إغلاقه) </a:t>
            </a:r>
            <a:r>
              <a:rPr lang="ar-YE" sz="2500" b="1" dirty="0" smtClean="0">
                <a:solidFill>
                  <a:schemeClr val="accent6">
                    <a:lumMod val="40000"/>
                    <a:lumOff val="60000"/>
                  </a:schemeClr>
                </a:solidFill>
                <a:effectLst>
                  <a:outerShdw blurRad="38100" dist="38100" dir="2700000" algn="tl">
                    <a:srgbClr val="000000">
                      <a:alpha val="43137"/>
                    </a:srgbClr>
                  </a:outerShdw>
                </a:effectLst>
              </a:rPr>
              <a:t>من </a:t>
            </a:r>
            <a:r>
              <a:rPr lang="ar-YE" sz="2500" b="1" dirty="0">
                <a:solidFill>
                  <a:schemeClr val="accent6">
                    <a:lumMod val="40000"/>
                    <a:lumOff val="60000"/>
                  </a:schemeClr>
                </a:solidFill>
                <a:effectLst>
                  <a:outerShdw blurRad="38100" dist="38100" dir="2700000" algn="tl">
                    <a:srgbClr val="000000">
                      <a:alpha val="43137"/>
                    </a:srgbClr>
                  </a:outerShdw>
                </a:effectLst>
              </a:rPr>
              <a:t>شركات تعمل في مجال التجهيزات الطبية او من خلال مواطنين </a:t>
            </a:r>
            <a:r>
              <a:rPr lang="ar-YE" sz="2500" b="1" dirty="0" smtClean="0">
                <a:solidFill>
                  <a:schemeClr val="accent6">
                    <a:lumMod val="40000"/>
                    <a:lumOff val="60000"/>
                  </a:schemeClr>
                </a:solidFill>
                <a:effectLst>
                  <a:outerShdw blurRad="38100" dist="38100" dir="2700000" algn="tl">
                    <a:srgbClr val="000000">
                      <a:alpha val="43137"/>
                    </a:srgbClr>
                  </a:outerShdw>
                </a:effectLst>
              </a:rPr>
              <a:t>سوريين</a:t>
            </a:r>
            <a:r>
              <a:rPr lang="ar-SY" sz="2500" b="1" dirty="0" smtClean="0">
                <a:solidFill>
                  <a:schemeClr val="accent6">
                    <a:lumMod val="40000"/>
                    <a:lumOff val="60000"/>
                  </a:schemeClr>
                </a:solidFill>
                <a:effectLst>
                  <a:outerShdw blurRad="38100" dist="38100" dir="2700000" algn="tl">
                    <a:srgbClr val="000000">
                      <a:alpha val="43137"/>
                    </a:srgbClr>
                  </a:outerShdw>
                </a:effectLst>
              </a:rPr>
              <a:t> او المنظمات الدولية </a:t>
            </a:r>
            <a:r>
              <a:rPr lang="ar-YE" sz="2500" b="1" dirty="0" smtClean="0">
                <a:solidFill>
                  <a:schemeClr val="accent6">
                    <a:lumMod val="40000"/>
                    <a:lumOff val="60000"/>
                  </a:schemeClr>
                </a:solidFill>
                <a:effectLst>
                  <a:outerShdw blurRad="38100" dist="38100" dir="2700000" algn="tl">
                    <a:srgbClr val="000000">
                      <a:alpha val="43137"/>
                    </a:srgbClr>
                  </a:outerShdw>
                </a:effectLst>
              </a:rPr>
              <a:t>ونظرا </a:t>
            </a:r>
            <a:r>
              <a:rPr lang="ar-YE" sz="2500" b="1" dirty="0">
                <a:solidFill>
                  <a:schemeClr val="accent6">
                    <a:lumMod val="40000"/>
                    <a:lumOff val="60000"/>
                  </a:schemeClr>
                </a:solidFill>
                <a:effectLst>
                  <a:outerShdw blurRad="38100" dist="38100" dir="2700000" algn="tl">
                    <a:srgbClr val="000000">
                      <a:alpha val="43137"/>
                    </a:srgbClr>
                  </a:outerShdw>
                </a:effectLst>
              </a:rPr>
              <a:t>لما يمكن أن يحدث من مشاكل مستقبلا بسبب قبول هذه الهدايا ومنعاً من التلاعب وسعياً لحفظ حقوق القطاع العام ووزارة الصحة والمنشآت الصحية التابعة له فإننا نقترح </a:t>
            </a:r>
            <a:r>
              <a:rPr lang="ar-SY" sz="2500" b="1" dirty="0" smtClean="0">
                <a:solidFill>
                  <a:schemeClr val="accent6">
                    <a:lumMod val="40000"/>
                    <a:lumOff val="60000"/>
                  </a:schemeClr>
                </a:solidFill>
                <a:effectLst>
                  <a:outerShdw blurRad="38100" dist="38100" dir="2700000" algn="tl">
                    <a:srgbClr val="000000">
                      <a:alpha val="43137"/>
                    </a:srgbClr>
                  </a:outerShdw>
                </a:effectLst>
              </a:rPr>
              <a:t>في حال </a:t>
            </a:r>
            <a:r>
              <a:rPr lang="ar-YE" sz="2500" b="1" dirty="0" smtClean="0">
                <a:solidFill>
                  <a:schemeClr val="accent6">
                    <a:lumMod val="40000"/>
                    <a:lumOff val="60000"/>
                  </a:schemeClr>
                </a:solidFill>
                <a:effectLst>
                  <a:outerShdw blurRad="38100" dist="38100" dir="2700000" algn="tl">
                    <a:srgbClr val="000000">
                      <a:alpha val="43137"/>
                    </a:srgbClr>
                  </a:outerShdw>
                </a:effectLst>
              </a:rPr>
              <a:t>قبول </a:t>
            </a:r>
            <a:r>
              <a:rPr lang="ar-YE" sz="2500" b="1" dirty="0">
                <a:solidFill>
                  <a:schemeClr val="accent6">
                    <a:lumMod val="40000"/>
                    <a:lumOff val="60000"/>
                  </a:schemeClr>
                </a:solidFill>
                <a:effectLst>
                  <a:outerShdw blurRad="38100" dist="38100" dir="2700000" algn="tl">
                    <a:srgbClr val="000000">
                      <a:alpha val="43137"/>
                    </a:srgbClr>
                  </a:outerShdw>
                </a:effectLst>
              </a:rPr>
              <a:t>الهدايا من النوع الأول والثاني وبعد الموافقة الفنية الأولية لمديرية الهندسة الطبية والصيانة ان تكون </a:t>
            </a:r>
            <a:r>
              <a:rPr lang="ar-SY" sz="2500" b="1" dirty="0" smtClean="0">
                <a:solidFill>
                  <a:schemeClr val="accent6">
                    <a:lumMod val="40000"/>
                    <a:lumOff val="60000"/>
                  </a:schemeClr>
                </a:solidFill>
                <a:effectLst>
                  <a:outerShdw blurRad="38100" dist="38100" dir="2700000" algn="tl">
                    <a:srgbClr val="000000">
                      <a:alpha val="43137"/>
                    </a:srgbClr>
                  </a:outerShdw>
                </a:effectLst>
              </a:rPr>
              <a:t>:</a:t>
            </a:r>
            <a:endParaRPr lang="en-US" sz="2500" b="1" dirty="0">
              <a:solidFill>
                <a:schemeClr val="accent6">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2907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251520" y="764123"/>
            <a:ext cx="8481580" cy="5355312"/>
          </a:xfrm>
          <a:prstGeom prst="rect">
            <a:avLst/>
          </a:prstGeom>
        </p:spPr>
        <p:txBody>
          <a:bodyPr wrap="square">
            <a:spAutoFit/>
          </a:bodyPr>
          <a:lstStyle/>
          <a:p>
            <a:pPr lvl="0"/>
            <a:r>
              <a:rPr lang="ar-SY" dirty="0" smtClean="0">
                <a:solidFill>
                  <a:schemeClr val="bg1"/>
                </a:solidFill>
              </a:rPr>
              <a:t>1-أن لا يتوفر جهاز مماثل ضمن المشفى وتزويد مديرية الهندسة الطبية بالبيانات التي تثبت ذلك.</a:t>
            </a:r>
          </a:p>
          <a:p>
            <a:pPr lvl="0"/>
            <a:r>
              <a:rPr lang="ar-SY" dirty="0" smtClean="0">
                <a:solidFill>
                  <a:schemeClr val="bg1"/>
                </a:solidFill>
              </a:rPr>
              <a:t>2-في حال وجود جهاز مماثل ولا يستخدم يجب بيان الأسباب .</a:t>
            </a:r>
          </a:p>
          <a:p>
            <a:pPr lvl="0"/>
            <a:r>
              <a:rPr lang="ar-SY" dirty="0" smtClean="0">
                <a:solidFill>
                  <a:schemeClr val="bg1"/>
                </a:solidFill>
              </a:rPr>
              <a:t>3- </a:t>
            </a:r>
            <a:r>
              <a:rPr lang="ar-YE" dirty="0" smtClean="0">
                <a:solidFill>
                  <a:schemeClr val="bg1"/>
                </a:solidFill>
              </a:rPr>
              <a:t>وجود </a:t>
            </a:r>
            <a:r>
              <a:rPr lang="ar-YE" dirty="0">
                <a:solidFill>
                  <a:schemeClr val="bg1"/>
                </a:solidFill>
              </a:rPr>
              <a:t>وكيل في الجمهورية العربية السورية للتجهيزات </a:t>
            </a:r>
            <a:r>
              <a:rPr lang="ar-SY" dirty="0" smtClean="0">
                <a:solidFill>
                  <a:schemeClr val="bg1"/>
                </a:solidFill>
              </a:rPr>
              <a:t>ومواد التشغيل </a:t>
            </a:r>
            <a:r>
              <a:rPr lang="ar-YE" dirty="0" smtClean="0">
                <a:solidFill>
                  <a:schemeClr val="bg1"/>
                </a:solidFill>
              </a:rPr>
              <a:t>المقدمة</a:t>
            </a:r>
            <a:r>
              <a:rPr lang="en-US" dirty="0" smtClean="0">
                <a:solidFill>
                  <a:schemeClr val="bg1"/>
                </a:solidFill>
              </a:rPr>
              <a:t>.</a:t>
            </a:r>
            <a:endParaRPr lang="ar-SY" dirty="0" smtClean="0">
              <a:solidFill>
                <a:schemeClr val="bg1"/>
              </a:solidFill>
            </a:endParaRPr>
          </a:p>
          <a:p>
            <a:pPr lvl="0"/>
            <a:r>
              <a:rPr lang="ar-SY" dirty="0" smtClean="0">
                <a:solidFill>
                  <a:schemeClr val="bg1"/>
                </a:solidFill>
              </a:rPr>
              <a:t>4-</a:t>
            </a:r>
            <a:r>
              <a:rPr lang="ar-YE" dirty="0" smtClean="0">
                <a:solidFill>
                  <a:schemeClr val="bg1"/>
                </a:solidFill>
              </a:rPr>
              <a:t>تقديم </a:t>
            </a:r>
            <a:r>
              <a:rPr lang="ar-YE" dirty="0">
                <a:solidFill>
                  <a:schemeClr val="bg1"/>
                </a:solidFill>
              </a:rPr>
              <a:t>مواد مخبرية مع الجهاز لمدة </a:t>
            </a:r>
            <a:r>
              <a:rPr lang="ar-SY" dirty="0" smtClean="0">
                <a:solidFill>
                  <a:schemeClr val="bg1"/>
                </a:solidFill>
              </a:rPr>
              <a:t>ستة</a:t>
            </a:r>
            <a:r>
              <a:rPr lang="ar-YE" dirty="0" smtClean="0">
                <a:solidFill>
                  <a:schemeClr val="bg1"/>
                </a:solidFill>
              </a:rPr>
              <a:t> </a:t>
            </a:r>
            <a:r>
              <a:rPr lang="ar-YE" dirty="0">
                <a:solidFill>
                  <a:schemeClr val="bg1"/>
                </a:solidFill>
              </a:rPr>
              <a:t>أشهر (فترة قبول واختبار وتجريب أولي للجهاز ) لتبين كفاءة العمل و لكافة التحاليل التي يجريها الجهاز قبل متابعة إجراءات قبوله </a:t>
            </a:r>
            <a:r>
              <a:rPr lang="ar-YE" dirty="0" smtClean="0">
                <a:solidFill>
                  <a:schemeClr val="bg1"/>
                </a:solidFill>
              </a:rPr>
              <a:t>كهدية</a:t>
            </a:r>
            <a:r>
              <a:rPr lang="ar-SY" dirty="0" smtClean="0">
                <a:solidFill>
                  <a:schemeClr val="bg1"/>
                </a:solidFill>
              </a:rPr>
              <a:t> او كمية محددة </a:t>
            </a:r>
            <a:r>
              <a:rPr lang="ar-YE" dirty="0" smtClean="0">
                <a:solidFill>
                  <a:schemeClr val="bg1"/>
                </a:solidFill>
              </a:rPr>
              <a:t>.</a:t>
            </a:r>
            <a:endParaRPr lang="en-US" dirty="0">
              <a:solidFill>
                <a:schemeClr val="bg1"/>
              </a:solidFill>
            </a:endParaRPr>
          </a:p>
          <a:p>
            <a:pPr lvl="0"/>
            <a:r>
              <a:rPr lang="ar-SY" dirty="0" smtClean="0">
                <a:solidFill>
                  <a:schemeClr val="bg1"/>
                </a:solidFill>
              </a:rPr>
              <a:t>5-</a:t>
            </a:r>
            <a:r>
              <a:rPr lang="ar-YE" dirty="0" smtClean="0">
                <a:solidFill>
                  <a:schemeClr val="bg1"/>
                </a:solidFill>
              </a:rPr>
              <a:t>أن </a:t>
            </a:r>
            <a:r>
              <a:rPr lang="ar-YE" dirty="0">
                <a:solidFill>
                  <a:schemeClr val="bg1"/>
                </a:solidFill>
              </a:rPr>
              <a:t>يتعهد مقدم الهدية بضمان الجهاز بشكل أولي مع كافة القطع التبديلية اللازمة ولمدة عام على الأقل.</a:t>
            </a:r>
            <a:endParaRPr lang="en-US" dirty="0">
              <a:solidFill>
                <a:schemeClr val="bg1"/>
              </a:solidFill>
            </a:endParaRPr>
          </a:p>
          <a:p>
            <a:pPr lvl="0"/>
            <a:r>
              <a:rPr lang="ar-SY" dirty="0" smtClean="0">
                <a:solidFill>
                  <a:schemeClr val="bg1"/>
                </a:solidFill>
              </a:rPr>
              <a:t>6-</a:t>
            </a:r>
            <a:r>
              <a:rPr lang="ar-YE" dirty="0" smtClean="0">
                <a:solidFill>
                  <a:schemeClr val="bg1"/>
                </a:solidFill>
              </a:rPr>
              <a:t>تأمين </a:t>
            </a:r>
            <a:r>
              <a:rPr lang="ar-YE" dirty="0">
                <a:solidFill>
                  <a:schemeClr val="bg1"/>
                </a:solidFill>
              </a:rPr>
              <a:t>القطع التبديلية عند الحاجة لها من قبل الوكيل بعد انتهاء فترة الضمان الأولي  </a:t>
            </a:r>
            <a:r>
              <a:rPr lang="en-US" dirty="0">
                <a:solidFill>
                  <a:schemeClr val="bg1"/>
                </a:solidFill>
              </a:rPr>
              <a:t>.</a:t>
            </a:r>
          </a:p>
          <a:p>
            <a:pPr lvl="0"/>
            <a:r>
              <a:rPr lang="ar-SY" dirty="0" smtClean="0">
                <a:solidFill>
                  <a:schemeClr val="bg1"/>
                </a:solidFill>
              </a:rPr>
              <a:t>7-</a:t>
            </a:r>
            <a:r>
              <a:rPr lang="ar-YE" dirty="0" smtClean="0">
                <a:solidFill>
                  <a:schemeClr val="bg1"/>
                </a:solidFill>
              </a:rPr>
              <a:t>أن </a:t>
            </a:r>
            <a:r>
              <a:rPr lang="ar-YE" dirty="0">
                <a:solidFill>
                  <a:schemeClr val="bg1"/>
                </a:solidFill>
              </a:rPr>
              <a:t>تكون هذه الأجهزة مصنعة من قبل شركات مشهود لها بالجودة</a:t>
            </a:r>
            <a:r>
              <a:rPr lang="en-US" dirty="0">
                <a:solidFill>
                  <a:schemeClr val="bg1"/>
                </a:solidFill>
              </a:rPr>
              <a:t>.</a:t>
            </a:r>
          </a:p>
          <a:p>
            <a:pPr lvl="0"/>
            <a:r>
              <a:rPr lang="ar-SY" dirty="0" smtClean="0">
                <a:solidFill>
                  <a:schemeClr val="bg1"/>
                </a:solidFill>
              </a:rPr>
              <a:t>8-</a:t>
            </a:r>
            <a:r>
              <a:rPr lang="ar-YE" dirty="0" smtClean="0">
                <a:solidFill>
                  <a:schemeClr val="bg1"/>
                </a:solidFill>
              </a:rPr>
              <a:t>أن </a:t>
            </a:r>
            <a:r>
              <a:rPr lang="ar-YE" dirty="0">
                <a:solidFill>
                  <a:schemeClr val="bg1"/>
                </a:solidFill>
              </a:rPr>
              <a:t>تكون هذه التجهيزات مسجلة أصولا في وزارة الصحة</a:t>
            </a:r>
            <a:r>
              <a:rPr lang="en-US" dirty="0" smtClean="0">
                <a:solidFill>
                  <a:schemeClr val="bg1"/>
                </a:solidFill>
              </a:rPr>
              <a:t>.</a:t>
            </a:r>
            <a:r>
              <a:rPr lang="en-US" dirty="0">
                <a:solidFill>
                  <a:schemeClr val="bg1"/>
                </a:solidFill>
              </a:rPr>
              <a:t> </a:t>
            </a:r>
          </a:p>
          <a:p>
            <a:pPr lvl="0"/>
            <a:r>
              <a:rPr lang="ar-SY" dirty="0" smtClean="0">
                <a:solidFill>
                  <a:schemeClr val="bg1"/>
                </a:solidFill>
              </a:rPr>
              <a:t>9-</a:t>
            </a:r>
            <a:r>
              <a:rPr lang="ar-YE" dirty="0" smtClean="0">
                <a:solidFill>
                  <a:schemeClr val="bg1"/>
                </a:solidFill>
              </a:rPr>
              <a:t>يفضل </a:t>
            </a:r>
            <a:r>
              <a:rPr lang="ar-YE" dirty="0">
                <a:solidFill>
                  <a:schemeClr val="bg1"/>
                </a:solidFill>
              </a:rPr>
              <a:t>أن يكون قد توافرت تجهيزات مماثلة ضمن وزارة الصحة أو المشافي العامة في الجمهورية العربية السورية مع ذكر أماكن تركيب هذه التجهيزات إن أمكن</a:t>
            </a:r>
            <a:r>
              <a:rPr lang="en-US" dirty="0">
                <a:solidFill>
                  <a:schemeClr val="bg1"/>
                </a:solidFill>
              </a:rPr>
              <a:t>.</a:t>
            </a:r>
          </a:p>
          <a:p>
            <a:pPr lvl="0"/>
            <a:r>
              <a:rPr lang="ar-SY" dirty="0" smtClean="0">
                <a:solidFill>
                  <a:schemeClr val="bg1"/>
                </a:solidFill>
              </a:rPr>
              <a:t>10-</a:t>
            </a:r>
            <a:r>
              <a:rPr lang="ar-YE" dirty="0" smtClean="0">
                <a:solidFill>
                  <a:schemeClr val="bg1"/>
                </a:solidFill>
              </a:rPr>
              <a:t>أن </a:t>
            </a:r>
            <a:r>
              <a:rPr lang="ar-YE" dirty="0">
                <a:solidFill>
                  <a:schemeClr val="bg1"/>
                </a:solidFill>
              </a:rPr>
              <a:t>يتم تركيب التجهيزات والتدريب عليها للكوادر الهندسية والفنية من قبل الشركة</a:t>
            </a:r>
            <a:r>
              <a:rPr lang="en-US" dirty="0">
                <a:solidFill>
                  <a:schemeClr val="bg1"/>
                </a:solidFill>
              </a:rPr>
              <a:t>.</a:t>
            </a:r>
          </a:p>
          <a:p>
            <a:pPr lvl="0"/>
            <a:r>
              <a:rPr lang="ar-SY" dirty="0" smtClean="0">
                <a:solidFill>
                  <a:schemeClr val="bg1"/>
                </a:solidFill>
              </a:rPr>
              <a:t>11-</a:t>
            </a:r>
            <a:r>
              <a:rPr lang="ar-YE" dirty="0" smtClean="0">
                <a:solidFill>
                  <a:schemeClr val="bg1"/>
                </a:solidFill>
              </a:rPr>
              <a:t>ان </a:t>
            </a:r>
            <a:r>
              <a:rPr lang="ar-YE" dirty="0">
                <a:solidFill>
                  <a:schemeClr val="bg1"/>
                </a:solidFill>
              </a:rPr>
              <a:t>تتوافق التجهيزات المقدمة مع التغذية الكهربائية  تردد</a:t>
            </a:r>
            <a:r>
              <a:rPr lang="en-US" dirty="0">
                <a:solidFill>
                  <a:schemeClr val="bg1"/>
                </a:solidFill>
              </a:rPr>
              <a:t>220V   50Hz  </a:t>
            </a:r>
            <a:r>
              <a:rPr lang="ar-YE" dirty="0">
                <a:solidFill>
                  <a:schemeClr val="bg1"/>
                </a:solidFill>
              </a:rPr>
              <a:t>او ثلاثي الطور </a:t>
            </a:r>
            <a:r>
              <a:rPr lang="en-US" dirty="0">
                <a:solidFill>
                  <a:schemeClr val="bg1"/>
                </a:solidFill>
              </a:rPr>
              <a:t>380 V     50Hz</a:t>
            </a:r>
          </a:p>
          <a:p>
            <a:pPr lvl="0"/>
            <a:r>
              <a:rPr lang="ar-SY" dirty="0" smtClean="0">
                <a:solidFill>
                  <a:schemeClr val="bg1"/>
                </a:solidFill>
              </a:rPr>
              <a:t>12-</a:t>
            </a:r>
            <a:r>
              <a:rPr lang="ar-YE" dirty="0" smtClean="0">
                <a:solidFill>
                  <a:schemeClr val="bg1"/>
                </a:solidFill>
              </a:rPr>
              <a:t>أن </a:t>
            </a:r>
            <a:r>
              <a:rPr lang="ar-YE" dirty="0">
                <a:solidFill>
                  <a:schemeClr val="bg1"/>
                </a:solidFill>
              </a:rPr>
              <a:t>تكون التجهيزات المقدمة محققة لأحد المعايير القياسية العالمية</a:t>
            </a:r>
            <a:r>
              <a:rPr lang="en-US" dirty="0">
                <a:solidFill>
                  <a:schemeClr val="bg1"/>
                </a:solidFill>
              </a:rPr>
              <a:t>.</a:t>
            </a:r>
          </a:p>
          <a:p>
            <a:pPr lvl="0"/>
            <a:r>
              <a:rPr lang="ar-SY" dirty="0" smtClean="0">
                <a:solidFill>
                  <a:schemeClr val="bg1"/>
                </a:solidFill>
              </a:rPr>
              <a:t>13-</a:t>
            </a:r>
            <a:r>
              <a:rPr lang="ar-YE" dirty="0" smtClean="0">
                <a:solidFill>
                  <a:schemeClr val="bg1"/>
                </a:solidFill>
              </a:rPr>
              <a:t>أن </a:t>
            </a:r>
            <a:r>
              <a:rPr lang="ar-YE" dirty="0">
                <a:solidFill>
                  <a:schemeClr val="bg1"/>
                </a:solidFill>
              </a:rPr>
              <a:t>تكون واجهة البرامج الخاصة بالتجهيزات وكتيبات التشغيل والصيانة المقدمة باللغة الإنكليزية أو العربية</a:t>
            </a:r>
            <a:r>
              <a:rPr lang="en-US" dirty="0">
                <a:solidFill>
                  <a:schemeClr val="bg1"/>
                </a:solidFill>
              </a:rPr>
              <a:t>.</a:t>
            </a:r>
          </a:p>
          <a:p>
            <a:pPr lvl="0"/>
            <a:r>
              <a:rPr lang="ar-SY" dirty="0" smtClean="0">
                <a:solidFill>
                  <a:schemeClr val="bg1"/>
                </a:solidFill>
              </a:rPr>
              <a:t>14-</a:t>
            </a:r>
            <a:r>
              <a:rPr lang="ar-YE" dirty="0" smtClean="0">
                <a:solidFill>
                  <a:schemeClr val="bg1"/>
                </a:solidFill>
              </a:rPr>
              <a:t>أن </a:t>
            </a:r>
            <a:r>
              <a:rPr lang="ar-YE" dirty="0">
                <a:solidFill>
                  <a:schemeClr val="bg1"/>
                </a:solidFill>
              </a:rPr>
              <a:t>تكون الأجهزة جديدة وغير مجددة</a:t>
            </a:r>
            <a:endParaRPr lang="en-US" dirty="0">
              <a:solidFill>
                <a:schemeClr val="bg1"/>
              </a:solidFill>
            </a:endParaRPr>
          </a:p>
          <a:p>
            <a:pPr lvl="0"/>
            <a:r>
              <a:rPr lang="ar-SY" dirty="0" smtClean="0">
                <a:solidFill>
                  <a:schemeClr val="bg1"/>
                </a:solidFill>
              </a:rPr>
              <a:t>15-</a:t>
            </a:r>
            <a:r>
              <a:rPr lang="ar-YE" dirty="0" smtClean="0">
                <a:solidFill>
                  <a:schemeClr val="bg1"/>
                </a:solidFill>
              </a:rPr>
              <a:t>تقديم </a:t>
            </a:r>
            <a:r>
              <a:rPr lang="ar-YE" dirty="0">
                <a:solidFill>
                  <a:schemeClr val="bg1"/>
                </a:solidFill>
              </a:rPr>
              <a:t>قوائم مسعرة لأسعار المواد المستهلكة بالجهاز على أن يلتزم بها العارض لمدة </a:t>
            </a:r>
            <a:r>
              <a:rPr lang="ar-SY" dirty="0" smtClean="0">
                <a:solidFill>
                  <a:schemeClr val="bg1"/>
                </a:solidFill>
              </a:rPr>
              <a:t>ثلاث سنوات</a:t>
            </a:r>
            <a:r>
              <a:rPr lang="ar-YE" dirty="0" smtClean="0">
                <a:solidFill>
                  <a:schemeClr val="bg1"/>
                </a:solidFill>
              </a:rPr>
              <a:t> </a:t>
            </a:r>
            <a:r>
              <a:rPr lang="ar-YE" dirty="0">
                <a:solidFill>
                  <a:schemeClr val="bg1"/>
                </a:solidFill>
              </a:rPr>
              <a:t>على الأقل </a:t>
            </a:r>
            <a:r>
              <a:rPr lang="ar-YE" dirty="0" smtClean="0">
                <a:solidFill>
                  <a:schemeClr val="bg1"/>
                </a:solidFill>
              </a:rPr>
              <a:t>.</a:t>
            </a:r>
            <a:endParaRPr lang="ar-SY" dirty="0" smtClean="0">
              <a:solidFill>
                <a:schemeClr val="bg1"/>
              </a:solidFill>
            </a:endParaRPr>
          </a:p>
          <a:p>
            <a:pPr lvl="0"/>
            <a:r>
              <a:rPr lang="ar-SY" dirty="0" smtClean="0">
                <a:solidFill>
                  <a:schemeClr val="bg1"/>
                </a:solidFill>
              </a:rPr>
              <a:t>16-تسلم الهدية الى مستودعات وزارة الصحة أو حسب توجيه السيد الوزير </a:t>
            </a:r>
          </a:p>
          <a:p>
            <a:pPr lvl="0"/>
            <a:r>
              <a:rPr lang="ar-SY" dirty="0" smtClean="0">
                <a:solidFill>
                  <a:schemeClr val="accent6">
                    <a:lumMod val="40000"/>
                    <a:lumOff val="60000"/>
                  </a:schemeClr>
                </a:solidFill>
              </a:rPr>
              <a:t>17-الإلتزام بعدم إغلاق القنوات مع المستقبل في حال الجهاز الذي تم قبوله من النوع المفتوح.</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4022907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263236" y="230790"/>
            <a:ext cx="8608750" cy="6186309"/>
          </a:xfrm>
          <a:prstGeom prst="rect">
            <a:avLst/>
          </a:prstGeom>
          <a:noFill/>
        </p:spPr>
        <p:txBody>
          <a:bodyPr wrap="square" rtlCol="0">
            <a:spAutoFit/>
          </a:bodyPr>
          <a:lstStyle/>
          <a:p>
            <a:r>
              <a:rPr lang="ar-SY" sz="2500" b="1" dirty="0" smtClean="0">
                <a:solidFill>
                  <a:schemeClr val="bg1"/>
                </a:solidFill>
                <a:effectLst>
                  <a:outerShdw blurRad="38100" dist="38100" dir="2700000" algn="tl">
                    <a:srgbClr val="000000">
                      <a:alpha val="43137"/>
                    </a:srgbClr>
                  </a:outerShdw>
                </a:effectLst>
              </a:rPr>
              <a:t>عند دراسة قسم  </a:t>
            </a:r>
            <a:r>
              <a:rPr lang="ar-SY" sz="2500" b="1" dirty="0">
                <a:solidFill>
                  <a:schemeClr val="bg1"/>
                </a:solidFill>
                <a:effectLst>
                  <a:outerShdw blurRad="38100" dist="38100" dir="2700000" algn="tl">
                    <a:srgbClr val="000000">
                      <a:alpha val="43137"/>
                    </a:srgbClr>
                  </a:outerShdw>
                </a:effectLst>
              </a:rPr>
              <a:t>المخبر يجب النظر في :</a:t>
            </a:r>
          </a:p>
          <a:p>
            <a:r>
              <a:rPr lang="ar-SY" sz="2200" b="1" dirty="0" smtClean="0">
                <a:solidFill>
                  <a:schemeClr val="bg1"/>
                </a:solidFill>
                <a:effectLst>
                  <a:outerShdw blurRad="38100" dist="38100" dir="2700000" algn="tl">
                    <a:srgbClr val="000000">
                      <a:alpha val="43137"/>
                    </a:srgbClr>
                  </a:outerShdw>
                </a:effectLst>
              </a:rPr>
              <a:t>1- تقييم </a:t>
            </a:r>
            <a:r>
              <a:rPr lang="ar-SY" sz="2200" b="1" dirty="0">
                <a:solidFill>
                  <a:schemeClr val="bg1"/>
                </a:solidFill>
                <a:effectLst>
                  <a:outerShdw blurRad="38100" dist="38100" dir="2700000" algn="tl">
                    <a:srgbClr val="000000">
                      <a:alpha val="43137"/>
                    </a:srgbClr>
                  </a:outerShdw>
                </a:effectLst>
              </a:rPr>
              <a:t>الإحتياجات المطلوبة من المخبر حسب مستوى الخدمات الصحية بالمكان. </a:t>
            </a:r>
          </a:p>
          <a:p>
            <a:r>
              <a:rPr lang="ar-SY" sz="2200" b="1" dirty="0">
                <a:solidFill>
                  <a:schemeClr val="bg1"/>
                </a:solidFill>
                <a:effectLst>
                  <a:outerShdw blurRad="38100" dist="38100" dir="2700000" algn="tl">
                    <a:srgbClr val="000000">
                      <a:alpha val="43137"/>
                    </a:srgbClr>
                  </a:outerShdw>
                </a:effectLst>
              </a:rPr>
              <a:t>2-مراعاة إحتياجات العاملين٠ </a:t>
            </a:r>
          </a:p>
          <a:p>
            <a:r>
              <a:rPr lang="ar-SY" sz="2200" b="1" dirty="0">
                <a:solidFill>
                  <a:schemeClr val="bg1"/>
                </a:solidFill>
                <a:effectLst>
                  <a:outerShdw blurRad="38100" dist="38100" dir="2700000" algn="tl">
                    <a:srgbClr val="000000">
                      <a:alpha val="43137"/>
                    </a:srgbClr>
                  </a:outerShdw>
                </a:effectLst>
              </a:rPr>
              <a:t>3- متطلبات المرضى ذوى الإحتياجات الخاصة .</a:t>
            </a:r>
          </a:p>
          <a:p>
            <a:r>
              <a:rPr lang="ar-SY" sz="2200" b="1" dirty="0">
                <a:solidFill>
                  <a:schemeClr val="bg1"/>
                </a:solidFill>
                <a:effectLst>
                  <a:outerShdw blurRad="38100" dist="38100" dir="2700000" algn="tl">
                    <a:srgbClr val="000000">
                      <a:alpha val="43137"/>
                    </a:srgbClr>
                  </a:outerShdw>
                </a:effectLst>
              </a:rPr>
              <a:t>4- التقدم التكنولوجى وتخصيص مكان مناسب للأجهزة والتوصيلات والأسلاك</a:t>
            </a:r>
          </a:p>
          <a:p>
            <a:r>
              <a:rPr lang="ar-SY" sz="2200" b="1" dirty="0">
                <a:solidFill>
                  <a:schemeClr val="bg1"/>
                </a:solidFill>
                <a:effectLst>
                  <a:outerShdw blurRad="38100" dist="38100" dir="2700000" algn="tl">
                    <a:srgbClr val="000000">
                      <a:alpha val="43137"/>
                    </a:srgbClr>
                  </a:outerShdw>
                </a:effectLst>
              </a:rPr>
              <a:t>5- تدفق العاملين والمرضى دخولاً وخروجاً . </a:t>
            </a:r>
          </a:p>
          <a:p>
            <a:r>
              <a:rPr lang="ar-SY" sz="2200" b="1" dirty="0">
                <a:solidFill>
                  <a:schemeClr val="bg1"/>
                </a:solidFill>
                <a:effectLst>
                  <a:outerShdw blurRad="38100" dist="38100" dir="2700000" algn="tl">
                    <a:srgbClr val="000000">
                      <a:alpha val="43137"/>
                    </a:srgbClr>
                  </a:outerShdw>
                </a:effectLst>
              </a:rPr>
              <a:t>6- أماكن تخزين الكيماويات الخطرة وغير الخطرة بحيث يسهل ترتيبها و الوصول إليها وحصرها .</a:t>
            </a:r>
          </a:p>
          <a:p>
            <a:r>
              <a:rPr lang="ar-SY" sz="2200" b="1" dirty="0">
                <a:solidFill>
                  <a:schemeClr val="bg1"/>
                </a:solidFill>
                <a:effectLst>
                  <a:outerShdw blurRad="38100" dist="38100" dir="2700000" algn="tl">
                    <a:srgbClr val="000000">
                      <a:alpha val="43137"/>
                    </a:srgbClr>
                  </a:outerShdw>
                </a:effectLst>
              </a:rPr>
              <a:t>7-تخصيص أماكن تفى باحتياجات المعمل مثل :إستقبال - تسجيل - كمبييوتر .</a:t>
            </a:r>
          </a:p>
          <a:p>
            <a:r>
              <a:rPr lang="ar-SY" sz="2200" b="1" dirty="0">
                <a:solidFill>
                  <a:schemeClr val="bg1"/>
                </a:solidFill>
                <a:effectLst>
                  <a:outerShdw blurRad="38100" dist="38100" dir="2700000" algn="tl">
                    <a:srgbClr val="000000">
                      <a:alpha val="43137"/>
                    </a:srgbClr>
                  </a:outerShdw>
                </a:effectLst>
              </a:rPr>
              <a:t>مكان لأخذ عينات الدم – على أن يكون كرسى العينات مريحاً ويسمح بوضع مناسب للذراع </a:t>
            </a:r>
            <a:r>
              <a:rPr lang="ar-SY" sz="2200" b="1" dirty="0" smtClean="0">
                <a:solidFill>
                  <a:schemeClr val="bg1"/>
                </a:solidFill>
                <a:effectLst>
                  <a:outerShdw blurRad="38100" dist="38100" dir="2700000" algn="tl">
                    <a:srgbClr val="000000">
                      <a:alpha val="43137"/>
                    </a:srgbClr>
                  </a:outerShdw>
                </a:effectLst>
              </a:rPr>
              <a:t> وتخصيص </a:t>
            </a:r>
            <a:r>
              <a:rPr lang="ar-SY" sz="2200" b="1" dirty="0">
                <a:solidFill>
                  <a:schemeClr val="bg1"/>
                </a:solidFill>
                <a:effectLst>
                  <a:outerShdw blurRad="38100" dist="38100" dir="2700000" algn="tl">
                    <a:srgbClr val="000000">
                      <a:alpha val="43137"/>
                    </a:srgbClr>
                  </a:outerShdw>
                </a:effectLst>
              </a:rPr>
              <a:t>مكان لكل من الأقسام الآتية ( البول والبراز – الكيمياء– الميكروبيولوجى– أبحاث الدم- الاختبارات المناعية) .</a:t>
            </a:r>
          </a:p>
          <a:p>
            <a:r>
              <a:rPr lang="ar-SY" sz="2200" b="1" dirty="0">
                <a:solidFill>
                  <a:schemeClr val="bg1"/>
                </a:solidFill>
                <a:effectLst>
                  <a:outerShdw blurRad="38100" dist="38100" dir="2700000" algn="tl">
                    <a:srgbClr val="000000">
                      <a:alpha val="43137"/>
                    </a:srgbClr>
                  </a:outerShdw>
                </a:effectLst>
              </a:rPr>
              <a:t>8- ويجب أن يتوافر ما يلى :دورات مياه رجال ونساء </a:t>
            </a:r>
            <a:r>
              <a:rPr lang="ar-SY" sz="2200" b="1" dirty="0" smtClean="0">
                <a:solidFill>
                  <a:schemeClr val="bg1"/>
                </a:solidFill>
                <a:effectLst>
                  <a:outerShdw blurRad="38100" dist="38100" dir="2700000" algn="tl">
                    <a:srgbClr val="000000">
                      <a:alpha val="43137"/>
                    </a:srgbClr>
                  </a:outerShdw>
                </a:effectLst>
              </a:rPr>
              <a:t>منفصلة.</a:t>
            </a:r>
          </a:p>
          <a:p>
            <a:r>
              <a:rPr lang="ar-SY" sz="2200" b="1" dirty="0" smtClean="0">
                <a:solidFill>
                  <a:schemeClr val="bg1"/>
                </a:solidFill>
                <a:effectLst>
                  <a:outerShdw blurRad="38100" dist="38100" dir="2700000" algn="tl">
                    <a:srgbClr val="000000">
                      <a:alpha val="43137"/>
                    </a:srgbClr>
                  </a:outerShdw>
                </a:effectLst>
              </a:rPr>
              <a:t> </a:t>
            </a:r>
            <a:r>
              <a:rPr lang="ar-SY" sz="2200" b="1" dirty="0">
                <a:solidFill>
                  <a:schemeClr val="bg1"/>
                </a:solidFill>
                <a:effectLst>
                  <a:outerShdw blurRad="38100" dist="38100" dir="2700000" algn="tl">
                    <a:srgbClr val="000000">
                      <a:alpha val="43137"/>
                    </a:srgbClr>
                  </a:outerShdw>
                </a:effectLst>
              </a:rPr>
              <a:t>9 </a:t>
            </a:r>
            <a:r>
              <a:rPr lang="ar-SY" sz="2200" b="1" dirty="0" smtClean="0">
                <a:solidFill>
                  <a:schemeClr val="bg1"/>
                </a:solidFill>
                <a:effectLst>
                  <a:outerShdw blurRad="38100" dist="38100" dir="2700000" algn="tl">
                    <a:srgbClr val="000000">
                      <a:alpha val="43137"/>
                    </a:srgbClr>
                  </a:outerShdw>
                </a:effectLst>
              </a:rPr>
              <a:t>حاويات </a:t>
            </a:r>
            <a:r>
              <a:rPr lang="ar-SY" sz="2200" b="1" dirty="0">
                <a:solidFill>
                  <a:schemeClr val="bg1"/>
                </a:solidFill>
                <a:effectLst>
                  <a:outerShdw blurRad="38100" dist="38100" dir="2700000" algn="tl">
                    <a:srgbClr val="000000">
                      <a:alpha val="43137"/>
                    </a:srgbClr>
                  </a:outerShdw>
                </a:effectLst>
              </a:rPr>
              <a:t>خاصة لتجميع النفايات الخطرة وغير الخطرة وتحديد كيفية خروجها إلى المحرقة أو إلى أماكن تجميع القمامة . </a:t>
            </a:r>
          </a:p>
          <a:p>
            <a:r>
              <a:rPr lang="ar-SY" sz="2200" b="1" dirty="0">
                <a:solidFill>
                  <a:schemeClr val="bg1"/>
                </a:solidFill>
                <a:effectLst>
                  <a:outerShdw blurRad="38100" dist="38100" dir="2700000" algn="tl">
                    <a:srgbClr val="000000">
                      <a:alpha val="43137"/>
                    </a:srgbClr>
                  </a:outerShdw>
                </a:effectLst>
              </a:rPr>
              <a:t>8-مراعاة التهوية وتكييف الهواء والمواصفات القياسية للأرضيات والحوائط وكذلك تجنب الضوضاء . </a:t>
            </a:r>
          </a:p>
          <a:p>
            <a:r>
              <a:rPr lang="ar-SY" sz="2200" b="1" dirty="0">
                <a:solidFill>
                  <a:schemeClr val="bg1"/>
                </a:solidFill>
                <a:effectLst>
                  <a:outerShdw blurRad="38100" dist="38100" dir="2700000" algn="tl">
                    <a:srgbClr val="000000">
                      <a:alpha val="43137"/>
                    </a:srgbClr>
                  </a:outerShdw>
                </a:effectLst>
              </a:rPr>
              <a:t>9-أن يكون الأثاث يمكن طيه أو تحريكه بسهولة.</a:t>
            </a:r>
            <a:endParaRPr lang="en-US" sz="2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4775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pPr marL="0" indent="0">
              <a:buNone/>
            </a:pPr>
            <a:r>
              <a:rPr lang="ar-SY" b="1" dirty="0" smtClean="0">
                <a:solidFill>
                  <a:schemeClr val="bg1"/>
                </a:solidFill>
              </a:rPr>
              <a:t>أرقام هامة لمعرفة نوع التجهيزات المطلوبة :</a:t>
            </a:r>
          </a:p>
          <a:p>
            <a:pPr marL="0" indent="0">
              <a:buNone/>
            </a:pPr>
            <a:endParaRPr lang="ar-SY" b="1" dirty="0" smtClean="0">
              <a:solidFill>
                <a:schemeClr val="bg1"/>
              </a:solidFill>
            </a:endParaRPr>
          </a:p>
          <a:p>
            <a:r>
              <a:rPr lang="ar-SY" b="1" dirty="0" smtClean="0">
                <a:solidFill>
                  <a:schemeClr val="bg1"/>
                </a:solidFill>
              </a:rPr>
              <a:t>عدد مرضى السكري من النمط  الأول والنمط الثاني </a:t>
            </a:r>
          </a:p>
          <a:p>
            <a:r>
              <a:rPr lang="ar-SY" b="1" dirty="0" smtClean="0">
                <a:solidFill>
                  <a:schemeClr val="bg1"/>
                </a:solidFill>
              </a:rPr>
              <a:t>عدد تحاليل السكر المطلوب  (سنوي + مرضى)</a:t>
            </a:r>
          </a:p>
          <a:p>
            <a:r>
              <a:rPr lang="ar-SY" b="1" dirty="0">
                <a:solidFill>
                  <a:schemeClr val="bg1"/>
                </a:solidFill>
              </a:rPr>
              <a:t>عدد تحاليل </a:t>
            </a:r>
            <a:r>
              <a:rPr lang="ar-SY" b="1" dirty="0" smtClean="0">
                <a:solidFill>
                  <a:schemeClr val="bg1"/>
                </a:solidFill>
              </a:rPr>
              <a:t>الخضاب السكري المطلوب  </a:t>
            </a:r>
            <a:r>
              <a:rPr lang="ar-SY" b="1" dirty="0">
                <a:solidFill>
                  <a:schemeClr val="bg1"/>
                </a:solidFill>
              </a:rPr>
              <a:t>(سنوي + مرضى</a:t>
            </a:r>
            <a:r>
              <a:rPr lang="ar-SY" b="1" dirty="0" smtClean="0">
                <a:solidFill>
                  <a:schemeClr val="bg1"/>
                </a:solidFill>
              </a:rPr>
              <a:t>)</a:t>
            </a:r>
          </a:p>
          <a:p>
            <a:r>
              <a:rPr lang="ar-SY" b="1" dirty="0">
                <a:solidFill>
                  <a:schemeClr val="bg1"/>
                </a:solidFill>
              </a:rPr>
              <a:t>عدد تحاليل </a:t>
            </a:r>
            <a:r>
              <a:rPr lang="en-US" b="1" dirty="0" smtClean="0">
                <a:solidFill>
                  <a:schemeClr val="bg1"/>
                </a:solidFill>
              </a:rPr>
              <a:t> TSH  </a:t>
            </a:r>
            <a:r>
              <a:rPr lang="ar-SY" b="1" dirty="0" smtClean="0">
                <a:solidFill>
                  <a:schemeClr val="bg1"/>
                </a:solidFill>
              </a:rPr>
              <a:t>المطلوب  </a:t>
            </a:r>
            <a:r>
              <a:rPr lang="ar-SY" b="1" dirty="0">
                <a:solidFill>
                  <a:schemeClr val="bg1"/>
                </a:solidFill>
              </a:rPr>
              <a:t>(سنوي + مرضى</a:t>
            </a:r>
            <a:r>
              <a:rPr lang="ar-SY" b="1" dirty="0" smtClean="0">
                <a:solidFill>
                  <a:schemeClr val="bg1"/>
                </a:solidFill>
              </a:rPr>
              <a:t>)</a:t>
            </a:r>
          </a:p>
          <a:p>
            <a:r>
              <a:rPr lang="ar-SY" b="1" dirty="0" smtClean="0">
                <a:solidFill>
                  <a:schemeClr val="bg1"/>
                </a:solidFill>
              </a:rPr>
              <a:t>التحاليل المطلوبة </a:t>
            </a:r>
            <a:r>
              <a:rPr lang="en-US" b="1" dirty="0" smtClean="0">
                <a:solidFill>
                  <a:schemeClr val="bg1"/>
                </a:solidFill>
              </a:rPr>
              <a:t>FT3/FT4</a:t>
            </a:r>
            <a:r>
              <a:rPr lang="ar-SY" b="1" dirty="0" smtClean="0">
                <a:solidFill>
                  <a:schemeClr val="bg1"/>
                </a:solidFill>
              </a:rPr>
              <a:t>  ،</a:t>
            </a:r>
            <a:r>
              <a:rPr lang="en-US" b="1" dirty="0" smtClean="0">
                <a:solidFill>
                  <a:schemeClr val="bg1"/>
                </a:solidFill>
              </a:rPr>
              <a:t>VB12 </a:t>
            </a:r>
            <a:r>
              <a:rPr lang="ar-SY" b="1" dirty="0" smtClean="0">
                <a:solidFill>
                  <a:schemeClr val="bg1"/>
                </a:solidFill>
              </a:rPr>
              <a:t>، </a:t>
            </a:r>
            <a:r>
              <a:rPr lang="en-US" b="1" dirty="0" smtClean="0">
                <a:solidFill>
                  <a:schemeClr val="bg1"/>
                </a:solidFill>
              </a:rPr>
              <a:t>GPT /GOT </a:t>
            </a:r>
            <a:r>
              <a:rPr lang="ar-SY" b="1" dirty="0" smtClean="0">
                <a:solidFill>
                  <a:schemeClr val="bg1"/>
                </a:solidFill>
              </a:rPr>
              <a:t>، ميكروالبومين ، سوء الإمتصاص .........</a:t>
            </a:r>
            <a:endParaRPr lang="en-US" b="1" dirty="0" smtClean="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grpSp>
        <p:nvGrpSpPr>
          <p:cNvPr id="4" name="مجموعة 17"/>
          <p:cNvGrpSpPr>
            <a:grpSpLocks/>
          </p:cNvGrpSpPr>
          <p:nvPr/>
        </p:nvGrpSpPr>
        <p:grpSpPr bwMode="auto">
          <a:xfrm>
            <a:off x="23192" y="6318250"/>
            <a:ext cx="9144000" cy="347951"/>
            <a:chOff x="0" y="6429396"/>
            <a:chExt cx="9144000" cy="347953"/>
          </a:xfrm>
        </p:grpSpPr>
        <p:cxnSp>
          <p:nvCxnSpPr>
            <p:cNvPr id="5"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7"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Tree>
    <p:extLst>
      <p:ext uri="{BB962C8B-B14F-4D97-AF65-F5344CB8AC3E}">
        <p14:creationId xmlns:p14="http://schemas.microsoft.com/office/powerpoint/2010/main" val="3546526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24350" y="1556792"/>
            <a:ext cx="8608750" cy="2785378"/>
          </a:xfrm>
          <a:prstGeom prst="rect">
            <a:avLst/>
          </a:prstGeom>
          <a:noFill/>
        </p:spPr>
        <p:txBody>
          <a:bodyPr wrap="square" rtlCol="0">
            <a:spAutoFit/>
          </a:bodyPr>
          <a:lstStyle/>
          <a:p>
            <a:r>
              <a:rPr lang="ar-SY" sz="2500" b="1" dirty="0" smtClean="0">
                <a:solidFill>
                  <a:schemeClr val="bg1"/>
                </a:solidFill>
                <a:effectLst>
                  <a:outerShdw blurRad="38100" dist="38100" dir="2700000" algn="tl">
                    <a:srgbClr val="000000">
                      <a:alpha val="43137"/>
                    </a:srgbClr>
                  </a:outerShdw>
                </a:effectLst>
              </a:rPr>
              <a:t>مثال على اخيار جهاز الكيمياء الآلي:</a:t>
            </a:r>
          </a:p>
          <a:p>
            <a:endParaRPr lang="ar-SY" sz="2500" b="1" dirty="0">
              <a:solidFill>
                <a:schemeClr val="bg1"/>
              </a:solidFill>
              <a:effectLst>
                <a:outerShdw blurRad="38100" dist="38100" dir="2700000" algn="tl">
                  <a:srgbClr val="000000">
                    <a:alpha val="43137"/>
                  </a:srgbClr>
                </a:outerShdw>
              </a:effectLst>
            </a:endParaRPr>
          </a:p>
          <a:p>
            <a:r>
              <a:rPr lang="ar-SY" sz="2500" b="1" dirty="0" smtClean="0">
                <a:solidFill>
                  <a:schemeClr val="bg1"/>
                </a:solidFill>
                <a:effectLst>
                  <a:outerShdw blurRad="38100" dist="38100" dir="2700000" algn="tl">
                    <a:srgbClr val="000000">
                      <a:alpha val="43137"/>
                    </a:srgbClr>
                  </a:outerShdw>
                </a:effectLst>
              </a:rPr>
              <a:t>من 1       الى     30   تحليل       جهاز فوتوميتر </a:t>
            </a:r>
          </a:p>
          <a:p>
            <a:r>
              <a:rPr lang="ar-SY" sz="2500" b="1" dirty="0">
                <a:solidFill>
                  <a:schemeClr val="bg1"/>
                </a:solidFill>
                <a:effectLst>
                  <a:outerShdw blurRad="38100" dist="38100" dir="2700000" algn="tl">
                    <a:srgbClr val="000000">
                      <a:alpha val="43137"/>
                    </a:srgbClr>
                  </a:outerShdw>
                </a:effectLst>
              </a:rPr>
              <a:t>من </a:t>
            </a:r>
            <a:r>
              <a:rPr lang="ar-SY" sz="2500" b="1" dirty="0" smtClean="0">
                <a:solidFill>
                  <a:schemeClr val="bg1"/>
                </a:solidFill>
                <a:effectLst>
                  <a:outerShdw blurRad="38100" dist="38100" dir="2700000" algn="tl">
                    <a:srgbClr val="000000">
                      <a:alpha val="43137"/>
                    </a:srgbClr>
                  </a:outerShdw>
                </a:effectLst>
              </a:rPr>
              <a:t>31     </a:t>
            </a:r>
            <a:r>
              <a:rPr lang="ar-SY" sz="2500" b="1" dirty="0">
                <a:solidFill>
                  <a:schemeClr val="bg1"/>
                </a:solidFill>
                <a:effectLst>
                  <a:outerShdw blurRad="38100" dist="38100" dir="2700000" algn="tl">
                    <a:srgbClr val="000000">
                      <a:alpha val="43137"/>
                    </a:srgbClr>
                  </a:outerShdw>
                </a:effectLst>
              </a:rPr>
              <a:t>الى   </a:t>
            </a:r>
            <a:r>
              <a:rPr lang="ar-SY" sz="2500" b="1" dirty="0" smtClean="0">
                <a:solidFill>
                  <a:schemeClr val="bg1"/>
                </a:solidFill>
                <a:effectLst>
                  <a:outerShdw blurRad="38100" dist="38100" dir="2700000" algn="tl">
                    <a:srgbClr val="000000">
                      <a:alpha val="43137"/>
                    </a:srgbClr>
                  </a:outerShdw>
                </a:effectLst>
              </a:rPr>
              <a:t> 150  </a:t>
            </a:r>
            <a:r>
              <a:rPr lang="ar-SY" sz="2500" b="1" dirty="0">
                <a:solidFill>
                  <a:schemeClr val="bg1"/>
                </a:solidFill>
                <a:effectLst>
                  <a:outerShdw blurRad="38100" dist="38100" dir="2700000" algn="tl">
                    <a:srgbClr val="000000">
                      <a:alpha val="43137"/>
                    </a:srgbClr>
                  </a:outerShdw>
                </a:effectLst>
              </a:rPr>
              <a:t>تحليل       جهاز </a:t>
            </a:r>
            <a:r>
              <a:rPr lang="ar-SY" sz="2500" b="1" dirty="0" smtClean="0">
                <a:solidFill>
                  <a:schemeClr val="bg1"/>
                </a:solidFill>
                <a:effectLst>
                  <a:outerShdw blurRad="38100" dist="38100" dir="2700000" algn="tl">
                    <a:srgbClr val="000000">
                      <a:alpha val="43137"/>
                    </a:srgbClr>
                  </a:outerShdw>
                </a:effectLst>
              </a:rPr>
              <a:t>تحليل كيمياء آلي  صغير </a:t>
            </a:r>
            <a:r>
              <a:rPr lang="en-US" sz="2500" b="1" dirty="0" smtClean="0">
                <a:solidFill>
                  <a:schemeClr val="bg1"/>
                </a:solidFill>
                <a:effectLst>
                  <a:outerShdw blurRad="38100" dist="38100" dir="2700000" algn="tl">
                    <a:srgbClr val="000000">
                      <a:alpha val="43137"/>
                    </a:srgbClr>
                  </a:outerShdw>
                </a:effectLst>
              </a:rPr>
              <a:t>     200</a:t>
            </a:r>
            <a:endParaRPr lang="ar-SY" sz="2500" b="1" dirty="0" smtClean="0">
              <a:solidFill>
                <a:schemeClr val="bg1"/>
              </a:solidFill>
              <a:effectLst>
                <a:outerShdw blurRad="38100" dist="38100" dir="2700000" algn="tl">
                  <a:srgbClr val="000000">
                    <a:alpha val="43137"/>
                  </a:srgbClr>
                </a:outerShdw>
              </a:effectLst>
            </a:endParaRPr>
          </a:p>
          <a:p>
            <a:r>
              <a:rPr lang="ar-SY" sz="2500" b="1" dirty="0" smtClean="0">
                <a:solidFill>
                  <a:schemeClr val="bg1"/>
                </a:solidFill>
                <a:effectLst>
                  <a:outerShdw blurRad="38100" dist="38100" dir="2700000" algn="tl">
                    <a:srgbClr val="000000">
                      <a:alpha val="43137"/>
                    </a:srgbClr>
                  </a:outerShdw>
                </a:effectLst>
              </a:rPr>
              <a:t>من 151   الى   400   تحليل       جهاز </a:t>
            </a:r>
            <a:r>
              <a:rPr lang="ar-SY" sz="2500" b="1" dirty="0">
                <a:solidFill>
                  <a:schemeClr val="bg1"/>
                </a:solidFill>
                <a:effectLst>
                  <a:outerShdw blurRad="38100" dist="38100" dir="2700000" algn="tl">
                    <a:srgbClr val="000000">
                      <a:alpha val="43137"/>
                    </a:srgbClr>
                  </a:outerShdw>
                </a:effectLst>
              </a:rPr>
              <a:t>تحليل كيمياء آلي  </a:t>
            </a:r>
            <a:r>
              <a:rPr lang="ar-SY" sz="2500" b="1" dirty="0" smtClean="0">
                <a:solidFill>
                  <a:schemeClr val="bg1"/>
                </a:solidFill>
                <a:effectLst>
                  <a:outerShdw blurRad="38100" dist="38100" dir="2700000" algn="tl">
                    <a:srgbClr val="000000">
                      <a:alpha val="43137"/>
                    </a:srgbClr>
                  </a:outerShdw>
                </a:effectLst>
              </a:rPr>
              <a:t>وسط</a:t>
            </a:r>
            <a:r>
              <a:rPr lang="en-US" sz="2500" b="1" dirty="0" smtClean="0">
                <a:solidFill>
                  <a:schemeClr val="bg1"/>
                </a:solidFill>
                <a:effectLst>
                  <a:outerShdw blurRad="38100" dist="38100" dir="2700000" algn="tl">
                    <a:srgbClr val="000000">
                      <a:alpha val="43137"/>
                    </a:srgbClr>
                  </a:outerShdw>
                </a:effectLst>
              </a:rPr>
              <a:t>    300  </a:t>
            </a:r>
            <a:endParaRPr lang="ar-SY" sz="2500" b="1" dirty="0" smtClean="0">
              <a:solidFill>
                <a:schemeClr val="bg1"/>
              </a:solidFill>
              <a:effectLst>
                <a:outerShdw blurRad="38100" dist="38100" dir="2700000" algn="tl">
                  <a:srgbClr val="000000">
                    <a:alpha val="43137"/>
                  </a:srgbClr>
                </a:outerShdw>
              </a:effectLst>
            </a:endParaRPr>
          </a:p>
          <a:p>
            <a:r>
              <a:rPr lang="ar-SY" sz="2500" b="1" dirty="0" smtClean="0">
                <a:solidFill>
                  <a:schemeClr val="bg1"/>
                </a:solidFill>
                <a:effectLst>
                  <a:outerShdw blurRad="38100" dist="38100" dir="2700000" algn="tl">
                    <a:srgbClr val="000000">
                      <a:alpha val="43137"/>
                    </a:srgbClr>
                  </a:outerShdw>
                </a:effectLst>
              </a:rPr>
              <a:t>من 401   </a:t>
            </a:r>
            <a:r>
              <a:rPr lang="ar-SY" sz="2500" b="1" dirty="0">
                <a:solidFill>
                  <a:schemeClr val="bg1"/>
                </a:solidFill>
                <a:effectLst>
                  <a:outerShdw blurRad="38100" dist="38100" dir="2700000" algn="tl">
                    <a:srgbClr val="000000">
                      <a:alpha val="43137"/>
                    </a:srgbClr>
                  </a:outerShdw>
                </a:effectLst>
              </a:rPr>
              <a:t>الى  </a:t>
            </a:r>
            <a:r>
              <a:rPr lang="ar-SY" sz="2500" b="1" dirty="0" smtClean="0">
                <a:solidFill>
                  <a:schemeClr val="bg1"/>
                </a:solidFill>
                <a:effectLst>
                  <a:outerShdw blurRad="38100" dist="38100" dir="2700000" algn="tl">
                    <a:srgbClr val="000000">
                      <a:alpha val="43137"/>
                    </a:srgbClr>
                  </a:outerShdw>
                </a:effectLst>
              </a:rPr>
              <a:t> 600   </a:t>
            </a:r>
            <a:r>
              <a:rPr lang="ar-SY" sz="2500" b="1" dirty="0">
                <a:solidFill>
                  <a:schemeClr val="bg1"/>
                </a:solidFill>
                <a:effectLst>
                  <a:outerShdw blurRad="38100" dist="38100" dir="2700000" algn="tl">
                    <a:srgbClr val="000000">
                      <a:alpha val="43137"/>
                    </a:srgbClr>
                  </a:outerShdw>
                </a:effectLst>
              </a:rPr>
              <a:t>تحليل       جهاز تحليل كيمياء آلي  </a:t>
            </a:r>
            <a:r>
              <a:rPr lang="ar-SY" sz="2500" b="1" dirty="0" smtClean="0">
                <a:solidFill>
                  <a:schemeClr val="bg1"/>
                </a:solidFill>
                <a:effectLst>
                  <a:outerShdw blurRad="38100" dist="38100" dir="2700000" algn="tl">
                    <a:srgbClr val="000000">
                      <a:alpha val="43137"/>
                    </a:srgbClr>
                  </a:outerShdw>
                </a:effectLst>
              </a:rPr>
              <a:t>كبير  </a:t>
            </a:r>
            <a:r>
              <a:rPr lang="en-US" sz="2500" b="1" dirty="0" smtClean="0">
                <a:solidFill>
                  <a:schemeClr val="bg1"/>
                </a:solidFill>
                <a:effectLst>
                  <a:outerShdw blurRad="38100" dist="38100" dir="2700000" algn="tl">
                    <a:srgbClr val="000000">
                      <a:alpha val="43137"/>
                    </a:srgbClr>
                  </a:outerShdw>
                </a:effectLst>
              </a:rPr>
              <a:t>         400</a:t>
            </a:r>
            <a:endParaRPr lang="ar-SY" sz="2500" b="1" dirty="0" smtClean="0">
              <a:solidFill>
                <a:schemeClr val="bg1"/>
              </a:solidFill>
              <a:effectLst>
                <a:outerShdw blurRad="38100" dist="38100" dir="2700000" algn="tl">
                  <a:srgbClr val="000000">
                    <a:alpha val="43137"/>
                  </a:srgbClr>
                </a:outerShdw>
              </a:effectLst>
            </a:endParaRPr>
          </a:p>
          <a:p>
            <a:r>
              <a:rPr lang="ar-SY" sz="2500" b="1" dirty="0" smtClean="0">
                <a:solidFill>
                  <a:schemeClr val="bg1"/>
                </a:solidFill>
                <a:effectLst>
                  <a:outerShdw blurRad="38100" dist="38100" dir="2700000" algn="tl">
                    <a:srgbClr val="000000">
                      <a:alpha val="43137"/>
                    </a:srgbClr>
                  </a:outerShdw>
                </a:effectLst>
              </a:rPr>
              <a:t>فوق  </a:t>
            </a:r>
            <a:r>
              <a:rPr lang="ar-SY" sz="2500" b="1" dirty="0" smtClean="0">
                <a:solidFill>
                  <a:schemeClr val="bg1"/>
                </a:solidFill>
                <a:effectLst>
                  <a:outerShdw blurRad="38100" dist="38100" dir="2700000" algn="tl">
                    <a:srgbClr val="000000">
                      <a:alpha val="43137"/>
                    </a:srgbClr>
                  </a:outerShdw>
                </a:effectLst>
              </a:rPr>
              <a:t> </a:t>
            </a:r>
            <a:r>
              <a:rPr lang="en-US" sz="2500" b="1" dirty="0" smtClean="0">
                <a:solidFill>
                  <a:schemeClr val="bg1"/>
                </a:solidFill>
                <a:effectLst>
                  <a:outerShdw blurRad="38100" dist="38100" dir="2700000" algn="tl">
                    <a:srgbClr val="000000">
                      <a:alpha val="43137"/>
                    </a:srgbClr>
                  </a:outerShdw>
                </a:effectLst>
              </a:rPr>
              <a:t>600</a:t>
            </a:r>
            <a:r>
              <a:rPr lang="ar-SY" sz="2500" b="1" dirty="0" smtClean="0">
                <a:solidFill>
                  <a:schemeClr val="bg1"/>
                </a:solidFill>
                <a:effectLst>
                  <a:outerShdw blurRad="38100" dist="38100" dir="2700000" algn="tl">
                    <a:srgbClr val="000000">
                      <a:alpha val="43137"/>
                    </a:srgbClr>
                  </a:outerShdw>
                </a:effectLst>
              </a:rPr>
              <a:t>     </a:t>
            </a:r>
            <a:r>
              <a:rPr lang="ar-SY" sz="2500" b="1" dirty="0">
                <a:solidFill>
                  <a:schemeClr val="bg1"/>
                </a:solidFill>
                <a:effectLst>
                  <a:outerShdw blurRad="38100" dist="38100" dir="2700000" algn="tl">
                    <a:srgbClr val="000000">
                      <a:alpha val="43137"/>
                    </a:srgbClr>
                  </a:outerShdw>
                </a:effectLst>
              </a:rPr>
              <a:t>تحليل       </a:t>
            </a:r>
            <a:r>
              <a:rPr lang="ar-SY" sz="2500" b="1" dirty="0" smtClean="0">
                <a:solidFill>
                  <a:schemeClr val="bg1"/>
                </a:solidFill>
                <a:effectLst>
                  <a:outerShdw blurRad="38100" dist="38100" dir="2700000" algn="tl">
                    <a:srgbClr val="000000">
                      <a:alpha val="43137"/>
                    </a:srgbClr>
                  </a:outerShdw>
                </a:effectLst>
              </a:rPr>
              <a:t>          جهاز </a:t>
            </a:r>
            <a:r>
              <a:rPr lang="ar-SY" sz="2500" b="1" dirty="0">
                <a:solidFill>
                  <a:schemeClr val="bg1"/>
                </a:solidFill>
                <a:effectLst>
                  <a:outerShdw blurRad="38100" dist="38100" dir="2700000" algn="tl">
                    <a:srgbClr val="000000">
                      <a:alpha val="43137"/>
                    </a:srgbClr>
                  </a:outerShdw>
                </a:effectLst>
              </a:rPr>
              <a:t>تحليل كيمياء آلي  </a:t>
            </a:r>
            <a:r>
              <a:rPr lang="ar-SY" sz="2500" b="1" dirty="0" smtClean="0">
                <a:solidFill>
                  <a:schemeClr val="bg1"/>
                </a:solidFill>
                <a:effectLst>
                  <a:outerShdw blurRad="38100" dist="38100" dir="2700000" algn="tl">
                    <a:srgbClr val="000000">
                      <a:alpha val="43137"/>
                    </a:srgbClr>
                  </a:outerShdw>
                </a:effectLst>
              </a:rPr>
              <a:t>كبير بسرعات عالية</a:t>
            </a:r>
          </a:p>
        </p:txBody>
      </p:sp>
    </p:spTree>
    <p:extLst>
      <p:ext uri="{BB962C8B-B14F-4D97-AF65-F5344CB8AC3E}">
        <p14:creationId xmlns:p14="http://schemas.microsoft.com/office/powerpoint/2010/main" val="3306126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3"/>
          <a:stretch>
            <a:fillRect/>
          </a:stretch>
        </p:blipFill>
        <p:spPr>
          <a:xfrm>
            <a:off x="2267745" y="401708"/>
            <a:ext cx="4968552" cy="5862636"/>
          </a:xfrm>
          <a:prstGeom prst="rect">
            <a:avLst/>
          </a:prstGeom>
        </p:spPr>
      </p:pic>
    </p:spTree>
    <p:extLst>
      <p:ext uri="{BB962C8B-B14F-4D97-AF65-F5344CB8AC3E}">
        <p14:creationId xmlns:p14="http://schemas.microsoft.com/office/powerpoint/2010/main" val="620698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368" b="29633"/>
          <a:stretch/>
        </p:blipFill>
        <p:spPr>
          <a:xfrm>
            <a:off x="841468" y="1942403"/>
            <a:ext cx="3300705" cy="27085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561552"/>
            <a:ext cx="4199656" cy="5470225"/>
          </a:xfrm>
          <a:prstGeom prst="rect">
            <a:avLst/>
          </a:prstGeom>
        </p:spPr>
      </p:pic>
    </p:spTree>
    <p:extLst>
      <p:ext uri="{BB962C8B-B14F-4D97-AF65-F5344CB8AC3E}">
        <p14:creationId xmlns:p14="http://schemas.microsoft.com/office/powerpoint/2010/main" val="99437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noFill/>
        </p:spPr>
        <p:txBody>
          <a:bodyPr>
            <a:normAutofit/>
          </a:bodyPr>
          <a:lstStyle/>
          <a:p>
            <a:pPr algn="ctr"/>
            <a:r>
              <a:rPr lang="ar-SA" sz="6000" b="1" dirty="0" smtClean="0">
                <a:solidFill>
                  <a:schemeClr val="bg1"/>
                </a:solidFill>
                <a:effectLst>
                  <a:outerShdw blurRad="38100" dist="38100" dir="2700000" algn="tl">
                    <a:srgbClr val="000000">
                      <a:alpha val="43137"/>
                    </a:srgbClr>
                  </a:outerShdw>
                </a:effectLst>
              </a:rPr>
              <a:t>الامن والسلامة</a:t>
            </a:r>
            <a:endParaRPr lang="en-US" sz="6000" b="1" dirty="0">
              <a:solidFill>
                <a:schemeClr val="bg1"/>
              </a:solidFill>
              <a:effectLst>
                <a:outerShdw blurRad="38100" dist="38100" dir="2700000" algn="tl">
                  <a:srgbClr val="000000">
                    <a:alpha val="43137"/>
                  </a:srgbClr>
                </a:outerShdw>
              </a:effectLst>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54" y="427146"/>
            <a:ext cx="1319124" cy="1116182"/>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644" y="431281"/>
            <a:ext cx="1521365" cy="1193228"/>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528" y="2180478"/>
            <a:ext cx="1201860" cy="1437684"/>
          </a:xfrm>
          <a:prstGeom prst="rect">
            <a:avLst/>
          </a:prstGeom>
          <a:ln>
            <a:noFill/>
          </a:ln>
          <a:effectLst>
            <a:softEdge rad="112500"/>
          </a:effectLst>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644" y="4071127"/>
            <a:ext cx="1346772" cy="1899163"/>
          </a:xfrm>
          <a:prstGeom prst="rect">
            <a:avLst/>
          </a:prstGeom>
        </p:spPr>
      </p:pic>
      <p:pic>
        <p:nvPicPr>
          <p:cNvPr id="9" name="صورة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1129" y="2209413"/>
            <a:ext cx="1262916" cy="1535676"/>
          </a:xfrm>
          <a:prstGeom prst="rect">
            <a:avLst/>
          </a:prstGeom>
          <a:ln>
            <a:noFill/>
          </a:ln>
          <a:effectLst>
            <a:softEdge rad="112500"/>
          </a:effectLst>
        </p:spPr>
      </p:pic>
      <p:pic>
        <p:nvPicPr>
          <p:cNvPr id="10" name="صورة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50" y="4071127"/>
            <a:ext cx="1648470" cy="2094177"/>
          </a:xfrm>
          <a:prstGeom prst="rect">
            <a:avLst/>
          </a:prstGeom>
        </p:spPr>
      </p:pic>
      <p:pic>
        <p:nvPicPr>
          <p:cNvPr id="11" name="صورة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5282" y="2248110"/>
            <a:ext cx="1215043" cy="1535677"/>
          </a:xfrm>
          <a:prstGeom prst="rect">
            <a:avLst/>
          </a:prstGeom>
        </p:spPr>
      </p:pic>
      <p:pic>
        <p:nvPicPr>
          <p:cNvPr id="12" name="صورة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338" y="3897326"/>
            <a:ext cx="3433613" cy="2339986"/>
          </a:xfrm>
          <a:prstGeom prst="rect">
            <a:avLst/>
          </a:prstGeom>
          <a:ln>
            <a:noFill/>
          </a:ln>
          <a:effectLst>
            <a:softEdge rad="112500"/>
          </a:effectLst>
        </p:spPr>
      </p:pic>
      <p:pic>
        <p:nvPicPr>
          <p:cNvPr id="13" name="صورة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54" y="2348880"/>
            <a:ext cx="1276359" cy="1297066"/>
          </a:xfrm>
          <a:prstGeom prst="rect">
            <a:avLst/>
          </a:prstGeom>
          <a:ln>
            <a:noFill/>
          </a:ln>
          <a:effectLst>
            <a:softEdge rad="112500"/>
          </a:effectLst>
        </p:spPr>
      </p:pic>
      <p:grpSp>
        <p:nvGrpSpPr>
          <p:cNvPr id="14" name="مجموعة 17"/>
          <p:cNvGrpSpPr>
            <a:grpSpLocks/>
          </p:cNvGrpSpPr>
          <p:nvPr/>
        </p:nvGrpSpPr>
        <p:grpSpPr bwMode="auto">
          <a:xfrm>
            <a:off x="23192" y="6318250"/>
            <a:ext cx="9144000" cy="347951"/>
            <a:chOff x="0" y="6429396"/>
            <a:chExt cx="9144000" cy="347953"/>
          </a:xfrm>
        </p:grpSpPr>
        <p:cxnSp>
          <p:nvCxnSpPr>
            <p:cNvPr id="15"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7"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18" name="Rectangle 17"/>
          <p:cNvSpPr/>
          <p:nvPr/>
        </p:nvSpPr>
        <p:spPr>
          <a:xfrm>
            <a:off x="2790903" y="1642142"/>
            <a:ext cx="3562194" cy="477054"/>
          </a:xfrm>
          <a:prstGeom prst="rect">
            <a:avLst/>
          </a:prstGeom>
        </p:spPr>
        <p:txBody>
          <a:bodyPr wrap="none">
            <a:spAutoFit/>
          </a:bodyPr>
          <a:lstStyle/>
          <a:p>
            <a:r>
              <a:rPr lang="ar-SA" sz="2500" dirty="0">
                <a:solidFill>
                  <a:schemeClr val="bg1"/>
                </a:solidFill>
              </a:rPr>
              <a:t> </a:t>
            </a:r>
            <a:r>
              <a:rPr lang="ar-SA" sz="2500" b="1" dirty="0">
                <a:solidFill>
                  <a:schemeClr val="bg1"/>
                </a:solidFill>
                <a:latin typeface="AlMohanad" pitchFamily="18" charset="-78"/>
                <a:cs typeface="AlMohanad" pitchFamily="18" charset="-78"/>
              </a:rPr>
              <a:t>المختبرات من أخطر بيئات العمل</a:t>
            </a:r>
            <a:endParaRPr lang="en-US" sz="2500" dirty="0">
              <a:solidFill>
                <a:schemeClr val="bg1"/>
              </a:solidFill>
            </a:endParaRPr>
          </a:p>
        </p:txBody>
      </p:sp>
    </p:spTree>
    <p:extLst>
      <p:ext uri="{BB962C8B-B14F-4D97-AF65-F5344CB8AC3E}">
        <p14:creationId xmlns:p14="http://schemas.microsoft.com/office/powerpoint/2010/main" val="30053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pic>
        <p:nvPicPr>
          <p:cNvPr id="11" name="Picture 2" descr="http://t1.gstatic.com/images?q=tbn:ANd9GcREiRYxHHZzMf8eHfW7OJn1EST5id7QCyWTfQMvUUEaYH-wZkLB"/>
          <p:cNvPicPr>
            <a:picLocks noChangeAspect="1" noChangeArrowheads="1"/>
          </p:cNvPicPr>
          <p:nvPr/>
        </p:nvPicPr>
        <p:blipFill>
          <a:blip r:embed="rId2" cstate="print"/>
          <a:srcRect/>
          <a:stretch>
            <a:fillRect/>
          </a:stretch>
        </p:blipFill>
        <p:spPr bwMode="auto">
          <a:xfrm>
            <a:off x="2393914" y="411273"/>
            <a:ext cx="4309278" cy="40306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p:cNvSpPr/>
          <p:nvPr/>
        </p:nvSpPr>
        <p:spPr>
          <a:xfrm>
            <a:off x="1115037" y="4658602"/>
            <a:ext cx="696868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SY" b="1" smtClean="0">
                <a:solidFill>
                  <a:schemeClr val="accent2">
                    <a:lumMod val="75000"/>
                  </a:schemeClr>
                </a:solidFill>
              </a:rPr>
              <a:t>مديرية الهندسة الطبية </a:t>
            </a:r>
            <a:r>
              <a:rPr lang="ar-SY" b="1" dirty="0" smtClean="0">
                <a:solidFill>
                  <a:schemeClr val="accent2">
                    <a:lumMod val="75000"/>
                  </a:schemeClr>
                </a:solidFill>
              </a:rPr>
              <a:t>والصيانة </a:t>
            </a:r>
          </a:p>
          <a:p>
            <a:r>
              <a:rPr lang="ar-SY" b="1" dirty="0" smtClean="0">
                <a:solidFill>
                  <a:schemeClr val="accent2">
                    <a:lumMod val="75000"/>
                  </a:schemeClr>
                </a:solidFill>
              </a:rPr>
              <a:t>دمشق – مجمع ابن النفيس الطبي</a:t>
            </a:r>
          </a:p>
          <a:p>
            <a:r>
              <a:rPr lang="ar-SY" b="1" dirty="0" smtClean="0">
                <a:solidFill>
                  <a:schemeClr val="accent2">
                    <a:lumMod val="75000"/>
                  </a:schemeClr>
                </a:solidFill>
              </a:rPr>
              <a:t>ايميل           :  </a:t>
            </a:r>
            <a:r>
              <a:rPr lang="en-US" b="1" u="sng" dirty="0" smtClean="0">
                <a:solidFill>
                  <a:schemeClr val="accent2">
                    <a:lumMod val="75000"/>
                  </a:schemeClr>
                </a:solidFill>
                <a:hlinkClick r:id="rId3"/>
              </a:rPr>
              <a:t>maintenance.dir@moh.gov.sy</a:t>
            </a:r>
            <a:r>
              <a:rPr lang="ar-SY" b="1" dirty="0" smtClean="0">
                <a:solidFill>
                  <a:schemeClr val="accent2">
                    <a:lumMod val="75000"/>
                  </a:schemeClr>
                </a:solidFill>
              </a:rPr>
              <a:t>             </a:t>
            </a:r>
          </a:p>
          <a:p>
            <a:r>
              <a:rPr lang="ar-SY" b="1" dirty="0" smtClean="0">
                <a:solidFill>
                  <a:schemeClr val="accent2">
                    <a:lumMod val="75000"/>
                  </a:schemeClr>
                </a:solidFill>
              </a:rPr>
              <a:t>تلفون / </a:t>
            </a:r>
            <a:r>
              <a:rPr lang="ar-SY" b="1" dirty="0">
                <a:solidFill>
                  <a:schemeClr val="accent2">
                    <a:lumMod val="75000"/>
                  </a:schemeClr>
                </a:solidFill>
              </a:rPr>
              <a:t>فاكس : </a:t>
            </a:r>
            <a:r>
              <a:rPr lang="en-US" b="1" dirty="0">
                <a:solidFill>
                  <a:schemeClr val="accent2">
                    <a:lumMod val="75000"/>
                  </a:schemeClr>
                </a:solidFill>
              </a:rPr>
              <a:t>011 5120114</a:t>
            </a:r>
            <a:r>
              <a:rPr lang="ar-SY" b="1" dirty="0">
                <a:solidFill>
                  <a:schemeClr val="accent2">
                    <a:lumMod val="75000"/>
                  </a:schemeClr>
                </a:solidFill>
              </a:rPr>
              <a:t> </a:t>
            </a:r>
            <a:endParaRPr lang="ar-SY" b="1" dirty="0" smtClean="0">
              <a:solidFill>
                <a:schemeClr val="accent2">
                  <a:lumMod val="75000"/>
                </a:schemeClr>
              </a:solidFill>
            </a:endParaRPr>
          </a:p>
          <a:p>
            <a:r>
              <a:rPr lang="ar-SY" b="1" dirty="0" smtClean="0">
                <a:solidFill>
                  <a:schemeClr val="accent2">
                    <a:lumMod val="75000"/>
                  </a:schemeClr>
                </a:solidFill>
              </a:rPr>
              <a:t>فيسبوك        :</a:t>
            </a:r>
            <a:r>
              <a:rPr lang="en-US" b="1" dirty="0" smtClean="0">
                <a:solidFill>
                  <a:schemeClr val="accent2">
                    <a:lumMod val="75000"/>
                  </a:schemeClr>
                </a:solidFill>
              </a:rPr>
              <a:t>https</a:t>
            </a:r>
            <a:r>
              <a:rPr lang="en-US" b="1" dirty="0">
                <a:solidFill>
                  <a:schemeClr val="accent2">
                    <a:lumMod val="75000"/>
                  </a:schemeClr>
                </a:solidFill>
              </a:rPr>
              <a:t>://www.facebook.com/maintenencedirectorate/</a:t>
            </a:r>
          </a:p>
        </p:txBody>
      </p:sp>
    </p:spTree>
    <p:extLst>
      <p:ext uri="{BB962C8B-B14F-4D97-AF65-F5344CB8AC3E}">
        <p14:creationId xmlns:p14="http://schemas.microsoft.com/office/powerpoint/2010/main" val="153286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2" name="Rectangle 1"/>
          <p:cNvSpPr/>
          <p:nvPr/>
        </p:nvSpPr>
        <p:spPr>
          <a:xfrm>
            <a:off x="327343" y="1709519"/>
            <a:ext cx="8510498" cy="2246769"/>
          </a:xfrm>
          <a:prstGeom prst="rect">
            <a:avLst/>
          </a:prstGeom>
        </p:spPr>
        <p:txBody>
          <a:bodyPr wrap="square">
            <a:spAutoFit/>
          </a:bodyPr>
          <a:lstStyle/>
          <a:p>
            <a:r>
              <a:rPr lang="ar-SA" sz="2800" dirty="0">
                <a:solidFill>
                  <a:schemeClr val="bg1"/>
                </a:solidFill>
                <a:latin typeface="Traditional Arabic" pitchFamily="18" charset="-78"/>
                <a:cs typeface="Traditional Arabic" pitchFamily="18" charset="-78"/>
              </a:rPr>
              <a:t>المادة 36: تتولى هذه المديرية دراسة تامين احتياجات الوزارة من التجهيزات الطبية وصيانتها </a:t>
            </a:r>
            <a:r>
              <a:rPr lang="ar-SA" sz="2800" dirty="0" smtClean="0">
                <a:solidFill>
                  <a:schemeClr val="bg1"/>
                </a:solidFill>
                <a:latin typeface="Traditional Arabic" pitchFamily="18" charset="-78"/>
                <a:cs typeface="Traditional Arabic" pitchFamily="18" charset="-78"/>
              </a:rPr>
              <a:t>.</a:t>
            </a:r>
            <a:endParaRPr lang="en-US" sz="2800" dirty="0">
              <a:solidFill>
                <a:schemeClr val="bg1"/>
              </a:solidFill>
              <a:latin typeface="Traditional Arabic" pitchFamily="18" charset="-78"/>
              <a:cs typeface="Traditional Arabic" pitchFamily="18" charset="-78"/>
            </a:endParaRPr>
          </a:p>
          <a:p>
            <a:r>
              <a:rPr lang="ar-SA" sz="2800" dirty="0">
                <a:solidFill>
                  <a:schemeClr val="bg1"/>
                </a:solidFill>
                <a:latin typeface="Traditional Arabic" pitchFamily="18" charset="-78"/>
                <a:cs typeface="Traditional Arabic" pitchFamily="18" charset="-78"/>
              </a:rPr>
              <a:t>كما وتتولى إعداد الخطط والدراسات الفنية وتوفير البيانات اللازمة ضمن إطار عملها وتغذيتها الى مديرية التخطيط و</a:t>
            </a:r>
            <a:r>
              <a:rPr lang="ar-SY" sz="2800" dirty="0">
                <a:solidFill>
                  <a:schemeClr val="bg1"/>
                </a:solidFill>
                <a:latin typeface="Traditional Arabic" pitchFamily="18" charset="-78"/>
                <a:cs typeface="Traditional Arabic" pitchFamily="18" charset="-78"/>
              </a:rPr>
              <a:t>ا</a:t>
            </a:r>
            <a:r>
              <a:rPr lang="ar-SA" sz="2800" dirty="0">
                <a:solidFill>
                  <a:schemeClr val="bg1"/>
                </a:solidFill>
                <a:latin typeface="Traditional Arabic" pitchFamily="18" charset="-78"/>
                <a:cs typeface="Traditional Arabic" pitchFamily="18" charset="-78"/>
              </a:rPr>
              <a:t>لتعاون الدولي، بالإضافة الى تأمين التدريب ضمن إطار عملها مع رفع مقترحات القوانين الملائمة واعتماد أسس الجودة في أداء مهامها التي تنفذها من خلال الدوائر التالية:</a:t>
            </a:r>
            <a:endParaRPr lang="en-US" sz="2800" dirty="0">
              <a:solidFill>
                <a:schemeClr val="bg1"/>
              </a:solidFill>
              <a:latin typeface="Traditional Arabic" pitchFamily="18" charset="-78"/>
              <a:cs typeface="Traditional Arabic" pitchFamily="18" charset="-78"/>
            </a:endParaRPr>
          </a:p>
        </p:txBody>
      </p:sp>
      <p:sp>
        <p:nvSpPr>
          <p:cNvPr id="3" name="Rectangle 2"/>
          <p:cNvSpPr/>
          <p:nvPr/>
        </p:nvSpPr>
        <p:spPr>
          <a:xfrm>
            <a:off x="5396993" y="1124744"/>
            <a:ext cx="3472425" cy="584775"/>
          </a:xfrm>
          <a:prstGeom prst="rect">
            <a:avLst/>
          </a:prstGeom>
        </p:spPr>
        <p:txBody>
          <a:bodyPr wrap="none">
            <a:spAutoFit/>
          </a:bodyPr>
          <a:lstStyle/>
          <a:p>
            <a:pPr algn="ctr"/>
            <a:r>
              <a:rPr lang="ar-SY" sz="3200" b="1" dirty="0">
                <a:solidFill>
                  <a:schemeClr val="bg1"/>
                </a:solidFill>
                <a:latin typeface="Traditional Arabic" panose="02020603050405020304" pitchFamily="18" charset="-78"/>
                <a:cs typeface="Traditional Arabic" panose="02020603050405020304" pitchFamily="18" charset="-78"/>
              </a:rPr>
              <a:t>مديرية الهندسة الطبية والصيانة</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
        <p:nvSpPr>
          <p:cNvPr id="13"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pic>
        <p:nvPicPr>
          <p:cNvPr id="11"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https://fbcdn-photos-a-a.akamaihd.net/hphotos-ak-xat1/v/t1.0-0/p280x280/12573077_1667895453492606_6485313987294027666_n.jpg?oh=aa6de64bf0647e0cc53bea82ce728488&amp;oe=5850F5CA&amp;__gda__=1482485857_100235c9c826a5310eba89ff66e30b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671814"/>
            <a:ext cx="3643586" cy="213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0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6" name="Rectangle 5"/>
          <p:cNvSpPr/>
          <p:nvPr/>
        </p:nvSpPr>
        <p:spPr>
          <a:xfrm>
            <a:off x="251520" y="1917045"/>
            <a:ext cx="8510498" cy="3970318"/>
          </a:xfrm>
          <a:prstGeom prst="rect">
            <a:avLst/>
          </a:prstGeom>
        </p:spPr>
        <p:txBody>
          <a:bodyPr wrap="square">
            <a:spAutoFit/>
          </a:bodyPr>
          <a:lstStyle/>
          <a:p>
            <a:r>
              <a:rPr lang="ar-SA" sz="2800" dirty="0" smtClean="0">
                <a:solidFill>
                  <a:schemeClr val="bg1"/>
                </a:solidFill>
                <a:latin typeface="Traditional Arabic" pitchFamily="18" charset="-78"/>
                <a:cs typeface="Traditional Arabic" pitchFamily="18" charset="-78"/>
              </a:rPr>
              <a:t>وتمارس </a:t>
            </a:r>
            <a:r>
              <a:rPr lang="ar-SA" sz="2800" dirty="0">
                <a:solidFill>
                  <a:schemeClr val="bg1"/>
                </a:solidFill>
                <a:latin typeface="Traditional Arabic" pitchFamily="18" charset="-78"/>
                <a:cs typeface="Traditional Arabic" pitchFamily="18" charset="-78"/>
              </a:rPr>
              <a:t>المهام التالية: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 </a:t>
            </a:r>
            <a:r>
              <a:rPr lang="ar-SA" sz="2800" dirty="0" smtClean="0">
                <a:solidFill>
                  <a:schemeClr val="bg1"/>
                </a:solidFill>
                <a:latin typeface="Traditional Arabic" pitchFamily="18" charset="-78"/>
                <a:cs typeface="Traditional Arabic" pitchFamily="18" charset="-78"/>
              </a:rPr>
              <a:t>المساهمة </a:t>
            </a:r>
            <a:r>
              <a:rPr lang="ar-SA" sz="2800" dirty="0">
                <a:solidFill>
                  <a:schemeClr val="bg1"/>
                </a:solidFill>
                <a:latin typeface="Traditional Arabic" pitchFamily="18" charset="-78"/>
                <a:cs typeface="Traditional Arabic" pitchFamily="18" charset="-78"/>
              </a:rPr>
              <a:t>في إجراء الدراسات الفنية في مجال عمل المديرية </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 </a:t>
            </a:r>
            <a:r>
              <a:rPr lang="ar-SA" sz="2800" dirty="0" smtClean="0">
                <a:solidFill>
                  <a:schemeClr val="bg1"/>
                </a:solidFill>
                <a:latin typeface="Traditional Arabic" pitchFamily="18" charset="-78"/>
                <a:cs typeface="Traditional Arabic" pitchFamily="18" charset="-78"/>
              </a:rPr>
              <a:t>المساهمة </a:t>
            </a:r>
            <a:r>
              <a:rPr lang="ar-SA" sz="2800" dirty="0">
                <a:solidFill>
                  <a:schemeClr val="bg1"/>
                </a:solidFill>
                <a:latin typeface="Traditional Arabic" pitchFamily="18" charset="-78"/>
                <a:cs typeface="Traditional Arabic" pitchFamily="18" charset="-78"/>
              </a:rPr>
              <a:t>في وضع المواصفات وإعداد دفاتر الشروط الفنية للتجهيزات الطبية الأساسية </a:t>
            </a:r>
            <a:r>
              <a:rPr lang="ar-SA" sz="2800" dirty="0" smtClean="0">
                <a:solidFill>
                  <a:schemeClr val="bg1"/>
                </a:solidFill>
                <a:latin typeface="Traditional Arabic" pitchFamily="18" charset="-78"/>
                <a:cs typeface="Traditional Arabic" pitchFamily="18" charset="-78"/>
              </a:rPr>
              <a:t>والمكملة </a:t>
            </a:r>
            <a:r>
              <a:rPr lang="ar-SA" sz="2800" dirty="0">
                <a:solidFill>
                  <a:schemeClr val="bg1"/>
                </a:solidFill>
                <a:latin typeface="Traditional Arabic" pitchFamily="18" charset="-78"/>
                <a:cs typeface="Traditional Arabic" pitchFamily="18" charset="-78"/>
              </a:rPr>
              <a:t>بالمشاركة مع المديريات المعنية ودراسة العروض الفنية.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 </a:t>
            </a:r>
            <a:r>
              <a:rPr lang="ar-SA" sz="2800" dirty="0" smtClean="0">
                <a:solidFill>
                  <a:schemeClr val="bg1"/>
                </a:solidFill>
                <a:latin typeface="Traditional Arabic" pitchFamily="18" charset="-78"/>
                <a:cs typeface="Traditional Arabic" pitchFamily="18" charset="-78"/>
              </a:rPr>
              <a:t>المشاركة </a:t>
            </a:r>
            <a:r>
              <a:rPr lang="ar-SA" sz="2800" dirty="0">
                <a:solidFill>
                  <a:schemeClr val="bg1"/>
                </a:solidFill>
                <a:latin typeface="Traditional Arabic" pitchFamily="18" charset="-78"/>
                <a:cs typeface="Traditional Arabic" pitchFamily="18" charset="-78"/>
              </a:rPr>
              <a:t>في اللجان الفنية الخاصة بوضع مواصفات الأجهزة المصنعة محليا ولجان الترخيص الفني لها.</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 </a:t>
            </a:r>
            <a:r>
              <a:rPr lang="ar-SA" sz="2800" dirty="0" smtClean="0">
                <a:solidFill>
                  <a:schemeClr val="bg1"/>
                </a:solidFill>
                <a:latin typeface="Traditional Arabic" pitchFamily="18" charset="-78"/>
                <a:cs typeface="Traditional Arabic" pitchFamily="18" charset="-78"/>
              </a:rPr>
              <a:t>إعداد </a:t>
            </a:r>
            <a:r>
              <a:rPr lang="ar-SA" sz="2800" dirty="0">
                <a:solidFill>
                  <a:schemeClr val="bg1"/>
                </a:solidFill>
                <a:latin typeface="Traditional Arabic" pitchFamily="18" charset="-78"/>
                <a:cs typeface="Traditional Arabic" pitchFamily="18" charset="-78"/>
              </a:rPr>
              <a:t>دليل موحد للتجهيزات الطبية، وتطويره سنويا، وتعميمه على كافة المنشآت الصحية </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 </a:t>
            </a:r>
            <a:r>
              <a:rPr lang="ar-SA" sz="2800" dirty="0" smtClean="0">
                <a:solidFill>
                  <a:schemeClr val="bg1"/>
                </a:solidFill>
                <a:latin typeface="Traditional Arabic" pitchFamily="18" charset="-78"/>
                <a:cs typeface="Traditional Arabic" pitchFamily="18" charset="-78"/>
              </a:rPr>
              <a:t>إعداد </a:t>
            </a:r>
            <a:r>
              <a:rPr lang="ar-SA" sz="2800" dirty="0">
                <a:solidFill>
                  <a:schemeClr val="bg1"/>
                </a:solidFill>
                <a:latin typeface="Traditional Arabic" pitchFamily="18" charset="-78"/>
                <a:cs typeface="Traditional Arabic" pitchFamily="18" charset="-78"/>
              </a:rPr>
              <a:t>المخططات التقنية اللازمة لتوضع التجهيزات الطبية، ودراسة احتياجات تركيبها، ومتابعة </a:t>
            </a:r>
            <a:r>
              <a:rPr lang="ar-SA" sz="2800" dirty="0" smtClean="0">
                <a:solidFill>
                  <a:schemeClr val="bg1"/>
                </a:solidFill>
                <a:latin typeface="Traditional Arabic" pitchFamily="18" charset="-78"/>
                <a:cs typeface="Traditional Arabic" pitchFamily="18" charset="-78"/>
              </a:rPr>
              <a:t>التنفيذ</a:t>
            </a:r>
            <a:endParaRPr lang="en-US" sz="2800" dirty="0">
              <a:solidFill>
                <a:schemeClr val="bg1"/>
              </a:solidFill>
              <a:latin typeface="Traditional Arabic" pitchFamily="18" charset="-78"/>
              <a:cs typeface="Traditional Arabic" pitchFamily="18" charset="-78"/>
            </a:endParaRPr>
          </a:p>
        </p:txBody>
      </p:sp>
      <p:sp>
        <p:nvSpPr>
          <p:cNvPr id="11" name="Rectangle 10"/>
          <p:cNvSpPr/>
          <p:nvPr/>
        </p:nvSpPr>
        <p:spPr>
          <a:xfrm>
            <a:off x="5424245" y="1154306"/>
            <a:ext cx="3337773" cy="584775"/>
          </a:xfrm>
          <a:prstGeom prst="rect">
            <a:avLst/>
          </a:prstGeom>
        </p:spPr>
        <p:txBody>
          <a:bodyPr wrap="none">
            <a:spAutoFit/>
          </a:bodyPr>
          <a:lstStyle/>
          <a:p>
            <a:pPr algn="ctr"/>
            <a:r>
              <a:rPr lang="ar-SA" sz="3200" b="1" dirty="0" smtClean="0">
                <a:solidFill>
                  <a:schemeClr val="bg1"/>
                </a:solidFill>
                <a:latin typeface="Traditional Arabic" panose="02020603050405020304" pitchFamily="18" charset="-78"/>
                <a:cs typeface="Traditional Arabic" panose="02020603050405020304" pitchFamily="18" charset="-78"/>
              </a:rPr>
              <a:t>أولا</a:t>
            </a:r>
            <a:r>
              <a:rPr lang="ar-SA" sz="3200" b="1" dirty="0">
                <a:solidFill>
                  <a:schemeClr val="bg1"/>
                </a:solidFill>
                <a:latin typeface="Traditional Arabic" panose="02020603050405020304" pitchFamily="18" charset="-78"/>
                <a:cs typeface="Traditional Arabic" panose="02020603050405020304" pitchFamily="18" charset="-78"/>
              </a:rPr>
              <a:t>: دائرة الدراسات الفنية: </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
        <p:nvSpPr>
          <p:cNvPr id="15"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pic>
        <p:nvPicPr>
          <p:cNvPr id="12"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5293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6" name="Rectangle 5"/>
          <p:cNvSpPr/>
          <p:nvPr/>
        </p:nvSpPr>
        <p:spPr>
          <a:xfrm>
            <a:off x="5409822" y="764704"/>
            <a:ext cx="3366626" cy="584775"/>
          </a:xfrm>
          <a:prstGeom prst="rect">
            <a:avLst/>
          </a:prstGeom>
        </p:spPr>
        <p:txBody>
          <a:bodyPr wrap="none">
            <a:spAutoFit/>
          </a:bodyPr>
          <a:lstStyle/>
          <a:p>
            <a:pPr algn="ctr"/>
            <a:r>
              <a:rPr lang="ar-SA" sz="3200" b="1" dirty="0" smtClean="0">
                <a:solidFill>
                  <a:schemeClr val="bg1"/>
                </a:solidFill>
                <a:latin typeface="Traditional Arabic" panose="02020603050405020304" pitchFamily="18" charset="-78"/>
                <a:cs typeface="Traditional Arabic" panose="02020603050405020304" pitchFamily="18" charset="-78"/>
              </a:rPr>
              <a:t>أولا</a:t>
            </a:r>
            <a:r>
              <a:rPr lang="ar-SA" sz="3200" b="1" dirty="0">
                <a:solidFill>
                  <a:schemeClr val="bg1"/>
                </a:solidFill>
                <a:latin typeface="Traditional Arabic" panose="02020603050405020304" pitchFamily="18" charset="-78"/>
                <a:cs typeface="Traditional Arabic" panose="02020603050405020304" pitchFamily="18" charset="-78"/>
              </a:rPr>
              <a:t>: دائرة </a:t>
            </a:r>
            <a:r>
              <a:rPr lang="ar-SY" sz="3200" b="1" dirty="0" smtClean="0">
                <a:solidFill>
                  <a:schemeClr val="bg1"/>
                </a:solidFill>
                <a:latin typeface="Traditional Arabic" panose="02020603050405020304" pitchFamily="18" charset="-78"/>
                <a:cs typeface="Traditional Arabic" panose="02020603050405020304" pitchFamily="18" charset="-78"/>
              </a:rPr>
              <a:t>المعايرة والقياس </a:t>
            </a:r>
            <a:r>
              <a:rPr lang="ar-SA" sz="3200" b="1" dirty="0" smtClean="0">
                <a:solidFill>
                  <a:schemeClr val="bg1"/>
                </a:solidFill>
                <a:latin typeface="Traditional Arabic" panose="02020603050405020304" pitchFamily="18" charset="-78"/>
                <a:cs typeface="Traditional Arabic" panose="02020603050405020304" pitchFamily="18" charset="-78"/>
              </a:rPr>
              <a:t>: </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
        <p:nvSpPr>
          <p:cNvPr id="11" name="Rectangle 10"/>
          <p:cNvSpPr/>
          <p:nvPr/>
        </p:nvSpPr>
        <p:spPr>
          <a:xfrm>
            <a:off x="251520" y="1527443"/>
            <a:ext cx="8510498" cy="4401205"/>
          </a:xfrm>
          <a:prstGeom prst="rect">
            <a:avLst/>
          </a:prstGeom>
        </p:spPr>
        <p:txBody>
          <a:bodyPr wrap="square">
            <a:spAutoFit/>
          </a:bodyPr>
          <a:lstStyle/>
          <a:p>
            <a:r>
              <a:rPr lang="ar-SA" sz="2800" dirty="0" smtClean="0">
                <a:solidFill>
                  <a:schemeClr val="bg1"/>
                </a:solidFill>
                <a:latin typeface="Traditional Arabic" pitchFamily="18" charset="-78"/>
                <a:cs typeface="Traditional Arabic" pitchFamily="18" charset="-78"/>
              </a:rPr>
              <a:t>وتمارس </a:t>
            </a:r>
            <a:r>
              <a:rPr lang="ar-SA" sz="2800" dirty="0">
                <a:solidFill>
                  <a:schemeClr val="bg1"/>
                </a:solidFill>
                <a:latin typeface="Traditional Arabic" pitchFamily="18" charset="-78"/>
                <a:cs typeface="Traditional Arabic" pitchFamily="18" charset="-78"/>
              </a:rPr>
              <a:t>المهام التالية: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وضع </a:t>
            </a:r>
            <a:r>
              <a:rPr lang="ar-SA" sz="2800" dirty="0">
                <a:solidFill>
                  <a:schemeClr val="bg1"/>
                </a:solidFill>
                <a:latin typeface="Traditional Arabic" pitchFamily="18" charset="-78"/>
                <a:cs typeface="Traditional Arabic" pitchFamily="18" charset="-78"/>
              </a:rPr>
              <a:t>لوائح نموذجية لتجهيز المنشآت الصحية بمستوياتها المختلفة، وتطويرها دورياً لاستخدامها كدلائل إرشادية من قبل الجهات المصممة والدارسة لهذه المنشآت</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تقدير </a:t>
            </a:r>
            <a:r>
              <a:rPr lang="ar-SA" sz="2800" dirty="0">
                <a:solidFill>
                  <a:schemeClr val="bg1"/>
                </a:solidFill>
                <a:latin typeface="Traditional Arabic" pitchFamily="18" charset="-78"/>
                <a:cs typeface="Traditional Arabic" pitchFamily="18" charset="-78"/>
              </a:rPr>
              <a:t>احتياجات تجديد الأجهزة الطبية بالتعاون مع الجهات المعنية </a:t>
            </a:r>
            <a:endParaRPr lang="en-US" sz="2800" dirty="0" smtClean="0">
              <a:solidFill>
                <a:schemeClr val="bg1"/>
              </a:solidFill>
              <a:latin typeface="Traditional Arabic" pitchFamily="18" charset="-78"/>
              <a:cs typeface="Traditional Arabic" pitchFamily="18" charset="-78"/>
            </a:endParaRPr>
          </a:p>
          <a:p>
            <a:pPr lvl="0"/>
            <a:r>
              <a:rPr lang="en-US" sz="2800" dirty="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إعداد </a:t>
            </a:r>
            <a:r>
              <a:rPr lang="ar-SA" sz="2800" dirty="0">
                <a:solidFill>
                  <a:schemeClr val="bg1"/>
                </a:solidFill>
                <a:latin typeface="Traditional Arabic" pitchFamily="18" charset="-78"/>
                <a:cs typeface="Traditional Arabic" pitchFamily="18" charset="-78"/>
              </a:rPr>
              <a:t>دليل وطني للمعايرة والقياس وطرق التنفيذ</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إعداد </a:t>
            </a:r>
            <a:r>
              <a:rPr lang="ar-SA" sz="2800" dirty="0">
                <a:solidFill>
                  <a:schemeClr val="bg1"/>
                </a:solidFill>
                <a:latin typeface="Traditional Arabic" pitchFamily="18" charset="-78"/>
                <a:cs typeface="Traditional Arabic" pitchFamily="18" charset="-78"/>
              </a:rPr>
              <a:t>برامج المعايرة، واختبار أداء الأجهزة الطبية، وتنظيم آلية الرقابة والمعايرة على التجهيزات الطبية المقبولة فنياً بشكل دوري بالتنسيق مع الجهات المعنية.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الاحتفاظ </a:t>
            </a:r>
            <a:r>
              <a:rPr lang="ar-SA" sz="2800" dirty="0">
                <a:solidFill>
                  <a:schemeClr val="bg1"/>
                </a:solidFill>
                <a:latin typeface="Traditional Arabic" pitchFamily="18" charset="-78"/>
                <a:cs typeface="Traditional Arabic" pitchFamily="18" charset="-78"/>
              </a:rPr>
              <a:t>بسجل التجهيزات الطبية التابعة للوزارة.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التنسيق </a:t>
            </a:r>
            <a:r>
              <a:rPr lang="ar-SA" sz="2800" dirty="0">
                <a:solidFill>
                  <a:schemeClr val="bg1"/>
                </a:solidFill>
                <a:latin typeface="Traditional Arabic" pitchFamily="18" charset="-78"/>
                <a:cs typeface="Traditional Arabic" pitchFamily="18" charset="-78"/>
              </a:rPr>
              <a:t>والتعاون مع هيئة الطاقة الذرية في مجال الوقاية الشعاعية.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التحقق </a:t>
            </a:r>
            <a:r>
              <a:rPr lang="ar-SA" sz="2800" dirty="0">
                <a:solidFill>
                  <a:schemeClr val="bg1"/>
                </a:solidFill>
                <a:latin typeface="Traditional Arabic" pitchFamily="18" charset="-78"/>
                <a:cs typeface="Traditional Arabic" pitchFamily="18" charset="-78"/>
              </a:rPr>
              <a:t>من الشروط الفنية اللازمة لترخيص أجهزة الأشعة ومتابعتها.</a:t>
            </a:r>
            <a:endParaRPr lang="en-US" sz="2800" dirty="0">
              <a:solidFill>
                <a:schemeClr val="bg1"/>
              </a:solidFill>
              <a:latin typeface="Traditional Arabic" pitchFamily="18" charset="-78"/>
              <a:cs typeface="Traditional Arabic" pitchFamily="18" charset="-78"/>
            </a:endParaRPr>
          </a:p>
        </p:txBody>
      </p:sp>
      <p:sp>
        <p:nvSpPr>
          <p:cNvPr id="13"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pic>
        <p:nvPicPr>
          <p:cNvPr id="12"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https://fbcdn-sphotos-c-a.akamaihd.net/hphotos-ak-xfa1/v/t1.0-9/13096002_1708350146113803_5133926160733782206_n.jpg?oh=bb46bdc5ae941b244e77cb97e35d5f78&amp;oe=584F830C&amp;__gda__=1477806727_a7541c4bcf331e4174eb45a295c2a6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28" y="1715909"/>
            <a:ext cx="905461" cy="20121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s://scontent-frt3-1.xx.fbcdn.net/v/t1.0-9/13315343_1723153114633506_8547744842323831034_n.jpg?oh=0f6ff171333fe30aa3a464c2ca2574f4&amp;oe=5814F7F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93" r="23160" b="4970"/>
          <a:stretch/>
        </p:blipFill>
        <p:spPr bwMode="auto">
          <a:xfrm>
            <a:off x="277028" y="3728045"/>
            <a:ext cx="215273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6" name="Rectangle 5"/>
          <p:cNvSpPr/>
          <p:nvPr/>
        </p:nvSpPr>
        <p:spPr>
          <a:xfrm>
            <a:off x="6493144" y="548680"/>
            <a:ext cx="2411238" cy="584775"/>
          </a:xfrm>
          <a:prstGeom prst="rect">
            <a:avLst/>
          </a:prstGeom>
        </p:spPr>
        <p:txBody>
          <a:bodyPr wrap="none">
            <a:spAutoFit/>
          </a:bodyPr>
          <a:lstStyle/>
          <a:p>
            <a:pPr algn="ctr"/>
            <a:r>
              <a:rPr lang="ar-SA" sz="3200" b="1" dirty="0" smtClean="0">
                <a:solidFill>
                  <a:schemeClr val="bg1"/>
                </a:solidFill>
                <a:latin typeface="Traditional Arabic" panose="02020603050405020304" pitchFamily="18" charset="-78"/>
                <a:cs typeface="Traditional Arabic" panose="02020603050405020304" pitchFamily="18" charset="-78"/>
              </a:rPr>
              <a:t>ثالثا</a:t>
            </a:r>
            <a:r>
              <a:rPr lang="ar-SA" sz="3200" b="1" dirty="0">
                <a:solidFill>
                  <a:schemeClr val="bg1"/>
                </a:solidFill>
                <a:latin typeface="Traditional Arabic" panose="02020603050405020304" pitchFamily="18" charset="-78"/>
                <a:cs typeface="Traditional Arabic" panose="02020603050405020304" pitchFamily="18" charset="-78"/>
              </a:rPr>
              <a:t>: دائرة الصيانة: </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
        <p:nvSpPr>
          <p:cNvPr id="11" name="Rectangle 10"/>
          <p:cNvSpPr/>
          <p:nvPr/>
        </p:nvSpPr>
        <p:spPr>
          <a:xfrm>
            <a:off x="251520" y="1052736"/>
            <a:ext cx="8510498" cy="2677656"/>
          </a:xfrm>
          <a:prstGeom prst="rect">
            <a:avLst/>
          </a:prstGeom>
        </p:spPr>
        <p:txBody>
          <a:bodyPr wrap="square">
            <a:spAutoFit/>
          </a:bodyPr>
          <a:lstStyle/>
          <a:p>
            <a:r>
              <a:rPr lang="ar-SA" sz="2800" dirty="0" smtClean="0">
                <a:solidFill>
                  <a:schemeClr val="bg1"/>
                </a:solidFill>
                <a:latin typeface="Traditional Arabic" pitchFamily="18" charset="-78"/>
                <a:cs typeface="Traditional Arabic" pitchFamily="18" charset="-78"/>
              </a:rPr>
              <a:t>وتمارس </a:t>
            </a:r>
            <a:r>
              <a:rPr lang="ar-SA" sz="2800" dirty="0">
                <a:solidFill>
                  <a:schemeClr val="bg1"/>
                </a:solidFill>
                <a:latin typeface="Traditional Arabic" pitchFamily="18" charset="-78"/>
                <a:cs typeface="Traditional Arabic" pitchFamily="18" charset="-78"/>
              </a:rPr>
              <a:t>المهام التالية: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إدارة </a:t>
            </a:r>
            <a:r>
              <a:rPr lang="ar-SA" sz="2800" dirty="0">
                <a:solidFill>
                  <a:schemeClr val="bg1"/>
                </a:solidFill>
                <a:latin typeface="Traditional Arabic" pitchFamily="18" charset="-78"/>
                <a:cs typeface="Traditional Arabic" pitchFamily="18" charset="-78"/>
              </a:rPr>
              <a:t>ورشات الصيانة المركزية للتجهيزات الطبية والمكتبية.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الإشراف </a:t>
            </a:r>
            <a:r>
              <a:rPr lang="ar-SA" sz="2800" dirty="0">
                <a:solidFill>
                  <a:schemeClr val="bg1"/>
                </a:solidFill>
                <a:latin typeface="Traditional Arabic" pitchFamily="18" charset="-78"/>
                <a:cs typeface="Traditional Arabic" pitchFamily="18" charset="-78"/>
              </a:rPr>
              <a:t>على تنفيذ برامج الصيانة الوقائية في المؤسسات الصحية.</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تأمين </a:t>
            </a:r>
            <a:r>
              <a:rPr lang="ar-SA" sz="2800" dirty="0">
                <a:solidFill>
                  <a:schemeClr val="bg1"/>
                </a:solidFill>
                <a:latin typeface="Traditional Arabic" pitchFamily="18" charset="-78"/>
                <a:cs typeface="Traditional Arabic" pitchFamily="18" charset="-78"/>
              </a:rPr>
              <a:t>إصلاح التجهيزات الطبية التي لا يمكن إصلاحها لدى دوائر الصيانة في المديريات.</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التقييم </a:t>
            </a:r>
            <a:r>
              <a:rPr lang="ar-SA" sz="2800" dirty="0">
                <a:solidFill>
                  <a:schemeClr val="bg1"/>
                </a:solidFill>
                <a:latin typeface="Traditional Arabic" pitchFamily="18" charset="-78"/>
                <a:cs typeface="Traditional Arabic" pitchFamily="18" charset="-78"/>
              </a:rPr>
              <a:t>الفني للأجهزة الطبية المراد استبدالها.</a:t>
            </a:r>
            <a:endParaRPr lang="en-US" sz="2800" dirty="0">
              <a:solidFill>
                <a:schemeClr val="bg1"/>
              </a:solidFill>
              <a:latin typeface="Traditional Arabic" pitchFamily="18" charset="-78"/>
              <a:cs typeface="Traditional Arabic" pitchFamily="18" charset="-78"/>
            </a:endParaRPr>
          </a:p>
          <a:p>
            <a:pPr lvl="0"/>
            <a:r>
              <a:rPr lang="en-US" sz="2800" dirty="0" smtClean="0">
                <a:solidFill>
                  <a:schemeClr val="bg1"/>
                </a:solidFill>
                <a:latin typeface="Traditional Arabic" pitchFamily="18" charset="-78"/>
                <a:cs typeface="Traditional Arabic" pitchFamily="18" charset="-78"/>
              </a:rPr>
              <a:t>-</a:t>
            </a:r>
            <a:r>
              <a:rPr lang="ar-SA" sz="2800" dirty="0" smtClean="0">
                <a:solidFill>
                  <a:schemeClr val="bg1"/>
                </a:solidFill>
                <a:latin typeface="Traditional Arabic" pitchFamily="18" charset="-78"/>
                <a:cs typeface="Traditional Arabic" pitchFamily="18" charset="-78"/>
              </a:rPr>
              <a:t>المشاركة </a:t>
            </a:r>
            <a:r>
              <a:rPr lang="ar-SA" sz="2800" dirty="0">
                <a:solidFill>
                  <a:schemeClr val="bg1"/>
                </a:solidFill>
                <a:latin typeface="Traditional Arabic" pitchFamily="18" charset="-78"/>
                <a:cs typeface="Traditional Arabic" pitchFamily="18" charset="-78"/>
              </a:rPr>
              <a:t>في لجان الدراسة الفنية المتعلقة باختصاصها.</a:t>
            </a:r>
            <a:endParaRPr lang="en-US" sz="2800" dirty="0">
              <a:solidFill>
                <a:schemeClr val="bg1"/>
              </a:solidFill>
              <a:latin typeface="Traditional Arabic" pitchFamily="18" charset="-78"/>
              <a:cs typeface="Traditional Arabic" pitchFamily="18" charset="-78"/>
            </a:endParaRPr>
          </a:p>
        </p:txBody>
      </p:sp>
      <p:sp>
        <p:nvSpPr>
          <p:cNvPr id="12" name="مستطيل مستدير الزوايا 1"/>
          <p:cNvSpPr/>
          <p:nvPr/>
        </p:nvSpPr>
        <p:spPr bwMode="auto">
          <a:xfrm>
            <a:off x="149654" y="5604126"/>
            <a:ext cx="2433464" cy="647700"/>
          </a:xfrm>
          <a:prstGeom prst="roundRect">
            <a:avLst/>
          </a:prstGeom>
          <a:ln>
            <a:headEnd type="none" w="sm" len="sm"/>
            <a:tailEnd type="none" w="med" len="me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النظام الداخلي – وزارة الصحة </a:t>
            </a:r>
          </a:p>
          <a:p>
            <a:pPr algn="ctr" eaLnBrk="1" hangingPunct="1">
              <a:defRPr/>
            </a:pPr>
            <a:r>
              <a:rPr lang="ar-SY" sz="1800" b="1" dirty="0">
                <a:solidFill>
                  <a:schemeClr val="tx2">
                    <a:lumMod val="50000"/>
                  </a:schemeClr>
                </a:solidFill>
                <a:effectLst>
                  <a:outerShdw blurRad="38100" dist="38100" dir="2700000" algn="tl">
                    <a:srgbClr val="000000">
                      <a:alpha val="43137"/>
                    </a:srgbClr>
                  </a:outerShdw>
                </a:effectLst>
              </a:rPr>
              <a:t>2016</a:t>
            </a:r>
            <a:endParaRPr lang="en-US" sz="1800" b="1" dirty="0">
              <a:solidFill>
                <a:schemeClr val="tx2">
                  <a:lumMod val="50000"/>
                </a:schemeClr>
              </a:solidFill>
              <a:effectLst>
                <a:outerShdw blurRad="38100" dist="38100" dir="2700000" algn="tl">
                  <a:srgbClr val="000000">
                    <a:alpha val="43137"/>
                  </a:srgbClr>
                </a:outerShdw>
              </a:effectLst>
            </a:endParaRPr>
          </a:p>
        </p:txBody>
      </p:sp>
      <p:pic>
        <p:nvPicPr>
          <p:cNvPr id="13"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4" descr="https://fbcdn-photos-c-a.akamaihd.net/hphotos-ak-xla1/v/t1.0-0/p320x320/13512223_1735854886696662_6448925715131664313_n.jpg?oh=ec280b31033f0d9343f4e2d192955fbc&amp;oe=581514B0&amp;__gda__=1478005778_f4d0b0d9751aba96d66206c6aac11b34"/>
          <p:cNvPicPr>
            <a:picLocks noChangeAspect="1" noChangeArrowheads="1"/>
          </p:cNvPicPr>
          <p:nvPr/>
        </p:nvPicPr>
        <p:blipFill rotWithShape="1">
          <a:blip r:embed="rId3">
            <a:extLst>
              <a:ext uri="{28A0092B-C50C-407E-A947-70E740481C1C}">
                <a14:useLocalDpi xmlns:a14="http://schemas.microsoft.com/office/drawing/2010/main" val="0"/>
              </a:ext>
            </a:extLst>
          </a:blip>
          <a:srcRect r="6406"/>
          <a:stretch/>
        </p:blipFill>
        <p:spPr bwMode="auto">
          <a:xfrm>
            <a:off x="6743143" y="3761330"/>
            <a:ext cx="2031305"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fbcdn-photos-d-a.akamaihd.net/hphotos-ak-xpf1/v/t1.0-0/p296x100/12799076_1681829722099179_7747339977859455107_n.jpg?oh=3904ef6ff8b5b4dc6734d4fa4243d061&amp;oe=5810EF8B&amp;__gda__=1478273056_cc3d2eee7fc1dd556d76b755c5cf4924"/>
          <p:cNvPicPr>
            <a:picLocks noChangeAspect="1" noChangeArrowheads="1"/>
          </p:cNvPicPr>
          <p:nvPr/>
        </p:nvPicPr>
        <p:blipFill rotWithShape="1">
          <a:blip r:embed="rId4">
            <a:extLst>
              <a:ext uri="{28A0092B-C50C-407E-A947-70E740481C1C}">
                <a14:useLocalDpi xmlns:a14="http://schemas.microsoft.com/office/drawing/2010/main" val="0"/>
              </a:ext>
            </a:extLst>
          </a:blip>
          <a:srcRect t="20909"/>
          <a:stretch/>
        </p:blipFill>
        <p:spPr bwMode="auto">
          <a:xfrm>
            <a:off x="3371506" y="3761330"/>
            <a:ext cx="123771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fbcdn-photos-d-a.akamaihd.net/hphotos-ak-xpf1/v/t1.0-0/s526x395/12742295_1677914109157407_808742139456863032_n.jpg?oh=199e328e32424d99bd908151fbf993ae&amp;oe=581563F7&amp;__gda__=1478007370_b8dfbd0fcdadc41dc6b7cb8c04a0f6ca"/>
          <p:cNvPicPr>
            <a:picLocks noChangeAspect="1" noChangeArrowheads="1"/>
          </p:cNvPicPr>
          <p:nvPr/>
        </p:nvPicPr>
        <p:blipFill rotWithShape="1">
          <a:blip r:embed="rId5">
            <a:extLst>
              <a:ext uri="{28A0092B-C50C-407E-A947-70E740481C1C}">
                <a14:useLocalDpi xmlns:a14="http://schemas.microsoft.com/office/drawing/2010/main" val="0"/>
              </a:ext>
            </a:extLst>
          </a:blip>
          <a:srcRect l="2785" t="16342" r="32543" b="14576"/>
          <a:stretch/>
        </p:blipFill>
        <p:spPr bwMode="auto">
          <a:xfrm>
            <a:off x="5760421" y="3761330"/>
            <a:ext cx="873963"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s://fbcdn-photos-d-a.akamaihd.net/hphotos-ak-xpl1/v/t1.0-0/s480x480/13445435_1732669860348498_7564517059674976604_n.jpg?oh=421153cbff089d517728a5e4deb75c55&amp;oe=5851326F&amp;__gda__=1482560458_443a7f6161204a68111ee61977576d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9698" y="3761330"/>
            <a:ext cx="977265"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s://fbcdn-sphotos-c-a.akamaihd.net/hphotos-ak-xpf1/v/t1.0-9/13934924_1757191861229631_4625394519046916065_n.jpg?oh=155c518a72f6bcce0c10228b5d971d6f&amp;oe=584AFEA1&amp;__gda__=1477644958_8f1b160c135eef96a2e4467e3c4ce7d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878"/>
          <a:stretch/>
        </p:blipFill>
        <p:spPr bwMode="auto">
          <a:xfrm>
            <a:off x="4723680" y="3761330"/>
            <a:ext cx="914796"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s://fbcdn-photos-b-a.akamaihd.net/hphotos-ak-xfp1/v/t1.0-0/s280x280/14040188_1757191694562981_6467972397013055547_n.jpg?oh=904cef8e41268d7dccc1ecdd3ec628e2&amp;oe=58103390&amp;__gda__=1481540929_fac3ae5d61f85254308699ed9405a7da"/>
          <p:cNvPicPr>
            <a:picLocks noChangeAspect="1" noChangeArrowheads="1"/>
          </p:cNvPicPr>
          <p:nvPr/>
        </p:nvPicPr>
        <p:blipFill rotWithShape="1">
          <a:blip r:embed="rId8">
            <a:extLst>
              <a:ext uri="{28A0092B-C50C-407E-A947-70E740481C1C}">
                <a14:useLocalDpi xmlns:a14="http://schemas.microsoft.com/office/drawing/2010/main" val="0"/>
              </a:ext>
            </a:extLst>
          </a:blip>
          <a:srcRect t="12602"/>
          <a:stretch/>
        </p:blipFill>
        <p:spPr bwMode="auto">
          <a:xfrm>
            <a:off x="1348162" y="3775326"/>
            <a:ext cx="835972" cy="17373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https://fbcdn-photos-c-a.akamaihd.net/hphotos-ak-xlt1/v/t1.0-0/s480x480/13087405_1708865982728886_3295666615984320752_n.jpg?oh=331a786db0edf32e71da560526b17e5a&amp;oe=58184026&amp;__gda__=1477606477_8c616e00e8dcf899a26982e64d3d78b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231" y="3778704"/>
            <a:ext cx="977265"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17"/>
          <p:cNvGrpSpPr>
            <a:grpSpLocks/>
          </p:cNvGrpSpPr>
          <p:nvPr/>
        </p:nvGrpSpPr>
        <p:grpSpPr bwMode="auto">
          <a:xfrm>
            <a:off x="23192" y="6318250"/>
            <a:ext cx="9144000" cy="347951"/>
            <a:chOff x="0" y="6429396"/>
            <a:chExt cx="9144000" cy="347953"/>
          </a:xfrm>
        </p:grpSpPr>
        <p:cxnSp>
          <p:nvCxnSpPr>
            <p:cNvPr id="8" name="رابط مستقيم 18"/>
            <p:cNvCxnSpPr/>
            <p:nvPr/>
          </p:nvCxnSpPr>
          <p:spPr>
            <a:xfrm>
              <a:off x="0" y="6429396"/>
              <a:ext cx="9144000" cy="158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مستطيل 19"/>
            <p:cNvSpPr/>
            <p:nvPr/>
          </p:nvSpPr>
          <p:spPr>
            <a:xfrm>
              <a:off x="7411155" y="6484959"/>
              <a:ext cx="1298753" cy="292390"/>
            </a:xfrm>
            <a:prstGeom prst="rect">
              <a:avLst/>
            </a:prstGeom>
          </p:spPr>
          <p:txBody>
            <a:bodyPr wrap="none">
              <a:spAutoFit/>
            </a:bodyPr>
            <a:lstStyle/>
            <a:p>
              <a:pPr algn="ctr">
                <a:defRPr/>
              </a:pPr>
              <a:r>
                <a:rPr lang="en-US" sz="1300" b="1" dirty="0" smtClean="0">
                  <a:solidFill>
                    <a:schemeClr val="bg1"/>
                  </a:solidFill>
                  <a:cs typeface="+mj-cs"/>
                </a:rPr>
                <a:t>2018 Damascus </a:t>
              </a:r>
              <a:endParaRPr lang="ar-SA" sz="1300" b="1" dirty="0">
                <a:solidFill>
                  <a:schemeClr val="bg1"/>
                </a:solidFill>
                <a:cs typeface="+mj-cs"/>
              </a:endParaRPr>
            </a:p>
          </p:txBody>
        </p:sp>
        <p:sp>
          <p:nvSpPr>
            <p:cNvPr id="10" name="مستطيل 20"/>
            <p:cNvSpPr/>
            <p:nvPr/>
          </p:nvSpPr>
          <p:spPr>
            <a:xfrm>
              <a:off x="401521" y="6450034"/>
              <a:ext cx="1468672" cy="292390"/>
            </a:xfrm>
            <a:prstGeom prst="rect">
              <a:avLst/>
            </a:prstGeom>
          </p:spPr>
          <p:txBody>
            <a:bodyPr wrap="none">
              <a:spAutoFit/>
            </a:bodyPr>
            <a:lstStyle/>
            <a:p>
              <a:pPr algn="ctr">
                <a:defRPr/>
              </a:pPr>
              <a:r>
                <a:rPr lang="en-US" sz="1300" b="1" dirty="0">
                  <a:solidFill>
                    <a:schemeClr val="bg1"/>
                  </a:solidFill>
                  <a:cs typeface="+mj-cs"/>
                </a:rPr>
                <a:t>Eng. </a:t>
              </a:r>
              <a:r>
                <a:rPr lang="en-US" sz="1300" b="1" dirty="0" err="1">
                  <a:solidFill>
                    <a:schemeClr val="bg1"/>
                  </a:solidFill>
                  <a:cs typeface="+mj-cs"/>
                </a:rPr>
                <a:t>M.Shammout</a:t>
              </a:r>
              <a:endParaRPr lang="ar-SA" sz="1300" b="1" dirty="0">
                <a:solidFill>
                  <a:schemeClr val="bg1"/>
                </a:solidFill>
                <a:cs typeface="+mj-cs"/>
              </a:endParaRPr>
            </a:p>
          </p:txBody>
        </p:sp>
      </p:grpSp>
      <p:sp>
        <p:nvSpPr>
          <p:cNvPr id="6" name="Rectangle 2"/>
          <p:cNvSpPr txBox="1">
            <a:spLocks noChangeArrowheads="1"/>
          </p:cNvSpPr>
          <p:nvPr/>
        </p:nvSpPr>
        <p:spPr>
          <a:xfrm>
            <a:off x="3923928" y="620688"/>
            <a:ext cx="4865510" cy="704850"/>
          </a:xfrm>
          <a:prstGeom prst="rect">
            <a:avLst/>
          </a:prstGeom>
        </p:spPr>
        <p:txBody>
          <a:bodyPr vert="horz" lIns="91440" tIns="45720" rIns="91440" bIns="45720" rtlCol="1" anchor="ctr">
            <a:normAutofit fontScale="7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defRPr/>
            </a:pPr>
            <a:r>
              <a:rPr lang="ar-SY" sz="3600" b="1" dirty="0" smtClean="0">
                <a:solidFill>
                  <a:srgbClr val="66FF33"/>
                </a:solidFill>
                <a:effectLst>
                  <a:outerShdw blurRad="38100" dist="38100" dir="2700000" algn="tl">
                    <a:srgbClr val="000000"/>
                  </a:outerShdw>
                </a:effectLst>
                <a:cs typeface="Simplified Arabic" panose="02020603050405020304" pitchFamily="18" charset="-78"/>
              </a:rPr>
              <a:t>التدريب في مديرة الهندسة الطبية والصيانة </a:t>
            </a:r>
            <a:endParaRPr lang="en-US" sz="3600" b="1" dirty="0" smtClean="0">
              <a:solidFill>
                <a:srgbClr val="66FF33"/>
              </a:solidFill>
              <a:effectLst>
                <a:outerShdw blurRad="38100" dist="38100" dir="2700000" algn="tl">
                  <a:srgbClr val="000000"/>
                </a:outerShdw>
              </a:effectLst>
              <a:cs typeface="Simplified Arabic" panose="02020603050405020304" pitchFamily="18" charset="-78"/>
            </a:endParaRPr>
          </a:p>
        </p:txBody>
      </p:sp>
      <p:sp>
        <p:nvSpPr>
          <p:cNvPr id="11" name="Text Box 3"/>
          <p:cNvSpPr txBox="1">
            <a:spLocks noChangeArrowheads="1"/>
          </p:cNvSpPr>
          <p:nvPr/>
        </p:nvSpPr>
        <p:spPr bwMode="auto">
          <a:xfrm>
            <a:off x="251520" y="1422648"/>
            <a:ext cx="8762417"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defTabSz="762000" rtl="1" eaLnBrk="0" hangingPunct="0">
              <a:defRPr sz="2400">
                <a:solidFill>
                  <a:schemeClr val="tx1"/>
                </a:solidFill>
                <a:latin typeface="Times New Roman" panose="02020603050405020304" pitchFamily="18" charset="0"/>
                <a:cs typeface="Times New Roman (Arabic)" panose="02020603050405020304" pitchFamily="18" charset="0"/>
              </a:defRPr>
            </a:lvl1pPr>
            <a:lvl2pPr marL="571500" algn="r" defTabSz="762000" rtl="1" eaLnBrk="0" hangingPunct="0">
              <a:defRPr sz="2400">
                <a:solidFill>
                  <a:schemeClr val="tx1"/>
                </a:solidFill>
                <a:latin typeface="Times New Roman" panose="02020603050405020304" pitchFamily="18" charset="0"/>
                <a:cs typeface="Times New Roman (Arabic)" panose="02020603050405020304" pitchFamily="18" charset="0"/>
              </a:defRPr>
            </a:lvl2pPr>
            <a:lvl3pPr marL="1143000" algn="r" defTabSz="762000" rtl="1" eaLnBrk="0" hangingPunct="0">
              <a:defRPr sz="2400">
                <a:solidFill>
                  <a:schemeClr val="tx1"/>
                </a:solidFill>
                <a:latin typeface="Times New Roman" panose="02020603050405020304" pitchFamily="18" charset="0"/>
                <a:cs typeface="Times New Roman (Arabic)" panose="02020603050405020304" pitchFamily="18" charset="0"/>
              </a:defRPr>
            </a:lvl3pPr>
            <a:lvl4pPr marL="1714500" algn="r" defTabSz="762000" rtl="1" eaLnBrk="0" hangingPunct="0">
              <a:defRPr sz="2400">
                <a:solidFill>
                  <a:schemeClr val="tx1"/>
                </a:solidFill>
                <a:latin typeface="Times New Roman" panose="02020603050405020304" pitchFamily="18" charset="0"/>
                <a:cs typeface="Times New Roman (Arabic)" panose="02020603050405020304" pitchFamily="18" charset="0"/>
              </a:defRPr>
            </a:lvl4pPr>
            <a:lvl5pPr marL="2286000" algn="r" defTabSz="762000" rtl="1" eaLnBrk="0" hangingPunct="0">
              <a:defRPr sz="2400">
                <a:solidFill>
                  <a:schemeClr val="tx1"/>
                </a:solidFill>
                <a:latin typeface="Times New Roman" panose="02020603050405020304" pitchFamily="18" charset="0"/>
                <a:cs typeface="Times New Roman (Arabic)" panose="02020603050405020304" pitchFamily="18" charset="0"/>
              </a:defRPr>
            </a:lvl5pPr>
            <a:lvl6pPr marL="2743200" algn="r" defTabSz="762000" rtl="1"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3200400" algn="r" defTabSz="762000" rtl="1"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657600" algn="r" defTabSz="762000" rtl="1"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4114800" algn="r" defTabSz="762000" rtl="1"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marL="342900" indent="-342900" algn="just">
              <a:spcBef>
                <a:spcPct val="50000"/>
              </a:spcBef>
              <a:buFontTx/>
              <a:buChar char="-"/>
              <a:defRPr/>
            </a:pPr>
            <a:r>
              <a:rPr kumimoji="0" lang="ar-SY" sz="2000" b="1" dirty="0" smtClean="0">
                <a:solidFill>
                  <a:schemeClr val="bg1"/>
                </a:solidFill>
                <a:cs typeface="Simplified Arabic" panose="02020603050405020304" pitchFamily="18" charset="-78"/>
              </a:rPr>
              <a:t>إنشاء قاعة محاضرات تتسع ل 25 متدرب مزودة بتجهيزات عرض</a:t>
            </a:r>
          </a:p>
          <a:p>
            <a:pPr marL="342900" indent="-342900" algn="just">
              <a:spcBef>
                <a:spcPct val="50000"/>
              </a:spcBef>
              <a:buFontTx/>
              <a:buChar char="-"/>
              <a:defRPr/>
            </a:pPr>
            <a:r>
              <a:rPr kumimoji="0" lang="ar-SY" sz="2000" b="1" dirty="0" smtClean="0">
                <a:solidFill>
                  <a:schemeClr val="bg1"/>
                </a:solidFill>
                <a:cs typeface="Simplified Arabic" panose="02020603050405020304" pitchFamily="18" charset="-78"/>
              </a:rPr>
              <a:t>إقامة محاضرات علمية ضمن المديرية من قبل الكوادر الهندسية الموجودة ضمنها </a:t>
            </a:r>
          </a:p>
          <a:p>
            <a:pPr marL="342900" indent="-342900" algn="just">
              <a:spcBef>
                <a:spcPct val="50000"/>
              </a:spcBef>
              <a:buFontTx/>
              <a:buChar char="-"/>
              <a:defRPr/>
            </a:pPr>
            <a:r>
              <a:rPr kumimoji="0" lang="ar-SY" sz="2000" b="1" dirty="0" smtClean="0">
                <a:solidFill>
                  <a:schemeClr val="bg1"/>
                </a:solidFill>
                <a:cs typeface="Simplified Arabic" panose="02020603050405020304" pitchFamily="18" charset="-78"/>
              </a:rPr>
              <a:t>التعاون مع مديرية المعلوماتية في مجال تدريب الكوادر عن طريق مركز تطوير الإنتاجية </a:t>
            </a:r>
          </a:p>
          <a:p>
            <a:pPr marL="342900" indent="-342900" algn="just">
              <a:spcBef>
                <a:spcPct val="50000"/>
              </a:spcBef>
              <a:buFontTx/>
              <a:buChar char="-"/>
              <a:defRPr/>
            </a:pPr>
            <a:r>
              <a:rPr lang="ar-SY" sz="2000" b="1" dirty="0" smtClean="0">
                <a:solidFill>
                  <a:schemeClr val="bg1"/>
                </a:solidFill>
                <a:cs typeface="Simplified Arabic" panose="02020603050405020304" pitchFamily="18" charset="-78"/>
              </a:rPr>
              <a:t>إقامة محاضرات علمية بالتعاون مع الشركات العاملة في مجال التجهيزات الطبية </a:t>
            </a:r>
          </a:p>
          <a:p>
            <a:pPr marL="342900" indent="-342900" algn="just">
              <a:spcBef>
                <a:spcPct val="50000"/>
              </a:spcBef>
              <a:buFontTx/>
              <a:buChar char="-"/>
              <a:defRPr/>
            </a:pPr>
            <a:r>
              <a:rPr kumimoji="0" lang="ar-SY" sz="2000" b="1" dirty="0" smtClean="0">
                <a:solidFill>
                  <a:schemeClr val="bg1"/>
                </a:solidFill>
                <a:cs typeface="Simplified Arabic" panose="02020603050405020304" pitchFamily="18" charset="-78"/>
              </a:rPr>
              <a:t>استضافة وتدريب عناصر هندسية من المعهد الصحي و كلية الهندسة الطبية حسب الإمكانات المتاحة</a:t>
            </a:r>
          </a:p>
          <a:p>
            <a:pPr marL="342900" indent="-342900" algn="just">
              <a:spcBef>
                <a:spcPct val="50000"/>
              </a:spcBef>
              <a:buFontTx/>
              <a:buChar char="-"/>
              <a:defRPr/>
            </a:pPr>
            <a:r>
              <a:rPr kumimoji="0" lang="ar-SY" sz="2000" b="1" dirty="0" smtClean="0">
                <a:solidFill>
                  <a:schemeClr val="bg1"/>
                </a:solidFill>
                <a:cs typeface="Simplified Arabic" panose="02020603050405020304" pitchFamily="18" charset="-78"/>
              </a:rPr>
              <a:t>البدء حديثا بتدريب الكوادر بالتعاون مع منظمة الصحة العالمية وبدعم من الجانب الياباني</a:t>
            </a:r>
          </a:p>
        </p:txBody>
      </p:sp>
      <p:pic>
        <p:nvPicPr>
          <p:cNvPr id="1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 y="12700"/>
            <a:ext cx="831868" cy="7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C:\Users\ASUS\Documents\Bluetooth Folder\IMG-20170730-WA0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0148" y="4293095"/>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ocuments\Bluetooth Folder\IMG-20170730-WA0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0710" y="4293095"/>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fbcdn-sphotos-e-a.akamaihd.net/hphotos-ak-xaf1/v/t1.0-9/995391_1706970889585062_6759567890976743189_n.jpg?oh=c9c2ef55a7d6adc0e965906a6bcb55dc&amp;oe=581AF0D0&amp;__gda__=1482546350_5a064ba0c61d45cf7753ba0ce6c91fb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38674"/>
          <a:stretch/>
        </p:blipFill>
        <p:spPr bwMode="auto">
          <a:xfrm>
            <a:off x="326157" y="4260303"/>
            <a:ext cx="298209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2642</Words>
  <Application>Microsoft Office PowerPoint</Application>
  <PresentationFormat>On-screen Show (4:3)</PresentationFormat>
  <Paragraphs>574</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AlMohanad</vt:lpstr>
      <vt:lpstr>Andalus</vt:lpstr>
      <vt:lpstr>Arial</vt:lpstr>
      <vt:lpstr>Calibri</vt:lpstr>
      <vt:lpstr>Monotype Koufi</vt:lpstr>
      <vt:lpstr>Simplified Arabic</vt:lpstr>
      <vt:lpstr>Tahoma</vt:lpstr>
      <vt:lpstr>Times New Roman</vt:lpstr>
      <vt:lpstr>Traditional Arabic</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المخابر الطبية ؟</vt:lpstr>
      <vt:lpstr>اقسام المخابر</vt:lpstr>
      <vt:lpstr>الكيمياء الحيوية</vt:lpstr>
      <vt:lpstr>علم الدم</vt:lpstr>
      <vt:lpstr>علم الاحياء الدقيقة</vt:lpstr>
      <vt:lpstr>علم المناعة والمصليات</vt:lpstr>
      <vt:lpstr>بنك الدم</vt:lpstr>
      <vt:lpstr>علم الانسجة</vt:lpstr>
      <vt:lpstr>علم الجينات</vt:lpstr>
      <vt:lpstr>علم السموم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الامن والسلامة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400</cp:revision>
  <dcterms:created xsi:type="dcterms:W3CDTF">2017-03-07T11:14:53Z</dcterms:created>
  <dcterms:modified xsi:type="dcterms:W3CDTF">2018-04-03T09:27:42Z</dcterms:modified>
</cp:coreProperties>
</file>