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2" r:id="rId2"/>
    <p:sldId id="263" r:id="rId3"/>
    <p:sldId id="257" r:id="rId4"/>
    <p:sldId id="264" r:id="rId5"/>
    <p:sldId id="258" r:id="rId6"/>
    <p:sldId id="265" r:id="rId7"/>
    <p:sldId id="259" r:id="rId8"/>
    <p:sldId id="267" r:id="rId9"/>
    <p:sldId id="260" r:id="rId10"/>
    <p:sldId id="261" r:id="rId11"/>
    <p:sldId id="266" r:id="rId12"/>
    <p:sldId id="268" r:id="rId13"/>
    <p:sldId id="272" r:id="rId14"/>
    <p:sldId id="269" r:id="rId15"/>
    <p:sldId id="273" r:id="rId16"/>
    <p:sldId id="270" r:id="rId17"/>
    <p:sldId id="271" r:id="rId18"/>
    <p:sldId id="281" r:id="rId19"/>
    <p:sldId id="274" r:id="rId20"/>
    <p:sldId id="275" r:id="rId21"/>
    <p:sldId id="276" r:id="rId22"/>
    <p:sldId id="277" r:id="rId23"/>
    <p:sldId id="278" r:id="rId24"/>
    <p:sldId id="279" r:id="rId25"/>
    <p:sldId id="280" r:id="rId26"/>
    <p:sldId id="285" r:id="rId27"/>
    <p:sldId id="286" r:id="rId28"/>
    <p:sldId id="284" r:id="rId29"/>
    <p:sldId id="283"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11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B8ABB09-4A1D-463E-8065-109CC2B7EFAA}" type="datetimeFigureOut">
              <a:rPr lang="ar-SA" smtClean="0"/>
              <a:t>04/06/1437</a:t>
            </a:fld>
            <a:endParaRPr lang="ar-SA"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SA"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B34F065-1154-456A-91E3-76DE8E75E17B}" type="slidenum">
              <a:rPr lang="ar-SA" smtClean="0"/>
              <a:t>‹#›</a:t>
            </a:fld>
            <a:endParaRPr lang="ar-SA"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04/06/1437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04/06/1437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04/06/1437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04/06/1437</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04/06/1437</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04/06/1437</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04/06/1437</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04/06/1437</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04/06/1437</a:t>
            </a:fld>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04/06/1437</a:t>
            </a:fld>
            <a:endParaRPr lang="ar-SA"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B8ABB09-4A1D-463E-8065-109CC2B7EFAA}" type="datetimeFigureOut">
              <a:rPr lang="ar-SA" smtClean="0"/>
              <a:t>04/06/1437</a:t>
            </a:fld>
            <a:endParaRPr lang="ar-SA"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SA"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B34F065-1154-456A-91E3-76DE8E75E17B}" type="slidenum">
              <a:rPr lang="ar-SA" smtClean="0"/>
              <a:t>‹#›</a:t>
            </a:fld>
            <a:endParaRPr lang="ar-S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ser\Desktop\الزمر الدموية\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1484784"/>
            <a:ext cx="7488832" cy="4968552"/>
          </a:xfrm>
          <a:prstGeom prst="rect">
            <a:avLst/>
          </a:prstGeom>
          <a:noFill/>
          <a:extLst>
            <a:ext uri="{909E8E84-426E-40DD-AFC4-6F175D3DCCD1}">
              <a14:hiddenFill xmlns:a14="http://schemas.microsoft.com/office/drawing/2010/main">
                <a:solidFill>
                  <a:srgbClr val="FFFFFF"/>
                </a:solidFill>
              </a14:hiddenFill>
            </a:ext>
          </a:extLst>
        </p:spPr>
      </p:pic>
      <p:sp>
        <p:nvSpPr>
          <p:cNvPr id="9" name="عنوان 8"/>
          <p:cNvSpPr>
            <a:spLocks noGrp="1"/>
          </p:cNvSpPr>
          <p:nvPr>
            <p:ph type="title"/>
          </p:nvPr>
        </p:nvSpPr>
        <p:spPr>
          <a:xfrm>
            <a:off x="990656" y="624553"/>
            <a:ext cx="7024744" cy="428183"/>
          </a:xfrm>
        </p:spPr>
        <p:txBody>
          <a:bodyPr>
            <a:noAutofit/>
          </a:bodyPr>
          <a:lstStyle/>
          <a:p>
            <a:r>
              <a:rPr lang="ar-SA" b="1" dirty="0" smtClean="0"/>
              <a:t>الزمر الدموية</a:t>
            </a:r>
            <a:endParaRPr lang="ar-SA" b="1" dirty="0"/>
          </a:p>
        </p:txBody>
      </p:sp>
    </p:spTree>
    <p:extLst>
      <p:ext uri="{BB962C8B-B14F-4D97-AF65-F5344CB8AC3E}">
        <p14:creationId xmlns:p14="http://schemas.microsoft.com/office/powerpoint/2010/main" val="367416580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476672"/>
            <a:ext cx="7024744" cy="1143000"/>
          </a:xfrm>
        </p:spPr>
        <p:txBody>
          <a:bodyPr>
            <a:normAutofit fontScale="90000"/>
          </a:bodyPr>
          <a:lstStyle/>
          <a:p>
            <a:r>
              <a:rPr lang="ar-SY" b="1" dirty="0" smtClean="0"/>
              <a:t>الزمر الدموية</a:t>
            </a:r>
            <a:br>
              <a:rPr lang="ar-SY" b="1" dirty="0" smtClean="0"/>
            </a:br>
            <a:r>
              <a:rPr lang="ar-SY" b="1" dirty="0" smtClean="0"/>
              <a:t>جملة الـ </a:t>
            </a:r>
            <a:r>
              <a:rPr lang="en-US" sz="4400" b="1" dirty="0" smtClean="0">
                <a:solidFill>
                  <a:schemeClr val="bg2">
                    <a:lumMod val="75000"/>
                  </a:schemeClr>
                </a:solidFill>
              </a:rPr>
              <a:t>ABO</a:t>
            </a:r>
            <a:endParaRPr lang="ar-SA" sz="4400" b="1" dirty="0">
              <a:solidFill>
                <a:schemeClr val="bg2">
                  <a:lumMod val="75000"/>
                </a:schemeClr>
              </a:solidFill>
            </a:endParaRPr>
          </a:p>
        </p:txBody>
      </p:sp>
      <p:sp>
        <p:nvSpPr>
          <p:cNvPr id="3" name="عنصر نائب للمحتوى 2"/>
          <p:cNvSpPr>
            <a:spLocks noGrp="1"/>
          </p:cNvSpPr>
          <p:nvPr>
            <p:ph idx="1"/>
          </p:nvPr>
        </p:nvSpPr>
        <p:spPr>
          <a:xfrm>
            <a:off x="683568" y="1484784"/>
            <a:ext cx="7920880" cy="4752528"/>
          </a:xfrm>
        </p:spPr>
        <p:txBody>
          <a:bodyPr>
            <a:normAutofit fontScale="92500" lnSpcReduction="10000"/>
          </a:bodyPr>
          <a:lstStyle/>
          <a:p>
            <a:pPr indent="-342900">
              <a:buFont typeface="Courier New" panose="02070309020205020404" pitchFamily="49" charset="0"/>
              <a:buChar char="o"/>
            </a:pPr>
            <a:r>
              <a:rPr lang="ar-SY" dirty="0" smtClean="0"/>
              <a:t>يتم نقل الدم وفق قاعدة لاندشتاينر:</a:t>
            </a:r>
          </a:p>
          <a:p>
            <a:pPr marL="0" indent="0">
              <a:buNone/>
            </a:pPr>
            <a:r>
              <a:rPr lang="ar-SY" sz="2300" b="1" dirty="0" smtClean="0">
                <a:solidFill>
                  <a:schemeClr val="accent1">
                    <a:lumMod val="75000"/>
                  </a:schemeClr>
                </a:solidFill>
              </a:rPr>
              <a:t>يجب ألا ترتص الكريات الحمراء للمتبرع بمصل المتلقي</a:t>
            </a:r>
          </a:p>
          <a:p>
            <a:pPr indent="-342900">
              <a:buFont typeface="Courier New" panose="02070309020205020404" pitchFamily="49" charset="0"/>
              <a:buChar char="o"/>
            </a:pPr>
            <a:r>
              <a:rPr lang="ar-SY" dirty="0" smtClean="0"/>
              <a:t>يعتبر أفراد الزمرة </a:t>
            </a:r>
            <a:r>
              <a:rPr lang="en-US" dirty="0" smtClean="0"/>
              <a:t>O</a:t>
            </a:r>
            <a:r>
              <a:rPr lang="ar-SA" dirty="0" smtClean="0"/>
              <a:t> معطون عامون (كريم)</a:t>
            </a:r>
          </a:p>
          <a:p>
            <a:pPr indent="-342900">
              <a:buFont typeface="Courier New" panose="02070309020205020404" pitchFamily="49" charset="0"/>
              <a:buChar char="o"/>
            </a:pPr>
            <a:r>
              <a:rPr lang="ar-SA" dirty="0" smtClean="0"/>
              <a:t>بينما أفراد الزمرة </a:t>
            </a:r>
            <a:r>
              <a:rPr lang="en-US" dirty="0" smtClean="0"/>
              <a:t>AB</a:t>
            </a:r>
            <a:r>
              <a:rPr lang="ar-SA" dirty="0" smtClean="0"/>
              <a:t> آخذون عامون (جربان)</a:t>
            </a:r>
          </a:p>
          <a:p>
            <a:pPr marL="0" indent="0">
              <a:buNone/>
            </a:pPr>
            <a:r>
              <a:rPr lang="ar-SA" dirty="0" smtClean="0"/>
              <a:t>   إن </a:t>
            </a:r>
            <a:r>
              <a:rPr lang="ar-SA" dirty="0" smtClean="0"/>
              <a:t>نقل دم مخالف للزمرة (متنافر) يؤدي إلى انحلال للدم وتشكل </a:t>
            </a:r>
            <a:r>
              <a:rPr lang="ar-SA" dirty="0" smtClean="0"/>
              <a:t> </a:t>
            </a:r>
          </a:p>
          <a:p>
            <a:pPr marL="0" indent="0">
              <a:buNone/>
            </a:pPr>
            <a:r>
              <a:rPr lang="ar-SA" dirty="0" smtClean="0"/>
              <a:t>   أضداد </a:t>
            </a:r>
            <a:r>
              <a:rPr lang="ar-SA" dirty="0" smtClean="0"/>
              <a:t>مناعية عند الآخذ ,وفي حال تكرار هذه الحادثة يتعرض </a:t>
            </a:r>
            <a:r>
              <a:rPr lang="ar-SA" dirty="0" smtClean="0"/>
              <a:t>   </a:t>
            </a:r>
          </a:p>
          <a:p>
            <a:pPr marL="0" indent="0">
              <a:buNone/>
            </a:pPr>
            <a:r>
              <a:rPr lang="ar-SA" dirty="0" smtClean="0"/>
              <a:t>   الشخص لانحلال دم شديد.</a:t>
            </a:r>
          </a:p>
          <a:p>
            <a:pPr indent="-342900">
              <a:buFont typeface="Courier New" panose="02070309020205020404" pitchFamily="49" charset="0"/>
              <a:buChar char="o"/>
            </a:pPr>
            <a:r>
              <a:rPr lang="ar-SA" dirty="0" smtClean="0"/>
              <a:t>فعند نقل زمرة مخالفة ترتبط الأضداد مع الكريات الحمراء , ثم تقوم البالعات بابتلاع الكريات </a:t>
            </a:r>
            <a:r>
              <a:rPr lang="ar-SA" dirty="0" smtClean="0"/>
              <a:t>المرتصة</a:t>
            </a:r>
            <a:r>
              <a:rPr lang="ar-SA" dirty="0" smtClean="0"/>
              <a:t> وبالتالي انحلالها , فيتحرر الخضاب منها .</a:t>
            </a:r>
          </a:p>
          <a:p>
            <a:pPr indent="-342900">
              <a:buFont typeface="Courier New" panose="02070309020205020404" pitchFamily="49" charset="0"/>
              <a:buChar char="o"/>
            </a:pPr>
            <a:r>
              <a:rPr lang="ar-SA" dirty="0" smtClean="0"/>
              <a:t>يمكن </a:t>
            </a:r>
            <a:r>
              <a:rPr lang="ar-SA" dirty="0" smtClean="0"/>
              <a:t>أن يحدث انحلال دم للجنين ذو الزمرة </a:t>
            </a:r>
            <a:r>
              <a:rPr lang="en-US" dirty="0" smtClean="0"/>
              <a:t>A , B</a:t>
            </a:r>
            <a:r>
              <a:rPr lang="ar-SA" dirty="0" smtClean="0"/>
              <a:t> وكانت زمرة الأم </a:t>
            </a:r>
            <a:r>
              <a:rPr lang="ar-SA" dirty="0" smtClean="0"/>
              <a:t>(</a:t>
            </a:r>
            <a:r>
              <a:rPr lang="en-US" dirty="0" smtClean="0"/>
              <a:t>O</a:t>
            </a:r>
            <a:r>
              <a:rPr lang="ar-SA" dirty="0" smtClean="0"/>
              <a:t> ) بسبب </a:t>
            </a:r>
            <a:r>
              <a:rPr lang="ar-SA" dirty="0" smtClean="0"/>
              <a:t>انتقال الأضداد من الأم للطفل عبر المشيمة ويحدث انحلال دم للجنين في الحمل الأول وما تلاه.</a:t>
            </a:r>
          </a:p>
          <a:p>
            <a:pPr marL="0" indent="0">
              <a:buNone/>
            </a:pPr>
            <a:endParaRPr lang="en-US" dirty="0" smtClean="0"/>
          </a:p>
        </p:txBody>
      </p:sp>
    </p:spTree>
    <p:extLst>
      <p:ext uri="{BB962C8B-B14F-4D97-AF65-F5344CB8AC3E}">
        <p14:creationId xmlns:p14="http://schemas.microsoft.com/office/powerpoint/2010/main" val="113415900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404664"/>
            <a:ext cx="7024744" cy="1143000"/>
          </a:xfrm>
        </p:spPr>
        <p:txBody>
          <a:bodyPr>
            <a:normAutofit fontScale="90000"/>
          </a:bodyPr>
          <a:lstStyle/>
          <a:p>
            <a:r>
              <a:rPr lang="ar-SY" b="1" dirty="0" smtClean="0"/>
              <a:t>الزمر الدموية</a:t>
            </a:r>
            <a:br>
              <a:rPr lang="ar-SY" b="1" dirty="0" smtClean="0"/>
            </a:br>
            <a:r>
              <a:rPr lang="ar-SY" b="1" dirty="0" smtClean="0"/>
              <a:t>جملة الـ </a:t>
            </a:r>
            <a:r>
              <a:rPr lang="en-US" sz="4400" b="1" dirty="0" smtClean="0">
                <a:solidFill>
                  <a:schemeClr val="bg2">
                    <a:lumMod val="75000"/>
                  </a:schemeClr>
                </a:solidFill>
              </a:rPr>
              <a:t>ABO</a:t>
            </a:r>
            <a:endParaRPr lang="ar-SA" sz="4400" b="1" dirty="0">
              <a:solidFill>
                <a:schemeClr val="bg2">
                  <a:lumMod val="75000"/>
                </a:schemeClr>
              </a:solidFill>
            </a:endParaRPr>
          </a:p>
        </p:txBody>
      </p:sp>
      <p:pic>
        <p:nvPicPr>
          <p:cNvPr id="5122" name="Picture 2" descr="C:\Users\yaser\Desktop\الزمر الدموية\16934796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792088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0630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692696"/>
            <a:ext cx="7024744" cy="936104"/>
          </a:xfrm>
        </p:spPr>
        <p:txBody>
          <a:bodyPr>
            <a:normAutofit fontScale="90000"/>
          </a:bodyPr>
          <a:lstStyle/>
          <a:p>
            <a:r>
              <a:rPr lang="ar-SY" b="1" dirty="0" smtClean="0"/>
              <a:t>الزمر الدموية</a:t>
            </a:r>
            <a:br>
              <a:rPr lang="ar-SY" b="1" dirty="0" smtClean="0"/>
            </a:br>
            <a:r>
              <a:rPr lang="ar-SY" b="1" dirty="0" smtClean="0"/>
              <a:t>جملة الريزيوس</a:t>
            </a:r>
            <a:r>
              <a:rPr lang="en-US" sz="4400" b="1" dirty="0" smtClean="0">
                <a:solidFill>
                  <a:schemeClr val="bg2">
                    <a:lumMod val="75000"/>
                  </a:schemeClr>
                </a:solidFill>
              </a:rPr>
              <a:t>RH</a:t>
            </a:r>
            <a:r>
              <a:rPr lang="en-US" sz="4400" b="1" dirty="0" smtClean="0">
                <a:solidFill>
                  <a:schemeClr val="accent1">
                    <a:lumMod val="75000"/>
                  </a:schemeClr>
                </a:solidFill>
              </a:rPr>
              <a:t> </a:t>
            </a:r>
            <a:endParaRPr lang="ar-SA" sz="4400" b="1" dirty="0">
              <a:solidFill>
                <a:schemeClr val="accent1">
                  <a:lumMod val="75000"/>
                </a:schemeClr>
              </a:solidFill>
            </a:endParaRPr>
          </a:p>
        </p:txBody>
      </p:sp>
      <p:pic>
        <p:nvPicPr>
          <p:cNvPr id="1026" name="Picture 2" descr="C:\Users\yaser\Desktop\الزمر الدموية\rh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73238"/>
            <a:ext cx="7920880" cy="460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71369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0" y="692696"/>
            <a:ext cx="7024744" cy="936104"/>
          </a:xfrm>
        </p:spPr>
        <p:txBody>
          <a:bodyPr>
            <a:normAutofit fontScale="90000"/>
          </a:bodyPr>
          <a:lstStyle/>
          <a:p>
            <a:r>
              <a:rPr lang="ar-SY" b="1" dirty="0" smtClean="0"/>
              <a:t>الزمر الدموية</a:t>
            </a:r>
            <a:br>
              <a:rPr lang="ar-SY" b="1" dirty="0" smtClean="0"/>
            </a:br>
            <a:r>
              <a:rPr lang="ar-SY" b="1" dirty="0" smtClean="0"/>
              <a:t>جملة الريزيوس </a:t>
            </a:r>
            <a:r>
              <a:rPr lang="en-US" sz="4400" b="1" dirty="0" smtClean="0">
                <a:solidFill>
                  <a:schemeClr val="bg2">
                    <a:lumMod val="75000"/>
                  </a:schemeClr>
                </a:solidFill>
              </a:rPr>
              <a:t>RH</a:t>
            </a:r>
            <a:endParaRPr lang="ar-SA" sz="4400" b="1" dirty="0">
              <a:solidFill>
                <a:schemeClr val="bg2">
                  <a:lumMod val="75000"/>
                </a:schemeClr>
              </a:solidFill>
            </a:endParaRPr>
          </a:p>
        </p:txBody>
      </p:sp>
      <p:sp>
        <p:nvSpPr>
          <p:cNvPr id="3" name="عنصر نائب للمحتوى 2"/>
          <p:cNvSpPr>
            <a:spLocks noGrp="1"/>
          </p:cNvSpPr>
          <p:nvPr>
            <p:ph idx="1"/>
          </p:nvPr>
        </p:nvSpPr>
        <p:spPr>
          <a:xfrm>
            <a:off x="827584" y="1556792"/>
            <a:ext cx="7488832" cy="4896544"/>
          </a:xfrm>
        </p:spPr>
        <p:txBody>
          <a:bodyPr>
            <a:normAutofit/>
          </a:bodyPr>
          <a:lstStyle/>
          <a:p>
            <a:r>
              <a:rPr lang="ar-SY" dirty="0" smtClean="0"/>
              <a:t>تأتي بالمرتبة الثانية من حيث القوة التمنيعية </a:t>
            </a:r>
          </a:p>
          <a:p>
            <a:r>
              <a:rPr lang="ar-SY" u="sng" dirty="0" smtClean="0"/>
              <a:t>ليس</a:t>
            </a:r>
            <a:r>
              <a:rPr lang="ar-SY" dirty="0" smtClean="0"/>
              <a:t> لها أضداد طبيعية بل أضداد مناعية دوماً.</a:t>
            </a:r>
          </a:p>
          <a:p>
            <a:r>
              <a:rPr lang="ar-SY" dirty="0" smtClean="0"/>
              <a:t>تتشكل أضدادها بعد نقل دم بزمرة مخالفة(</a:t>
            </a:r>
            <a:r>
              <a:rPr lang="en-US" dirty="0" smtClean="0"/>
              <a:t>RH+</a:t>
            </a:r>
            <a:r>
              <a:rPr lang="ar-SY" dirty="0" smtClean="0"/>
              <a:t>) لشخص (</a:t>
            </a:r>
            <a:r>
              <a:rPr lang="en-US" dirty="0" smtClean="0"/>
              <a:t>RH-</a:t>
            </a:r>
            <a:r>
              <a:rPr lang="ar-SY" dirty="0" smtClean="0"/>
              <a:t>) أو من الطفل (</a:t>
            </a:r>
            <a:r>
              <a:rPr lang="en-US" dirty="0" smtClean="0"/>
              <a:t>RH+</a:t>
            </a:r>
            <a:r>
              <a:rPr lang="ar-SY" dirty="0" smtClean="0"/>
              <a:t>) إلى أمه (</a:t>
            </a:r>
            <a:r>
              <a:rPr lang="en-US" dirty="0" smtClean="0"/>
              <a:t>RH-</a:t>
            </a:r>
            <a:r>
              <a:rPr lang="ar-SY" dirty="0" smtClean="0"/>
              <a:t>) .</a:t>
            </a:r>
          </a:p>
          <a:p>
            <a:r>
              <a:rPr lang="ar-SY" dirty="0" smtClean="0"/>
              <a:t>إن نقل دم متنافر من حيث الـ</a:t>
            </a:r>
            <a:r>
              <a:rPr lang="en-US" dirty="0" smtClean="0"/>
              <a:t>RH </a:t>
            </a:r>
            <a:r>
              <a:rPr lang="ar-SA" dirty="0" smtClean="0"/>
              <a:t> لا يسبب تفاعل إنحلالي للمرة الأولى لعدم وجود أضداد طبيعية , ولكن بعد نقل دم  مخالف للمرة الثانية يؤدي إلى الانحلال.</a:t>
            </a:r>
          </a:p>
          <a:p>
            <a:r>
              <a:rPr lang="ar-SY" dirty="0" smtClean="0"/>
              <a:t>سميت ريزيوس نسبة إلى نوع من القرود.</a:t>
            </a:r>
          </a:p>
          <a:p>
            <a:r>
              <a:rPr lang="ar-SY" dirty="0" smtClean="0"/>
              <a:t>تتشكل هذه الأضداد عند الجنين في الأسبوع 28 من الحمل.</a:t>
            </a:r>
          </a:p>
          <a:p>
            <a:endParaRPr lang="ar-SY" dirty="0" smtClean="0"/>
          </a:p>
          <a:p>
            <a:endParaRPr lang="ar-SA" dirty="0"/>
          </a:p>
        </p:txBody>
      </p:sp>
    </p:spTree>
    <p:extLst>
      <p:ext uri="{BB962C8B-B14F-4D97-AF65-F5344CB8AC3E}">
        <p14:creationId xmlns:p14="http://schemas.microsoft.com/office/powerpoint/2010/main" val="159430380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0" y="692696"/>
            <a:ext cx="7024744" cy="936104"/>
          </a:xfrm>
        </p:spPr>
        <p:txBody>
          <a:bodyPr>
            <a:normAutofit fontScale="90000"/>
          </a:bodyPr>
          <a:lstStyle/>
          <a:p>
            <a:r>
              <a:rPr lang="ar-SY" b="1" dirty="0" smtClean="0"/>
              <a:t>الزمر الدموية</a:t>
            </a:r>
            <a:br>
              <a:rPr lang="ar-SY" b="1" dirty="0" smtClean="0"/>
            </a:br>
            <a:r>
              <a:rPr lang="ar-SY" b="1" dirty="0" smtClean="0"/>
              <a:t>جملة الريزيوس</a:t>
            </a:r>
            <a:r>
              <a:rPr lang="en-US" sz="4400" b="1" dirty="0" smtClean="0">
                <a:solidFill>
                  <a:schemeClr val="bg2">
                    <a:lumMod val="75000"/>
                  </a:schemeClr>
                </a:solidFill>
              </a:rPr>
              <a:t>RH </a:t>
            </a:r>
            <a:endParaRPr lang="ar-SA" sz="4400" b="1" dirty="0">
              <a:solidFill>
                <a:schemeClr val="bg2">
                  <a:lumMod val="75000"/>
                </a:schemeClr>
              </a:solidFill>
            </a:endParaRPr>
          </a:p>
        </p:txBody>
      </p:sp>
      <p:sp>
        <p:nvSpPr>
          <p:cNvPr id="3" name="عنصر نائب للمحتوى 2"/>
          <p:cNvSpPr>
            <a:spLocks noGrp="1"/>
          </p:cNvSpPr>
          <p:nvPr>
            <p:ph idx="1"/>
          </p:nvPr>
        </p:nvSpPr>
        <p:spPr>
          <a:xfrm>
            <a:off x="1043492" y="1772816"/>
            <a:ext cx="6777317" cy="4059813"/>
          </a:xfrm>
        </p:spPr>
        <p:txBody>
          <a:bodyPr/>
          <a:lstStyle/>
          <a:p>
            <a:pPr>
              <a:buFont typeface="Courier New" panose="02070309020205020404" pitchFamily="49" charset="0"/>
              <a:buChar char="o"/>
            </a:pPr>
            <a:r>
              <a:rPr lang="ar-SY" dirty="0" smtClean="0"/>
              <a:t>تحتوي الكريات الحمراء على عدة أنواع من مستضدات الجملة </a:t>
            </a:r>
            <a:r>
              <a:rPr lang="en-US" dirty="0" smtClean="0"/>
              <a:t>RH</a:t>
            </a:r>
            <a:r>
              <a:rPr lang="ar-SA" dirty="0" smtClean="0"/>
              <a:t> وهي . . .</a:t>
            </a:r>
          </a:p>
          <a:p>
            <a:pPr>
              <a:buFont typeface="Courier New" panose="02070309020205020404" pitchFamily="49" charset="0"/>
              <a:buChar char="o"/>
            </a:pPr>
            <a:r>
              <a:rPr lang="en-US" sz="3200" b="1" dirty="0" smtClean="0">
                <a:solidFill>
                  <a:schemeClr val="accent1">
                    <a:lumMod val="75000"/>
                  </a:schemeClr>
                </a:solidFill>
              </a:rPr>
              <a:t>D , C , E , c , e</a:t>
            </a:r>
            <a:r>
              <a:rPr lang="en-US" dirty="0" smtClean="0"/>
              <a:t>                    </a:t>
            </a:r>
            <a:endParaRPr lang="ar-SA" dirty="0" smtClean="0"/>
          </a:p>
          <a:p>
            <a:pPr>
              <a:buFont typeface="Courier New" panose="02070309020205020404" pitchFamily="49" charset="0"/>
              <a:buChar char="o"/>
            </a:pPr>
            <a:r>
              <a:rPr lang="ar-SA" dirty="0" smtClean="0"/>
              <a:t>كل مريض لديه المستضد </a:t>
            </a:r>
            <a:r>
              <a:rPr lang="en-US" dirty="0" smtClean="0"/>
              <a:t>D </a:t>
            </a:r>
            <a:r>
              <a:rPr lang="ar-SA" dirty="0" smtClean="0"/>
              <a:t>يعتبر إيجابي (</a:t>
            </a:r>
            <a:r>
              <a:rPr lang="en-US" dirty="0" smtClean="0"/>
              <a:t>RH+</a:t>
            </a:r>
            <a:r>
              <a:rPr lang="ar-SA" dirty="0" smtClean="0"/>
              <a:t>) .</a:t>
            </a:r>
          </a:p>
          <a:p>
            <a:pPr>
              <a:buFont typeface="Courier New" panose="02070309020205020404" pitchFamily="49" charset="0"/>
              <a:buChar char="o"/>
            </a:pPr>
            <a:r>
              <a:rPr lang="ar-SA" dirty="0" smtClean="0"/>
              <a:t>كل مريض لا يملك المستضد</a:t>
            </a:r>
            <a:r>
              <a:rPr lang="ar-SY" dirty="0" smtClean="0"/>
              <a:t> </a:t>
            </a:r>
            <a:r>
              <a:rPr lang="en-US" dirty="0" smtClean="0"/>
              <a:t>D</a:t>
            </a:r>
            <a:r>
              <a:rPr lang="ar-SA" dirty="0" smtClean="0"/>
              <a:t> يعتبر سلبي(</a:t>
            </a:r>
            <a:r>
              <a:rPr lang="en-US" dirty="0" smtClean="0"/>
              <a:t>RH-</a:t>
            </a:r>
            <a:r>
              <a:rPr lang="ar-SA" dirty="0" smtClean="0"/>
              <a:t>).</a:t>
            </a:r>
          </a:p>
          <a:p>
            <a:pPr>
              <a:buFont typeface="Courier New" panose="02070309020205020404" pitchFamily="49" charset="0"/>
              <a:buChar char="o"/>
            </a:pPr>
            <a:r>
              <a:rPr lang="en-US" dirty="0" smtClean="0"/>
              <a:t>85%</a:t>
            </a:r>
            <a:r>
              <a:rPr lang="ar-SA" dirty="0" smtClean="0"/>
              <a:t> من البشر لديهم المستضد  </a:t>
            </a:r>
            <a:r>
              <a:rPr lang="en-US" dirty="0" smtClean="0"/>
              <a:t>D</a:t>
            </a:r>
            <a:r>
              <a:rPr lang="ar-SA" dirty="0" smtClean="0"/>
              <a:t> موجود أي (</a:t>
            </a:r>
            <a:r>
              <a:rPr lang="en-US" dirty="0" smtClean="0"/>
              <a:t>RH+</a:t>
            </a:r>
            <a:r>
              <a:rPr lang="ar-SA" dirty="0" smtClean="0"/>
              <a:t>).</a:t>
            </a:r>
          </a:p>
          <a:p>
            <a:pPr>
              <a:buFont typeface="Courier New" panose="02070309020205020404" pitchFamily="49" charset="0"/>
              <a:buChar char="o"/>
            </a:pPr>
            <a:r>
              <a:rPr lang="ar-SA" dirty="0" smtClean="0"/>
              <a:t>15% من البشر لديهم المستضد </a:t>
            </a:r>
            <a:r>
              <a:rPr lang="en-US" dirty="0" smtClean="0"/>
              <a:t>D</a:t>
            </a:r>
            <a:r>
              <a:rPr lang="ar-SA" dirty="0" smtClean="0"/>
              <a:t>  غائب أي (</a:t>
            </a:r>
            <a:r>
              <a:rPr lang="en-US" dirty="0"/>
              <a:t>RH-</a:t>
            </a:r>
            <a:r>
              <a:rPr lang="ar-SA" dirty="0" smtClean="0"/>
              <a:t>).</a:t>
            </a:r>
            <a:endParaRPr lang="ar-SA" dirty="0"/>
          </a:p>
        </p:txBody>
      </p:sp>
    </p:spTree>
    <p:extLst>
      <p:ext uri="{BB962C8B-B14F-4D97-AF65-F5344CB8AC3E}">
        <p14:creationId xmlns:p14="http://schemas.microsoft.com/office/powerpoint/2010/main" val="229560664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0" y="692696"/>
            <a:ext cx="7024744" cy="936104"/>
          </a:xfrm>
        </p:spPr>
        <p:txBody>
          <a:bodyPr>
            <a:normAutofit fontScale="90000"/>
          </a:bodyPr>
          <a:lstStyle/>
          <a:p>
            <a:r>
              <a:rPr lang="ar-SY" b="1" dirty="0" smtClean="0"/>
              <a:t>الزمر الدموية</a:t>
            </a:r>
            <a:br>
              <a:rPr lang="ar-SY" b="1" dirty="0" smtClean="0"/>
            </a:br>
            <a:r>
              <a:rPr lang="ar-SY" b="1" dirty="0" smtClean="0"/>
              <a:t>جملة الريزيوس </a:t>
            </a:r>
            <a:r>
              <a:rPr lang="en-US" sz="4400" b="1" dirty="0" smtClean="0">
                <a:solidFill>
                  <a:schemeClr val="bg2">
                    <a:lumMod val="75000"/>
                  </a:schemeClr>
                </a:solidFill>
              </a:rPr>
              <a:t>RH</a:t>
            </a:r>
            <a:endParaRPr lang="ar-SA" sz="4400" b="1" dirty="0">
              <a:solidFill>
                <a:schemeClr val="bg2">
                  <a:lumMod val="75000"/>
                </a:schemeClr>
              </a:solidFill>
            </a:endParaRPr>
          </a:p>
        </p:txBody>
      </p:sp>
      <p:pic>
        <p:nvPicPr>
          <p:cNvPr id="2050" name="Picture 2" descr="C:\Users\yaser\Desktop\الزمر الدموية\rh-blood-group-syste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77686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90691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0" y="692696"/>
            <a:ext cx="7024744" cy="936104"/>
          </a:xfrm>
        </p:spPr>
        <p:txBody>
          <a:bodyPr>
            <a:normAutofit fontScale="90000"/>
          </a:bodyPr>
          <a:lstStyle/>
          <a:p>
            <a:r>
              <a:rPr lang="ar-SY" b="1" dirty="0" smtClean="0"/>
              <a:t>الزمر الدموية</a:t>
            </a:r>
            <a:br>
              <a:rPr lang="ar-SY" b="1" dirty="0" smtClean="0"/>
            </a:br>
            <a:r>
              <a:rPr lang="ar-SY" b="1" dirty="0" smtClean="0"/>
              <a:t>جملة الريزيوس </a:t>
            </a:r>
            <a:r>
              <a:rPr lang="en-US" sz="4400" b="1" dirty="0" smtClean="0">
                <a:solidFill>
                  <a:schemeClr val="bg2">
                    <a:lumMod val="75000"/>
                  </a:schemeClr>
                </a:solidFill>
              </a:rPr>
              <a:t>RH</a:t>
            </a:r>
            <a:endParaRPr lang="ar-SA" sz="4400" b="1" dirty="0">
              <a:solidFill>
                <a:schemeClr val="bg2">
                  <a:lumMod val="75000"/>
                </a:schemeClr>
              </a:solidFill>
            </a:endParaRPr>
          </a:p>
        </p:txBody>
      </p:sp>
      <p:sp>
        <p:nvSpPr>
          <p:cNvPr id="3" name="عنصر نائب للمحتوى 2"/>
          <p:cNvSpPr>
            <a:spLocks noGrp="1"/>
          </p:cNvSpPr>
          <p:nvPr>
            <p:ph idx="1"/>
          </p:nvPr>
        </p:nvSpPr>
        <p:spPr>
          <a:xfrm>
            <a:off x="1043492" y="1772816"/>
            <a:ext cx="6777317" cy="4059813"/>
          </a:xfrm>
        </p:spPr>
        <p:txBody>
          <a:bodyPr/>
          <a:lstStyle/>
          <a:p>
            <a:pPr>
              <a:buFont typeface="Courier New" panose="02070309020205020404" pitchFamily="49" charset="0"/>
              <a:buChar char="o"/>
            </a:pPr>
            <a:r>
              <a:rPr lang="ar-SA" dirty="0" smtClean="0"/>
              <a:t>هناك ما يدعى بـ</a:t>
            </a:r>
            <a:r>
              <a:rPr lang="en-US" dirty="0" smtClean="0"/>
              <a:t>Du </a:t>
            </a:r>
            <a:r>
              <a:rPr lang="ar-SY" dirty="0" smtClean="0"/>
              <a:t> ويعتبر هذا المريض خطأ أنه</a:t>
            </a:r>
          </a:p>
          <a:p>
            <a:pPr marL="68580" indent="0">
              <a:buNone/>
            </a:pPr>
            <a:r>
              <a:rPr lang="ar-SY" dirty="0" smtClean="0"/>
              <a:t> سلبي </a:t>
            </a:r>
            <a:r>
              <a:rPr lang="en-US" dirty="0" smtClean="0"/>
              <a:t>RH</a:t>
            </a:r>
            <a:r>
              <a:rPr lang="ar-SY" dirty="0" smtClean="0"/>
              <a:t> . هذا المريض لديه </a:t>
            </a:r>
            <a:r>
              <a:rPr lang="en-US" dirty="0" smtClean="0"/>
              <a:t>D</a:t>
            </a:r>
            <a:r>
              <a:rPr lang="ar-SA" dirty="0" smtClean="0"/>
              <a:t> ضعيفة وقادرة </a:t>
            </a:r>
          </a:p>
          <a:p>
            <a:pPr marL="68580" indent="0">
              <a:buNone/>
            </a:pPr>
            <a:r>
              <a:rPr lang="ar-SA" dirty="0" smtClean="0"/>
              <a:t>على إحداث تراص.</a:t>
            </a:r>
          </a:p>
          <a:p>
            <a:pPr>
              <a:buFont typeface="Courier New" panose="02070309020205020404" pitchFamily="49" charset="0"/>
              <a:buChar char="o"/>
            </a:pPr>
            <a:r>
              <a:rPr lang="ar-SA" dirty="0" smtClean="0"/>
              <a:t>الشخص الذي لديه </a:t>
            </a:r>
            <a:r>
              <a:rPr lang="en-US" dirty="0" smtClean="0"/>
              <a:t>Du</a:t>
            </a:r>
            <a:r>
              <a:rPr lang="ar-SY" dirty="0" smtClean="0"/>
              <a:t> :</a:t>
            </a:r>
          </a:p>
          <a:p>
            <a:pPr marL="68580" indent="0">
              <a:buNone/>
            </a:pPr>
            <a:r>
              <a:rPr lang="ar-SY" dirty="0" smtClean="0"/>
              <a:t>                       ينقل له دم  زمرته </a:t>
            </a:r>
            <a:r>
              <a:rPr lang="en-US" dirty="0" smtClean="0"/>
              <a:t>RH- )</a:t>
            </a:r>
            <a:r>
              <a:rPr lang="ar-SY" dirty="0" smtClean="0"/>
              <a:t>).</a:t>
            </a:r>
          </a:p>
          <a:p>
            <a:pPr marL="68580" indent="0">
              <a:buNone/>
            </a:pPr>
            <a:r>
              <a:rPr lang="ar-SY" dirty="0" smtClean="0"/>
              <a:t>                      وينقل دمه لمريض زمرته (</a:t>
            </a:r>
            <a:r>
              <a:rPr lang="en-US" dirty="0" smtClean="0"/>
              <a:t>RH+</a:t>
            </a:r>
            <a:r>
              <a:rPr lang="ar-SY" dirty="0" smtClean="0"/>
              <a:t>).</a:t>
            </a:r>
          </a:p>
          <a:p>
            <a:pPr>
              <a:buFont typeface="Courier New" panose="02070309020205020404" pitchFamily="49" charset="0"/>
              <a:buChar char="o"/>
            </a:pPr>
            <a:endParaRPr lang="ar-SY" dirty="0" smtClean="0"/>
          </a:p>
          <a:p>
            <a:pPr>
              <a:buFont typeface="Courier New" panose="02070309020205020404" pitchFamily="49" charset="0"/>
              <a:buChar char="o"/>
            </a:pPr>
            <a:r>
              <a:rPr lang="ar-SY" dirty="0" smtClean="0"/>
              <a:t>يتم الكشف عن هذه الزمرة باختبارات خاصة.</a:t>
            </a:r>
            <a:endParaRPr lang="ar-SA" dirty="0"/>
          </a:p>
        </p:txBody>
      </p:sp>
    </p:spTree>
    <p:extLst>
      <p:ext uri="{BB962C8B-B14F-4D97-AF65-F5344CB8AC3E}">
        <p14:creationId xmlns:p14="http://schemas.microsoft.com/office/powerpoint/2010/main" val="187840156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548680"/>
            <a:ext cx="7024744" cy="936104"/>
          </a:xfrm>
        </p:spPr>
        <p:txBody>
          <a:bodyPr>
            <a:normAutofit fontScale="90000"/>
          </a:bodyPr>
          <a:lstStyle/>
          <a:p>
            <a:r>
              <a:rPr lang="ar-SY" b="1" dirty="0" smtClean="0"/>
              <a:t>الزمر الدموية</a:t>
            </a:r>
            <a:br>
              <a:rPr lang="ar-SY" b="1" dirty="0" smtClean="0"/>
            </a:br>
            <a:r>
              <a:rPr lang="ar-SY" b="1" dirty="0" smtClean="0"/>
              <a:t>جملة الريزيوس </a:t>
            </a:r>
            <a:r>
              <a:rPr lang="en-US" sz="4400" b="1" dirty="0" smtClean="0">
                <a:solidFill>
                  <a:schemeClr val="bg2">
                    <a:lumMod val="75000"/>
                  </a:schemeClr>
                </a:solidFill>
              </a:rPr>
              <a:t>RH</a:t>
            </a:r>
            <a:endParaRPr lang="ar-SA" sz="4400" b="1" dirty="0">
              <a:solidFill>
                <a:schemeClr val="bg2">
                  <a:lumMod val="75000"/>
                </a:schemeClr>
              </a:solidFill>
            </a:endParaRPr>
          </a:p>
        </p:txBody>
      </p:sp>
      <p:sp>
        <p:nvSpPr>
          <p:cNvPr id="3" name="عنصر نائب للمحتوى 2"/>
          <p:cNvSpPr>
            <a:spLocks noGrp="1"/>
          </p:cNvSpPr>
          <p:nvPr>
            <p:ph idx="1"/>
          </p:nvPr>
        </p:nvSpPr>
        <p:spPr>
          <a:xfrm>
            <a:off x="1043492" y="1412776"/>
            <a:ext cx="6777317" cy="5112568"/>
          </a:xfrm>
        </p:spPr>
        <p:txBody>
          <a:bodyPr>
            <a:normAutofit lnSpcReduction="10000"/>
          </a:bodyPr>
          <a:lstStyle/>
          <a:p>
            <a:r>
              <a:rPr lang="ar-SA" dirty="0" smtClean="0"/>
              <a:t>تتشكل هذه الأضداد المناعية ببطء 2-4 أسابيع بعد التعرض للمستضد ويصل تركيزها للمستوى الأعظمي خلال 2-4 أشهر.</a:t>
            </a:r>
          </a:p>
          <a:p>
            <a:r>
              <a:rPr lang="ar-SA" dirty="0" smtClean="0"/>
              <a:t>إن الأم سلبية الريزيوس وبعد الحمل الأول بجنين إيجابي الريزيوس (أو الاسقاط أو الجهاض أو بزل السائل الأمينوسي) تتشكل عندها أضداد مناعية قادرة على المرور عبر المشيمة للجنين الثاني إيجابي الريزيوس مما يؤدي إلى انحلال دمه.</a:t>
            </a:r>
          </a:p>
          <a:p>
            <a:r>
              <a:rPr lang="ar-SA" dirty="0" smtClean="0"/>
              <a:t>لذلك حقن الأمهات سلبية الريزيوس بعد الولادة بـ(36-72 ساعة)بأضداد الريزيوس </a:t>
            </a:r>
            <a:r>
              <a:rPr lang="en-US" dirty="0" smtClean="0"/>
              <a:t>AntiD</a:t>
            </a:r>
            <a:r>
              <a:rPr lang="ar-SY" dirty="0" smtClean="0"/>
              <a:t> يؤدي لارتباطها مع مستضدات </a:t>
            </a:r>
            <a:r>
              <a:rPr lang="en-US" dirty="0" smtClean="0"/>
              <a:t>D</a:t>
            </a:r>
            <a:r>
              <a:rPr lang="ar-SA" dirty="0" smtClean="0"/>
              <a:t> (على الكريات الحمراء للوليد والجوالة في دم الأم ) وبالتالي لا تتشكل أضداد للمستضدات </a:t>
            </a:r>
            <a:r>
              <a:rPr lang="en-US" dirty="0" smtClean="0"/>
              <a:t>D</a:t>
            </a:r>
            <a:r>
              <a:rPr lang="ar-SY" dirty="0" smtClean="0"/>
              <a:t> وبالتالي نحمي الحمل الثاني.</a:t>
            </a:r>
          </a:p>
          <a:p>
            <a:endParaRPr lang="ar-SA" dirty="0"/>
          </a:p>
        </p:txBody>
      </p:sp>
    </p:spTree>
    <p:extLst>
      <p:ext uri="{BB962C8B-B14F-4D97-AF65-F5344CB8AC3E}">
        <p14:creationId xmlns:p14="http://schemas.microsoft.com/office/powerpoint/2010/main" val="177516588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548680"/>
            <a:ext cx="7024744" cy="1080120"/>
          </a:xfrm>
        </p:spPr>
        <p:txBody>
          <a:bodyPr>
            <a:normAutofit fontScale="90000"/>
          </a:bodyPr>
          <a:lstStyle/>
          <a:p>
            <a:r>
              <a:rPr lang="ar-SY" b="1" dirty="0" smtClean="0"/>
              <a:t>الزمر الدموية</a:t>
            </a:r>
            <a:br>
              <a:rPr lang="ar-SY" b="1" dirty="0" smtClean="0"/>
            </a:br>
            <a:r>
              <a:rPr lang="ar-SY" b="1" dirty="0" smtClean="0"/>
              <a:t>جملة الريزيوس</a:t>
            </a:r>
            <a:r>
              <a:rPr lang="en-US" sz="4400" b="1" dirty="0" smtClean="0">
                <a:solidFill>
                  <a:schemeClr val="bg2">
                    <a:lumMod val="75000"/>
                  </a:schemeClr>
                </a:solidFill>
              </a:rPr>
              <a:t>RH</a:t>
            </a:r>
            <a:r>
              <a:rPr lang="en-US" sz="4400" b="1" dirty="0" smtClean="0">
                <a:solidFill>
                  <a:schemeClr val="accent1">
                    <a:lumMod val="75000"/>
                  </a:schemeClr>
                </a:solidFill>
              </a:rPr>
              <a:t> </a:t>
            </a:r>
            <a:endParaRPr lang="ar-SA" sz="4400" b="1" dirty="0">
              <a:solidFill>
                <a:schemeClr val="accent1">
                  <a:lumMod val="75000"/>
                </a:schemeClr>
              </a:solidFill>
            </a:endParaRPr>
          </a:p>
        </p:txBody>
      </p:sp>
      <p:sp>
        <p:nvSpPr>
          <p:cNvPr id="3" name="عنصر نائب للمحتوى 2"/>
          <p:cNvSpPr>
            <a:spLocks noGrp="1"/>
          </p:cNvSpPr>
          <p:nvPr>
            <p:ph sz="quarter" idx="13"/>
          </p:nvPr>
        </p:nvSpPr>
        <p:spPr>
          <a:xfrm>
            <a:off x="539552" y="1844824"/>
            <a:ext cx="4896544" cy="4680520"/>
          </a:xfrm>
        </p:spPr>
        <p:txBody>
          <a:bodyPr>
            <a:normAutofit/>
          </a:bodyPr>
          <a:lstStyle/>
          <a:p>
            <a:pPr marL="68580" indent="0">
              <a:buNone/>
            </a:pPr>
            <a:r>
              <a:rPr lang="ar-SA" dirty="0" smtClean="0"/>
              <a:t>لذلك حقن الأمهات سلبية الريزيوس</a:t>
            </a:r>
            <a:endParaRPr lang="ar-SA" dirty="0"/>
          </a:p>
          <a:p>
            <a:pPr marL="68580" indent="0">
              <a:buNone/>
            </a:pPr>
            <a:r>
              <a:rPr lang="ar-SA" dirty="0" smtClean="0"/>
              <a:t> بعد الولادة بـ(36-72 ساعة)بأضداد </a:t>
            </a:r>
          </a:p>
          <a:p>
            <a:pPr marL="68580" indent="0">
              <a:buNone/>
            </a:pPr>
            <a:r>
              <a:rPr lang="ar-SA" dirty="0" smtClean="0"/>
              <a:t>الريزيوس </a:t>
            </a:r>
            <a:r>
              <a:rPr lang="en-US" dirty="0" smtClean="0"/>
              <a:t>Anti D</a:t>
            </a:r>
            <a:r>
              <a:rPr lang="ar-SY" dirty="0" smtClean="0"/>
              <a:t> يؤدي لارتباطها مع </a:t>
            </a:r>
          </a:p>
          <a:p>
            <a:pPr marL="68580" indent="0">
              <a:buNone/>
            </a:pPr>
            <a:r>
              <a:rPr lang="ar-SY" dirty="0" smtClean="0"/>
              <a:t>مستضدات </a:t>
            </a:r>
            <a:r>
              <a:rPr lang="en-US" dirty="0" smtClean="0"/>
              <a:t>D</a:t>
            </a:r>
            <a:r>
              <a:rPr lang="ar-SA" dirty="0" smtClean="0"/>
              <a:t> (على الكريات الحمراء للوليد والجوالة في دم الأم )  </a:t>
            </a:r>
          </a:p>
          <a:p>
            <a:pPr marL="68580" indent="0">
              <a:buNone/>
            </a:pPr>
            <a:r>
              <a:rPr lang="ar-SA" dirty="0" smtClean="0"/>
              <a:t>وبالتالي لا تتشكل أضداد </a:t>
            </a:r>
          </a:p>
          <a:p>
            <a:pPr marL="68580" indent="0">
              <a:buNone/>
            </a:pPr>
            <a:r>
              <a:rPr lang="ar-SA" dirty="0" smtClean="0"/>
              <a:t>للمستضدات </a:t>
            </a:r>
            <a:r>
              <a:rPr lang="en-US" dirty="0" smtClean="0"/>
              <a:t>D</a:t>
            </a:r>
            <a:r>
              <a:rPr lang="ar-SY" dirty="0" smtClean="0"/>
              <a:t> وبالتالي نحمي </a:t>
            </a:r>
          </a:p>
          <a:p>
            <a:pPr marL="68580" indent="0">
              <a:buNone/>
            </a:pPr>
            <a:r>
              <a:rPr lang="ar-SY" dirty="0" smtClean="0"/>
              <a:t>الحمل الثاني.</a:t>
            </a:r>
          </a:p>
          <a:p>
            <a:pPr marL="68580" indent="0">
              <a:buNone/>
            </a:pPr>
            <a:endParaRPr lang="ar-SY" dirty="0" smtClean="0"/>
          </a:p>
          <a:p>
            <a:pPr marL="68580" indent="0">
              <a:buNone/>
            </a:pPr>
            <a:endParaRPr lang="ar-SA" dirty="0"/>
          </a:p>
        </p:txBody>
      </p:sp>
      <p:pic>
        <p:nvPicPr>
          <p:cNvPr id="7171" name="Picture 3" descr="C:\Users\yaser\Desktop\الزمر الدموية\947ee1080b3ac9ef438f806d28b2c086.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364088" y="1124744"/>
            <a:ext cx="3312368"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3488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548680"/>
            <a:ext cx="7024744" cy="936104"/>
          </a:xfrm>
        </p:spPr>
        <p:txBody>
          <a:bodyPr>
            <a:normAutofit fontScale="90000"/>
          </a:bodyPr>
          <a:lstStyle/>
          <a:p>
            <a:r>
              <a:rPr lang="ar-SY" b="1" dirty="0" smtClean="0"/>
              <a:t>الزمر الدموية</a:t>
            </a:r>
            <a:br>
              <a:rPr lang="ar-SY" b="1" dirty="0" smtClean="0"/>
            </a:br>
            <a:r>
              <a:rPr lang="ar-SY" b="1" dirty="0" smtClean="0"/>
              <a:t>جملة</a:t>
            </a:r>
            <a:r>
              <a:rPr lang="en-US" b="1" dirty="0" smtClean="0"/>
              <a:t> </a:t>
            </a:r>
            <a:r>
              <a:rPr lang="en-US" sz="4400" b="1" dirty="0" smtClean="0"/>
              <a:t>  (K)KELL</a:t>
            </a:r>
            <a:endParaRPr lang="ar-SA" sz="4400" b="1" dirty="0">
              <a:solidFill>
                <a:schemeClr val="accent1">
                  <a:lumMod val="75000"/>
                </a:schemeClr>
              </a:solidFill>
            </a:endParaRPr>
          </a:p>
        </p:txBody>
      </p:sp>
      <p:sp>
        <p:nvSpPr>
          <p:cNvPr id="3" name="عنصر نائب للمحتوى 2"/>
          <p:cNvSpPr>
            <a:spLocks noGrp="1"/>
          </p:cNvSpPr>
          <p:nvPr>
            <p:ph idx="1"/>
          </p:nvPr>
        </p:nvSpPr>
        <p:spPr>
          <a:xfrm>
            <a:off x="1043608" y="1484784"/>
            <a:ext cx="6777317" cy="4104456"/>
          </a:xfrm>
        </p:spPr>
        <p:txBody>
          <a:bodyPr>
            <a:normAutofit fontScale="92500" lnSpcReduction="20000"/>
          </a:bodyPr>
          <a:lstStyle/>
          <a:p>
            <a:pPr>
              <a:buFont typeface="Courier New" panose="02070309020205020404" pitchFamily="49" charset="0"/>
              <a:buChar char="o"/>
            </a:pPr>
            <a:r>
              <a:rPr lang="ar-SY" dirty="0" smtClean="0"/>
              <a:t>تحتل هذه الجملة المرتبة الثالثة من حيث الأهميةالقوة </a:t>
            </a:r>
          </a:p>
          <a:p>
            <a:pPr marL="68580" indent="0">
              <a:buNone/>
            </a:pPr>
            <a:r>
              <a:rPr lang="ar-SY" dirty="0" smtClean="0"/>
              <a:t>   </a:t>
            </a:r>
            <a:r>
              <a:rPr lang="ar-SY" dirty="0" smtClean="0"/>
              <a:t>التمنيعية</a:t>
            </a:r>
            <a:r>
              <a:rPr lang="ar-SY" dirty="0"/>
              <a:t>.</a:t>
            </a:r>
            <a:endParaRPr lang="ar-SY" dirty="0" smtClean="0"/>
          </a:p>
          <a:p>
            <a:pPr marL="68580" indent="0">
              <a:buNone/>
            </a:pPr>
            <a:r>
              <a:rPr lang="ar-SY" dirty="0" smtClean="0"/>
              <a:t> </a:t>
            </a:r>
          </a:p>
          <a:p>
            <a:pPr>
              <a:buFont typeface="Courier New" panose="02070309020205020404" pitchFamily="49" charset="0"/>
              <a:buChar char="o"/>
            </a:pPr>
            <a:r>
              <a:rPr lang="ar-SY" dirty="0" smtClean="0"/>
              <a:t>إن هذه الأضداد أضداد مناعية فقط (لاتوجد في الأشخاص الطبيعيين) مثل زمرة الريزيوس.</a:t>
            </a:r>
          </a:p>
          <a:p>
            <a:pPr marL="68580" indent="0">
              <a:buNone/>
            </a:pPr>
            <a:endParaRPr lang="ar-SY" dirty="0" smtClean="0"/>
          </a:p>
          <a:p>
            <a:pPr>
              <a:buFont typeface="Courier New" panose="02070309020205020404" pitchFamily="49" charset="0"/>
              <a:buChar char="o"/>
            </a:pPr>
            <a:r>
              <a:rPr lang="ar-SY" dirty="0" smtClean="0"/>
              <a:t>تتشكل هذه الأضداد بعد نقل دم زمرة </a:t>
            </a:r>
            <a:r>
              <a:rPr lang="en-US" dirty="0" smtClean="0"/>
              <a:t>K</a:t>
            </a:r>
            <a:r>
              <a:rPr lang="ar-SA" dirty="0" smtClean="0"/>
              <a:t> لشخص </a:t>
            </a:r>
          </a:p>
          <a:p>
            <a:pPr marL="68580" indent="0">
              <a:buNone/>
            </a:pPr>
            <a:r>
              <a:rPr lang="ar-SA" dirty="0" smtClean="0"/>
              <a:t>   سلبي </a:t>
            </a:r>
            <a:r>
              <a:rPr lang="en-US" dirty="0" smtClean="0"/>
              <a:t>K</a:t>
            </a:r>
            <a:r>
              <a:rPr lang="ar-SA" dirty="0"/>
              <a:t> </a:t>
            </a:r>
            <a:r>
              <a:rPr lang="ar-SA" dirty="0" smtClean="0"/>
              <a:t>وتحتاج مدة 7 أيام لتتشكل.</a:t>
            </a:r>
          </a:p>
          <a:p>
            <a:pPr marL="68580" indent="0">
              <a:buNone/>
            </a:pPr>
            <a:endParaRPr lang="ar-SA" dirty="0" smtClean="0"/>
          </a:p>
          <a:p>
            <a:pPr>
              <a:buFont typeface="Courier New" panose="02070309020205020404" pitchFamily="49" charset="0"/>
              <a:buChar char="o"/>
            </a:pPr>
            <a:r>
              <a:rPr lang="ar-SA" dirty="0" smtClean="0"/>
              <a:t>يؤدي نقل دم إيجابي </a:t>
            </a:r>
            <a:r>
              <a:rPr lang="en-US" dirty="0" smtClean="0"/>
              <a:t>K</a:t>
            </a:r>
            <a:r>
              <a:rPr lang="ar-SA" dirty="0" smtClean="0"/>
              <a:t> إلى انحلال دم لدى الشخص </a:t>
            </a:r>
          </a:p>
          <a:p>
            <a:pPr marL="68580" indent="0">
              <a:buNone/>
            </a:pPr>
            <a:endParaRPr lang="ar-SA" dirty="0"/>
          </a:p>
          <a:p>
            <a:pPr marL="68580" indent="0">
              <a:buNone/>
            </a:pPr>
            <a:r>
              <a:rPr lang="ar-SA" dirty="0" smtClean="0"/>
              <a:t>    للمرة </a:t>
            </a:r>
            <a:r>
              <a:rPr lang="ar-SA" dirty="0" smtClean="0"/>
              <a:t>الثانية.</a:t>
            </a:r>
            <a:endParaRPr lang="ar-SA" dirty="0"/>
          </a:p>
        </p:txBody>
      </p:sp>
    </p:spTree>
    <p:extLst>
      <p:ext uri="{BB962C8B-B14F-4D97-AF65-F5344CB8AC3E}">
        <p14:creationId xmlns:p14="http://schemas.microsoft.com/office/powerpoint/2010/main" val="63885819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043490" y="404664"/>
            <a:ext cx="7024744" cy="648072"/>
          </a:xfrm>
        </p:spPr>
        <p:txBody>
          <a:bodyPr>
            <a:normAutofit fontScale="90000"/>
          </a:bodyPr>
          <a:lstStyle/>
          <a:p>
            <a:r>
              <a:rPr lang="ar-SY" b="1" dirty="0" smtClean="0"/>
              <a:t>الزمر الدموية</a:t>
            </a:r>
            <a:endParaRPr lang="ar-SA" b="1" dirty="0"/>
          </a:p>
        </p:txBody>
      </p:sp>
      <p:sp>
        <p:nvSpPr>
          <p:cNvPr id="5" name="عنصر نائب للمحتوى 4"/>
          <p:cNvSpPr>
            <a:spLocks noGrp="1"/>
          </p:cNvSpPr>
          <p:nvPr>
            <p:ph idx="1"/>
          </p:nvPr>
        </p:nvSpPr>
        <p:spPr>
          <a:xfrm>
            <a:off x="611560" y="1268760"/>
            <a:ext cx="7920880" cy="6192688"/>
          </a:xfrm>
        </p:spPr>
        <p:txBody>
          <a:bodyPr>
            <a:normAutofit/>
          </a:bodyPr>
          <a:lstStyle/>
          <a:p>
            <a:pPr>
              <a:buFont typeface="Courier New" panose="02070309020205020404" pitchFamily="49" charset="0"/>
              <a:buChar char="o"/>
            </a:pPr>
            <a:r>
              <a:rPr lang="ar-SY" b="1" dirty="0" smtClean="0"/>
              <a:t>الزمرة الدموية (فصيلة الدم) :</a:t>
            </a:r>
          </a:p>
          <a:p>
            <a:pPr marL="0" indent="0">
              <a:buNone/>
            </a:pPr>
            <a:r>
              <a:rPr lang="ar-SY" dirty="0" smtClean="0"/>
              <a:t>     عبارة </a:t>
            </a:r>
            <a:r>
              <a:rPr lang="ar-SY" dirty="0" smtClean="0"/>
              <a:t>عن مستضدات موجودة على سطح الكريات الحمراء </a:t>
            </a:r>
          </a:p>
          <a:p>
            <a:pPr marL="0" indent="0">
              <a:buNone/>
            </a:pPr>
            <a:r>
              <a:rPr lang="ar-SY" dirty="0" smtClean="0"/>
              <a:t> </a:t>
            </a:r>
            <a:r>
              <a:rPr lang="ar-SY" dirty="0" smtClean="0"/>
              <a:t>    وهي </a:t>
            </a:r>
            <a:r>
              <a:rPr lang="ar-SY" dirty="0" smtClean="0"/>
              <a:t>إما بروتينات (</a:t>
            </a:r>
            <a:r>
              <a:rPr lang="en-US" dirty="0" smtClean="0"/>
              <a:t>K ,RH</a:t>
            </a:r>
            <a:r>
              <a:rPr lang="ar-SY" dirty="0" smtClean="0"/>
              <a:t>) أو شحوم سكرية (</a:t>
            </a:r>
            <a:r>
              <a:rPr lang="en-US" dirty="0" smtClean="0"/>
              <a:t>ABO</a:t>
            </a:r>
            <a:r>
              <a:rPr lang="ar-SY" dirty="0" smtClean="0"/>
              <a:t>)  </a:t>
            </a:r>
          </a:p>
          <a:p>
            <a:pPr marL="0" indent="0">
              <a:buNone/>
            </a:pPr>
            <a:r>
              <a:rPr lang="ar-SY" dirty="0"/>
              <a:t> </a:t>
            </a:r>
            <a:r>
              <a:rPr lang="ar-SY" dirty="0" smtClean="0"/>
              <a:t>    </a:t>
            </a:r>
            <a:r>
              <a:rPr lang="ar-SY" dirty="0" smtClean="0"/>
              <a:t>(السكر الموجود </a:t>
            </a:r>
            <a:r>
              <a:rPr lang="ar-SY" dirty="0" smtClean="0"/>
              <a:t>فيها هو الذي يحدد نمط الزمرة) </a:t>
            </a:r>
            <a:r>
              <a:rPr lang="ar-SY" dirty="0"/>
              <a:t>.</a:t>
            </a:r>
            <a:endParaRPr lang="ar-SY" dirty="0" smtClean="0"/>
          </a:p>
          <a:p>
            <a:pPr indent="-342900">
              <a:buFont typeface="Courier New" panose="02070309020205020404" pitchFamily="49" charset="0"/>
              <a:buChar char="o"/>
            </a:pPr>
            <a:r>
              <a:rPr lang="ar-SY" dirty="0" smtClean="0"/>
              <a:t>تخضع الزمر الدموية لقوانين ماندل الوراثية.</a:t>
            </a:r>
          </a:p>
          <a:p>
            <a:pPr indent="-342900">
              <a:buFont typeface="Courier New" panose="02070309020205020404" pitchFamily="49" charset="0"/>
              <a:buChar char="o"/>
            </a:pPr>
            <a:r>
              <a:rPr lang="ar-SY" dirty="0" smtClean="0"/>
              <a:t>تصنف ضمن أنظمة أهمها :</a:t>
            </a:r>
          </a:p>
          <a:p>
            <a:pPr marL="0" indent="0">
              <a:buNone/>
            </a:pPr>
            <a:r>
              <a:rPr lang="ar-SY" sz="2800" b="1" dirty="0" smtClean="0">
                <a:solidFill>
                  <a:schemeClr val="bg2">
                    <a:lumMod val="75000"/>
                  </a:schemeClr>
                </a:solidFill>
              </a:rPr>
              <a:t>(</a:t>
            </a:r>
            <a:r>
              <a:rPr lang="en-US" sz="2800" b="1" dirty="0" smtClean="0">
                <a:solidFill>
                  <a:schemeClr val="bg2">
                    <a:lumMod val="75000"/>
                  </a:schemeClr>
                </a:solidFill>
              </a:rPr>
              <a:t>ABO</a:t>
            </a:r>
            <a:r>
              <a:rPr lang="ar-SY" sz="2800" b="1" dirty="0" smtClean="0">
                <a:solidFill>
                  <a:schemeClr val="bg2">
                    <a:lumMod val="75000"/>
                  </a:schemeClr>
                </a:solidFill>
              </a:rPr>
              <a:t>) , (</a:t>
            </a:r>
            <a:r>
              <a:rPr lang="en-US" sz="2800" b="1" dirty="0" smtClean="0">
                <a:solidFill>
                  <a:schemeClr val="bg2">
                    <a:lumMod val="75000"/>
                  </a:schemeClr>
                </a:solidFill>
              </a:rPr>
              <a:t>RH</a:t>
            </a:r>
            <a:r>
              <a:rPr lang="ar-SY" sz="2800" b="1" dirty="0" smtClean="0">
                <a:solidFill>
                  <a:schemeClr val="bg2">
                    <a:lumMod val="75000"/>
                  </a:schemeClr>
                </a:solidFill>
              </a:rPr>
              <a:t>) , </a:t>
            </a:r>
            <a:r>
              <a:rPr lang="en-US" sz="2800" b="1" dirty="0" smtClean="0">
                <a:solidFill>
                  <a:schemeClr val="bg2">
                    <a:lumMod val="75000"/>
                  </a:schemeClr>
                </a:solidFill>
              </a:rPr>
              <a:t> Kell</a:t>
            </a:r>
            <a:r>
              <a:rPr lang="ar-SY" sz="2800" b="1" dirty="0" smtClean="0">
                <a:solidFill>
                  <a:schemeClr val="bg2">
                    <a:lumMod val="75000"/>
                  </a:schemeClr>
                </a:solidFill>
              </a:rPr>
              <a:t>(</a:t>
            </a:r>
            <a:r>
              <a:rPr lang="en-US" sz="2800" b="1" dirty="0" smtClean="0">
                <a:solidFill>
                  <a:schemeClr val="bg2">
                    <a:lumMod val="75000"/>
                  </a:schemeClr>
                </a:solidFill>
              </a:rPr>
              <a:t>K</a:t>
            </a:r>
            <a:r>
              <a:rPr lang="ar-SY" sz="2800" b="1" dirty="0" smtClean="0">
                <a:solidFill>
                  <a:schemeClr val="bg2">
                    <a:lumMod val="75000"/>
                  </a:schemeClr>
                </a:solidFill>
              </a:rPr>
              <a:t>) </a:t>
            </a:r>
            <a:r>
              <a:rPr lang="ar-SY" sz="2000" b="1" dirty="0" smtClean="0">
                <a:solidFill>
                  <a:schemeClr val="accent1">
                    <a:lumMod val="75000"/>
                  </a:schemeClr>
                </a:solidFill>
              </a:rPr>
              <a:t>,</a:t>
            </a:r>
            <a:r>
              <a:rPr lang="en-US" sz="2000" b="1" dirty="0" smtClean="0">
                <a:solidFill>
                  <a:schemeClr val="accent1">
                    <a:lumMod val="75000"/>
                  </a:schemeClr>
                </a:solidFill>
              </a:rPr>
              <a:t>duffy</a:t>
            </a:r>
            <a:r>
              <a:rPr lang="ar-SY" sz="2000" b="1" dirty="0" smtClean="0">
                <a:solidFill>
                  <a:schemeClr val="accent1">
                    <a:lumMod val="75000"/>
                  </a:schemeClr>
                </a:solidFill>
              </a:rPr>
              <a:t> (</a:t>
            </a:r>
            <a:r>
              <a:rPr lang="en-US" sz="2000" b="1" dirty="0" smtClean="0">
                <a:solidFill>
                  <a:schemeClr val="accent1">
                    <a:lumMod val="75000"/>
                  </a:schemeClr>
                </a:solidFill>
              </a:rPr>
              <a:t>Fy</a:t>
            </a:r>
            <a:r>
              <a:rPr lang="ar-SY" sz="2000" b="1" dirty="0" smtClean="0">
                <a:solidFill>
                  <a:schemeClr val="accent1">
                    <a:lumMod val="75000"/>
                  </a:schemeClr>
                </a:solidFill>
              </a:rPr>
              <a:t>) , (</a:t>
            </a:r>
            <a:r>
              <a:rPr lang="en-US" sz="2000" b="1" dirty="0" smtClean="0">
                <a:solidFill>
                  <a:schemeClr val="accent1">
                    <a:lumMod val="75000"/>
                  </a:schemeClr>
                </a:solidFill>
              </a:rPr>
              <a:t>MNSs</a:t>
            </a:r>
            <a:r>
              <a:rPr lang="ar-SY" sz="2000" b="1" dirty="0" smtClean="0">
                <a:solidFill>
                  <a:schemeClr val="accent1">
                    <a:lumMod val="75000"/>
                  </a:schemeClr>
                </a:solidFill>
              </a:rPr>
              <a:t>) , (</a:t>
            </a:r>
            <a:r>
              <a:rPr lang="en-US" sz="2000" b="1" dirty="0" smtClean="0">
                <a:solidFill>
                  <a:schemeClr val="accent1">
                    <a:lumMod val="75000"/>
                  </a:schemeClr>
                </a:solidFill>
              </a:rPr>
              <a:t>P</a:t>
            </a:r>
            <a:r>
              <a:rPr lang="ar-SY" sz="2000" b="1" dirty="0" smtClean="0">
                <a:solidFill>
                  <a:schemeClr val="accent1">
                    <a:lumMod val="75000"/>
                  </a:schemeClr>
                </a:solidFill>
              </a:rPr>
              <a:t>) </a:t>
            </a:r>
            <a:endParaRPr lang="ar-SY" sz="2000" b="1" dirty="0" smtClean="0">
              <a:solidFill>
                <a:schemeClr val="accent1">
                  <a:lumMod val="75000"/>
                </a:schemeClr>
              </a:solidFill>
            </a:endParaRPr>
          </a:p>
          <a:p>
            <a:pPr marL="0" indent="0">
              <a:buNone/>
            </a:pPr>
            <a:endParaRPr lang="ar-SY" sz="2000" b="1" dirty="0" smtClean="0">
              <a:solidFill>
                <a:schemeClr val="accent1">
                  <a:lumMod val="75000"/>
                </a:schemeClr>
              </a:solidFill>
            </a:endParaRPr>
          </a:p>
          <a:p>
            <a:pPr marL="0" indent="0">
              <a:buNone/>
            </a:pPr>
            <a:r>
              <a:rPr lang="ar-SY" sz="2000" b="1" dirty="0">
                <a:solidFill>
                  <a:schemeClr val="accent1">
                    <a:lumMod val="75000"/>
                  </a:schemeClr>
                </a:solidFill>
              </a:rPr>
              <a:t> </a:t>
            </a:r>
            <a:r>
              <a:rPr lang="en-US" sz="2000" b="1" dirty="0" smtClean="0">
                <a:solidFill>
                  <a:schemeClr val="accent1">
                    <a:lumMod val="75000"/>
                  </a:schemeClr>
                </a:solidFill>
              </a:rPr>
              <a:t>Kidd</a:t>
            </a:r>
            <a:r>
              <a:rPr lang="ar-SY" sz="2000" b="1" dirty="0" smtClean="0">
                <a:solidFill>
                  <a:schemeClr val="accent1">
                    <a:lumMod val="75000"/>
                  </a:schemeClr>
                </a:solidFill>
              </a:rPr>
              <a:t> (</a:t>
            </a:r>
            <a:r>
              <a:rPr lang="en-US" sz="2000" b="1" dirty="0" smtClean="0">
                <a:solidFill>
                  <a:schemeClr val="accent1">
                    <a:lumMod val="75000"/>
                  </a:schemeClr>
                </a:solidFill>
              </a:rPr>
              <a:t>Jk</a:t>
            </a:r>
            <a:r>
              <a:rPr lang="ar-SY" sz="2000" b="1" dirty="0" smtClean="0">
                <a:solidFill>
                  <a:schemeClr val="accent1">
                    <a:lumMod val="75000"/>
                  </a:schemeClr>
                </a:solidFill>
              </a:rPr>
              <a:t>) , (</a:t>
            </a:r>
            <a:r>
              <a:rPr lang="en-US" sz="2000" b="1" dirty="0" smtClean="0">
                <a:solidFill>
                  <a:schemeClr val="accent1">
                    <a:lumMod val="75000"/>
                  </a:schemeClr>
                </a:solidFill>
              </a:rPr>
              <a:t>i</a:t>
            </a:r>
            <a:r>
              <a:rPr lang="ar-SY" sz="2000" b="1" dirty="0" smtClean="0">
                <a:solidFill>
                  <a:schemeClr val="accent1">
                    <a:lumMod val="75000"/>
                  </a:schemeClr>
                </a:solidFill>
              </a:rPr>
              <a:t>) , </a:t>
            </a:r>
            <a:r>
              <a:rPr lang="en-US" sz="2000" b="1" dirty="0" smtClean="0">
                <a:solidFill>
                  <a:schemeClr val="accent1">
                    <a:lumMod val="75000"/>
                  </a:schemeClr>
                </a:solidFill>
              </a:rPr>
              <a:t>Lutheran</a:t>
            </a:r>
            <a:r>
              <a:rPr lang="ar-SY" sz="2000" b="1" dirty="0" smtClean="0">
                <a:solidFill>
                  <a:schemeClr val="accent1">
                    <a:lumMod val="75000"/>
                  </a:schemeClr>
                </a:solidFill>
              </a:rPr>
              <a:t> (</a:t>
            </a:r>
            <a:r>
              <a:rPr lang="en-US" sz="2000" b="1" dirty="0" smtClean="0">
                <a:solidFill>
                  <a:schemeClr val="accent1">
                    <a:lumMod val="75000"/>
                  </a:schemeClr>
                </a:solidFill>
              </a:rPr>
              <a:t>Lu</a:t>
            </a:r>
            <a:r>
              <a:rPr lang="ar-SY" sz="2000" b="1" dirty="0" smtClean="0">
                <a:solidFill>
                  <a:schemeClr val="accent1">
                    <a:lumMod val="75000"/>
                  </a:schemeClr>
                </a:solidFill>
              </a:rPr>
              <a:t>) ,</a:t>
            </a:r>
            <a:r>
              <a:rPr lang="en-US" sz="2000" b="1" dirty="0" smtClean="0">
                <a:solidFill>
                  <a:schemeClr val="accent1">
                    <a:lumMod val="75000"/>
                  </a:schemeClr>
                </a:solidFill>
              </a:rPr>
              <a:t>Lewis</a:t>
            </a:r>
            <a:r>
              <a:rPr lang="ar-SY" sz="2000" b="1" dirty="0" smtClean="0">
                <a:solidFill>
                  <a:schemeClr val="accent1">
                    <a:lumMod val="75000"/>
                  </a:schemeClr>
                </a:solidFill>
              </a:rPr>
              <a:t> (</a:t>
            </a:r>
            <a:r>
              <a:rPr lang="en-US" sz="2000" b="1" dirty="0" smtClean="0">
                <a:solidFill>
                  <a:schemeClr val="accent1">
                    <a:lumMod val="75000"/>
                  </a:schemeClr>
                </a:solidFill>
              </a:rPr>
              <a:t>Le</a:t>
            </a:r>
            <a:r>
              <a:rPr lang="ar-SY" sz="2000" b="1" dirty="0" smtClean="0">
                <a:solidFill>
                  <a:schemeClr val="accent1">
                    <a:lumMod val="75000"/>
                  </a:schemeClr>
                </a:solidFill>
              </a:rPr>
              <a:t>).</a:t>
            </a:r>
            <a:endParaRPr lang="ar-SA" sz="2000" b="1" dirty="0">
              <a:solidFill>
                <a:schemeClr val="accent1">
                  <a:lumMod val="75000"/>
                </a:schemeClr>
              </a:solidFill>
            </a:endParaRPr>
          </a:p>
        </p:txBody>
      </p:sp>
    </p:spTree>
    <p:extLst>
      <p:ext uri="{BB962C8B-B14F-4D97-AF65-F5344CB8AC3E}">
        <p14:creationId xmlns:p14="http://schemas.microsoft.com/office/powerpoint/2010/main" val="103993159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4809"/>
            <a:ext cx="7024744" cy="1143000"/>
          </a:xfrm>
        </p:spPr>
        <p:txBody>
          <a:bodyPr/>
          <a:lstStyle/>
          <a:p>
            <a:r>
              <a:rPr lang="ar-SY" b="1" dirty="0" smtClean="0"/>
              <a:t>ملاحظات</a:t>
            </a:r>
            <a:endParaRPr lang="ar-SA" b="1" dirty="0"/>
          </a:p>
        </p:txBody>
      </p:sp>
      <p:sp>
        <p:nvSpPr>
          <p:cNvPr id="3" name="عنصر نائب للمحتوى 2"/>
          <p:cNvSpPr>
            <a:spLocks noGrp="1"/>
          </p:cNvSpPr>
          <p:nvPr>
            <p:ph idx="1"/>
          </p:nvPr>
        </p:nvSpPr>
        <p:spPr>
          <a:xfrm>
            <a:off x="1043492" y="980728"/>
            <a:ext cx="7488948" cy="5400600"/>
          </a:xfrm>
        </p:spPr>
        <p:txBody>
          <a:bodyPr>
            <a:normAutofit lnSpcReduction="10000"/>
          </a:bodyPr>
          <a:lstStyle/>
          <a:p>
            <a:pPr marL="68580" indent="0">
              <a:buNone/>
            </a:pPr>
            <a:r>
              <a:rPr lang="ar-SY" dirty="0" smtClean="0"/>
              <a:t>عند الشخص الطبيعي يكون . . .</a:t>
            </a:r>
          </a:p>
          <a:p>
            <a:pPr marL="68580" indent="0">
              <a:buNone/>
            </a:pPr>
            <a:r>
              <a:rPr lang="ar-SA" b="1" u="sng" dirty="0" smtClean="0">
                <a:solidFill>
                  <a:schemeClr val="accent1">
                    <a:lumMod val="75000"/>
                  </a:schemeClr>
                </a:solidFill>
              </a:rPr>
              <a:t>في المصل : </a:t>
            </a:r>
          </a:p>
          <a:p>
            <a:pPr marL="68580" indent="0">
              <a:buNone/>
            </a:pPr>
            <a:r>
              <a:rPr lang="ar-SA" dirty="0" smtClean="0"/>
              <a:t>                      </a:t>
            </a:r>
            <a:r>
              <a:rPr lang="en-US" dirty="0" smtClean="0"/>
              <a:t>Anti A</a:t>
            </a:r>
          </a:p>
          <a:p>
            <a:pPr marL="68580" indent="0">
              <a:buNone/>
            </a:pPr>
            <a:r>
              <a:rPr lang="ar-SA" dirty="0" smtClean="0"/>
              <a:t>                 أو </a:t>
            </a:r>
            <a:r>
              <a:rPr lang="en-US" dirty="0" smtClean="0"/>
              <a:t>Anti B  </a:t>
            </a:r>
          </a:p>
          <a:p>
            <a:pPr marL="68580" indent="0">
              <a:buNone/>
            </a:pPr>
            <a:r>
              <a:rPr lang="ar-SA" dirty="0" smtClean="0"/>
              <a:t>                 أو </a:t>
            </a:r>
            <a:r>
              <a:rPr lang="en-US" dirty="0" smtClean="0"/>
              <a:t>Anti A+B</a:t>
            </a:r>
            <a:endParaRPr lang="ar-SA" dirty="0" smtClean="0"/>
          </a:p>
          <a:p>
            <a:pPr marL="68580" indent="0">
              <a:buNone/>
            </a:pPr>
            <a:r>
              <a:rPr lang="ar-SA" b="1" u="sng" dirty="0" smtClean="0">
                <a:solidFill>
                  <a:schemeClr val="accent1">
                    <a:lumMod val="75000"/>
                  </a:schemeClr>
                </a:solidFill>
              </a:rPr>
              <a:t>على الكريات الحمراء :</a:t>
            </a:r>
          </a:p>
          <a:p>
            <a:pPr marL="68580" indent="0">
              <a:buNone/>
            </a:pPr>
            <a:r>
              <a:rPr lang="ar-SA" dirty="0" smtClean="0"/>
              <a:t>                           المستضد       </a:t>
            </a:r>
            <a:r>
              <a:rPr lang="en-US" dirty="0" smtClean="0"/>
              <a:t>A</a:t>
            </a:r>
            <a:endParaRPr lang="ar-SA" dirty="0" smtClean="0"/>
          </a:p>
          <a:p>
            <a:pPr marL="68580" indent="0">
              <a:buNone/>
            </a:pPr>
            <a:r>
              <a:rPr lang="ar-SA" dirty="0" smtClean="0"/>
              <a:t>                        أو المستضد      </a:t>
            </a:r>
            <a:r>
              <a:rPr lang="en-US" dirty="0" smtClean="0"/>
              <a:t>B</a:t>
            </a:r>
            <a:endParaRPr lang="ar-SA" dirty="0" smtClean="0"/>
          </a:p>
          <a:p>
            <a:pPr marL="68580" indent="0">
              <a:buNone/>
            </a:pPr>
            <a:r>
              <a:rPr lang="ar-SA" dirty="0" smtClean="0"/>
              <a:t>                        أو المستضد</a:t>
            </a:r>
            <a:r>
              <a:rPr lang="en-US" dirty="0" smtClean="0"/>
              <a:t>A+B  </a:t>
            </a:r>
            <a:endParaRPr lang="ar-SA" dirty="0" smtClean="0"/>
          </a:p>
          <a:p>
            <a:pPr marL="68580" indent="0">
              <a:buNone/>
            </a:pPr>
            <a:r>
              <a:rPr lang="ar-SA" dirty="0" smtClean="0"/>
              <a:t>                        أو المستضد</a:t>
            </a:r>
            <a:r>
              <a:rPr lang="en-US" dirty="0" smtClean="0"/>
              <a:t>H      </a:t>
            </a:r>
            <a:endParaRPr lang="ar-SA" dirty="0" smtClean="0"/>
          </a:p>
          <a:p>
            <a:pPr marL="68580" indent="0">
              <a:buNone/>
            </a:pPr>
            <a:r>
              <a:rPr lang="ar-SA" dirty="0" smtClean="0"/>
              <a:t>                        أو المستضد</a:t>
            </a:r>
            <a:r>
              <a:rPr lang="en-US" dirty="0" smtClean="0"/>
              <a:t>D      </a:t>
            </a:r>
            <a:endParaRPr lang="ar-SA" dirty="0" smtClean="0"/>
          </a:p>
          <a:p>
            <a:pPr marL="68580" indent="0">
              <a:buNone/>
            </a:pPr>
            <a:r>
              <a:rPr lang="ar-SA" dirty="0" smtClean="0"/>
              <a:t>                        أو المستضد </a:t>
            </a:r>
            <a:r>
              <a:rPr lang="en-US" dirty="0" smtClean="0"/>
              <a:t>K     </a:t>
            </a:r>
            <a:endParaRPr lang="ar-SA" dirty="0" smtClean="0"/>
          </a:p>
          <a:p>
            <a:pPr marL="68580" indent="0">
              <a:buNone/>
            </a:pPr>
            <a:r>
              <a:rPr lang="ar-SA" dirty="0" smtClean="0"/>
              <a:t>ولا يوجد أية أضداد للزمرة </a:t>
            </a:r>
            <a:r>
              <a:rPr lang="en-US" dirty="0" smtClean="0"/>
              <a:t>RH ,K</a:t>
            </a:r>
            <a:endParaRPr lang="ar-SA" dirty="0"/>
          </a:p>
        </p:txBody>
      </p:sp>
      <p:pic>
        <p:nvPicPr>
          <p:cNvPr id="3074" name="Picture 2" descr="C:\Users\yaser\Desktop\الزمر الدموية\bloo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324036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47478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0" y="692696"/>
            <a:ext cx="7024744" cy="504056"/>
          </a:xfrm>
        </p:spPr>
        <p:txBody>
          <a:bodyPr>
            <a:normAutofit fontScale="90000"/>
          </a:bodyPr>
          <a:lstStyle/>
          <a:p>
            <a:r>
              <a:rPr lang="ar-SY" b="1" dirty="0" smtClean="0"/>
              <a:t>طرق الكشف عن الزمر الدموية؟</a:t>
            </a:r>
            <a:endParaRPr lang="ar-SA" b="1" dirty="0"/>
          </a:p>
        </p:txBody>
      </p:sp>
      <p:sp>
        <p:nvSpPr>
          <p:cNvPr id="3" name="عنصر نائب للمحتوى 2"/>
          <p:cNvSpPr>
            <a:spLocks noGrp="1"/>
          </p:cNvSpPr>
          <p:nvPr>
            <p:ph idx="1"/>
          </p:nvPr>
        </p:nvSpPr>
        <p:spPr>
          <a:xfrm>
            <a:off x="1043492" y="1196752"/>
            <a:ext cx="6777317" cy="4635877"/>
          </a:xfrm>
        </p:spPr>
        <p:txBody>
          <a:bodyPr/>
          <a:lstStyle/>
          <a:p>
            <a:pPr marL="68580" indent="0">
              <a:buNone/>
            </a:pPr>
            <a:r>
              <a:rPr lang="ar-SY" b="1" dirty="0" smtClean="0"/>
              <a:t>أولاً : </a:t>
            </a:r>
            <a:r>
              <a:rPr lang="ar-SY" b="1" dirty="0" smtClean="0">
                <a:solidFill>
                  <a:schemeClr val="accent1">
                    <a:lumMod val="75000"/>
                  </a:schemeClr>
                </a:solidFill>
              </a:rPr>
              <a:t>على الصفيحة:</a:t>
            </a:r>
          </a:p>
          <a:p>
            <a:pPr marL="68580" indent="0">
              <a:buNone/>
            </a:pPr>
            <a:r>
              <a:rPr lang="ar-SY" dirty="0" smtClean="0"/>
              <a:t>قطرة دم مع المصل الضدي ونراقب حدوث تراص (</a:t>
            </a:r>
            <a:r>
              <a:rPr lang="en-US" dirty="0" smtClean="0"/>
              <a:t>AntiA,AntiB,AntiA+B,AntiD</a:t>
            </a:r>
            <a:r>
              <a:rPr lang="ar-SY" dirty="0" smtClean="0"/>
              <a:t>).</a:t>
            </a:r>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92896"/>
            <a:ext cx="7992888" cy="401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2451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0" y="692696"/>
            <a:ext cx="7024744" cy="576064"/>
          </a:xfrm>
        </p:spPr>
        <p:txBody>
          <a:bodyPr>
            <a:normAutofit fontScale="90000"/>
          </a:bodyPr>
          <a:lstStyle/>
          <a:p>
            <a:r>
              <a:rPr lang="ar-SY" b="1" dirty="0" smtClean="0"/>
              <a:t>طرق الكشف عن الزمر الدموية؟</a:t>
            </a:r>
            <a:endParaRPr lang="ar-SA" b="1" dirty="0"/>
          </a:p>
        </p:txBody>
      </p:sp>
      <p:sp>
        <p:nvSpPr>
          <p:cNvPr id="3" name="عنصر نائب للمحتوى 2"/>
          <p:cNvSpPr>
            <a:spLocks noGrp="1"/>
          </p:cNvSpPr>
          <p:nvPr>
            <p:ph idx="1"/>
          </p:nvPr>
        </p:nvSpPr>
        <p:spPr>
          <a:xfrm>
            <a:off x="1043492" y="1268760"/>
            <a:ext cx="6777317" cy="4563869"/>
          </a:xfrm>
        </p:spPr>
        <p:txBody>
          <a:bodyPr/>
          <a:lstStyle/>
          <a:p>
            <a:pPr marL="68580" indent="0">
              <a:buNone/>
            </a:pPr>
            <a:r>
              <a:rPr lang="ar-SY" dirty="0" smtClean="0"/>
              <a:t>ثانياً : </a:t>
            </a:r>
            <a:r>
              <a:rPr lang="ar-SY" b="1" dirty="0" smtClean="0">
                <a:solidFill>
                  <a:schemeClr val="accent1">
                    <a:lumMod val="75000"/>
                  </a:schemeClr>
                </a:solidFill>
              </a:rPr>
              <a:t>بطريقة الهلام :</a:t>
            </a:r>
          </a:p>
          <a:p>
            <a:pPr marL="68580" indent="0">
              <a:buNone/>
            </a:pPr>
            <a:r>
              <a:rPr lang="ar-SY" dirty="0"/>
              <a:t> </a:t>
            </a:r>
            <a:r>
              <a:rPr lang="ar-SY" dirty="0" smtClean="0"/>
              <a:t>             1- دم  + مصل ضدي للزمر (</a:t>
            </a:r>
            <a:r>
              <a:rPr lang="en-US" dirty="0" smtClean="0"/>
              <a:t>A,B,D</a:t>
            </a:r>
            <a:r>
              <a:rPr lang="ar-SY" dirty="0" smtClean="0"/>
              <a:t>). </a:t>
            </a:r>
          </a:p>
          <a:p>
            <a:pPr marL="68580" indent="0">
              <a:buNone/>
            </a:pPr>
            <a:r>
              <a:rPr lang="ar-SY" dirty="0" smtClean="0"/>
              <a:t>              2-مصل + كريات حمراء معلومة المستضد (</a:t>
            </a:r>
            <a:r>
              <a:rPr lang="en-US" dirty="0" smtClean="0"/>
              <a:t>A,B,A+B,O</a:t>
            </a:r>
            <a:r>
              <a:rPr lang="ar-SY" dirty="0" smtClean="0"/>
              <a:t>)للكشف عن الأضداد في مصل المريض.</a:t>
            </a:r>
            <a:endParaRPr lang="ar-SA" dirty="0"/>
          </a:p>
        </p:txBody>
      </p:sp>
      <p:pic>
        <p:nvPicPr>
          <p:cNvPr id="5122" name="Picture 2" descr="C:\Users\yaser\Desktop\الزمر الدموية\Matrix_Coombs_and_Neutral_gel_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68960"/>
            <a:ext cx="7056784" cy="344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5614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0" y="692696"/>
            <a:ext cx="7024744" cy="648072"/>
          </a:xfrm>
        </p:spPr>
        <p:txBody>
          <a:bodyPr>
            <a:normAutofit fontScale="90000"/>
          </a:bodyPr>
          <a:lstStyle/>
          <a:p>
            <a:r>
              <a:rPr lang="ar-SY" b="1" dirty="0" smtClean="0"/>
              <a:t>اختبار التصالب الدموي</a:t>
            </a:r>
            <a:endParaRPr lang="ar-SA" b="1" dirty="0"/>
          </a:p>
        </p:txBody>
      </p:sp>
      <p:sp>
        <p:nvSpPr>
          <p:cNvPr id="3" name="عنصر نائب للمحتوى 2"/>
          <p:cNvSpPr>
            <a:spLocks noGrp="1"/>
          </p:cNvSpPr>
          <p:nvPr>
            <p:ph idx="1"/>
          </p:nvPr>
        </p:nvSpPr>
        <p:spPr>
          <a:xfrm>
            <a:off x="971600" y="1484784"/>
            <a:ext cx="6777317" cy="4968552"/>
          </a:xfrm>
        </p:spPr>
        <p:txBody>
          <a:bodyPr/>
          <a:lstStyle/>
          <a:p>
            <a:r>
              <a:rPr lang="ar-SY" dirty="0" smtClean="0"/>
              <a:t>اختبار التلاؤم بين مصل المريض وكريات دم المتبرع </a:t>
            </a:r>
          </a:p>
          <a:p>
            <a:r>
              <a:rPr lang="ar-SY" dirty="0" smtClean="0"/>
              <a:t>الهدف منه البحث عن الأضداد في دم المتلقي والقادرة على رص كريات دم المتبرع.</a:t>
            </a:r>
          </a:p>
          <a:p>
            <a:endParaRPr lang="ar-SA" dirty="0"/>
          </a:p>
        </p:txBody>
      </p:sp>
      <p:pic>
        <p:nvPicPr>
          <p:cNvPr id="6146" name="Picture 2" descr="C:\Users\yaser\Desktop\الزمر الدموية\LISS_Coombs_S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24944"/>
            <a:ext cx="5976663" cy="345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43261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0" y="692696"/>
            <a:ext cx="7024744" cy="720080"/>
          </a:xfrm>
        </p:spPr>
        <p:txBody>
          <a:bodyPr>
            <a:normAutofit/>
          </a:bodyPr>
          <a:lstStyle/>
          <a:p>
            <a:r>
              <a:rPr lang="ar-SY" b="1" dirty="0" smtClean="0"/>
              <a:t>اختبار كومس المباشر</a:t>
            </a:r>
            <a:endParaRPr lang="ar-SA" b="1" dirty="0"/>
          </a:p>
        </p:txBody>
      </p:sp>
      <p:sp>
        <p:nvSpPr>
          <p:cNvPr id="3" name="عنصر نائب للمحتوى 2"/>
          <p:cNvSpPr>
            <a:spLocks noGrp="1"/>
          </p:cNvSpPr>
          <p:nvPr>
            <p:ph idx="1"/>
          </p:nvPr>
        </p:nvSpPr>
        <p:spPr>
          <a:xfrm>
            <a:off x="1043492" y="1700808"/>
            <a:ext cx="6777317" cy="4536504"/>
          </a:xfrm>
        </p:spPr>
        <p:txBody>
          <a:bodyPr/>
          <a:lstStyle/>
          <a:p>
            <a:pPr>
              <a:buFont typeface="Courier New" panose="02070309020205020404" pitchFamily="49" charset="0"/>
              <a:buChar char="o"/>
            </a:pPr>
            <a:r>
              <a:rPr lang="ar-SY" dirty="0" smtClean="0"/>
              <a:t>الهدف منه الكشف عن الأضداد المناعية الناقصة</a:t>
            </a:r>
          </a:p>
          <a:p>
            <a:pPr marL="68580" indent="0">
              <a:buNone/>
            </a:pPr>
            <a:r>
              <a:rPr lang="ar-SY" dirty="0" smtClean="0"/>
              <a:t>   المثبتة على سطح الكرية الحمراء.</a:t>
            </a:r>
          </a:p>
          <a:p>
            <a:pPr>
              <a:buFont typeface="Courier New" panose="02070309020205020404" pitchFamily="49" charset="0"/>
              <a:buChar char="o"/>
            </a:pPr>
            <a:r>
              <a:rPr lang="ar-SY" dirty="0" smtClean="0"/>
              <a:t>يجرى على دم المريض.</a:t>
            </a:r>
          </a:p>
          <a:p>
            <a:pPr>
              <a:buFont typeface="Courier New" panose="02070309020205020404" pitchFamily="49" charset="0"/>
              <a:buChar char="o"/>
            </a:pPr>
            <a:r>
              <a:rPr lang="ar-SY" dirty="0" smtClean="0"/>
              <a:t>نضيف إلى كريات دم المريض مصل كومس</a:t>
            </a:r>
          </a:p>
          <a:p>
            <a:pPr marL="68580" indent="0">
              <a:buNone/>
            </a:pPr>
            <a:r>
              <a:rPr lang="ar-SY" dirty="0" smtClean="0"/>
              <a:t>          ( </a:t>
            </a:r>
            <a:r>
              <a:rPr lang="en-US" dirty="0" smtClean="0"/>
              <a:t>Anti human globolin</a:t>
            </a:r>
            <a:r>
              <a:rPr lang="ar-SY" dirty="0" smtClean="0"/>
              <a:t>).</a:t>
            </a:r>
          </a:p>
          <a:p>
            <a:pPr>
              <a:buFont typeface="Courier New" panose="02070309020205020404" pitchFamily="49" charset="0"/>
              <a:buChar char="o"/>
            </a:pPr>
            <a:r>
              <a:rPr lang="ar-SY" dirty="0" smtClean="0"/>
              <a:t>مثال : الداء الانحلالي عند حديث الولادة </a:t>
            </a:r>
          </a:p>
          <a:p>
            <a:pPr marL="68580" indent="0">
              <a:buNone/>
            </a:pPr>
            <a:r>
              <a:rPr lang="ar-SY" dirty="0" smtClean="0"/>
              <a:t>    (حديث ولادة إيجابي الريزيوس ووالدته سلبية </a:t>
            </a:r>
          </a:p>
          <a:p>
            <a:pPr marL="68580" indent="0">
              <a:buNone/>
            </a:pPr>
            <a:r>
              <a:rPr lang="ar-SY" dirty="0" smtClean="0"/>
              <a:t>    الريزيوس).</a:t>
            </a:r>
            <a:endParaRPr lang="ar-SA" dirty="0"/>
          </a:p>
        </p:txBody>
      </p:sp>
    </p:spTree>
    <p:extLst>
      <p:ext uri="{BB962C8B-B14F-4D97-AF65-F5344CB8AC3E}">
        <p14:creationId xmlns:p14="http://schemas.microsoft.com/office/powerpoint/2010/main" val="35306270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476672"/>
            <a:ext cx="7024744" cy="1008112"/>
          </a:xfrm>
        </p:spPr>
        <p:txBody>
          <a:bodyPr/>
          <a:lstStyle/>
          <a:p>
            <a:r>
              <a:rPr lang="ar-SY" b="1" dirty="0" smtClean="0"/>
              <a:t>اختبار كومس اللا مباشر</a:t>
            </a:r>
            <a:endParaRPr lang="ar-SA" b="1" dirty="0"/>
          </a:p>
        </p:txBody>
      </p:sp>
      <p:sp>
        <p:nvSpPr>
          <p:cNvPr id="3" name="عنصر نائب للمحتوى 2"/>
          <p:cNvSpPr>
            <a:spLocks noGrp="1"/>
          </p:cNvSpPr>
          <p:nvPr>
            <p:ph idx="1"/>
          </p:nvPr>
        </p:nvSpPr>
        <p:spPr>
          <a:xfrm>
            <a:off x="1043492" y="1700808"/>
            <a:ext cx="6777317" cy="4464496"/>
          </a:xfrm>
        </p:spPr>
        <p:txBody>
          <a:bodyPr>
            <a:normAutofit fontScale="85000" lnSpcReduction="10000"/>
          </a:bodyPr>
          <a:lstStyle/>
          <a:p>
            <a:pPr>
              <a:buFont typeface="Courier New" panose="02070309020205020404" pitchFamily="49" charset="0"/>
              <a:buChar char="o"/>
            </a:pPr>
            <a:r>
              <a:rPr lang="ar-SY" dirty="0" smtClean="0"/>
              <a:t>الهدف منه الكشف عن الاضداد المناعية الناقصة في مصل </a:t>
            </a:r>
          </a:p>
          <a:p>
            <a:pPr marL="68580" indent="0">
              <a:buNone/>
            </a:pPr>
            <a:r>
              <a:rPr lang="ar-SY" dirty="0" smtClean="0"/>
              <a:t>   المريض.</a:t>
            </a:r>
          </a:p>
          <a:p>
            <a:pPr>
              <a:buFont typeface="Courier New" panose="02070309020205020404" pitchFamily="49" charset="0"/>
              <a:buChar char="o"/>
            </a:pPr>
            <a:r>
              <a:rPr lang="ar-SY" dirty="0" smtClean="0"/>
              <a:t>تتثبت هذه الأضداد على الكريات الحمراء فتصبح محسسة ثم </a:t>
            </a:r>
          </a:p>
          <a:p>
            <a:pPr>
              <a:buFont typeface="Courier New" panose="02070309020205020404" pitchFamily="49" charset="0"/>
              <a:buChar char="o"/>
            </a:pPr>
            <a:r>
              <a:rPr lang="ar-SY" dirty="0" smtClean="0"/>
              <a:t>نضيف إليها مصل كومس فيؤدي لارتصاصها.</a:t>
            </a:r>
          </a:p>
          <a:p>
            <a:pPr>
              <a:buFont typeface="Courier New" panose="02070309020205020404" pitchFamily="49" charset="0"/>
              <a:buChar char="o"/>
            </a:pPr>
            <a:r>
              <a:rPr lang="ar-SY" dirty="0" smtClean="0"/>
              <a:t>نستعمل للاختبار كريات حمراء </a:t>
            </a:r>
            <a:r>
              <a:rPr lang="en-US" dirty="0" smtClean="0"/>
              <a:t>O+</a:t>
            </a:r>
            <a:endParaRPr lang="ar-SA" dirty="0" smtClean="0"/>
          </a:p>
          <a:p>
            <a:pPr marL="68580" indent="0">
              <a:buNone/>
            </a:pPr>
            <a:r>
              <a:rPr lang="ar-SA" dirty="0" smtClean="0"/>
              <a:t>                 (</a:t>
            </a:r>
            <a:r>
              <a:rPr lang="ar-SY" dirty="0" smtClean="0"/>
              <a:t>الزمرة</a:t>
            </a:r>
            <a:r>
              <a:rPr lang="en-US" dirty="0" smtClean="0"/>
              <a:t>O </a:t>
            </a:r>
            <a:r>
              <a:rPr lang="ar-SA" dirty="0" smtClean="0"/>
              <a:t> لخلوها من مستضدات </a:t>
            </a:r>
            <a:r>
              <a:rPr lang="en-US" dirty="0" smtClean="0"/>
              <a:t>A,B</a:t>
            </a:r>
            <a:r>
              <a:rPr lang="ar-SA" dirty="0" smtClean="0"/>
              <a:t>)</a:t>
            </a:r>
          </a:p>
          <a:p>
            <a:pPr marL="68580" indent="0">
              <a:buNone/>
            </a:pPr>
            <a:r>
              <a:rPr lang="ar-SA" dirty="0" smtClean="0"/>
              <a:t>                 (نوعها </a:t>
            </a:r>
            <a:r>
              <a:rPr lang="en-US" dirty="0" smtClean="0"/>
              <a:t>RH+</a:t>
            </a:r>
            <a:r>
              <a:rPr lang="ar-SA" dirty="0" smtClean="0"/>
              <a:t> لتتفاعل مع الأضداد </a:t>
            </a:r>
            <a:r>
              <a:rPr lang="en-US" dirty="0" smtClean="0"/>
              <a:t>D</a:t>
            </a:r>
            <a:r>
              <a:rPr lang="ar-SA" dirty="0" smtClean="0"/>
              <a:t> في المصل)</a:t>
            </a:r>
          </a:p>
          <a:p>
            <a:pPr>
              <a:buFont typeface="Courier New" panose="02070309020205020404" pitchFamily="49" charset="0"/>
              <a:buChar char="o"/>
            </a:pPr>
            <a:r>
              <a:rPr lang="ar-SA" dirty="0" smtClean="0"/>
              <a:t>الاستطباب :</a:t>
            </a:r>
          </a:p>
          <a:p>
            <a:pPr marL="68580" indent="0">
              <a:buNone/>
            </a:pPr>
            <a:r>
              <a:rPr lang="ar-SA" dirty="0" smtClean="0"/>
              <a:t>  </a:t>
            </a:r>
            <a:r>
              <a:rPr lang="ar-SA" dirty="0" smtClean="0"/>
              <a:t>  عند </a:t>
            </a:r>
            <a:r>
              <a:rPr lang="ar-SA" dirty="0" smtClean="0"/>
              <a:t>الأم الحامل سلبية الـ(</a:t>
            </a:r>
            <a:r>
              <a:rPr lang="en-US" dirty="0" smtClean="0"/>
              <a:t>RH</a:t>
            </a:r>
            <a:r>
              <a:rPr lang="ar-SA" dirty="0" smtClean="0"/>
              <a:t>) وطفلها إيجابي الـ(</a:t>
            </a:r>
            <a:r>
              <a:rPr lang="en-US" dirty="0" smtClean="0"/>
              <a:t>RH</a:t>
            </a:r>
            <a:r>
              <a:rPr lang="ar-SA" dirty="0" smtClean="0"/>
              <a:t>).</a:t>
            </a:r>
          </a:p>
          <a:p>
            <a:pPr marL="68580" indent="0">
              <a:buNone/>
            </a:pPr>
            <a:r>
              <a:rPr lang="ar-SA" dirty="0" smtClean="0"/>
              <a:t> </a:t>
            </a:r>
            <a:r>
              <a:rPr lang="ar-SA" dirty="0" smtClean="0"/>
              <a:t>   </a:t>
            </a:r>
            <a:r>
              <a:rPr lang="ar-SA" dirty="0" smtClean="0"/>
              <a:t>عند شخص سلبي الـ (</a:t>
            </a:r>
            <a:r>
              <a:rPr lang="en-US" dirty="0" smtClean="0"/>
              <a:t>RH</a:t>
            </a:r>
            <a:r>
              <a:rPr lang="ar-SA" dirty="0" smtClean="0"/>
              <a:t>) قد نقل له دم إيجابي</a:t>
            </a:r>
          </a:p>
          <a:p>
            <a:pPr marL="68580" indent="0">
              <a:buNone/>
            </a:pPr>
            <a:r>
              <a:rPr lang="ar-SA" dirty="0" smtClean="0"/>
              <a:t> </a:t>
            </a:r>
            <a:r>
              <a:rPr lang="ar-SA" dirty="0" smtClean="0"/>
              <a:t>   الـ(</a:t>
            </a:r>
            <a:r>
              <a:rPr lang="en-US" dirty="0" smtClean="0"/>
              <a:t>RH</a:t>
            </a:r>
            <a:r>
              <a:rPr lang="ar-SA" dirty="0" smtClean="0"/>
              <a:t>).</a:t>
            </a:r>
            <a:endParaRPr lang="ar-SA" dirty="0"/>
          </a:p>
        </p:txBody>
      </p:sp>
    </p:spTree>
    <p:extLst>
      <p:ext uri="{BB962C8B-B14F-4D97-AF65-F5344CB8AC3E}">
        <p14:creationId xmlns:p14="http://schemas.microsoft.com/office/powerpoint/2010/main" val="340311820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7024744" cy="720080"/>
          </a:xfrm>
        </p:spPr>
        <p:txBody>
          <a:bodyPr/>
          <a:lstStyle/>
          <a:p>
            <a:r>
              <a:rPr lang="ar-SY" b="1" dirty="0" smtClean="0"/>
              <a:t>وأخيراً . . .</a:t>
            </a:r>
            <a:endParaRPr lang="ar-SA" b="1" dirty="0"/>
          </a:p>
        </p:txBody>
      </p:sp>
      <p:pic>
        <p:nvPicPr>
          <p:cNvPr id="1029" name="Picture 5" descr="C:\Users\yaser\Desktop\الزمر الدموية\adba2ecfeca29f24364bd808af69cc97.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1560" y="1268760"/>
            <a:ext cx="792088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6196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43408"/>
            <a:ext cx="7024744" cy="1296144"/>
          </a:xfrm>
        </p:spPr>
        <p:txBody>
          <a:bodyPr/>
          <a:lstStyle/>
          <a:p>
            <a:r>
              <a:rPr lang="ar-SY" b="1" dirty="0" smtClean="0"/>
              <a:t>وأخيراً . . .</a:t>
            </a:r>
            <a:endParaRPr lang="ar-SA" b="1" dirty="0"/>
          </a:p>
        </p:txBody>
      </p:sp>
      <p:sp>
        <p:nvSpPr>
          <p:cNvPr id="3" name="عنصر نائب للمحتوى 2"/>
          <p:cNvSpPr>
            <a:spLocks noGrp="1"/>
          </p:cNvSpPr>
          <p:nvPr>
            <p:ph idx="1"/>
          </p:nvPr>
        </p:nvSpPr>
        <p:spPr/>
        <p:txBody>
          <a:bodyPr/>
          <a:lstStyle/>
          <a:p>
            <a:endParaRPr lang="ar-SA" dirty="0"/>
          </a:p>
        </p:txBody>
      </p:sp>
      <p:pic>
        <p:nvPicPr>
          <p:cNvPr id="1026" name="Picture 2" descr="C:\Users\yaser\Desktop\yasser mobile\WhatsApp Images\IMG-20150920-WA0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7416824"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54042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ser\Desktop\قلبية\1657668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052736"/>
            <a:ext cx="7992888"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63983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31640" y="692696"/>
            <a:ext cx="6840760" cy="936104"/>
          </a:xfrm>
        </p:spPr>
        <p:txBody>
          <a:bodyPr>
            <a:normAutofit fontScale="90000"/>
          </a:bodyPr>
          <a:lstStyle/>
          <a:p>
            <a:r>
              <a:rPr lang="ar-SA" b="1" dirty="0"/>
              <a:t>الدكتور محمد ياسر </a:t>
            </a:r>
            <a:r>
              <a:rPr lang="ar-SA" b="1" dirty="0" smtClean="0"/>
              <a:t>مخللاتي </a:t>
            </a:r>
            <a:r>
              <a:rPr lang="ar-SA" dirty="0"/>
              <a:t/>
            </a:r>
            <a:br>
              <a:rPr lang="ar-SA" dirty="0"/>
            </a:br>
            <a:r>
              <a:rPr lang="ar-SA" sz="2700" dirty="0"/>
              <a:t>مدير المركز الوطني للتلاسيميا والاستشارات الوراثية</a:t>
            </a:r>
          </a:p>
        </p:txBody>
      </p:sp>
      <p:pic>
        <p:nvPicPr>
          <p:cNvPr id="4" name="Picture 2" descr="C:\Documents and Settings\User\Desktop\صصص\centers.gif"/>
          <p:cNvPicPr>
            <a:picLocks noGrp="1" noChangeAspect="1" noChangeArrowheads="1"/>
          </p:cNvPicPr>
          <p:nvPr>
            <p:ph idx="1"/>
          </p:nvPr>
        </p:nvPicPr>
        <p:blipFill>
          <a:blip r:embed="rId2"/>
          <a:stretch>
            <a:fillRect/>
          </a:stretch>
        </p:blipFill>
        <p:spPr bwMode="auto">
          <a:xfrm>
            <a:off x="899592" y="2132856"/>
            <a:ext cx="7344816" cy="4320480"/>
          </a:xfrm>
          <a:prstGeom prst="rect">
            <a:avLst/>
          </a:prstGeom>
          <a:noFill/>
        </p:spPr>
      </p:pic>
    </p:spTree>
    <p:extLst>
      <p:ext uri="{BB962C8B-B14F-4D97-AF65-F5344CB8AC3E}">
        <p14:creationId xmlns:p14="http://schemas.microsoft.com/office/powerpoint/2010/main" val="14231386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0" y="1027664"/>
            <a:ext cx="7024744" cy="745152"/>
          </a:xfrm>
        </p:spPr>
        <p:txBody>
          <a:bodyPr>
            <a:normAutofit fontScale="90000"/>
          </a:bodyPr>
          <a:lstStyle/>
          <a:p>
            <a:r>
              <a:rPr lang="ar-SY" b="1" dirty="0" smtClean="0"/>
              <a:t>الزمر الدموية</a:t>
            </a:r>
            <a:br>
              <a:rPr lang="ar-SY" b="1" dirty="0" smtClean="0"/>
            </a:br>
            <a:r>
              <a:rPr lang="ar-SY" b="1" dirty="0" smtClean="0"/>
              <a:t>جملة الـ </a:t>
            </a:r>
            <a:r>
              <a:rPr lang="en-US" sz="5300" b="1" i="1" dirty="0" smtClean="0">
                <a:solidFill>
                  <a:schemeClr val="bg2">
                    <a:lumMod val="75000"/>
                  </a:schemeClr>
                </a:solidFill>
              </a:rPr>
              <a:t>ABO</a:t>
            </a:r>
            <a:endParaRPr lang="ar-SA" sz="5300" b="1" i="1" dirty="0">
              <a:solidFill>
                <a:schemeClr val="bg2">
                  <a:lumMod val="75000"/>
                </a:schemeClr>
              </a:solidFill>
            </a:endParaRPr>
          </a:p>
        </p:txBody>
      </p:sp>
      <p:pic>
        <p:nvPicPr>
          <p:cNvPr id="2050" name="Picture 2" descr="C:\Users\yaser\Desktop\الزمر الدموية\imagesU2LK72OJ.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7344817"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4458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490" y="692696"/>
            <a:ext cx="7024744" cy="936104"/>
          </a:xfrm>
        </p:spPr>
        <p:txBody>
          <a:bodyPr>
            <a:normAutofit fontScale="90000"/>
          </a:bodyPr>
          <a:lstStyle/>
          <a:p>
            <a:r>
              <a:rPr lang="ar-SY" b="1" dirty="0" smtClean="0"/>
              <a:t>الزمر الدموية</a:t>
            </a:r>
            <a:br>
              <a:rPr lang="ar-SY" b="1" dirty="0" smtClean="0"/>
            </a:br>
            <a:r>
              <a:rPr lang="ar-SY" b="1" dirty="0" smtClean="0"/>
              <a:t>جملة الـ </a:t>
            </a:r>
            <a:r>
              <a:rPr lang="en-US" sz="4400" b="1" dirty="0" smtClean="0">
                <a:solidFill>
                  <a:schemeClr val="bg2">
                    <a:lumMod val="75000"/>
                  </a:schemeClr>
                </a:solidFill>
              </a:rPr>
              <a:t>ABO</a:t>
            </a:r>
            <a:endParaRPr lang="ar-SA" sz="4400" b="1" dirty="0">
              <a:solidFill>
                <a:schemeClr val="bg2">
                  <a:lumMod val="75000"/>
                </a:schemeClr>
              </a:solidFill>
            </a:endParaRPr>
          </a:p>
        </p:txBody>
      </p:sp>
      <p:sp>
        <p:nvSpPr>
          <p:cNvPr id="3" name="عنصر نائب للمحتوى 2"/>
          <p:cNvSpPr>
            <a:spLocks noGrp="1"/>
          </p:cNvSpPr>
          <p:nvPr>
            <p:ph sz="quarter" idx="13"/>
          </p:nvPr>
        </p:nvSpPr>
        <p:spPr>
          <a:xfrm>
            <a:off x="611560" y="1556792"/>
            <a:ext cx="3850712" cy="4896544"/>
          </a:xfrm>
        </p:spPr>
        <p:txBody>
          <a:bodyPr>
            <a:normAutofit/>
          </a:bodyPr>
          <a:lstStyle/>
          <a:p>
            <a:pPr indent="-342900">
              <a:buFont typeface="Courier New" panose="02070309020205020404" pitchFamily="49" charset="0"/>
              <a:buChar char="o"/>
            </a:pPr>
            <a:r>
              <a:rPr lang="ar-SY" dirty="0" smtClean="0"/>
              <a:t>تعتبر من أهم الجمل من حيث الأهمية المناعية في نقل الدم.</a:t>
            </a:r>
          </a:p>
          <a:p>
            <a:pPr indent="-342900">
              <a:buFont typeface="Courier New" panose="02070309020205020404" pitchFamily="49" charset="0"/>
              <a:buChar char="o"/>
            </a:pPr>
            <a:r>
              <a:rPr lang="ar-SY" dirty="0" smtClean="0"/>
              <a:t>وهي تتضمن الجينات الثلاث </a:t>
            </a:r>
            <a:r>
              <a:rPr lang="en-US" dirty="0" smtClean="0"/>
              <a:t>A,B,O </a:t>
            </a:r>
            <a:r>
              <a:rPr lang="ar-SY" dirty="0" smtClean="0"/>
              <a:t> التي تعطي الأنماط الجينية : </a:t>
            </a:r>
            <a:r>
              <a:rPr lang="en-US" dirty="0" smtClean="0"/>
              <a:t>AA ,AO</a:t>
            </a:r>
          </a:p>
          <a:p>
            <a:pPr marL="0" indent="0">
              <a:buNone/>
            </a:pPr>
            <a:r>
              <a:rPr lang="en-US" dirty="0" smtClean="0"/>
              <a:t>BB, BO             </a:t>
            </a:r>
          </a:p>
          <a:p>
            <a:pPr marL="0" indent="0">
              <a:buNone/>
            </a:pPr>
            <a:r>
              <a:rPr lang="en-US" dirty="0" smtClean="0"/>
              <a:t>OO                </a:t>
            </a:r>
          </a:p>
          <a:p>
            <a:pPr indent="-342900">
              <a:buFont typeface="Courier New" panose="02070309020205020404" pitchFamily="49" charset="0"/>
              <a:buChar char="o"/>
            </a:pPr>
            <a:r>
              <a:rPr lang="ar-SY" dirty="0" smtClean="0"/>
              <a:t>والتي ينتج عنها الأنماط الظاهرية : </a:t>
            </a:r>
            <a:r>
              <a:rPr lang="en-US" dirty="0" smtClean="0"/>
              <a:t>  .A, B, AB, O </a:t>
            </a:r>
            <a:endParaRPr lang="ar-SY" dirty="0" smtClean="0"/>
          </a:p>
          <a:p>
            <a:pPr indent="-342900">
              <a:buFont typeface="Courier New" panose="02070309020205020404" pitchFamily="49" charset="0"/>
              <a:buChar char="o"/>
            </a:pPr>
            <a:r>
              <a:rPr lang="ar-SY" dirty="0" smtClean="0"/>
              <a:t>يعتبر النمط الظاهري </a:t>
            </a:r>
            <a:r>
              <a:rPr lang="en-US" dirty="0" smtClean="0"/>
              <a:t>(O) </a:t>
            </a:r>
            <a:r>
              <a:rPr lang="ar-SY" dirty="0" smtClean="0"/>
              <a:t> هو النمط المتنحي.</a:t>
            </a:r>
          </a:p>
          <a:p>
            <a:pPr marL="0" indent="0">
              <a:buNone/>
            </a:pPr>
            <a:endParaRPr lang="en-US" dirty="0" smtClean="0"/>
          </a:p>
          <a:p>
            <a:pPr marL="0" indent="0">
              <a:buNone/>
            </a:pPr>
            <a:endParaRPr lang="ar-SA" dirty="0"/>
          </a:p>
        </p:txBody>
      </p:sp>
      <p:pic>
        <p:nvPicPr>
          <p:cNvPr id="3074" name="Picture 2" descr="C:\Users\yaser\Desktop\الزمر الدموية\imagesQ5MU9PW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60032" y="764704"/>
            <a:ext cx="3672408"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37666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620688"/>
            <a:ext cx="7024744" cy="864096"/>
          </a:xfrm>
        </p:spPr>
        <p:txBody>
          <a:bodyPr>
            <a:normAutofit fontScale="90000"/>
          </a:bodyPr>
          <a:lstStyle/>
          <a:p>
            <a:r>
              <a:rPr lang="ar-SY" b="1" dirty="0" smtClean="0"/>
              <a:t>الزمر الدموية</a:t>
            </a:r>
            <a:br>
              <a:rPr lang="ar-SY" b="1" dirty="0" smtClean="0"/>
            </a:br>
            <a:r>
              <a:rPr lang="ar-SY" b="1" dirty="0" smtClean="0"/>
              <a:t>جملة الـ </a:t>
            </a:r>
            <a:r>
              <a:rPr lang="en-US" sz="4400" b="1" dirty="0" smtClean="0">
                <a:solidFill>
                  <a:schemeClr val="bg2">
                    <a:lumMod val="75000"/>
                  </a:schemeClr>
                </a:solidFill>
              </a:rPr>
              <a:t>ABO</a:t>
            </a:r>
            <a:endParaRPr lang="ar-SA" sz="4400" b="1" dirty="0">
              <a:solidFill>
                <a:schemeClr val="bg2">
                  <a:lumMod val="75000"/>
                </a:schemeClr>
              </a:solidFill>
            </a:endParaRPr>
          </a:p>
        </p:txBody>
      </p:sp>
      <p:sp>
        <p:nvSpPr>
          <p:cNvPr id="3" name="عنصر نائب للمحتوى 2"/>
          <p:cNvSpPr>
            <a:spLocks noGrp="1"/>
          </p:cNvSpPr>
          <p:nvPr>
            <p:ph idx="1"/>
          </p:nvPr>
        </p:nvSpPr>
        <p:spPr>
          <a:xfrm>
            <a:off x="539552" y="1412776"/>
            <a:ext cx="8136904" cy="4968552"/>
          </a:xfrm>
        </p:spPr>
        <p:txBody>
          <a:bodyPr>
            <a:normAutofit fontScale="92500" lnSpcReduction="20000"/>
          </a:bodyPr>
          <a:lstStyle/>
          <a:p>
            <a:pPr indent="-342900">
              <a:buFont typeface="Courier New" panose="02070309020205020404" pitchFamily="49" charset="0"/>
              <a:buChar char="o"/>
            </a:pPr>
            <a:r>
              <a:rPr lang="ar-SY" b="1" dirty="0" smtClean="0">
                <a:solidFill>
                  <a:schemeClr val="accent1">
                    <a:lumMod val="75000"/>
                  </a:schemeClr>
                </a:solidFill>
              </a:rPr>
              <a:t>أفراد الزمرة الدموية </a:t>
            </a:r>
            <a:r>
              <a:rPr lang="en-US" b="1" dirty="0" smtClean="0">
                <a:solidFill>
                  <a:schemeClr val="accent1">
                    <a:lumMod val="75000"/>
                  </a:schemeClr>
                </a:solidFill>
              </a:rPr>
              <a:t>A</a:t>
            </a:r>
            <a:r>
              <a:rPr lang="ar-SY" b="1" dirty="0" smtClean="0">
                <a:solidFill>
                  <a:schemeClr val="accent1">
                    <a:lumMod val="75000"/>
                  </a:schemeClr>
                </a:solidFill>
              </a:rPr>
              <a:t>:</a:t>
            </a:r>
          </a:p>
          <a:p>
            <a:pPr marL="0" indent="0">
              <a:buNone/>
            </a:pPr>
            <a:r>
              <a:rPr lang="ar-SY" dirty="0" smtClean="0"/>
              <a:t>تحتوي كرياتهم الحمراء على المستضد</a:t>
            </a:r>
            <a:r>
              <a:rPr lang="en-US" b="1" dirty="0" smtClean="0"/>
              <a:t>A</a:t>
            </a:r>
            <a:r>
              <a:rPr lang="en-US" dirty="0" smtClean="0"/>
              <a:t> </a:t>
            </a:r>
            <a:r>
              <a:rPr lang="ar-SY" dirty="0" smtClean="0"/>
              <a:t> </a:t>
            </a:r>
            <a:r>
              <a:rPr lang="en-US" dirty="0" smtClean="0"/>
              <a:t>)</a:t>
            </a:r>
            <a:r>
              <a:rPr lang="ar-SY" dirty="0" smtClean="0"/>
              <a:t>السكر فيه هو أستيل </a:t>
            </a:r>
          </a:p>
          <a:p>
            <a:pPr marL="0" indent="0">
              <a:buNone/>
            </a:pPr>
            <a:r>
              <a:rPr lang="ar-SY" dirty="0" smtClean="0"/>
              <a:t>غالاكتوز أمين)</a:t>
            </a:r>
            <a:r>
              <a:rPr lang="en-US" dirty="0" smtClean="0"/>
              <a:t> </a:t>
            </a:r>
            <a:r>
              <a:rPr lang="ar-SY" dirty="0" smtClean="0"/>
              <a:t>بينما تحتوي مصولهم على الأضداد </a:t>
            </a:r>
            <a:r>
              <a:rPr lang="en-US" b="1" dirty="0" smtClean="0"/>
              <a:t>Anti B</a:t>
            </a:r>
            <a:r>
              <a:rPr lang="ar-SY" dirty="0" smtClean="0"/>
              <a:t>.</a:t>
            </a:r>
          </a:p>
          <a:p>
            <a:pPr indent="-342900">
              <a:buFont typeface="Courier New" panose="02070309020205020404" pitchFamily="49" charset="0"/>
              <a:buChar char="o"/>
            </a:pPr>
            <a:r>
              <a:rPr lang="ar-SY" b="1" dirty="0" smtClean="0">
                <a:solidFill>
                  <a:schemeClr val="accent1">
                    <a:lumMod val="75000"/>
                  </a:schemeClr>
                </a:solidFill>
              </a:rPr>
              <a:t>أفراد الزمرة الدموية </a:t>
            </a:r>
            <a:r>
              <a:rPr lang="en-US" b="1" dirty="0" smtClean="0">
                <a:solidFill>
                  <a:schemeClr val="accent1">
                    <a:lumMod val="75000"/>
                  </a:schemeClr>
                </a:solidFill>
              </a:rPr>
              <a:t>:B</a:t>
            </a:r>
            <a:endParaRPr lang="ar-SY" b="1" dirty="0" smtClean="0">
              <a:solidFill>
                <a:schemeClr val="accent1">
                  <a:lumMod val="75000"/>
                </a:schemeClr>
              </a:solidFill>
            </a:endParaRPr>
          </a:p>
          <a:p>
            <a:pPr marL="0" indent="0">
              <a:buNone/>
            </a:pPr>
            <a:r>
              <a:rPr lang="ar-SA" dirty="0"/>
              <a:t>تحتوي كرياتهم الحمراء على المستضد </a:t>
            </a:r>
            <a:r>
              <a:rPr lang="en-US" b="1" dirty="0" smtClean="0"/>
              <a:t>B</a:t>
            </a:r>
            <a:r>
              <a:rPr lang="ar-SA" dirty="0" smtClean="0"/>
              <a:t> (السكر فيه هو غالاكتوز) </a:t>
            </a:r>
          </a:p>
          <a:p>
            <a:pPr marL="0" indent="0">
              <a:buNone/>
            </a:pPr>
            <a:r>
              <a:rPr lang="ar-SA" dirty="0" smtClean="0"/>
              <a:t>بينما </a:t>
            </a:r>
            <a:r>
              <a:rPr lang="ar-SA" dirty="0"/>
              <a:t>تحتوي مصولهم على الأضداد </a:t>
            </a:r>
            <a:r>
              <a:rPr lang="en-US" b="1" dirty="0"/>
              <a:t>Anti </a:t>
            </a:r>
            <a:r>
              <a:rPr lang="en-US" b="1" dirty="0" smtClean="0"/>
              <a:t>A</a:t>
            </a:r>
            <a:endParaRPr lang="ar-SA" b="1" dirty="0" smtClean="0"/>
          </a:p>
          <a:p>
            <a:pPr indent="-342900">
              <a:buFont typeface="Courier New" panose="02070309020205020404" pitchFamily="49" charset="0"/>
              <a:buChar char="o"/>
            </a:pPr>
            <a:r>
              <a:rPr lang="ar-SA" b="1" dirty="0">
                <a:solidFill>
                  <a:schemeClr val="accent1">
                    <a:lumMod val="75000"/>
                  </a:schemeClr>
                </a:solidFill>
              </a:rPr>
              <a:t>أفراد الزمرة الدموية </a:t>
            </a:r>
            <a:r>
              <a:rPr lang="en-US" b="1" dirty="0" smtClean="0">
                <a:solidFill>
                  <a:schemeClr val="accent1">
                    <a:lumMod val="75000"/>
                  </a:schemeClr>
                </a:solidFill>
              </a:rPr>
              <a:t>:AB</a:t>
            </a:r>
          </a:p>
          <a:p>
            <a:pPr marL="0" indent="0">
              <a:buNone/>
            </a:pPr>
            <a:r>
              <a:rPr lang="ar-SA" dirty="0" smtClean="0"/>
              <a:t>تحتوي </a:t>
            </a:r>
            <a:r>
              <a:rPr lang="ar-SA" dirty="0"/>
              <a:t>كرياتهم الحمراء على </a:t>
            </a:r>
            <a:r>
              <a:rPr lang="ar-SA" dirty="0" smtClean="0"/>
              <a:t>المستضدين </a:t>
            </a:r>
            <a:r>
              <a:rPr lang="en-US" b="1" dirty="0" smtClean="0"/>
              <a:t>A,B</a:t>
            </a:r>
            <a:r>
              <a:rPr lang="ar-SA" dirty="0" smtClean="0"/>
              <a:t> بينما لاتحتوي </a:t>
            </a:r>
            <a:r>
              <a:rPr lang="ar-SA" dirty="0"/>
              <a:t>مصولهم على </a:t>
            </a:r>
            <a:r>
              <a:rPr lang="ar-SA" dirty="0" smtClean="0"/>
              <a:t>الأضداد.</a:t>
            </a:r>
            <a:endParaRPr lang="en-US" dirty="0"/>
          </a:p>
          <a:p>
            <a:pPr indent="-342900">
              <a:buFont typeface="Courier New" panose="02070309020205020404" pitchFamily="49" charset="0"/>
              <a:buChar char="o"/>
            </a:pPr>
            <a:r>
              <a:rPr lang="ar-SA" b="1" dirty="0">
                <a:solidFill>
                  <a:schemeClr val="accent1">
                    <a:lumMod val="75000"/>
                  </a:schemeClr>
                </a:solidFill>
              </a:rPr>
              <a:t>أفراد الزمرة الدموية </a:t>
            </a:r>
            <a:r>
              <a:rPr lang="en-US" b="1" dirty="0" smtClean="0">
                <a:solidFill>
                  <a:schemeClr val="accent1">
                    <a:lumMod val="75000"/>
                  </a:schemeClr>
                </a:solidFill>
              </a:rPr>
              <a:t>O</a:t>
            </a:r>
            <a:r>
              <a:rPr lang="ar-SA" b="1" dirty="0" smtClean="0">
                <a:solidFill>
                  <a:schemeClr val="accent1">
                    <a:lumMod val="75000"/>
                  </a:schemeClr>
                </a:solidFill>
              </a:rPr>
              <a:t>:</a:t>
            </a:r>
          </a:p>
          <a:p>
            <a:pPr marL="0" indent="0">
              <a:buNone/>
            </a:pPr>
            <a:r>
              <a:rPr lang="ar-SA" dirty="0" smtClean="0"/>
              <a:t>تحتوي كرياتهم الحمراء على المستضد </a:t>
            </a:r>
            <a:r>
              <a:rPr lang="en-US" b="1" dirty="0" smtClean="0"/>
              <a:t>H</a:t>
            </a:r>
            <a:r>
              <a:rPr lang="ar-SY" dirty="0" smtClean="0"/>
              <a:t> و لا تحتوي على أياً من </a:t>
            </a:r>
          </a:p>
          <a:p>
            <a:pPr marL="0" indent="0">
              <a:buNone/>
            </a:pPr>
            <a:r>
              <a:rPr lang="ar-SY" dirty="0" smtClean="0"/>
              <a:t>المستضدات </a:t>
            </a:r>
            <a:r>
              <a:rPr lang="en-US" dirty="0" smtClean="0"/>
              <a:t>A ,B </a:t>
            </a:r>
            <a:r>
              <a:rPr lang="ar-SY" dirty="0" smtClean="0"/>
              <a:t>وتحتوي مصولهم على الأضداد </a:t>
            </a:r>
            <a:r>
              <a:rPr lang="en-US" b="1" dirty="0" smtClean="0"/>
              <a:t>Anti A  ,  Anti B</a:t>
            </a:r>
            <a:r>
              <a:rPr lang="ar-SA" dirty="0" smtClean="0"/>
              <a:t>.</a:t>
            </a:r>
          </a:p>
          <a:p>
            <a:pPr marL="0" indent="0">
              <a:buNone/>
            </a:pPr>
            <a:r>
              <a:rPr lang="ar-SA" dirty="0" smtClean="0"/>
              <a:t>(تدعى الزمرة </a:t>
            </a:r>
            <a:r>
              <a:rPr lang="en-US" dirty="0" smtClean="0"/>
              <a:t>O</a:t>
            </a:r>
            <a:r>
              <a:rPr lang="ar-SY" dirty="0" smtClean="0"/>
              <a:t> بالزمرة </a:t>
            </a:r>
            <a:r>
              <a:rPr lang="en-US" dirty="0" smtClean="0"/>
              <a:t>ZERO </a:t>
            </a:r>
            <a:r>
              <a:rPr lang="ar-SY" dirty="0" smtClean="0"/>
              <a:t>لعدم احتوائها على المستضات).</a:t>
            </a:r>
          </a:p>
          <a:p>
            <a:pPr indent="-342900">
              <a:buFont typeface="Courier New" panose="02070309020205020404" pitchFamily="49" charset="0"/>
              <a:buChar char="o"/>
            </a:pPr>
            <a:r>
              <a:rPr lang="ar-SY" dirty="0" smtClean="0"/>
              <a:t>تتواجد المادة أو المستضد </a:t>
            </a:r>
            <a:r>
              <a:rPr lang="en-US" b="1" dirty="0" smtClean="0"/>
              <a:t>H</a:t>
            </a:r>
            <a:r>
              <a:rPr lang="ar-SY" dirty="0" smtClean="0"/>
              <a:t>في جميع الزمر ولكن بنسب متفاوتة.</a:t>
            </a:r>
          </a:p>
          <a:p>
            <a:pPr marL="0" indent="0">
              <a:buNone/>
            </a:pPr>
            <a:endParaRPr lang="ar-SA" dirty="0"/>
          </a:p>
        </p:txBody>
      </p:sp>
    </p:spTree>
    <p:extLst>
      <p:ext uri="{BB962C8B-B14F-4D97-AF65-F5344CB8AC3E}">
        <p14:creationId xmlns:p14="http://schemas.microsoft.com/office/powerpoint/2010/main" val="378440613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476672"/>
            <a:ext cx="7024744" cy="1143000"/>
          </a:xfrm>
        </p:spPr>
        <p:txBody>
          <a:bodyPr>
            <a:normAutofit fontScale="90000"/>
          </a:bodyPr>
          <a:lstStyle/>
          <a:p>
            <a:r>
              <a:rPr lang="ar-SY" b="1" dirty="0" smtClean="0"/>
              <a:t>الزمر الدموية</a:t>
            </a:r>
            <a:br>
              <a:rPr lang="ar-SY" b="1" dirty="0" smtClean="0"/>
            </a:br>
            <a:r>
              <a:rPr lang="ar-SY" b="1" dirty="0" smtClean="0"/>
              <a:t>جملة الـ </a:t>
            </a:r>
            <a:r>
              <a:rPr lang="en-US" sz="4400" b="1" dirty="0" smtClean="0">
                <a:solidFill>
                  <a:schemeClr val="bg2">
                    <a:lumMod val="75000"/>
                  </a:schemeClr>
                </a:solidFill>
              </a:rPr>
              <a:t>ABO</a:t>
            </a:r>
            <a:endParaRPr lang="ar-SA" sz="4400" b="1" dirty="0">
              <a:solidFill>
                <a:schemeClr val="bg2">
                  <a:lumMod val="75000"/>
                </a:schemeClr>
              </a:solidFill>
            </a:endParaRPr>
          </a:p>
        </p:txBody>
      </p:sp>
      <p:pic>
        <p:nvPicPr>
          <p:cNvPr id="4098" name="Picture 2" descr="C:\Users\yaser\Desktop\الزمر الدموية\ABO%20Typing%20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06489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70021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476672"/>
            <a:ext cx="7024744" cy="1143000"/>
          </a:xfrm>
        </p:spPr>
        <p:txBody>
          <a:bodyPr>
            <a:normAutofit fontScale="90000"/>
          </a:bodyPr>
          <a:lstStyle/>
          <a:p>
            <a:r>
              <a:rPr lang="ar-SY" b="1" dirty="0" smtClean="0"/>
              <a:t>الزمر الدموية</a:t>
            </a:r>
            <a:br>
              <a:rPr lang="ar-SY" b="1" dirty="0" smtClean="0"/>
            </a:br>
            <a:r>
              <a:rPr lang="ar-SY" b="1" dirty="0" smtClean="0"/>
              <a:t>جملة الـ </a:t>
            </a:r>
            <a:r>
              <a:rPr lang="en-US" sz="4400" dirty="0" smtClean="0">
                <a:solidFill>
                  <a:schemeClr val="bg2">
                    <a:lumMod val="75000"/>
                  </a:schemeClr>
                </a:solidFill>
              </a:rPr>
              <a:t>ABO</a:t>
            </a:r>
            <a:endParaRPr lang="ar-SA" sz="4400" dirty="0">
              <a:solidFill>
                <a:schemeClr val="bg2">
                  <a:lumMod val="75000"/>
                </a:schemeClr>
              </a:solidFill>
            </a:endParaRPr>
          </a:p>
        </p:txBody>
      </p:sp>
      <p:sp>
        <p:nvSpPr>
          <p:cNvPr id="3" name="عنصر نائب للمحتوى 2"/>
          <p:cNvSpPr>
            <a:spLocks noGrp="1"/>
          </p:cNvSpPr>
          <p:nvPr>
            <p:ph idx="1"/>
          </p:nvPr>
        </p:nvSpPr>
        <p:spPr>
          <a:xfrm>
            <a:off x="1043492" y="1628800"/>
            <a:ext cx="6777317" cy="4680520"/>
          </a:xfrm>
        </p:spPr>
        <p:txBody>
          <a:bodyPr>
            <a:normAutofit fontScale="85000" lnSpcReduction="10000"/>
          </a:bodyPr>
          <a:lstStyle/>
          <a:p>
            <a:pPr indent="-342900">
              <a:buFont typeface="Courier New" panose="02070309020205020404" pitchFamily="49" charset="0"/>
              <a:buChar char="o"/>
            </a:pPr>
            <a:r>
              <a:rPr lang="ar-SY" dirty="0" smtClean="0"/>
              <a:t>هناك حالات خاصة للأفراد ذوي الزمرة الدموية </a:t>
            </a:r>
            <a:r>
              <a:rPr lang="en-US" dirty="0" smtClean="0"/>
              <a:t>:A ,AB</a:t>
            </a:r>
          </a:p>
          <a:p>
            <a:pPr marL="0" indent="0">
              <a:buNone/>
            </a:pPr>
            <a:r>
              <a:rPr lang="ar-SY" dirty="0" smtClean="0"/>
              <a:t>     فقد تبين أن المستضد </a:t>
            </a:r>
            <a:r>
              <a:rPr lang="en-US" dirty="0" smtClean="0"/>
              <a:t> A</a:t>
            </a:r>
            <a:r>
              <a:rPr lang="ar-SY" dirty="0" smtClean="0"/>
              <a:t>يحتوي على زمرتين فرعيتين  </a:t>
            </a:r>
          </a:p>
          <a:p>
            <a:pPr marL="0" indent="0">
              <a:buNone/>
            </a:pPr>
            <a:r>
              <a:rPr lang="ar-SY" dirty="0" smtClean="0"/>
              <a:t>                                       </a:t>
            </a:r>
          </a:p>
          <a:p>
            <a:pPr marL="0" indent="0">
              <a:buNone/>
            </a:pPr>
            <a:r>
              <a:rPr lang="ar-SY" dirty="0"/>
              <a:t> </a:t>
            </a:r>
            <a:r>
              <a:rPr lang="ar-SY" dirty="0" smtClean="0"/>
              <a:t>              </a:t>
            </a:r>
            <a:r>
              <a:rPr lang="ar-SY" sz="3400" b="1" dirty="0" smtClean="0"/>
              <a:t>(</a:t>
            </a:r>
            <a:r>
              <a:rPr lang="en-US" sz="3400" b="1" dirty="0" smtClean="0"/>
              <a:t>    (A1=80%      ,      A2=20%</a:t>
            </a:r>
            <a:r>
              <a:rPr lang="ar-SY" sz="3400" b="1" dirty="0" smtClean="0"/>
              <a:t> </a:t>
            </a:r>
          </a:p>
          <a:p>
            <a:pPr indent="-342900">
              <a:buFont typeface="Courier New" panose="02070309020205020404" pitchFamily="49" charset="0"/>
              <a:buChar char="o"/>
            </a:pPr>
            <a:r>
              <a:rPr lang="ar-SY" dirty="0" smtClean="0"/>
              <a:t>وعليه تصبح الزمر الدموية كالتالي</a:t>
            </a:r>
            <a:r>
              <a:rPr lang="ar-SY" dirty="0" smtClean="0"/>
              <a:t>: </a:t>
            </a:r>
            <a:endParaRPr lang="ar-SY" dirty="0" smtClean="0"/>
          </a:p>
          <a:p>
            <a:pPr marL="0" indent="0">
              <a:buNone/>
            </a:pPr>
            <a:r>
              <a:rPr lang="en-US" b="1" dirty="0" smtClean="0">
                <a:solidFill>
                  <a:schemeClr val="accent1">
                    <a:lumMod val="75000"/>
                  </a:schemeClr>
                </a:solidFill>
              </a:rPr>
              <a:t>A1 , A2 , B , A1B , A2B ,O                         </a:t>
            </a:r>
            <a:r>
              <a:rPr lang="ar-SY" b="1" dirty="0" smtClean="0">
                <a:solidFill>
                  <a:schemeClr val="accent1">
                    <a:lumMod val="75000"/>
                  </a:schemeClr>
                </a:solidFill>
              </a:rPr>
              <a:t> </a:t>
            </a:r>
          </a:p>
          <a:p>
            <a:pPr indent="-342900">
              <a:buFont typeface="Courier New" panose="02070309020205020404" pitchFamily="49" charset="0"/>
              <a:buChar char="o"/>
            </a:pPr>
            <a:r>
              <a:rPr lang="ar-SY" dirty="0" smtClean="0"/>
              <a:t>إن مصول المرضى من الزمرة الفرعية </a:t>
            </a:r>
            <a:r>
              <a:rPr lang="en-US" dirty="0" smtClean="0"/>
              <a:t>A2</a:t>
            </a:r>
            <a:r>
              <a:rPr lang="ar-SY" dirty="0" smtClean="0"/>
              <a:t> تحتوي الأضداد </a:t>
            </a:r>
            <a:r>
              <a:rPr lang="en-US" dirty="0" smtClean="0"/>
              <a:t>  </a:t>
            </a:r>
            <a:endParaRPr lang="en-US" dirty="0"/>
          </a:p>
          <a:p>
            <a:pPr marL="0" indent="0">
              <a:buNone/>
            </a:pPr>
            <a:r>
              <a:rPr lang="en-US" dirty="0" smtClean="0"/>
              <a:t>   AntiA1     </a:t>
            </a:r>
            <a:r>
              <a:rPr lang="ar-SY" dirty="0" smtClean="0"/>
              <a:t>بالاضافة للأضداد </a:t>
            </a:r>
            <a:r>
              <a:rPr lang="en-US" dirty="0" smtClean="0"/>
              <a:t>Anti B</a:t>
            </a:r>
            <a:r>
              <a:rPr lang="ar-SY" dirty="0" smtClean="0"/>
              <a:t> .</a:t>
            </a:r>
          </a:p>
          <a:p>
            <a:pPr marL="0" indent="0">
              <a:buNone/>
            </a:pPr>
            <a:r>
              <a:rPr lang="ar-SY" dirty="0" smtClean="0"/>
              <a:t>     هذه الأضداد قادرة على رص الكريات </a:t>
            </a:r>
            <a:r>
              <a:rPr lang="en-US" dirty="0" smtClean="0"/>
              <a:t>A1</a:t>
            </a:r>
            <a:r>
              <a:rPr lang="ar-SY" dirty="0" smtClean="0"/>
              <a:t>.</a:t>
            </a:r>
          </a:p>
          <a:p>
            <a:pPr marL="0" indent="0">
              <a:buNone/>
            </a:pPr>
            <a:r>
              <a:rPr lang="ar-SY" dirty="0" smtClean="0"/>
              <a:t>    وإن القوة الارتصاصية لـ</a:t>
            </a:r>
            <a:r>
              <a:rPr lang="en-US" dirty="0" smtClean="0"/>
              <a:t>A1</a:t>
            </a:r>
            <a:r>
              <a:rPr lang="ar-SY" dirty="0" smtClean="0"/>
              <a:t> مع </a:t>
            </a:r>
            <a:r>
              <a:rPr lang="en-US" dirty="0" smtClean="0"/>
              <a:t>Anti A</a:t>
            </a:r>
            <a:r>
              <a:rPr lang="ar-SY" dirty="0" smtClean="0"/>
              <a:t> أكبر بكثير من ارتصاص   </a:t>
            </a:r>
          </a:p>
          <a:p>
            <a:pPr marL="0" indent="0">
              <a:buNone/>
            </a:pPr>
            <a:endParaRPr lang="ar-SY" dirty="0"/>
          </a:p>
          <a:p>
            <a:pPr marL="0" indent="0">
              <a:buNone/>
            </a:pPr>
            <a:r>
              <a:rPr lang="en-US" dirty="0" smtClean="0"/>
              <a:t>A2</a:t>
            </a:r>
            <a:r>
              <a:rPr lang="ar-SA" dirty="0" smtClean="0"/>
              <a:t>مع الـ</a:t>
            </a:r>
            <a:r>
              <a:rPr lang="ar-SY" dirty="0" smtClean="0"/>
              <a:t> </a:t>
            </a:r>
            <a:r>
              <a:rPr lang="en-US" dirty="0" smtClean="0"/>
              <a:t>AntiA</a:t>
            </a:r>
            <a:r>
              <a:rPr lang="ar-SA" dirty="0" smtClean="0"/>
              <a:t> وبالتالي . . .</a:t>
            </a:r>
          </a:p>
          <a:p>
            <a:pPr marL="0" indent="0">
              <a:buNone/>
            </a:pPr>
            <a:r>
              <a:rPr lang="en-US" dirty="0" smtClean="0"/>
              <a:t>  </a:t>
            </a:r>
          </a:p>
        </p:txBody>
      </p:sp>
    </p:spTree>
    <p:extLst>
      <p:ext uri="{BB962C8B-B14F-4D97-AF65-F5344CB8AC3E}">
        <p14:creationId xmlns:p14="http://schemas.microsoft.com/office/powerpoint/2010/main" val="55771312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404664"/>
            <a:ext cx="7024744" cy="1143000"/>
          </a:xfrm>
        </p:spPr>
        <p:txBody>
          <a:bodyPr>
            <a:normAutofit fontScale="90000"/>
          </a:bodyPr>
          <a:lstStyle/>
          <a:p>
            <a:r>
              <a:rPr lang="ar-SY" b="1" dirty="0" smtClean="0"/>
              <a:t>الزمر الدموية</a:t>
            </a:r>
            <a:br>
              <a:rPr lang="ar-SY" b="1" dirty="0" smtClean="0"/>
            </a:br>
            <a:r>
              <a:rPr lang="ar-SY" b="1" dirty="0" smtClean="0"/>
              <a:t>جملة الـ </a:t>
            </a:r>
            <a:r>
              <a:rPr lang="en-US" sz="4400" b="1" dirty="0" smtClean="0">
                <a:solidFill>
                  <a:schemeClr val="bg2">
                    <a:lumMod val="75000"/>
                  </a:schemeClr>
                </a:solidFill>
              </a:rPr>
              <a:t>ABO</a:t>
            </a:r>
            <a:endParaRPr lang="ar-SA" sz="4400" b="1" dirty="0">
              <a:solidFill>
                <a:schemeClr val="bg2">
                  <a:lumMod val="75000"/>
                </a:schemeClr>
              </a:solidFill>
            </a:endParaRPr>
          </a:p>
        </p:txBody>
      </p:sp>
      <p:sp>
        <p:nvSpPr>
          <p:cNvPr id="3" name="عنصر نائب للمحتوى 2"/>
          <p:cNvSpPr>
            <a:spLocks noGrp="1"/>
          </p:cNvSpPr>
          <p:nvPr>
            <p:ph idx="1"/>
          </p:nvPr>
        </p:nvSpPr>
        <p:spPr>
          <a:xfrm>
            <a:off x="1043492" y="1556792"/>
            <a:ext cx="6777317" cy="4536504"/>
          </a:xfrm>
        </p:spPr>
        <p:txBody>
          <a:bodyPr>
            <a:normAutofit fontScale="92500" lnSpcReduction="10000"/>
          </a:bodyPr>
          <a:lstStyle/>
          <a:p>
            <a:pPr marL="0" indent="0">
              <a:buNone/>
            </a:pPr>
            <a:r>
              <a:rPr lang="ar-SA" dirty="0" smtClean="0"/>
              <a:t>وبالتالي . . .</a:t>
            </a:r>
          </a:p>
          <a:p>
            <a:pPr marL="0" indent="0">
              <a:buNone/>
            </a:pPr>
            <a:r>
              <a:rPr lang="en-US" dirty="0" smtClean="0"/>
              <a:t>  A1+Anti A  </a:t>
            </a:r>
            <a:r>
              <a:rPr lang="ar-SY" dirty="0" smtClean="0"/>
              <a:t>ارتصاص واضح فالزمرة عيانياً   </a:t>
            </a:r>
            <a:r>
              <a:rPr lang="ar-SY" b="1" dirty="0" smtClean="0"/>
              <a:t>فالزمرة     </a:t>
            </a:r>
            <a:r>
              <a:rPr lang="en-US" b="1" dirty="0" smtClean="0"/>
              <a:t>A  </a:t>
            </a:r>
          </a:p>
          <a:p>
            <a:pPr marL="0" indent="0">
              <a:buNone/>
            </a:pPr>
            <a:endParaRPr lang="ar-SA" b="1" dirty="0" smtClean="0"/>
          </a:p>
          <a:p>
            <a:pPr marL="0" indent="0">
              <a:buNone/>
            </a:pPr>
            <a:r>
              <a:rPr lang="en-US" dirty="0" smtClean="0"/>
              <a:t>A2+Anti A  </a:t>
            </a:r>
            <a:r>
              <a:rPr lang="ar-SA" dirty="0" smtClean="0"/>
              <a:t> ارتصاص ضعيف فالزمرة عيانياً  </a:t>
            </a:r>
            <a:r>
              <a:rPr lang="ar-SA" b="1" dirty="0" smtClean="0"/>
              <a:t>فالزمرة    </a:t>
            </a:r>
            <a:r>
              <a:rPr lang="en-US" b="1" dirty="0" smtClean="0"/>
              <a:t>O </a:t>
            </a:r>
            <a:r>
              <a:rPr lang="en-US" dirty="0" smtClean="0"/>
              <a:t>  </a:t>
            </a:r>
            <a:endParaRPr lang="ar-SA" dirty="0" smtClean="0"/>
          </a:p>
          <a:p>
            <a:pPr marL="0" indent="0">
              <a:buNone/>
            </a:pPr>
            <a:r>
              <a:rPr lang="ar-SA" dirty="0" smtClean="0"/>
              <a:t> </a:t>
            </a:r>
          </a:p>
          <a:p>
            <a:pPr marL="0" indent="0">
              <a:buNone/>
            </a:pPr>
            <a:r>
              <a:rPr lang="en-US" dirty="0" smtClean="0"/>
              <a:t>A1B + Anti A +Anti B</a:t>
            </a:r>
            <a:r>
              <a:rPr lang="ar-SY" dirty="0" smtClean="0"/>
              <a:t> ارتصاص واضح عيانياً </a:t>
            </a:r>
            <a:r>
              <a:rPr lang="ar-SY" b="1" dirty="0" smtClean="0"/>
              <a:t>فالزمرة   </a:t>
            </a:r>
            <a:r>
              <a:rPr lang="en-US" b="1" dirty="0" smtClean="0"/>
              <a:t>AB</a:t>
            </a:r>
          </a:p>
          <a:p>
            <a:pPr marL="0" indent="0">
              <a:buNone/>
            </a:pPr>
            <a:endParaRPr lang="ar-SA" b="1" dirty="0" smtClean="0"/>
          </a:p>
          <a:p>
            <a:pPr marL="0" indent="0">
              <a:buNone/>
            </a:pPr>
            <a:r>
              <a:rPr lang="en-US" b="1" dirty="0" smtClean="0"/>
              <a:t>A2B</a:t>
            </a:r>
            <a:r>
              <a:rPr lang="en-US" dirty="0" smtClean="0"/>
              <a:t>  +Anti A +Anti B</a:t>
            </a:r>
            <a:r>
              <a:rPr lang="ar-SA" dirty="0" smtClean="0"/>
              <a:t> ارتصاص ضعيف عيانياً </a:t>
            </a:r>
            <a:r>
              <a:rPr lang="ar-SA" b="1" dirty="0" smtClean="0"/>
              <a:t>فالزمرة    </a:t>
            </a:r>
            <a:r>
              <a:rPr lang="en-US" b="1" dirty="0" smtClean="0"/>
              <a:t>B</a:t>
            </a:r>
          </a:p>
          <a:p>
            <a:pPr marL="0" indent="0">
              <a:buNone/>
            </a:pPr>
            <a:endParaRPr lang="ar-SA" b="1" dirty="0" smtClean="0"/>
          </a:p>
          <a:p>
            <a:pPr marL="0" indent="0">
              <a:buNone/>
            </a:pPr>
            <a:r>
              <a:rPr lang="ar-SY" dirty="0" smtClean="0"/>
              <a:t>إن الكريات الحمراء للأشخاص ذوي الزمرة </a:t>
            </a:r>
            <a:r>
              <a:rPr lang="en-US" dirty="0" smtClean="0"/>
              <a:t>A2</a:t>
            </a:r>
            <a:r>
              <a:rPr lang="ar-SA" dirty="0" smtClean="0"/>
              <a:t> تحتوي على </a:t>
            </a:r>
          </a:p>
          <a:p>
            <a:pPr marL="0" indent="0">
              <a:buNone/>
            </a:pPr>
            <a:r>
              <a:rPr lang="ar-SA" dirty="0" smtClean="0"/>
              <a:t>المستضد</a:t>
            </a:r>
            <a:r>
              <a:rPr lang="en-US" dirty="0" smtClean="0"/>
              <a:t>H</a:t>
            </a:r>
            <a:r>
              <a:rPr lang="ar-SY" dirty="0" smtClean="0"/>
              <a:t>بكميات كبيرة وبالتالي نستطيع الكشف عن </a:t>
            </a:r>
          </a:p>
          <a:p>
            <a:pPr marL="0" indent="0">
              <a:buNone/>
            </a:pPr>
            <a:r>
              <a:rPr lang="ar-SY" dirty="0" smtClean="0"/>
              <a:t>هذه الزمرة باستعمال المصل الضدي  </a:t>
            </a:r>
            <a:r>
              <a:rPr lang="en-US" dirty="0" smtClean="0"/>
              <a:t>.Anti </a:t>
            </a:r>
            <a:r>
              <a:rPr lang="en-US" b="1" dirty="0" smtClean="0"/>
              <a:t>H</a:t>
            </a:r>
          </a:p>
        </p:txBody>
      </p:sp>
    </p:spTree>
    <p:extLst>
      <p:ext uri="{BB962C8B-B14F-4D97-AF65-F5344CB8AC3E}">
        <p14:creationId xmlns:p14="http://schemas.microsoft.com/office/powerpoint/2010/main" val="41719958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476672"/>
            <a:ext cx="7024744" cy="1143000"/>
          </a:xfrm>
        </p:spPr>
        <p:txBody>
          <a:bodyPr>
            <a:normAutofit fontScale="90000"/>
          </a:bodyPr>
          <a:lstStyle/>
          <a:p>
            <a:r>
              <a:rPr lang="ar-SY" b="1" dirty="0" smtClean="0"/>
              <a:t>الزمر الدموية</a:t>
            </a:r>
            <a:br>
              <a:rPr lang="ar-SY" b="1" dirty="0" smtClean="0"/>
            </a:br>
            <a:r>
              <a:rPr lang="ar-SY" b="1" dirty="0" smtClean="0"/>
              <a:t>جملة الـ </a:t>
            </a:r>
            <a:r>
              <a:rPr lang="en-US" sz="4400" b="1" dirty="0" smtClean="0">
                <a:solidFill>
                  <a:schemeClr val="bg2">
                    <a:lumMod val="75000"/>
                  </a:schemeClr>
                </a:solidFill>
              </a:rPr>
              <a:t>ABO</a:t>
            </a:r>
            <a:endParaRPr lang="ar-SA" sz="4400" b="1" dirty="0">
              <a:solidFill>
                <a:schemeClr val="bg2">
                  <a:lumMod val="75000"/>
                </a:schemeClr>
              </a:solidFill>
            </a:endParaRPr>
          </a:p>
        </p:txBody>
      </p:sp>
      <p:sp>
        <p:nvSpPr>
          <p:cNvPr id="3" name="عنصر نائب للمحتوى 2"/>
          <p:cNvSpPr>
            <a:spLocks noGrp="1"/>
          </p:cNvSpPr>
          <p:nvPr>
            <p:ph idx="1"/>
          </p:nvPr>
        </p:nvSpPr>
        <p:spPr>
          <a:xfrm>
            <a:off x="1043492" y="1772816"/>
            <a:ext cx="6777317" cy="4536504"/>
          </a:xfrm>
        </p:spPr>
        <p:txBody>
          <a:bodyPr>
            <a:normAutofit/>
          </a:bodyPr>
          <a:lstStyle/>
          <a:p>
            <a:pPr indent="-342900">
              <a:buFont typeface="Courier New" panose="02070309020205020404" pitchFamily="49" charset="0"/>
              <a:buChar char="o"/>
            </a:pPr>
            <a:r>
              <a:rPr lang="ar-SY" dirty="0" smtClean="0"/>
              <a:t>إن أضداد هذه الزمرة أضداد طبيعية تتشكل بعد </a:t>
            </a:r>
          </a:p>
          <a:p>
            <a:pPr marL="0" indent="0">
              <a:buNone/>
            </a:pPr>
            <a:r>
              <a:rPr lang="ar-SY" dirty="0" smtClean="0"/>
              <a:t>الولادة(دم الوليد </a:t>
            </a:r>
            <a:r>
              <a:rPr lang="ar-SY" b="1" dirty="0" smtClean="0">
                <a:solidFill>
                  <a:srgbClr val="FF0000"/>
                </a:solidFill>
              </a:rPr>
              <a:t>لا</a:t>
            </a:r>
            <a:r>
              <a:rPr lang="ar-SY" dirty="0" smtClean="0"/>
              <a:t>يحتوي على أضداد) وهي أضداد </a:t>
            </a:r>
          </a:p>
          <a:p>
            <a:pPr marL="0" indent="0">
              <a:buNone/>
            </a:pPr>
            <a:r>
              <a:rPr lang="ar-SY" dirty="0" smtClean="0"/>
              <a:t>كاملة (فعالة في المصل الفيزيولوجي) وهي </a:t>
            </a:r>
          </a:p>
          <a:p>
            <a:pPr marL="0" indent="0">
              <a:buNone/>
            </a:pPr>
            <a:r>
              <a:rPr lang="ar-SY" dirty="0" smtClean="0"/>
              <a:t>باردة(4درجة).</a:t>
            </a:r>
          </a:p>
          <a:p>
            <a:pPr marL="0" indent="0">
              <a:buNone/>
            </a:pPr>
            <a:endParaRPr lang="ar-SY" dirty="0" smtClean="0"/>
          </a:p>
          <a:p>
            <a:pPr indent="-342900">
              <a:buFont typeface="Courier New" panose="02070309020205020404" pitchFamily="49" charset="0"/>
              <a:buChar char="o"/>
            </a:pPr>
            <a:r>
              <a:rPr lang="ar-SY" dirty="0" smtClean="0"/>
              <a:t>يمكن أن تتشكل أضداد مناعية لهذه الزمرة بعد نقل </a:t>
            </a:r>
          </a:p>
          <a:p>
            <a:pPr marL="0" indent="0">
              <a:buNone/>
            </a:pPr>
            <a:r>
              <a:rPr lang="ar-SY" dirty="0" smtClean="0"/>
              <a:t>دم خاطىء أو من الأم </a:t>
            </a:r>
            <a:r>
              <a:rPr lang="en-US" dirty="0" smtClean="0"/>
              <a:t>O</a:t>
            </a:r>
            <a:r>
              <a:rPr lang="ar-SA" dirty="0" smtClean="0"/>
              <a:t> إلى الجنين </a:t>
            </a:r>
            <a:r>
              <a:rPr lang="ar-SY" dirty="0" smtClean="0"/>
              <a:t>, وهي أضداد </a:t>
            </a:r>
          </a:p>
          <a:p>
            <a:pPr marL="0" indent="0">
              <a:buNone/>
            </a:pPr>
            <a:r>
              <a:rPr lang="ar-SY" dirty="0" smtClean="0"/>
              <a:t>مناعية غير كاملة(فعالة في وسط ألبوميني) </a:t>
            </a:r>
          </a:p>
          <a:p>
            <a:pPr marL="0" indent="0">
              <a:buNone/>
            </a:pPr>
            <a:r>
              <a:rPr lang="ar-SY" dirty="0" smtClean="0"/>
              <a:t>ساخنة(37 درجة).</a:t>
            </a:r>
            <a:endParaRPr lang="en-US" dirty="0" smtClean="0"/>
          </a:p>
        </p:txBody>
      </p:sp>
    </p:spTree>
    <p:extLst>
      <p:ext uri="{BB962C8B-B14F-4D97-AF65-F5344CB8AC3E}">
        <p14:creationId xmlns:p14="http://schemas.microsoft.com/office/powerpoint/2010/main" val="320806371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405</TotalTime>
  <Words>1363</Words>
  <Application>Microsoft Office PowerPoint</Application>
  <PresentationFormat>عرض على الشاشة (3:4)‏</PresentationFormat>
  <Paragraphs>179</Paragraphs>
  <Slides>29</Slides>
  <Notes>0</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أوستن</vt:lpstr>
      <vt:lpstr>الزمر الدموية</vt:lpstr>
      <vt:lpstr>الزمر الدموية</vt:lpstr>
      <vt:lpstr>الزمر الدموية جملة الـ ABO</vt:lpstr>
      <vt:lpstr>الزمر الدموية جملة الـ ABO</vt:lpstr>
      <vt:lpstr>الزمر الدموية جملة الـ ABO</vt:lpstr>
      <vt:lpstr>الزمر الدموية جملة الـ ABO</vt:lpstr>
      <vt:lpstr>الزمر الدموية جملة الـ ABO</vt:lpstr>
      <vt:lpstr>الزمر الدموية جملة الـ ABO</vt:lpstr>
      <vt:lpstr>الزمر الدموية جملة الـ ABO</vt:lpstr>
      <vt:lpstr>الزمر الدموية جملة الـ ABO</vt:lpstr>
      <vt:lpstr>الزمر الدموية جملة الـ ABO</vt:lpstr>
      <vt:lpstr>الزمر الدموية جملة الريزيوسRH </vt:lpstr>
      <vt:lpstr>الزمر الدموية جملة الريزيوس RH</vt:lpstr>
      <vt:lpstr>الزمر الدموية جملة الريزيوسRH </vt:lpstr>
      <vt:lpstr>الزمر الدموية جملة الريزيوس RH</vt:lpstr>
      <vt:lpstr>الزمر الدموية جملة الريزيوس RH</vt:lpstr>
      <vt:lpstr>الزمر الدموية جملة الريزيوس RH</vt:lpstr>
      <vt:lpstr>الزمر الدموية جملة الريزيوسRH </vt:lpstr>
      <vt:lpstr>الزمر الدموية جملة   (K)KELL</vt:lpstr>
      <vt:lpstr>ملاحظات</vt:lpstr>
      <vt:lpstr>طرق الكشف عن الزمر الدموية؟</vt:lpstr>
      <vt:lpstr>طرق الكشف عن الزمر الدموية؟</vt:lpstr>
      <vt:lpstr>اختبار التصالب الدموي</vt:lpstr>
      <vt:lpstr>اختبار كومس المباشر</vt:lpstr>
      <vt:lpstr>اختبار كومس اللا مباشر</vt:lpstr>
      <vt:lpstr>وأخيراً . . .</vt:lpstr>
      <vt:lpstr>وأخيراً . . .</vt:lpstr>
      <vt:lpstr>عرض تقديمي في PowerPoint</vt:lpstr>
      <vt:lpstr>الدكتور محمد ياسر مخللاتي  مدير المركز الوطني للتلاسيميا والاستشارات الوراثية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الزمر الدموية</dc:title>
  <dc:creator>yaser</dc:creator>
  <cp:lastModifiedBy>DR.Ahmed Saker 2o1O</cp:lastModifiedBy>
  <cp:revision>74</cp:revision>
  <dcterms:created xsi:type="dcterms:W3CDTF">2016-03-10T13:39:31Z</dcterms:created>
  <dcterms:modified xsi:type="dcterms:W3CDTF">2016-03-12T23:53:04Z</dcterms:modified>
</cp:coreProperties>
</file>