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3" r:id="rId7"/>
    <p:sldId id="264" r:id="rId8"/>
    <p:sldId id="262"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2" d="100"/>
          <a:sy n="102" d="100"/>
        </p:scale>
        <p:origin x="-2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12/10/1439</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12/10/1439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12/10/1439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12/10/1439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12/10/1439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12/10/1439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12/10/1439</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12/10/1439</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12/10/1439</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12/10/1439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12/10/1439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12/10/1439</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مستطيل 9"/>
          <p:cNvSpPr/>
          <p:nvPr/>
        </p:nvSpPr>
        <p:spPr>
          <a:xfrm>
            <a:off x="5796136" y="620689"/>
            <a:ext cx="3168352" cy="830997"/>
          </a:xfrm>
          <a:prstGeom prst="rect">
            <a:avLst/>
          </a:prstGeom>
        </p:spPr>
        <p:txBody>
          <a:bodyPr wrap="square">
            <a:spAutoFit/>
          </a:bodyPr>
          <a:lstStyle/>
          <a:p>
            <a:pPr algn="ctr"/>
            <a:r>
              <a:rPr lang="ar-SA" altLang="en-US" sz="2400" b="1" dirty="0">
                <a:solidFill>
                  <a:srgbClr val="002060"/>
                </a:solidFill>
              </a:rPr>
              <a:t>الجمهورية العربية السورية </a:t>
            </a:r>
            <a:endParaRPr lang="en-US" altLang="en-US" sz="2400" b="1" dirty="0">
              <a:solidFill>
                <a:srgbClr val="002060"/>
              </a:solidFill>
            </a:endParaRPr>
          </a:p>
          <a:p>
            <a:pPr algn="ctr"/>
            <a:r>
              <a:rPr lang="ar-SA" altLang="en-US" sz="2400" b="1" dirty="0">
                <a:solidFill>
                  <a:srgbClr val="002060"/>
                </a:solidFill>
              </a:rPr>
              <a:t>وزارة الصحة </a:t>
            </a:r>
            <a:endParaRPr lang="en-US" altLang="en-US" sz="2400" b="1" dirty="0">
              <a:solidFill>
                <a:srgbClr val="002060"/>
              </a:solidFill>
            </a:endParaRPr>
          </a:p>
        </p:txBody>
      </p:sp>
      <p:pic>
        <p:nvPicPr>
          <p:cNvPr id="11"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14974"/>
            <a:ext cx="1440160" cy="109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مستطيل 11"/>
          <p:cNvSpPr/>
          <p:nvPr/>
        </p:nvSpPr>
        <p:spPr>
          <a:xfrm>
            <a:off x="2270178" y="1814195"/>
            <a:ext cx="5508104" cy="707886"/>
          </a:xfrm>
          <a:prstGeom prst="rect">
            <a:avLst/>
          </a:prstGeom>
        </p:spPr>
        <p:txBody>
          <a:bodyPr wrap="square">
            <a:spAutoFit/>
          </a:bodyPr>
          <a:lstStyle/>
          <a:p>
            <a:pPr algn="ctr"/>
            <a:r>
              <a:rPr lang="ar-SY" sz="4000" b="1" dirty="0">
                <a:solidFill>
                  <a:srgbClr val="C00000"/>
                </a:solidFill>
              </a:rPr>
              <a:t>البرنامج الوطني </a:t>
            </a:r>
            <a:r>
              <a:rPr lang="ar-SY" sz="4000" b="1" dirty="0" smtClean="0">
                <a:solidFill>
                  <a:srgbClr val="C00000"/>
                </a:solidFill>
              </a:rPr>
              <a:t>لمكافحة السل</a:t>
            </a:r>
            <a:endParaRPr lang="en-US" sz="4000" b="1" dirty="0">
              <a:solidFill>
                <a:srgbClr val="C00000"/>
              </a:solidFill>
            </a:endParaRPr>
          </a:p>
        </p:txBody>
      </p:sp>
      <p:sp>
        <p:nvSpPr>
          <p:cNvPr id="13" name="مستطيل 12"/>
          <p:cNvSpPr/>
          <p:nvPr/>
        </p:nvSpPr>
        <p:spPr>
          <a:xfrm>
            <a:off x="1763688" y="2368044"/>
            <a:ext cx="6336704" cy="369332"/>
          </a:xfrm>
          <a:prstGeom prst="rect">
            <a:avLst/>
          </a:prstGeom>
        </p:spPr>
        <p:txBody>
          <a:bodyPr wrap="square">
            <a:spAutoFit/>
          </a:bodyPr>
          <a:lstStyle/>
          <a:p>
            <a:pPr algn="ctr"/>
            <a:r>
              <a:rPr lang="ar-SY" b="1" dirty="0" smtClean="0">
                <a:solidFill>
                  <a:srgbClr val="0070C0"/>
                </a:solidFill>
              </a:rPr>
              <a:t> </a:t>
            </a:r>
            <a:endParaRPr lang="en-US" sz="2000" dirty="0"/>
          </a:p>
        </p:txBody>
      </p:sp>
      <p:sp>
        <p:nvSpPr>
          <p:cNvPr id="16" name="TextBox 10"/>
          <p:cNvSpPr txBox="1">
            <a:spLocks noChangeArrowheads="1"/>
          </p:cNvSpPr>
          <p:nvPr/>
        </p:nvSpPr>
        <p:spPr bwMode="auto">
          <a:xfrm>
            <a:off x="4932040" y="6317908"/>
            <a:ext cx="4221425" cy="369332"/>
          </a:xfrm>
          <a:prstGeom prst="rect">
            <a:avLst/>
          </a:prstGeom>
          <a:solidFill>
            <a:schemeClr val="accent1">
              <a:lumMod val="60000"/>
              <a:lumOff val="40000"/>
            </a:schemeClr>
          </a:solidFill>
          <a:ln w="9525">
            <a:noFill/>
            <a:miter lim="800000"/>
            <a:headEnd/>
            <a:tailEnd/>
          </a:ln>
        </p:spPr>
        <p:txBody>
          <a:bodyPr wrap="square">
            <a:spAutoFit/>
          </a:bodyPr>
          <a:lstStyle/>
          <a:p>
            <a:pPr rtl="0">
              <a:defRPr/>
            </a:pPr>
            <a:r>
              <a:rPr lang="ar-SY" b="1" dirty="0">
                <a:latin typeface="Verdana" pitchFamily="34" charset="0"/>
                <a:cs typeface="Tahoma" pitchFamily="34" charset="0"/>
              </a:rPr>
              <a:t>البرنامج الوطني لمكافحة </a:t>
            </a:r>
            <a:r>
              <a:rPr lang="ar-SY" b="1" dirty="0" smtClean="0">
                <a:latin typeface="Verdana" pitchFamily="34" charset="0"/>
                <a:cs typeface="Tahoma" pitchFamily="34" charset="0"/>
              </a:rPr>
              <a:t>السل</a:t>
            </a:r>
            <a:endParaRPr lang="ar-SY" b="1" dirty="0">
              <a:latin typeface="Verdana" pitchFamily="34" charset="0"/>
              <a:cs typeface="Tahoma" pitchFamily="34" charset="0"/>
            </a:endParaRPr>
          </a:p>
        </p:txBody>
      </p:sp>
      <p:sp>
        <p:nvSpPr>
          <p:cNvPr id="21" name="TextBox 14"/>
          <p:cNvSpPr txBox="1">
            <a:spLocks noChangeArrowheads="1"/>
          </p:cNvSpPr>
          <p:nvPr/>
        </p:nvSpPr>
        <p:spPr bwMode="auto">
          <a:xfrm>
            <a:off x="43284" y="6317908"/>
            <a:ext cx="4355977" cy="369332"/>
          </a:xfrm>
          <a:prstGeom prst="rect">
            <a:avLst/>
          </a:prstGeom>
          <a:solidFill>
            <a:schemeClr val="accent1">
              <a:lumMod val="60000"/>
              <a:lumOff val="40000"/>
            </a:schemeClr>
          </a:solidFill>
          <a:ln w="9525">
            <a:noFill/>
            <a:miter lim="800000"/>
            <a:headEnd/>
            <a:tailEnd/>
          </a:ln>
        </p:spPr>
        <p:txBody>
          <a:bodyPr wrap="square">
            <a:spAutoFit/>
          </a:bodyPr>
          <a:lstStyle/>
          <a:p>
            <a:pPr algn="l" rtl="0">
              <a:defRPr/>
            </a:pPr>
            <a:r>
              <a:rPr lang="en-US" b="1" dirty="0">
                <a:latin typeface="Verdana" pitchFamily="34" charset="0"/>
                <a:cs typeface="Arial" pitchFamily="34" charset="0"/>
              </a:rPr>
              <a:t>National </a:t>
            </a:r>
            <a:r>
              <a:rPr lang="en-US" b="1" dirty="0" smtClean="0">
                <a:latin typeface="Verdana" pitchFamily="34" charset="0"/>
                <a:cs typeface="Arial" pitchFamily="34" charset="0"/>
              </a:rPr>
              <a:t>TB </a:t>
            </a:r>
            <a:r>
              <a:rPr lang="en-US" b="1" dirty="0" err="1" smtClean="0">
                <a:latin typeface="Verdana" pitchFamily="34" charset="0"/>
                <a:cs typeface="Arial" pitchFamily="34" charset="0"/>
              </a:rPr>
              <a:t>Programme</a:t>
            </a:r>
            <a:r>
              <a:rPr lang="en-US" b="1" dirty="0" smtClean="0">
                <a:latin typeface="Verdana" pitchFamily="34" charset="0"/>
                <a:cs typeface="Arial" pitchFamily="34" charset="0"/>
              </a:rPr>
              <a:t> </a:t>
            </a:r>
            <a:endParaRPr lang="ar-SY" b="1" dirty="0">
              <a:latin typeface="Verdana" pitchFamily="34" charset="0"/>
              <a:cs typeface="Tahoma" pitchFamily="34" charset="0"/>
            </a:endParaRPr>
          </a:p>
        </p:txBody>
      </p:sp>
      <p:pic>
        <p:nvPicPr>
          <p:cNvPr id="22" name="Picture 2" descr="New Picture"/>
          <p:cNvPicPr/>
          <p:nvPr/>
        </p:nvPicPr>
        <p:blipFill>
          <a:blip r:embed="rId3" cstate="print"/>
          <a:srcRect/>
          <a:stretch>
            <a:fillRect/>
          </a:stretch>
        </p:blipFill>
        <p:spPr bwMode="auto">
          <a:xfrm>
            <a:off x="3203848" y="2924943"/>
            <a:ext cx="3456384" cy="2304257"/>
          </a:xfrm>
          <a:prstGeom prst="rect">
            <a:avLst/>
          </a:prstGeom>
          <a:noFill/>
          <a:ln w="9525">
            <a:noFill/>
            <a:miter lim="800000"/>
            <a:headEnd/>
            <a:tailEnd/>
          </a:ln>
        </p:spPr>
      </p:pic>
    </p:spTree>
    <p:extLst>
      <p:ext uri="{BB962C8B-B14F-4D97-AF65-F5344CB8AC3E}">
        <p14:creationId xmlns:p14="http://schemas.microsoft.com/office/powerpoint/2010/main" val="2255035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692696"/>
            <a:ext cx="8229600" cy="1143000"/>
          </a:xfrm>
        </p:spPr>
        <p:txBody>
          <a:bodyPr>
            <a:normAutofit fontScale="90000"/>
          </a:bodyPr>
          <a:lstStyle/>
          <a:p>
            <a:pPr algn="ctr"/>
            <a:r>
              <a:rPr lang="ar-SA" b="1" dirty="0">
                <a:solidFill>
                  <a:srgbClr val="FF0000"/>
                </a:solidFill>
              </a:rPr>
              <a:t>تقوية النظام </a:t>
            </a:r>
            <a:r>
              <a:rPr lang="ar-SA" b="1" dirty="0" smtClean="0">
                <a:solidFill>
                  <a:srgbClr val="FF0000"/>
                </a:solidFill>
              </a:rPr>
              <a:t>الصحي</a:t>
            </a:r>
            <a:r>
              <a:rPr lang="en-US" dirty="0"/>
              <a:t/>
            </a:r>
            <a:br>
              <a:rPr lang="en-US" dirty="0"/>
            </a:br>
            <a:endParaRPr lang="ar-SY" dirty="0"/>
          </a:p>
        </p:txBody>
      </p:sp>
      <p:sp>
        <p:nvSpPr>
          <p:cNvPr id="3" name="عنصر نائب للمحتوى 2"/>
          <p:cNvSpPr>
            <a:spLocks noGrp="1"/>
          </p:cNvSpPr>
          <p:nvPr>
            <p:ph idx="1"/>
          </p:nvPr>
        </p:nvSpPr>
        <p:spPr>
          <a:xfrm>
            <a:off x="457200" y="1124744"/>
            <a:ext cx="8229600" cy="5001419"/>
          </a:xfrm>
        </p:spPr>
        <p:txBody>
          <a:bodyPr>
            <a:normAutofit/>
          </a:bodyPr>
          <a:lstStyle/>
          <a:p>
            <a:r>
              <a:rPr lang="ar-SA" b="1" dirty="0"/>
              <a:t>تدريب وتثقيف العاملين بالرعاية الصحية:</a:t>
            </a:r>
            <a:endParaRPr lang="en-US" dirty="0"/>
          </a:p>
          <a:p>
            <a:r>
              <a:rPr lang="ar-SA" dirty="0"/>
              <a:t>يعتبر تثقيف وتدريب العاملين بالرعاية الصحية جزءاً مهماً من برنامج مكافحة العدوى بالتدرن، وقد يحفز على الالتزام بإجراءات مكافحة العدوى بالسل، ويجب التأكيد من خلال التثقيف والتدريب على ازدياد المخاطر التي يشكلها الشخص المصاب بالسل خلال وجوده في المنشأة الصحية قبل أن يتم تشخيص مرض السل لديه، والتأكيد على الإجراءات النوعية الواجب اتخاذها لإنقاص هذا الخطر- ويجب توثيق حالات التدريب التي تقوم بها المنشأة الصحية لكل العاملين بالرعاية الصحية بمن فيهم الأطباء، بأنهم تلقوا تدريباً يتناسب مع مكان عملهم</a:t>
            </a:r>
            <a:r>
              <a:rPr lang="ar-SA" dirty="0" smtClean="0"/>
              <a:t>.</a:t>
            </a:r>
            <a:endParaRPr lang="ar-SY" dirty="0" smtClean="0"/>
          </a:p>
          <a:p>
            <a:endParaRPr lang="ar-SY" dirty="0"/>
          </a:p>
          <a:p>
            <a:endParaRPr lang="ar-SY" dirty="0" smtClean="0"/>
          </a:p>
          <a:p>
            <a:endParaRPr lang="ar-SY" dirty="0"/>
          </a:p>
          <a:p>
            <a:pPr marL="0" indent="0">
              <a:buNone/>
            </a:pPr>
            <a:endParaRPr lang="en-US" dirty="0"/>
          </a:p>
          <a:p>
            <a:endParaRPr lang="ar-SY" dirty="0"/>
          </a:p>
        </p:txBody>
      </p:sp>
    </p:spTree>
    <p:extLst>
      <p:ext uri="{BB962C8B-B14F-4D97-AF65-F5344CB8AC3E}">
        <p14:creationId xmlns:p14="http://schemas.microsoft.com/office/powerpoint/2010/main" val="2489017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80728"/>
            <a:ext cx="8229600" cy="3600400"/>
          </a:xfrm>
        </p:spPr>
        <p:txBody>
          <a:bodyPr/>
          <a:lstStyle/>
          <a:p>
            <a:pPr marL="0" indent="0">
              <a:buNone/>
            </a:pPr>
            <a:r>
              <a:rPr lang="ar-SY" dirty="0" smtClean="0"/>
              <a:t>- </a:t>
            </a:r>
            <a:r>
              <a:rPr lang="ar-SA" dirty="0" smtClean="0"/>
              <a:t>ويجب </a:t>
            </a:r>
            <a:r>
              <a:rPr lang="ar-SA" dirty="0"/>
              <a:t>أن تقوم كل منشآت الرعاية الصحية بإجراء تقييم سنوي لبرامج متابعة التثقيف والتدريب وذلك بالاعتماد على :</a:t>
            </a:r>
            <a:endParaRPr lang="en-US" dirty="0"/>
          </a:p>
          <a:p>
            <a:r>
              <a:rPr lang="ar-SA" dirty="0"/>
              <a:t>1- عدد الذين لم يتم تدريبهم وعدد العاملين الصحيين الجدد.</a:t>
            </a:r>
            <a:endParaRPr lang="en-US" dirty="0"/>
          </a:p>
          <a:p>
            <a:r>
              <a:rPr lang="ar-SA" dirty="0"/>
              <a:t>2- توافر معلومات جديدة على مكافحة العدوى بالتدرن.</a:t>
            </a:r>
            <a:endParaRPr lang="en-US" dirty="0"/>
          </a:p>
          <a:p>
            <a:r>
              <a:rPr lang="ar-SA" dirty="0"/>
              <a:t>3- تقييم مخاطر العدوى في منشآت الرعاية الصحية</a:t>
            </a:r>
            <a:r>
              <a:rPr lang="ar-SA" dirty="0" smtClean="0"/>
              <a:t>.</a:t>
            </a:r>
            <a:endParaRPr lang="en-US" dirty="0"/>
          </a:p>
          <a:p>
            <a:endParaRPr lang="ar-SY" dirty="0"/>
          </a:p>
        </p:txBody>
      </p:sp>
    </p:spTree>
    <p:extLst>
      <p:ext uri="{BB962C8B-B14F-4D97-AF65-F5344CB8AC3E}">
        <p14:creationId xmlns:p14="http://schemas.microsoft.com/office/powerpoint/2010/main" val="1042626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2912962551"/>
              </p:ext>
            </p:extLst>
          </p:nvPr>
        </p:nvGraphicFramePr>
        <p:xfrm>
          <a:off x="971600" y="1052735"/>
          <a:ext cx="7416824" cy="4320480"/>
        </p:xfrm>
        <a:graphic>
          <a:graphicData uri="http://schemas.openxmlformats.org/drawingml/2006/table">
            <a:tbl>
              <a:tblPr rtl="1" firstRow="1" firstCol="1" bandRow="1">
                <a:tableStyleId>{5C22544A-7EE6-4342-B048-85BDC9FD1C3A}</a:tableStyleId>
              </a:tblPr>
              <a:tblGrid>
                <a:gridCol w="2140975"/>
                <a:gridCol w="2221044"/>
                <a:gridCol w="3054805"/>
              </a:tblGrid>
              <a:tr h="849127">
                <a:tc>
                  <a:txBody>
                    <a:bodyPr/>
                    <a:lstStyle/>
                    <a:p>
                      <a:pPr algn="ctr" rtl="1">
                        <a:lnSpc>
                          <a:spcPct val="115000"/>
                        </a:lnSpc>
                        <a:spcAft>
                          <a:spcPts val="0"/>
                        </a:spcAft>
                      </a:pPr>
                      <a:r>
                        <a:rPr lang="ar-SA" sz="2000" dirty="0">
                          <a:effectLst/>
                        </a:rPr>
                        <a:t>تصنيف الخطر</a:t>
                      </a:r>
                      <a:endParaRPr lang="en-US" sz="2000" dirty="0">
                        <a:effectLst/>
                        <a:latin typeface="Times New Roman"/>
                        <a:ea typeface="Calibri"/>
                        <a:cs typeface="Simplified Arabic"/>
                      </a:endParaRPr>
                    </a:p>
                  </a:txBody>
                  <a:tcPr marL="68580" marR="68580" marT="0" marB="0"/>
                </a:tc>
                <a:tc>
                  <a:txBody>
                    <a:bodyPr/>
                    <a:lstStyle/>
                    <a:p>
                      <a:pPr algn="ctr" rtl="1">
                        <a:lnSpc>
                          <a:spcPct val="115000"/>
                        </a:lnSpc>
                        <a:spcAft>
                          <a:spcPts val="0"/>
                        </a:spcAft>
                      </a:pPr>
                      <a:r>
                        <a:rPr lang="ar-SA" sz="2000" dirty="0">
                          <a:effectLst/>
                        </a:rPr>
                        <a:t>حالة المركز</a:t>
                      </a:r>
                      <a:endParaRPr lang="en-US" sz="2000" dirty="0">
                        <a:effectLst/>
                        <a:latin typeface="Times New Roman"/>
                        <a:ea typeface="Calibri"/>
                        <a:cs typeface="Simplified Arabic"/>
                      </a:endParaRPr>
                    </a:p>
                  </a:txBody>
                  <a:tcPr marL="68580" marR="68580" marT="0" marB="0"/>
                </a:tc>
                <a:tc>
                  <a:txBody>
                    <a:bodyPr/>
                    <a:lstStyle/>
                    <a:p>
                      <a:pPr algn="ctr" rtl="1">
                        <a:lnSpc>
                          <a:spcPct val="115000"/>
                        </a:lnSpc>
                        <a:spcAft>
                          <a:spcPts val="0"/>
                        </a:spcAft>
                      </a:pPr>
                      <a:r>
                        <a:rPr lang="ar-SA" sz="2000">
                          <a:effectLst/>
                        </a:rPr>
                        <a:t>الإجراء المتبع</a:t>
                      </a:r>
                      <a:endParaRPr lang="en-US" sz="2000">
                        <a:effectLst/>
                        <a:latin typeface="Times New Roman"/>
                        <a:ea typeface="Calibri"/>
                        <a:cs typeface="Simplified Arabic"/>
                      </a:endParaRPr>
                    </a:p>
                  </a:txBody>
                  <a:tcPr marL="68580" marR="68580" marT="0" marB="0"/>
                </a:tc>
              </a:tr>
              <a:tr h="849127">
                <a:tc>
                  <a:txBody>
                    <a:bodyPr/>
                    <a:lstStyle/>
                    <a:p>
                      <a:pPr algn="ctr" rtl="1">
                        <a:lnSpc>
                          <a:spcPct val="115000"/>
                        </a:lnSpc>
                        <a:spcAft>
                          <a:spcPts val="0"/>
                        </a:spcAft>
                      </a:pPr>
                      <a:r>
                        <a:rPr lang="ar-SA" sz="2000" dirty="0">
                          <a:effectLst/>
                        </a:rPr>
                        <a:t>خطر ضعيف</a:t>
                      </a:r>
                      <a:endParaRPr lang="en-US" sz="2000" dirty="0">
                        <a:effectLst/>
                        <a:latin typeface="Times New Roman"/>
                        <a:ea typeface="Calibri"/>
                        <a:cs typeface="Simplified Arabic"/>
                      </a:endParaRPr>
                    </a:p>
                  </a:txBody>
                  <a:tcPr marL="68580" marR="68580" marT="0" marB="0"/>
                </a:tc>
                <a:tc>
                  <a:txBody>
                    <a:bodyPr/>
                    <a:lstStyle/>
                    <a:p>
                      <a:pPr algn="ctr" rtl="1">
                        <a:lnSpc>
                          <a:spcPct val="115000"/>
                        </a:lnSpc>
                        <a:spcAft>
                          <a:spcPts val="0"/>
                        </a:spcAft>
                      </a:pPr>
                      <a:r>
                        <a:rPr lang="ar-SA" sz="2000" dirty="0">
                          <a:effectLst/>
                        </a:rPr>
                        <a:t>مراكز لا تستقبل مرضى</a:t>
                      </a:r>
                      <a:endParaRPr lang="en-US" sz="2000" dirty="0">
                        <a:effectLst/>
                        <a:latin typeface="Times New Roman"/>
                        <a:ea typeface="Calibri"/>
                        <a:cs typeface="Simplified Arabic"/>
                      </a:endParaRPr>
                    </a:p>
                  </a:txBody>
                  <a:tcPr marL="68580" marR="68580" marT="0" marB="0"/>
                </a:tc>
                <a:tc>
                  <a:txBody>
                    <a:bodyPr/>
                    <a:lstStyle/>
                    <a:p>
                      <a:pPr algn="ctr" rtl="1">
                        <a:lnSpc>
                          <a:spcPct val="115000"/>
                        </a:lnSpc>
                        <a:spcAft>
                          <a:spcPts val="0"/>
                        </a:spcAft>
                      </a:pPr>
                      <a:r>
                        <a:rPr lang="ar-SA" sz="2000" dirty="0">
                          <a:effectLst/>
                        </a:rPr>
                        <a:t>لا حاجة لأي استقصاء</a:t>
                      </a:r>
                      <a:endParaRPr lang="en-US" sz="2000" dirty="0">
                        <a:effectLst/>
                        <a:latin typeface="Times New Roman"/>
                        <a:ea typeface="Calibri"/>
                        <a:cs typeface="Simplified Arabic"/>
                      </a:endParaRPr>
                    </a:p>
                  </a:txBody>
                  <a:tcPr marL="68580" marR="68580" marT="0" marB="0"/>
                </a:tc>
              </a:tr>
              <a:tr h="849127">
                <a:tc>
                  <a:txBody>
                    <a:bodyPr/>
                    <a:lstStyle/>
                    <a:p>
                      <a:pPr algn="ctr" rtl="1">
                        <a:lnSpc>
                          <a:spcPct val="115000"/>
                        </a:lnSpc>
                        <a:spcAft>
                          <a:spcPts val="0"/>
                        </a:spcAft>
                      </a:pPr>
                      <a:r>
                        <a:rPr lang="ar-SA" sz="2000">
                          <a:effectLst/>
                        </a:rPr>
                        <a:t>خطر متوسط</a:t>
                      </a:r>
                      <a:endParaRPr lang="en-US" sz="2000">
                        <a:effectLst/>
                        <a:latin typeface="Times New Roman"/>
                        <a:ea typeface="Calibri"/>
                        <a:cs typeface="Simplified Arabic"/>
                      </a:endParaRPr>
                    </a:p>
                  </a:txBody>
                  <a:tcPr marL="68580" marR="68580" marT="0" marB="0"/>
                </a:tc>
                <a:tc>
                  <a:txBody>
                    <a:bodyPr/>
                    <a:lstStyle/>
                    <a:p>
                      <a:pPr algn="ctr" rtl="1">
                        <a:lnSpc>
                          <a:spcPct val="115000"/>
                        </a:lnSpc>
                        <a:spcAft>
                          <a:spcPts val="0"/>
                        </a:spcAft>
                      </a:pPr>
                      <a:r>
                        <a:rPr lang="ar-SA" sz="2000">
                          <a:effectLst/>
                        </a:rPr>
                        <a:t>مراكز تستقبل المرضى</a:t>
                      </a:r>
                      <a:endParaRPr lang="en-US" sz="2000">
                        <a:effectLst/>
                        <a:latin typeface="Times New Roman"/>
                        <a:ea typeface="Calibri"/>
                        <a:cs typeface="Simplified Arabic"/>
                      </a:endParaRPr>
                    </a:p>
                  </a:txBody>
                  <a:tcPr marL="68580" marR="68580" marT="0" marB="0"/>
                </a:tc>
                <a:tc>
                  <a:txBody>
                    <a:bodyPr/>
                    <a:lstStyle/>
                    <a:p>
                      <a:pPr algn="ctr" rtl="1">
                        <a:lnSpc>
                          <a:spcPct val="115000"/>
                        </a:lnSpc>
                        <a:spcAft>
                          <a:spcPts val="0"/>
                        </a:spcAft>
                      </a:pPr>
                      <a:r>
                        <a:rPr lang="ar-SA" sz="2000" dirty="0">
                          <a:effectLst/>
                        </a:rPr>
                        <a:t>يكرر استقصاء السل سنوياً</a:t>
                      </a:r>
                      <a:endParaRPr lang="en-US" sz="2000" dirty="0">
                        <a:effectLst/>
                        <a:latin typeface="Times New Roman"/>
                        <a:ea typeface="Calibri"/>
                        <a:cs typeface="Simplified Arabic"/>
                      </a:endParaRPr>
                    </a:p>
                  </a:txBody>
                  <a:tcPr marL="68580" marR="68580" marT="0" marB="0"/>
                </a:tc>
              </a:tr>
              <a:tr h="1773099">
                <a:tc>
                  <a:txBody>
                    <a:bodyPr/>
                    <a:lstStyle/>
                    <a:p>
                      <a:pPr algn="ctr" rtl="1">
                        <a:lnSpc>
                          <a:spcPct val="115000"/>
                        </a:lnSpc>
                        <a:spcAft>
                          <a:spcPts val="0"/>
                        </a:spcAft>
                      </a:pPr>
                      <a:r>
                        <a:rPr lang="ar-SA" sz="2000" dirty="0">
                          <a:effectLst/>
                        </a:rPr>
                        <a:t>خطر عدوى مستمر</a:t>
                      </a:r>
                      <a:endParaRPr lang="en-US" sz="2000" dirty="0">
                        <a:effectLst/>
                        <a:latin typeface="Times New Roman"/>
                        <a:ea typeface="Calibri"/>
                        <a:cs typeface="Simplified Arabic"/>
                      </a:endParaRPr>
                    </a:p>
                  </a:txBody>
                  <a:tcPr marL="68580" marR="68580" marT="0" marB="0" anchor="ctr"/>
                </a:tc>
                <a:tc>
                  <a:txBody>
                    <a:bodyPr/>
                    <a:lstStyle/>
                    <a:p>
                      <a:pPr algn="ctr" rtl="1">
                        <a:lnSpc>
                          <a:spcPct val="115000"/>
                        </a:lnSpc>
                        <a:spcAft>
                          <a:spcPts val="0"/>
                        </a:spcAft>
                      </a:pPr>
                      <a:r>
                        <a:rPr lang="ar-SA" sz="2000">
                          <a:effectLst/>
                        </a:rPr>
                        <a:t>أي مركز حدث فيه انتقال خلال السنة الماضية</a:t>
                      </a:r>
                      <a:endParaRPr lang="en-US" sz="2000">
                        <a:effectLst/>
                        <a:latin typeface="Times New Roman"/>
                        <a:ea typeface="Calibri"/>
                        <a:cs typeface="Simplified Arabic"/>
                      </a:endParaRPr>
                    </a:p>
                  </a:txBody>
                  <a:tcPr marL="68580" marR="68580" marT="0" marB="0"/>
                </a:tc>
                <a:tc>
                  <a:txBody>
                    <a:bodyPr/>
                    <a:lstStyle/>
                    <a:p>
                      <a:pPr algn="ctr" rtl="1">
                        <a:lnSpc>
                          <a:spcPct val="115000"/>
                        </a:lnSpc>
                        <a:spcAft>
                          <a:spcPts val="0"/>
                        </a:spcAft>
                      </a:pPr>
                      <a:r>
                        <a:rPr lang="ar-SA" sz="2000" dirty="0">
                          <a:effectLst/>
                        </a:rPr>
                        <a:t>يكرر الاستقصاء كل 8-10 أسابيع حتى يتم التأكد من عدم وجود عدوى.</a:t>
                      </a:r>
                      <a:endParaRPr lang="en-US" sz="2000" dirty="0">
                        <a:effectLst/>
                        <a:latin typeface="Times New Roman"/>
                        <a:ea typeface="Calibri"/>
                        <a:cs typeface="Simplified Arabic"/>
                      </a:endParaRPr>
                    </a:p>
                  </a:txBody>
                  <a:tcPr marL="68580" marR="68580" marT="0" marB="0"/>
                </a:tc>
              </a:tr>
            </a:tbl>
          </a:graphicData>
        </a:graphic>
      </p:graphicFrame>
    </p:spTree>
    <p:extLst>
      <p:ext uri="{BB962C8B-B14F-4D97-AF65-F5344CB8AC3E}">
        <p14:creationId xmlns:p14="http://schemas.microsoft.com/office/powerpoint/2010/main" val="1885220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24744"/>
            <a:ext cx="8229600" cy="4176464"/>
          </a:xfrm>
        </p:spPr>
        <p:txBody>
          <a:bodyPr/>
          <a:lstStyle/>
          <a:p>
            <a:r>
              <a:rPr lang="ar-SA" dirty="0"/>
              <a:t>يجب تأسيس واتباع برنامج لمكافحة العدوى بالسل في كل أماكن الرعاية الصحية غير التقليدية التي قد يتواجد فيها مرض السل ومنها:</a:t>
            </a:r>
            <a:endParaRPr lang="en-US" dirty="0"/>
          </a:p>
          <a:p>
            <a:r>
              <a:rPr lang="ar-SA" dirty="0"/>
              <a:t>- المؤسسات الإصلاحية- السجون.</a:t>
            </a:r>
            <a:endParaRPr lang="en-US" dirty="0"/>
          </a:p>
          <a:p>
            <a:r>
              <a:rPr lang="ar-SA" dirty="0"/>
              <a:t>- مراكز الإيواء.</a:t>
            </a:r>
            <a:endParaRPr lang="en-US" dirty="0"/>
          </a:p>
          <a:p>
            <a:r>
              <a:rPr lang="ar-SA" dirty="0"/>
              <a:t>- أماكن الرعاية طويلة الأمد</a:t>
            </a:r>
            <a:r>
              <a:rPr lang="ar-SA" dirty="0" smtClean="0"/>
              <a:t>.</a:t>
            </a:r>
            <a:r>
              <a:rPr lang="ar-SA" dirty="0"/>
              <a:t/>
            </a:r>
            <a:br>
              <a:rPr lang="ar-SA" dirty="0"/>
            </a:br>
            <a:r>
              <a:rPr lang="ar-SA" dirty="0"/>
              <a:t> </a:t>
            </a:r>
            <a:endParaRPr lang="en-US" dirty="0"/>
          </a:p>
          <a:p>
            <a:endParaRPr lang="ar-SY" dirty="0"/>
          </a:p>
        </p:txBody>
      </p:sp>
    </p:spTree>
    <p:extLst>
      <p:ext uri="{BB962C8B-B14F-4D97-AF65-F5344CB8AC3E}">
        <p14:creationId xmlns:p14="http://schemas.microsoft.com/office/powerpoint/2010/main" val="1795412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lnSpcReduction="10000"/>
          </a:bodyPr>
          <a:lstStyle/>
          <a:p>
            <a:pPr marL="0" indent="0" algn="ctr">
              <a:buNone/>
            </a:pPr>
            <a:r>
              <a:rPr lang="ar-SA" b="1" dirty="0">
                <a:solidFill>
                  <a:srgbClr val="FF0000"/>
                </a:solidFill>
              </a:rPr>
              <a:t>توصيات استقصاء الأشخاص المخالطين للمصابين</a:t>
            </a:r>
            <a:endParaRPr lang="en-US" dirty="0">
              <a:solidFill>
                <a:srgbClr val="FF0000"/>
              </a:solidFill>
            </a:endParaRPr>
          </a:p>
          <a:p>
            <a:pPr marL="0" indent="0" algn="ctr">
              <a:buNone/>
            </a:pPr>
            <a:r>
              <a:rPr lang="ar-SA" b="1" dirty="0">
                <a:solidFill>
                  <a:srgbClr val="FF0000"/>
                </a:solidFill>
              </a:rPr>
              <a:t>بالسل </a:t>
            </a:r>
            <a:r>
              <a:rPr lang="ar-SA" b="1" dirty="0" smtClean="0">
                <a:solidFill>
                  <a:srgbClr val="FF0000"/>
                </a:solidFill>
              </a:rPr>
              <a:t>المعدي</a:t>
            </a:r>
            <a:endParaRPr lang="ar-SY" b="1" dirty="0" smtClean="0">
              <a:solidFill>
                <a:srgbClr val="FF0000"/>
              </a:solidFill>
            </a:endParaRPr>
          </a:p>
          <a:p>
            <a:r>
              <a:rPr lang="ar-SA" dirty="0"/>
              <a:t>- زيارة مكان إقامة المريض المعدي.</a:t>
            </a:r>
            <a:endParaRPr lang="en-US" dirty="0"/>
          </a:p>
          <a:p>
            <a:r>
              <a:rPr lang="ar-SA" dirty="0"/>
              <a:t>- قائمة المخالطة وتحديد الأولويات.</a:t>
            </a:r>
            <a:endParaRPr lang="en-US" dirty="0"/>
          </a:p>
          <a:p>
            <a:r>
              <a:rPr lang="ar-SA" dirty="0"/>
              <a:t>- تقييم المعلومات الخاصة بالمريض المعدي أسبوعياً حتى تظهر نتائج الحساسية الدوائية للعصيات السلبية.</a:t>
            </a:r>
            <a:endParaRPr lang="en-US" dirty="0"/>
          </a:p>
          <a:p>
            <a:r>
              <a:rPr lang="ar-SA" dirty="0"/>
              <a:t>- الجهات الصحية مسؤولة عن التأكد من تقييم ومعالجة المخالطين لمريض السل.</a:t>
            </a:r>
            <a:endParaRPr lang="en-US" dirty="0"/>
          </a:p>
          <a:p>
            <a:r>
              <a:rPr lang="ar-SA" dirty="0"/>
              <a:t>- تطبيق القوانين والتشريعات على المخالطين الذين لا يتعاونون مع الفحص.</a:t>
            </a:r>
            <a:endParaRPr lang="en-US" dirty="0"/>
          </a:p>
          <a:p>
            <a:r>
              <a:rPr lang="ar-SA" dirty="0"/>
              <a:t>- مشورة فحص </a:t>
            </a:r>
            <a:r>
              <a:rPr lang="en-US" dirty="0"/>
              <a:t>HIV</a:t>
            </a:r>
            <a:r>
              <a:rPr lang="ar-SA" dirty="0"/>
              <a:t> الطوعي.</a:t>
            </a:r>
            <a:endParaRPr lang="en-US" dirty="0"/>
          </a:p>
          <a:p>
            <a:r>
              <a:rPr lang="ar-SA" dirty="0"/>
              <a:t>- اختبار السلّين الجلدي.</a:t>
            </a:r>
            <a:endParaRPr lang="en-US" dirty="0"/>
          </a:p>
          <a:p>
            <a:r>
              <a:rPr lang="ar-SA" dirty="0"/>
              <a:t>- تقييم الأطفال دون عمر الخمس سنوات.</a:t>
            </a:r>
            <a:endParaRPr lang="en-US" dirty="0">
              <a:solidFill>
                <a:srgbClr val="FF0000"/>
              </a:solidFill>
            </a:endParaRPr>
          </a:p>
        </p:txBody>
      </p:sp>
    </p:spTree>
    <p:extLst>
      <p:ext uri="{BB962C8B-B14F-4D97-AF65-F5344CB8AC3E}">
        <p14:creationId xmlns:p14="http://schemas.microsoft.com/office/powerpoint/2010/main" val="906884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899592" y="1052736"/>
            <a:ext cx="7416824" cy="4752528"/>
          </a:xfrm>
          <a:prstGeom prst="rect">
            <a:avLst/>
          </a:prstGeom>
        </p:spPr>
      </p:pic>
    </p:spTree>
    <p:extLst>
      <p:ext uri="{BB962C8B-B14F-4D97-AF65-F5344CB8AC3E}">
        <p14:creationId xmlns:p14="http://schemas.microsoft.com/office/powerpoint/2010/main" val="3443363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600201"/>
            <a:ext cx="8229600" cy="2188840"/>
          </a:xfrm>
        </p:spPr>
        <p:txBody>
          <a:bodyPr/>
          <a:lstStyle/>
          <a:p>
            <a:pPr marL="0" indent="0">
              <a:buNone/>
            </a:pPr>
            <a:endParaRPr lang="ar-SY" dirty="0" smtClean="0"/>
          </a:p>
          <a:p>
            <a:pPr marL="0" indent="0" algn="ctr">
              <a:buNone/>
            </a:pPr>
            <a:r>
              <a:rPr lang="ar-SY" sz="5400" b="1" dirty="0" smtClean="0">
                <a:solidFill>
                  <a:srgbClr val="FF0000"/>
                </a:solidFill>
              </a:rPr>
              <a:t>شكراً لحضوركم </a:t>
            </a:r>
            <a:endParaRPr lang="ar-SY" sz="5400" b="1" dirty="0">
              <a:solidFill>
                <a:srgbClr val="FF0000"/>
              </a:solidFill>
            </a:endParaRPr>
          </a:p>
        </p:txBody>
      </p:sp>
    </p:spTree>
    <p:extLst>
      <p:ext uri="{BB962C8B-B14F-4D97-AF65-F5344CB8AC3E}">
        <p14:creationId xmlns:p14="http://schemas.microsoft.com/office/powerpoint/2010/main" val="25061128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TotalTime>
  <Words>325</Words>
  <Application>Microsoft Office PowerPoint</Application>
  <PresentationFormat>عرض على الشاشة (3:4)‏</PresentationFormat>
  <Paragraphs>44</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تدفق</vt:lpstr>
      <vt:lpstr>عرض تقديمي في PowerPoint</vt:lpstr>
      <vt:lpstr>تقوية النظام الصحي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Taghreed Awad</dc:creator>
  <cp:lastModifiedBy>Taghreed Awad</cp:lastModifiedBy>
  <cp:revision>10</cp:revision>
  <dcterms:created xsi:type="dcterms:W3CDTF">2018-06-25T07:59:51Z</dcterms:created>
  <dcterms:modified xsi:type="dcterms:W3CDTF">2018-06-25T10:15:26Z</dcterms:modified>
</cp:coreProperties>
</file>