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7776B-32E5-44D6-A946-EAFC25E0C4D9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A2A16-B721-4C3E-9AB2-456B8A638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7776B-32E5-44D6-A946-EAFC25E0C4D9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A2A16-B721-4C3E-9AB2-456B8A638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7776B-32E5-44D6-A946-EAFC25E0C4D9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A2A16-B721-4C3E-9AB2-456B8A638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7776B-32E5-44D6-A946-EAFC25E0C4D9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A2A16-B721-4C3E-9AB2-456B8A638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7776B-32E5-44D6-A946-EAFC25E0C4D9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A2A16-B721-4C3E-9AB2-456B8A638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7776B-32E5-44D6-A946-EAFC25E0C4D9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A2A16-B721-4C3E-9AB2-456B8A638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7776B-32E5-44D6-A946-EAFC25E0C4D9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A2A16-B721-4C3E-9AB2-456B8A638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7776B-32E5-44D6-A946-EAFC25E0C4D9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A2A16-B721-4C3E-9AB2-456B8A638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7776B-32E5-44D6-A946-EAFC25E0C4D9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A2A16-B721-4C3E-9AB2-456B8A638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7776B-32E5-44D6-A946-EAFC25E0C4D9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A2A16-B721-4C3E-9AB2-456B8A638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7776B-32E5-44D6-A946-EAFC25E0C4D9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A2A16-B721-4C3E-9AB2-456B8A638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7776B-32E5-44D6-A946-EAFC25E0C4D9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A2A16-B721-4C3E-9AB2-456B8A638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r>
              <a:rPr lang="en-US" sz="4400" b="1" dirty="0" err="1" smtClean="0">
                <a:solidFill>
                  <a:schemeClr val="tx1"/>
                </a:solidFill>
              </a:rPr>
              <a:t>Manal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Abo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AlShamat</a:t>
            </a:r>
            <a:endParaRPr lang="en-US" sz="4400" b="1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Resident-Oncology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30/3/2016</a:t>
            </a:r>
            <a:endParaRPr lang="ar-SY" sz="24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533400" y="887849"/>
            <a:ext cx="9144000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Y" sz="7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	</a:t>
            </a:r>
            <a:r>
              <a:rPr lang="en-US" sz="7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Antitumor Antibiotics</a:t>
            </a:r>
            <a:endParaRPr lang="en-US" sz="7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305800" cy="6202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4)Doxorubicin(Adriamycin):</a:t>
            </a:r>
          </a:p>
          <a:p>
            <a:r>
              <a:rPr lang="en-US" sz="3400" i="1" u="sng" dirty="0" smtClean="0"/>
              <a:t>Indication </a:t>
            </a:r>
            <a:r>
              <a:rPr lang="en-US" dirty="0" smtClean="0"/>
              <a:t>: Effective in a large variety of tumors.</a:t>
            </a:r>
          </a:p>
          <a:p>
            <a:r>
              <a:rPr lang="en-US" sz="3700" i="1" u="sng" dirty="0" smtClean="0"/>
              <a:t>Excretion</a:t>
            </a:r>
            <a:r>
              <a:rPr lang="en-US" dirty="0" smtClean="0"/>
              <a:t> :</a:t>
            </a:r>
            <a:r>
              <a:rPr lang="ar-SY" dirty="0" smtClean="0"/>
              <a:t>يطرح في البول</a:t>
            </a:r>
          </a:p>
          <a:p>
            <a:pPr marL="457200" indent="-457200"/>
            <a:r>
              <a:rPr lang="en-US" sz="3700" i="1" u="sng" dirty="0" smtClean="0"/>
              <a:t>Toxicity:</a:t>
            </a:r>
            <a:endParaRPr lang="ar-SY" sz="3700" i="1" u="sng" dirty="0"/>
          </a:p>
          <a:p>
            <a:pPr marL="0" indent="0" algn="r">
              <a:buNone/>
            </a:pPr>
            <a:r>
              <a:rPr lang="ar-SY" dirty="0" smtClean="0"/>
              <a:t>تثبيط نقوي خاصة الكريات البيضاء </a:t>
            </a:r>
          </a:p>
          <a:p>
            <a:pPr marL="0" indent="0" algn="r">
              <a:buNone/>
            </a:pPr>
            <a:r>
              <a:rPr lang="ar-SY" dirty="0" smtClean="0"/>
              <a:t>-اعتلال العضلة القلبية بالإضافة إلى قصور قلب معند ينبغي التعرف على وظيفة العضلة القلبية عبر إجراء إيكو قلب و</a:t>
            </a:r>
            <a:r>
              <a:rPr lang="en-US" dirty="0" smtClean="0"/>
              <a:t> </a:t>
            </a:r>
            <a:r>
              <a:rPr lang="ar-SY" dirty="0" smtClean="0"/>
              <a:t>التعرف على مقدار ال      قبل البدء بالعلاج.</a:t>
            </a:r>
          </a:p>
          <a:p>
            <a:pPr marL="0" indent="0" algn="r">
              <a:buNone/>
            </a:pPr>
            <a:r>
              <a:rPr lang="ar-SY" dirty="0" smtClean="0"/>
              <a:t>-فقدان أشعار(100%)</a:t>
            </a:r>
          </a:p>
          <a:p>
            <a:pPr marL="0" indent="0" algn="r">
              <a:buNone/>
            </a:pPr>
            <a:r>
              <a:rPr lang="ar-SY" dirty="0" smtClean="0"/>
              <a:t>-غثيان , </a:t>
            </a:r>
            <a:r>
              <a:rPr lang="ar-SY" dirty="0" err="1" smtClean="0"/>
              <a:t>إقياء</a:t>
            </a:r>
            <a:r>
              <a:rPr lang="ar-SY" dirty="0" smtClean="0"/>
              <a:t> ,التهاب معدة.</a:t>
            </a:r>
          </a:p>
          <a:p>
            <a:pPr marL="0" indent="0" algn="r">
              <a:buNone/>
            </a:pPr>
            <a:r>
              <a:rPr lang="ar-SY" dirty="0" smtClean="0"/>
              <a:t> - هو دواء منخّر في حال تسرّب الدواء يسبب تقرّح وتنخّر             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943600" y="3657600"/>
            <a:ext cx="1371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/>
              <a:t>EF</a:t>
            </a:r>
            <a:endParaRPr lang="en-US" sz="3000" b="1" dirty="0"/>
          </a:p>
        </p:txBody>
      </p:sp>
    </p:spTree>
    <p:extLst>
      <p:ext uri="{BB962C8B-B14F-4D97-AF65-F5344CB8AC3E}">
        <p14:creationId xmlns="" xmlns:p14="http://schemas.microsoft.com/office/powerpoint/2010/main" val="47634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/>
          <a:lstStyle/>
          <a:p>
            <a:pPr marL="0" indent="0" algn="r">
              <a:buNone/>
            </a:pPr>
            <a:r>
              <a:rPr lang="ar-SY" dirty="0"/>
              <a:t>-</a:t>
            </a:r>
            <a:r>
              <a:rPr lang="ar-SY" dirty="0" smtClean="0"/>
              <a:t>المناطق المعرّضة للضياء ممكن أن تتوسف عند البدء بالمعالجة و يمكن أن يحدث بعد عدة سنوات من المعالجة </a:t>
            </a:r>
          </a:p>
          <a:p>
            <a:pPr marL="0" indent="0" algn="r">
              <a:buNone/>
            </a:pPr>
            <a:r>
              <a:rPr lang="ar-SY" dirty="0" smtClean="0"/>
              <a:t>-إسهال ، فرط تصبّغ في الأظافر </a:t>
            </a:r>
            <a:r>
              <a:rPr lang="ar-SY" dirty="0" err="1" smtClean="0"/>
              <a:t>والثنيات</a:t>
            </a:r>
            <a:r>
              <a:rPr lang="ar-SY" dirty="0" smtClean="0"/>
              <a:t> الجلدية ، توهّج بالوجه ، توهج على مسير الوريد الذي يحقن فيه الدواء ، طفح جلدي ، التهاب ملتحمة ، دماع ، تلون البول بالأحمر </a:t>
            </a:r>
          </a:p>
          <a:p>
            <a:pPr marL="0" indent="0" algn="r">
              <a:buNone/>
            </a:pPr>
            <a:r>
              <a:rPr lang="ar-SY" dirty="0" smtClean="0"/>
              <a:t>-نادراً : انحلال </a:t>
            </a:r>
            <a:r>
              <a:rPr lang="ar-SY" dirty="0" err="1" smtClean="0"/>
              <a:t>الفيبرين</a:t>
            </a:r>
            <a:r>
              <a:rPr lang="ar-SY" dirty="0" smtClean="0"/>
              <a:t> ، ضعف عضلي ، حمّى ، قشعريرة ،تأق </a:t>
            </a:r>
          </a:p>
          <a:p>
            <a:pPr marL="0" indent="0" algn="r">
              <a:buNone/>
            </a:pPr>
            <a:r>
              <a:rPr lang="ar-SY" dirty="0" smtClean="0"/>
              <a:t>*يجب أن يعطى الدواء </a:t>
            </a:r>
            <a:r>
              <a:rPr lang="ar-SY" dirty="0" err="1" smtClean="0"/>
              <a:t>دفش</a:t>
            </a:r>
            <a:r>
              <a:rPr lang="ar-SY" dirty="0" smtClean="0"/>
              <a:t> بطيء في وريد كبير</a:t>
            </a:r>
          </a:p>
          <a:p>
            <a:pPr marL="0" indent="0" algn="r">
              <a:buNone/>
            </a:pPr>
            <a:r>
              <a:rPr lang="ar-SY" dirty="0" smtClean="0"/>
              <a:t>*يجب ألا يعطى الدواء عند المرضى الذين يعانون من قصور قلب احتقاني لأي سبب كان  </a:t>
            </a:r>
          </a:p>
          <a:p>
            <a:pPr marL="0" indent="0" algn="r">
              <a:buNone/>
            </a:pPr>
            <a:r>
              <a:rPr lang="ar-SY" dirty="0" smtClean="0"/>
              <a:t>*كما تعدّل جرعة الدواء حسب أرقام </a:t>
            </a:r>
            <a:r>
              <a:rPr lang="ar-SY" dirty="0" err="1" smtClean="0"/>
              <a:t>البيليروبين</a:t>
            </a:r>
            <a:endParaRPr lang="ar-SY" dirty="0" smtClean="0"/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897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514350" indent="-514350">
              <a:buNone/>
            </a:pP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5) Doxorubicin liposomal (</a:t>
            </a:r>
            <a:r>
              <a:rPr lang="en-US" u="sng" dirty="0" err="1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caylex</a:t>
            </a: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)</a:t>
            </a:r>
          </a:p>
          <a:p>
            <a:r>
              <a:rPr lang="en-US" sz="3400" i="1" u="sng" dirty="0" smtClean="0"/>
              <a:t>Indications</a:t>
            </a:r>
            <a:r>
              <a:rPr lang="en-US" dirty="0" smtClean="0"/>
              <a:t> : </a:t>
            </a:r>
            <a:r>
              <a:rPr lang="en-US" dirty="0" err="1" smtClean="0"/>
              <a:t>kaposi</a:t>
            </a:r>
            <a:r>
              <a:rPr lang="en-US" dirty="0" smtClean="0"/>
              <a:t> sarcoma with AIDS , Ovarian carcinoma , myeloma </a:t>
            </a:r>
          </a:p>
          <a:p>
            <a:r>
              <a:rPr lang="en-US" sz="3400" i="1" u="sng" dirty="0" smtClean="0"/>
              <a:t>Pharmacology </a:t>
            </a:r>
            <a:r>
              <a:rPr lang="en-US" dirty="0" smtClean="0"/>
              <a:t>: Doxorubicin is encapsulated in long circulating liposomes , the plasma </a:t>
            </a:r>
            <a:r>
              <a:rPr lang="en-US" dirty="0" err="1" smtClean="0"/>
              <a:t>clearence</a:t>
            </a:r>
            <a:r>
              <a:rPr lang="en-US" dirty="0" smtClean="0"/>
              <a:t> is slower than standard Doxorubicin</a:t>
            </a:r>
          </a:p>
          <a:p>
            <a:r>
              <a:rPr lang="en-US" sz="3400" i="1" u="sng" dirty="0" smtClean="0"/>
              <a:t>Toxicity </a:t>
            </a:r>
            <a:r>
              <a:rPr lang="en-US" dirty="0" smtClean="0"/>
              <a:t>: </a:t>
            </a:r>
            <a:r>
              <a:rPr lang="en-US" dirty="0" err="1" smtClean="0"/>
              <a:t>hematosuppression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Common : </a:t>
            </a:r>
            <a:r>
              <a:rPr lang="ar-SY" dirty="0" smtClean="0"/>
              <a:t>تعب ، التهاب مخاطيات ، غثيان ، </a:t>
            </a:r>
            <a:r>
              <a:rPr lang="ar-SY" dirty="0" err="1" smtClean="0"/>
              <a:t>إقياء</a:t>
            </a:r>
            <a:r>
              <a:rPr lang="ar-SY" dirty="0" smtClean="0"/>
              <a:t> ، فقدان أشعار ، قشعريرة ، انتفاخ بالوجه ، صداع ، هبوط ضغط ، ضيق نفس وعندها يجب إيقاف المعالجة                        </a:t>
            </a:r>
          </a:p>
        </p:txBody>
      </p:sp>
    </p:spTree>
    <p:extLst>
      <p:ext uri="{BB962C8B-B14F-4D97-AF65-F5344CB8AC3E}">
        <p14:creationId xmlns="" xmlns:p14="http://schemas.microsoft.com/office/powerpoint/2010/main" val="16827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 algn="r">
              <a:buNone/>
            </a:pPr>
            <a:r>
              <a:rPr lang="ar-SY" dirty="0" smtClean="0"/>
              <a:t>-تقرّح والتهاب جلد حمامي و تقشّر في اليدين والقدمين مع ألم و احمرار </a:t>
            </a:r>
          </a:p>
          <a:p>
            <a:pPr marL="0" indent="0" algn="r">
              <a:buNone/>
            </a:pPr>
            <a:r>
              <a:rPr lang="ar-SY" dirty="0" smtClean="0"/>
              <a:t>-التهاب عضلة قلبية في الجرعات التراكمية أكثر من 400 ملغ / م3 </a:t>
            </a:r>
          </a:p>
          <a:p>
            <a:pPr marL="0" indent="0" algn="r">
              <a:buNone/>
            </a:pPr>
            <a:r>
              <a:rPr lang="ar-SY" smtClean="0"/>
              <a:t>-ألم </a:t>
            </a:r>
            <a:r>
              <a:rPr lang="ar-SY" dirty="0" smtClean="0"/>
              <a:t>مكان الحقن ، حمى ، وهن ، تلون البول بالأحمر </a:t>
            </a:r>
            <a:r>
              <a:rPr lang="ar-SY" smtClean="0"/>
              <a:t/>
            </a:r>
            <a:br>
              <a:rPr lang="ar-SY" smtClean="0"/>
            </a:br>
            <a:r>
              <a:rPr lang="ar-SY" smtClean="0"/>
              <a:t>-نادراً </a:t>
            </a:r>
            <a:r>
              <a:rPr lang="ar-SY" dirty="0" smtClean="0"/>
              <a:t>: تأق ، يرقان ، فرط سكر الدم ، التهاب عصب </a:t>
            </a:r>
            <a:r>
              <a:rPr lang="ar-SY" smtClean="0"/>
              <a:t>بصري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2113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1371600"/>
          </a:xfrm>
        </p:spPr>
        <p:txBody>
          <a:bodyPr/>
          <a:lstStyle/>
          <a:p>
            <a:pPr marL="514350" indent="-514350">
              <a:buNone/>
            </a:pP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6) </a:t>
            </a:r>
            <a:r>
              <a:rPr lang="en-US" u="sng" dirty="0" err="1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Epirubicine</a:t>
            </a: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 :</a:t>
            </a:r>
          </a:p>
          <a:p>
            <a:pPr algn="r">
              <a:buNone/>
            </a:pPr>
            <a:r>
              <a:rPr lang="ar-EG" dirty="0" smtClean="0"/>
              <a:t>                 وهو مشتق من ال  </a:t>
            </a:r>
            <a:r>
              <a:rPr lang="en-US" dirty="0" smtClean="0"/>
              <a:t> </a:t>
            </a:r>
            <a:r>
              <a:rPr lang="ar-EG" dirty="0" smtClean="0"/>
              <a:t>مماثل لل 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57800" y="893802"/>
            <a:ext cx="3048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/>
              <a:t>Doxorubicine</a:t>
            </a:r>
            <a:r>
              <a:rPr lang="en-US" sz="3000" dirty="0" smtClean="0"/>
              <a:t> </a:t>
            </a:r>
            <a:endParaRPr lang="en-US" sz="30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914400"/>
            <a:ext cx="3048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/>
              <a:t>Daunorubicine</a:t>
            </a:r>
            <a:r>
              <a:rPr lang="en-US" sz="3000" dirty="0" smtClean="0"/>
              <a:t> </a:t>
            </a:r>
            <a:endParaRPr lang="en-US" sz="30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447800"/>
            <a:ext cx="8305800" cy="361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400" i="1" u="sng" dirty="0" smtClean="0"/>
              <a:t>Indication</a:t>
            </a:r>
            <a:r>
              <a:rPr lang="en-US" sz="3000" dirty="0" smtClean="0"/>
              <a:t> : Breast and Gastric cancers</a:t>
            </a:r>
          </a:p>
          <a:p>
            <a:pPr>
              <a:buFont typeface="Arial" pitchFamily="34" charset="0"/>
              <a:buChar char="•"/>
            </a:pPr>
            <a:r>
              <a:rPr lang="en-US" sz="3400" i="1" u="sng" dirty="0" smtClean="0"/>
              <a:t>Pharmacology </a:t>
            </a:r>
            <a:r>
              <a:rPr lang="en-US" sz="3000" dirty="0" smtClean="0"/>
              <a:t>: like </a:t>
            </a:r>
            <a:r>
              <a:rPr lang="en-US" sz="3000" dirty="0" err="1" smtClean="0"/>
              <a:t>Doxorubicine</a:t>
            </a:r>
            <a:r>
              <a:rPr lang="en-US" sz="3000" dirty="0" smtClean="0"/>
              <a:t> </a:t>
            </a:r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400" i="1" u="sng" dirty="0" smtClean="0"/>
              <a:t>Toxicity : </a:t>
            </a:r>
          </a:p>
          <a:p>
            <a:pPr algn="r"/>
            <a:r>
              <a:rPr lang="ar-EG" sz="3000" dirty="0" smtClean="0"/>
              <a:t>مماثل لل                      ولكن مع معدل أعلى للغثيان و الإقياء </a:t>
            </a:r>
          </a:p>
          <a:p>
            <a:pPr algn="r"/>
            <a:r>
              <a:rPr lang="ar-EG" sz="3000" dirty="0" smtClean="0"/>
              <a:t>يزداد خطر حدوث اعتلال قلبي عندما يتجاوز معدّل الجرعات التراكمية لل 900 ملغ / م3 </a:t>
            </a:r>
          </a:p>
          <a:p>
            <a:pPr algn="r"/>
            <a:r>
              <a:rPr lang="ar-EG" sz="3000" dirty="0" smtClean="0"/>
              <a:t>* إعطاء وريدي خلال 5 دقائق </a:t>
            </a:r>
            <a:r>
              <a:rPr lang="en-US" sz="3000" dirty="0" smtClean="0"/>
              <a:t> </a:t>
            </a:r>
            <a:endParaRPr lang="en-US" sz="30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0" y="3103602"/>
            <a:ext cx="3048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/>
              <a:t>Doxorubicine</a:t>
            </a:r>
            <a:r>
              <a:rPr lang="en-US" sz="3000" dirty="0" smtClean="0"/>
              <a:t> 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514350" indent="-514350">
              <a:buNone/>
            </a:pP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7) </a:t>
            </a:r>
            <a:r>
              <a:rPr lang="en-US" u="sng" dirty="0" err="1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Idarubicine</a:t>
            </a: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 : </a:t>
            </a:r>
          </a:p>
          <a:p>
            <a:r>
              <a:rPr lang="en-US" sz="3400" i="1" u="sng" dirty="0" smtClean="0"/>
              <a:t>Indication</a:t>
            </a:r>
            <a:r>
              <a:rPr lang="en-US" dirty="0" smtClean="0"/>
              <a:t> : Acute Leukemia </a:t>
            </a:r>
          </a:p>
          <a:p>
            <a:r>
              <a:rPr lang="en-US" sz="3400" i="1" u="sng" dirty="0" smtClean="0"/>
              <a:t>Pharmacology</a:t>
            </a:r>
            <a:r>
              <a:rPr lang="en-US" dirty="0" smtClean="0"/>
              <a:t> : </a:t>
            </a:r>
            <a:endParaRPr lang="ar-EG" dirty="0" smtClean="0"/>
          </a:p>
          <a:p>
            <a:pPr algn="r">
              <a:buNone/>
            </a:pPr>
            <a:r>
              <a:rPr lang="ar-EG" dirty="0" smtClean="0"/>
              <a:t>مماثل لل                       وهو أفضل في القبط و   الامتصاص من بقية                       وهو بشكل عام مماثل لل                        </a:t>
            </a:r>
          </a:p>
          <a:p>
            <a:r>
              <a:rPr lang="en-US" sz="3400" i="1" u="sng" dirty="0" smtClean="0"/>
              <a:t>Toxicity</a:t>
            </a:r>
            <a:r>
              <a:rPr lang="en-US" dirty="0" smtClean="0"/>
              <a:t> : same as </a:t>
            </a:r>
            <a:r>
              <a:rPr lang="en-US" dirty="0" err="1" smtClean="0"/>
              <a:t>Doxorubicine</a:t>
            </a:r>
            <a:r>
              <a:rPr lang="en-US" dirty="0" smtClean="0"/>
              <a:t> </a:t>
            </a:r>
          </a:p>
          <a:p>
            <a:pPr algn="r">
              <a:buNone/>
            </a:pPr>
            <a:r>
              <a:rPr lang="ar-EG" dirty="0" smtClean="0"/>
              <a:t>التثبيط النقوي شائع فيه و هو أقل سمية قلبية ولكن تجب المراقبة للوظيفة القلبية </a:t>
            </a:r>
          </a:p>
          <a:p>
            <a:pPr algn="r">
              <a:buNone/>
            </a:pPr>
            <a:r>
              <a:rPr lang="ar-EG" dirty="0" smtClean="0"/>
              <a:t>* تسريب وريدي لمدة 15 دقيقة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53000" y="2036802"/>
            <a:ext cx="3048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/>
              <a:t>Daunorubicine</a:t>
            </a:r>
            <a:r>
              <a:rPr lang="en-US" sz="3000" dirty="0" smtClean="0"/>
              <a:t> </a:t>
            </a:r>
            <a:endParaRPr lang="en-US" sz="3000" dirty="0"/>
          </a:p>
        </p:txBody>
      </p:sp>
      <p:sp>
        <p:nvSpPr>
          <p:cNvPr id="6" name="TextBox 5"/>
          <p:cNvSpPr txBox="1"/>
          <p:nvPr/>
        </p:nvSpPr>
        <p:spPr>
          <a:xfrm>
            <a:off x="3581400" y="2514600"/>
            <a:ext cx="3048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/>
              <a:t>Anthracycline</a:t>
            </a:r>
            <a:r>
              <a:rPr lang="en-US" sz="3000" dirty="0" smtClean="0"/>
              <a:t> </a:t>
            </a:r>
            <a:endParaRPr lang="en-US" sz="3000" dirty="0"/>
          </a:p>
        </p:txBody>
      </p:sp>
      <p:sp>
        <p:nvSpPr>
          <p:cNvPr id="7" name="TextBox 6"/>
          <p:cNvSpPr txBox="1"/>
          <p:nvPr/>
        </p:nvSpPr>
        <p:spPr>
          <a:xfrm>
            <a:off x="5181600" y="3027402"/>
            <a:ext cx="3048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/>
              <a:t>Doxorubicine</a:t>
            </a:r>
            <a:r>
              <a:rPr lang="en-US" sz="3000" dirty="0" smtClean="0"/>
              <a:t> 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8) </a:t>
            </a:r>
            <a:r>
              <a:rPr lang="en-US" u="sng" dirty="0" err="1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Mitomycin</a:t>
            </a: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 : </a:t>
            </a:r>
          </a:p>
          <a:p>
            <a:r>
              <a:rPr lang="en-US" sz="3400" i="1" u="sng" dirty="0" smtClean="0"/>
              <a:t>Indication</a:t>
            </a:r>
            <a:r>
              <a:rPr lang="en-US" dirty="0" smtClean="0"/>
              <a:t> : </a:t>
            </a:r>
            <a:r>
              <a:rPr lang="en-US" dirty="0" err="1" smtClean="0"/>
              <a:t>Adenocarcinoma</a:t>
            </a:r>
            <a:r>
              <a:rPr lang="en-US" dirty="0" smtClean="0"/>
              <a:t> of the stomach or Pancreas </a:t>
            </a:r>
          </a:p>
          <a:p>
            <a:pPr algn="r"/>
            <a:r>
              <a:rPr lang="en-US" sz="3400" i="1" u="sng" dirty="0" smtClean="0"/>
              <a:t>Pharmacology :</a:t>
            </a:r>
            <a:r>
              <a:rPr lang="en-US" dirty="0" smtClean="0"/>
              <a:t> </a:t>
            </a:r>
            <a:r>
              <a:rPr lang="ar-EG" dirty="0" smtClean="0"/>
              <a:t>بعد التفعيل داخل الخلوي يعمل بطريقة مماثلة للعوامل المؤلكلة </a:t>
            </a:r>
          </a:p>
          <a:p>
            <a:pPr algn="r">
              <a:buNone/>
            </a:pPr>
            <a:r>
              <a:rPr lang="ar-EG" dirty="0" smtClean="0"/>
              <a:t>-</a:t>
            </a:r>
            <a:r>
              <a:rPr lang="ar-SY" dirty="0" smtClean="0"/>
              <a:t>يستقلب في الكبد عبر </a:t>
            </a:r>
            <a:r>
              <a:rPr lang="ar-EG" dirty="0" smtClean="0"/>
              <a:t>        و                          </a:t>
            </a:r>
          </a:p>
          <a:p>
            <a:pPr algn="r">
              <a:buNone/>
            </a:pPr>
            <a:r>
              <a:rPr lang="ar-EG" dirty="0" smtClean="0"/>
              <a:t>-يطرح عبر الجهاز الكبدي الصفراوي </a:t>
            </a:r>
          </a:p>
          <a:p>
            <a:pPr marL="457200" indent="-457200"/>
            <a:r>
              <a:rPr lang="en-US" sz="3400" i="1" u="sng" dirty="0" smtClean="0"/>
              <a:t>Toxicity : </a:t>
            </a:r>
          </a:p>
          <a:p>
            <a:pPr algn="r">
              <a:buNone/>
            </a:pPr>
            <a:r>
              <a:rPr lang="ar-EG" dirty="0" smtClean="0"/>
              <a:t>-تثبيط نقوي والذي يمكن أن يكون شديد وطويل الأمد </a:t>
            </a:r>
          </a:p>
          <a:p>
            <a:pPr algn="r">
              <a:buNone/>
            </a:pPr>
            <a:r>
              <a:rPr lang="ar-EG" dirty="0" smtClean="0"/>
              <a:t>-غثيان متوسط الشدة وإقياء ، قهم ، فقدان أشعار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00600" y="3200400"/>
            <a:ext cx="3048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P450</a:t>
            </a:r>
            <a:endParaRPr lang="en-US" sz="30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3200400"/>
            <a:ext cx="3048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DT </a:t>
            </a:r>
            <a:r>
              <a:rPr lang="en-US" sz="3000" dirty="0" err="1" smtClean="0"/>
              <a:t>diaphoras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 fontScale="92500" lnSpcReduction="10000"/>
          </a:bodyPr>
          <a:lstStyle/>
          <a:p>
            <a:pPr algn="r">
              <a:buNone/>
            </a:pPr>
            <a:r>
              <a:rPr lang="ar-EG" dirty="0" smtClean="0"/>
              <a:t>-توسّف جلدي ، نخر جلدي و تقرحات في حال تسرّب الدواء خارج الوريد ممكن أن يتظاهر بعد أسابيع أو أشهر من التسرّب ، ويمكن أن يتظاهر في أماكن بعيدة عن الحقن </a:t>
            </a:r>
          </a:p>
          <a:p>
            <a:pPr algn="r">
              <a:buNone/>
            </a:pPr>
            <a:r>
              <a:rPr lang="ar-EG" dirty="0" smtClean="0"/>
              <a:t>-التهاب معدة ، طفح جلدي ، ألم مكان الحقن ، التهاب أوردة ، قصور قلب احتقاني </a:t>
            </a:r>
          </a:p>
          <a:p>
            <a:pPr algn="r">
              <a:buNone/>
            </a:pPr>
            <a:r>
              <a:rPr lang="ar-EG" dirty="0" smtClean="0"/>
              <a:t>-متلازمة انحلالية يوريميائية: تظهر بعد 6 أشهر من المعالجة أو عندما تصبح الجرعات التراكمية أكثر من 60 ملغ ، وإن نقل الدم في هذه الحالة يمكن أن يعطي أعراض أسوأ ، من الممكن أن نحتاج لإجراء فصادة البلازما </a:t>
            </a:r>
          </a:p>
          <a:p>
            <a:pPr algn="r">
              <a:buNone/>
            </a:pPr>
            <a:r>
              <a:rPr lang="ar-EG" dirty="0" smtClean="0"/>
              <a:t>-نادراً : سوء وظيفة كلوية و كبدية (تراكمي) ، تنميل ، تغيّم رؤية و حمّى</a:t>
            </a:r>
          </a:p>
          <a:p>
            <a:pPr algn="r">
              <a:buNone/>
            </a:pPr>
            <a:r>
              <a:rPr lang="ar-EG" dirty="0" smtClean="0"/>
              <a:t> * تنقص الجرعة ل 50 % أو 75 % عند المرضى الذين تلقّوا معالجة شعاعية سابقة أو طوّروا تثبيط نقوي ، ك ب أقل من 2000 وعند سوء الوظيفة الكبدية </a:t>
            </a:r>
          </a:p>
          <a:p>
            <a:pPr algn="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382000" cy="6126163"/>
          </a:xfrm>
        </p:spPr>
        <p:txBody>
          <a:bodyPr/>
          <a:lstStyle/>
          <a:p>
            <a:pPr marL="514350" indent="-514350">
              <a:buNone/>
            </a:pP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9)</a:t>
            </a:r>
            <a:r>
              <a:rPr lang="en-US" u="sng" dirty="0" err="1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Mitoxantronate</a:t>
            </a: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(</a:t>
            </a:r>
            <a:r>
              <a:rPr lang="en-US" u="sng" dirty="0" err="1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Novantrone</a:t>
            </a: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):</a:t>
            </a:r>
          </a:p>
          <a:p>
            <a:r>
              <a:rPr lang="en-US" sz="3400" i="1" u="sng" dirty="0" smtClean="0"/>
              <a:t>Indication: </a:t>
            </a:r>
            <a:r>
              <a:rPr lang="en-US" dirty="0" smtClean="0"/>
              <a:t>Breast ,Prostate cancer , Lymphoma, Acute </a:t>
            </a:r>
            <a:r>
              <a:rPr lang="en-US" dirty="0" err="1" smtClean="0"/>
              <a:t>Lukemia</a:t>
            </a:r>
            <a:endParaRPr lang="en-US" dirty="0" smtClean="0"/>
          </a:p>
          <a:p>
            <a:r>
              <a:rPr lang="en-US" sz="3400" i="1" u="sng" dirty="0" smtClean="0"/>
              <a:t>Pharmacology </a:t>
            </a:r>
            <a:r>
              <a:rPr lang="en-US" dirty="0" smtClean="0"/>
              <a:t>: similar but not identical to </a:t>
            </a:r>
            <a:r>
              <a:rPr lang="en-US" dirty="0" err="1" smtClean="0"/>
              <a:t>Doxorubicine</a:t>
            </a:r>
            <a:endParaRPr lang="en-US" dirty="0" smtClean="0"/>
          </a:p>
          <a:p>
            <a:pPr algn="r">
              <a:buNone/>
            </a:pPr>
            <a:r>
              <a:rPr lang="ar-SY" dirty="0" smtClean="0"/>
              <a:t>- يستقلب في الكبد عبر        و أقل من 1% يطرح عبر البول  فهو يحمل خطر أقل  </a:t>
            </a:r>
            <a:r>
              <a:rPr lang="en-US" dirty="0" err="1" smtClean="0"/>
              <a:t>Anthracycline</a:t>
            </a:r>
            <a:r>
              <a:rPr lang="ar-SY" dirty="0" smtClean="0"/>
              <a:t>-بالمقارنة مع بقية </a:t>
            </a:r>
          </a:p>
          <a:p>
            <a:pPr algn="r">
              <a:buNone/>
            </a:pPr>
            <a:r>
              <a:rPr lang="ar-SY" dirty="0" smtClean="0"/>
              <a:t>للسمية القلبيةوأيضا غثيلن وإقياء أقل و أذية أقل للأوردة عند التسرب خارجها</a:t>
            </a:r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24400" y="3103602"/>
            <a:ext cx="3048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P450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pPr marL="457200" indent="-457200"/>
            <a:r>
              <a:rPr lang="en-US" sz="3400" i="1" u="sng" dirty="0" smtClean="0"/>
              <a:t>Dose limiting:</a:t>
            </a:r>
          </a:p>
          <a:p>
            <a:pPr algn="r">
              <a:buNone/>
            </a:pPr>
            <a:r>
              <a:rPr lang="ar-SY" dirty="0" smtClean="0"/>
              <a:t>-تثبيط نقوي</a:t>
            </a:r>
          </a:p>
          <a:p>
            <a:pPr algn="r">
              <a:buNone/>
            </a:pPr>
            <a:r>
              <a:rPr lang="ar-SY" dirty="0" smtClean="0"/>
              <a:t>-غثيان وإقياء متوسط الشدة ,التهاب مخاطيات,تساقط أشعار(متوسط الشدة)وذمة, تعب,وهن,تلون البول و الصلبة والأصابع باللون الأزرق و فوق مكان الحقن و الذي يمكن أن يستمر ل 48 سا </a:t>
            </a:r>
          </a:p>
          <a:p>
            <a:pPr algn="r">
              <a:buNone/>
            </a:pPr>
            <a:r>
              <a:rPr lang="ar-SY" dirty="0" smtClean="0"/>
              <a:t>-اعتلال قلبي مماثل لكن بنسبة سمية قلبية أقل من نظرائه</a:t>
            </a:r>
          </a:p>
          <a:p>
            <a:pPr algn="r">
              <a:buNone/>
            </a:pPr>
            <a:r>
              <a:rPr lang="ar-SY" dirty="0" smtClean="0"/>
              <a:t>-فرفريات,ارتاع خمائر الكبد,تظاهرات تأقية</a:t>
            </a:r>
          </a:p>
          <a:p>
            <a:pPr algn="r">
              <a:buNone/>
            </a:pPr>
            <a:r>
              <a:rPr lang="ar-SY" dirty="0" smtClean="0"/>
              <a:t>-نادرا : يرقان,سمية رئوية,تأق</a:t>
            </a:r>
          </a:p>
          <a:p>
            <a:pPr algn="r">
              <a:buNone/>
            </a:pPr>
            <a:r>
              <a:rPr lang="ar-SY" dirty="0" smtClean="0"/>
              <a:t>*يسرب الدواء خلال30د و نادرا ما يحدث أذية عند التسرب خارج الوريد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52400"/>
            <a:ext cx="6781800" cy="53340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chemeClr val="tx1"/>
                </a:solidFill>
                <a:latin typeface="Adobe Caslon Pro Bold" pitchFamily="18" charset="0"/>
              </a:rPr>
              <a:t>1-Actinomycin</a:t>
            </a:r>
          </a:p>
          <a:p>
            <a:pPr algn="l"/>
            <a:r>
              <a:rPr lang="en-US" sz="3600" dirty="0" smtClean="0">
                <a:solidFill>
                  <a:schemeClr val="tx1"/>
                </a:solidFill>
                <a:latin typeface="Adobe Caslon Pro Bold" pitchFamily="18" charset="0"/>
              </a:rPr>
              <a:t>2-Bleomycin</a:t>
            </a:r>
          </a:p>
          <a:p>
            <a:pPr algn="l"/>
            <a:r>
              <a:rPr lang="en-US" sz="3600" dirty="0" smtClean="0">
                <a:solidFill>
                  <a:schemeClr val="tx1"/>
                </a:solidFill>
                <a:latin typeface="Adobe Caslon Pro Bold" pitchFamily="18" charset="0"/>
              </a:rPr>
              <a:t>3-Daunorubicin</a:t>
            </a:r>
          </a:p>
          <a:p>
            <a:pPr algn="l"/>
            <a:r>
              <a:rPr lang="en-US" sz="3600" dirty="0" smtClean="0">
                <a:solidFill>
                  <a:schemeClr val="tx1"/>
                </a:solidFill>
                <a:latin typeface="Adobe Caslon Pro Bold" pitchFamily="18" charset="0"/>
              </a:rPr>
              <a:t>4-Doxorubicin</a:t>
            </a:r>
          </a:p>
          <a:p>
            <a:pPr algn="l"/>
            <a:r>
              <a:rPr lang="en-US" sz="3600" dirty="0" smtClean="0">
                <a:solidFill>
                  <a:schemeClr val="tx1"/>
                </a:solidFill>
                <a:latin typeface="Adobe Caslon Pro Bold" pitchFamily="18" charset="0"/>
              </a:rPr>
              <a:t>5-Doxorubicin </a:t>
            </a:r>
            <a:r>
              <a:rPr lang="en-US" sz="3600" dirty="0" err="1" smtClean="0">
                <a:solidFill>
                  <a:schemeClr val="tx1"/>
                </a:solidFill>
                <a:latin typeface="Adobe Caslon Pro Bold" pitchFamily="18" charset="0"/>
              </a:rPr>
              <a:t>Iiposmal</a:t>
            </a:r>
            <a:r>
              <a:rPr lang="en-US" sz="3600" dirty="0" smtClean="0">
                <a:solidFill>
                  <a:schemeClr val="tx1"/>
                </a:solidFill>
                <a:latin typeface="Adobe Caslon Pro Bold" pitchFamily="18" charset="0"/>
              </a:rPr>
              <a:t> (</a:t>
            </a:r>
            <a:r>
              <a:rPr lang="en-US" sz="3600" dirty="0" err="1" smtClean="0">
                <a:solidFill>
                  <a:schemeClr val="tx1"/>
                </a:solidFill>
                <a:latin typeface="Adobe Caslon Pro Bold" pitchFamily="18" charset="0"/>
              </a:rPr>
              <a:t>caelyx</a:t>
            </a:r>
            <a:r>
              <a:rPr lang="en-US" sz="3600" dirty="0" smtClean="0">
                <a:solidFill>
                  <a:schemeClr val="tx1"/>
                </a:solidFill>
                <a:latin typeface="Adobe Caslon Pro Bold" pitchFamily="18" charset="0"/>
              </a:rPr>
              <a:t>)</a:t>
            </a:r>
          </a:p>
          <a:p>
            <a:pPr algn="l"/>
            <a:r>
              <a:rPr lang="en-US" sz="3600" dirty="0" smtClean="0">
                <a:solidFill>
                  <a:schemeClr val="tx1"/>
                </a:solidFill>
                <a:latin typeface="Adobe Caslon Pro Bold" pitchFamily="18" charset="0"/>
              </a:rPr>
              <a:t>6-Epirubicin</a:t>
            </a:r>
          </a:p>
          <a:p>
            <a:pPr algn="l"/>
            <a:r>
              <a:rPr lang="en-US" sz="3600" dirty="0" smtClean="0">
                <a:solidFill>
                  <a:schemeClr val="tx1"/>
                </a:solidFill>
                <a:latin typeface="Adobe Caslon Pro Bold" pitchFamily="18" charset="0"/>
              </a:rPr>
              <a:t>7-Idarubicin</a:t>
            </a:r>
          </a:p>
          <a:p>
            <a:pPr algn="l"/>
            <a:r>
              <a:rPr lang="en-US" sz="3600" dirty="0" smtClean="0">
                <a:solidFill>
                  <a:schemeClr val="tx1"/>
                </a:solidFill>
                <a:latin typeface="Adobe Caslon Pro Bold" pitchFamily="18" charset="0"/>
              </a:rPr>
              <a:t>8- </a:t>
            </a:r>
            <a:r>
              <a:rPr lang="en-US" sz="3600" dirty="0" err="1" smtClean="0">
                <a:solidFill>
                  <a:schemeClr val="tx1"/>
                </a:solidFill>
                <a:latin typeface="Adobe Caslon Pro Bold" pitchFamily="18" charset="0"/>
              </a:rPr>
              <a:t>Mitomycin</a:t>
            </a:r>
            <a:endParaRPr lang="en-US" sz="3600" dirty="0" smtClean="0">
              <a:solidFill>
                <a:schemeClr val="tx1"/>
              </a:solidFill>
              <a:latin typeface="Adobe Caslon Pro Bold" pitchFamily="18" charset="0"/>
            </a:endParaRPr>
          </a:p>
          <a:p>
            <a:pPr algn="l"/>
            <a:r>
              <a:rPr lang="en-US" sz="3600" dirty="0" smtClean="0">
                <a:solidFill>
                  <a:schemeClr val="tx1"/>
                </a:solidFill>
                <a:latin typeface="Adobe Caslon Pro Bold" pitchFamily="18" charset="0"/>
              </a:rPr>
              <a:t>9- </a:t>
            </a:r>
            <a:r>
              <a:rPr lang="en-US" sz="3600" dirty="0" err="1" smtClean="0">
                <a:solidFill>
                  <a:schemeClr val="tx1"/>
                </a:solidFill>
                <a:latin typeface="Adobe Caslon Pro Bold" pitchFamily="18" charset="0"/>
              </a:rPr>
              <a:t>Mitoxantronate</a:t>
            </a:r>
            <a:endParaRPr lang="en-US" sz="3600" dirty="0">
              <a:solidFill>
                <a:schemeClr val="tx1"/>
              </a:solidFill>
              <a:latin typeface="Adobe Caslon Pro Bol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ar-EG" sz="5500" b="1" dirty="0" smtClean="0">
                <a:solidFill>
                  <a:srgbClr val="FF0000"/>
                </a:solidFill>
              </a:rPr>
              <a:t>شكراً لإصغائكم </a:t>
            </a:r>
            <a:endParaRPr lang="en-US" sz="5500" b="1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bored chil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52550" y="1716881"/>
            <a:ext cx="6438900" cy="4292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28600"/>
            <a:ext cx="8686800" cy="50292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4000" b="1" dirty="0" smtClean="0">
                <a:solidFill>
                  <a:srgbClr val="FF0000"/>
                </a:solidFill>
              </a:rPr>
              <a:t>General Pharmacology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They are derived from microorganism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They are cell cycle-nonspecific agents that are especially useful in slow-growing tumors with low </a:t>
            </a:r>
            <a:r>
              <a:rPr lang="en-US" dirty="0" err="1" smtClean="0">
                <a:solidFill>
                  <a:schemeClr val="tx1"/>
                </a:solidFill>
              </a:rPr>
              <a:t>grwoth</a:t>
            </a:r>
            <a:r>
              <a:rPr lang="en-US" dirty="0" smtClean="0">
                <a:solidFill>
                  <a:schemeClr val="tx1"/>
                </a:solidFill>
              </a:rPr>
              <a:t> fraction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Several of these drugs interfere with DNA through intercalation , a reaction where by the drug inserts itself between DNA base pairs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Intercalation with DNA prevents DNA replication and messenger RNA  production or both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228600"/>
            <a:ext cx="9067800" cy="6629400"/>
          </a:xfrm>
        </p:spPr>
        <p:txBody>
          <a:bodyPr>
            <a:normAutofit/>
          </a:bodyPr>
          <a:lstStyle/>
          <a:p>
            <a:pPr marL="514350" indent="-514350" algn="l">
              <a:buFont typeface="Arial" pitchFamily="34" charset="0"/>
              <a:buAutoNum type="arabicParenR"/>
            </a:pPr>
            <a:r>
              <a:rPr lang="en-US" u="sng" dirty="0" err="1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Actinomycin</a:t>
            </a: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 (</a:t>
            </a:r>
            <a:r>
              <a:rPr lang="en-US" u="sng" dirty="0" err="1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Dactinomycin</a:t>
            </a: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 ,</a:t>
            </a:r>
            <a:r>
              <a:rPr lang="en-US" u="sng" dirty="0" err="1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cosmeygen</a:t>
            </a: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) :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i="1" u="sng" dirty="0" smtClean="0">
                <a:solidFill>
                  <a:schemeClr val="tx1"/>
                </a:solidFill>
              </a:rPr>
              <a:t>Indication: 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Trophoplastic</a:t>
            </a:r>
            <a:r>
              <a:rPr lang="en-US" sz="2800" dirty="0" smtClean="0">
                <a:solidFill>
                  <a:schemeClr val="tx1"/>
                </a:solidFill>
              </a:rPr>
              <a:t> neoplasms, sarcoma, testicular carcinoma, </a:t>
            </a:r>
            <a:r>
              <a:rPr lang="en-US" sz="2800" dirty="0" err="1" smtClean="0">
                <a:solidFill>
                  <a:schemeClr val="tx1"/>
                </a:solidFill>
              </a:rPr>
              <a:t>wilms</a:t>
            </a:r>
            <a:r>
              <a:rPr lang="en-US" sz="2800" dirty="0" smtClean="0">
                <a:solidFill>
                  <a:schemeClr val="tx1"/>
                </a:solidFill>
              </a:rPr>
              <a:t>’ tumor.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i="1" u="sng" dirty="0" smtClean="0">
                <a:solidFill>
                  <a:schemeClr val="tx1"/>
                </a:solidFill>
              </a:rPr>
              <a:t>Metabolisms</a:t>
            </a:r>
            <a:r>
              <a:rPr lang="en-US" sz="2800" dirty="0" smtClean="0">
                <a:solidFill>
                  <a:schemeClr val="tx1"/>
                </a:solidFill>
              </a:rPr>
              <a:t>:</a:t>
            </a:r>
            <a:r>
              <a:rPr lang="ar-SY" sz="2800" dirty="0" smtClean="0">
                <a:solidFill>
                  <a:schemeClr val="tx1"/>
                </a:solidFill>
              </a:rPr>
              <a:t>غير معروف ؛يطرح في البول و الصفراء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i="1" u="sng" dirty="0" smtClean="0">
                <a:solidFill>
                  <a:schemeClr val="tx1"/>
                </a:solidFill>
              </a:rPr>
              <a:t>Toxicity: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Dose limiting :</a:t>
            </a:r>
            <a:r>
              <a:rPr lang="ar-SY" sz="2800" dirty="0" smtClean="0">
                <a:solidFill>
                  <a:schemeClr val="tx1"/>
                </a:solidFill>
              </a:rPr>
              <a:t>تثبيط نقوي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Common: </a:t>
            </a:r>
            <a:r>
              <a:rPr lang="ar-SY" sz="2800" dirty="0" smtClean="0">
                <a:solidFill>
                  <a:schemeClr val="tx1"/>
                </a:solidFill>
              </a:rPr>
              <a:t>غثيان ,</a:t>
            </a:r>
            <a:r>
              <a:rPr lang="ar-SY" sz="2800" dirty="0" err="1" smtClean="0">
                <a:solidFill>
                  <a:schemeClr val="tx1"/>
                </a:solidFill>
              </a:rPr>
              <a:t>إقياء</a:t>
            </a:r>
            <a:r>
              <a:rPr lang="ar-SY" sz="2800" dirty="0" smtClean="0">
                <a:solidFill>
                  <a:schemeClr val="tx1"/>
                </a:solidFill>
              </a:rPr>
              <a:t>,(غالباً ما يكون أشد عقب الجرعات اليومية المتتالية و التي تستمر لساعات طويلة).</a:t>
            </a:r>
          </a:p>
          <a:p>
            <a:pPr algn="l"/>
            <a:r>
              <a:rPr lang="ar-SY" sz="2800" dirty="0" smtClean="0">
                <a:solidFill>
                  <a:schemeClr val="tx1"/>
                </a:solidFill>
              </a:rPr>
              <a:t>جلدية: فقدان أشعار , عُد ,التهاب جلد حمامي ,توسف , فرط تصبغ.</a:t>
            </a:r>
          </a:p>
          <a:p>
            <a:pPr algn="l"/>
            <a:r>
              <a:rPr lang="ar-SY" sz="2800" dirty="0" smtClean="0">
                <a:solidFill>
                  <a:schemeClr val="tx1"/>
                </a:solidFill>
              </a:rPr>
              <a:t>إذا تسرب الدواء لتحت الجلد يمكن أن يسبب تنخر , التهابات فموية, التهاب</a:t>
            </a:r>
            <a:r>
              <a:rPr lang="ar-SY" sz="2800" dirty="0">
                <a:solidFill>
                  <a:schemeClr val="tx1"/>
                </a:solidFill>
              </a:rPr>
              <a:t> </a:t>
            </a:r>
            <a:r>
              <a:rPr lang="ar-SY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k</a:t>
            </a:r>
            <a:r>
              <a:rPr lang="ar-SY" sz="2800" dirty="0" smtClean="0">
                <a:solidFill>
                  <a:schemeClr val="tx1"/>
                </a:solidFill>
              </a:rPr>
              <a:t>الشفة ,التهاب </a:t>
            </a:r>
            <a:r>
              <a:rPr lang="ar-SY" sz="2800" dirty="0" err="1">
                <a:solidFill>
                  <a:schemeClr val="tx1"/>
                </a:solidFill>
              </a:rPr>
              <a:t>اللسان</a:t>
            </a:r>
            <a:r>
              <a:rPr lang="ar-SY" sz="2800" dirty="0" err="1" smtClean="0">
                <a:solidFill>
                  <a:schemeClr val="tx1"/>
                </a:solidFill>
              </a:rPr>
              <a:t>,التهاب</a:t>
            </a:r>
            <a:r>
              <a:rPr lang="ar-SY" sz="2800" dirty="0" smtClean="0">
                <a:solidFill>
                  <a:schemeClr val="tx1"/>
                </a:solidFill>
              </a:rPr>
              <a:t> المستقيم, اسهال, تأثير مضاد للفيتامين  </a:t>
            </a:r>
          </a:p>
          <a:p>
            <a:pPr algn="l"/>
            <a:endParaRPr lang="en-US" sz="2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 algn="l"/>
            <a:endParaRPr lang="en-US" sz="2800" dirty="0" smtClean="0">
              <a:solidFill>
                <a:schemeClr val="tx1"/>
              </a:solidFill>
            </a:endParaRPr>
          </a:p>
          <a:p>
            <a:pPr marL="571500" indent="-571500" algn="l">
              <a:buFont typeface="Arial" pitchFamily="34" charset="0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571500" indent="-571500" algn="l">
              <a:buFont typeface="Arial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algn="l"/>
            <a:endParaRPr lang="en-US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433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6200" y="0"/>
            <a:ext cx="9220200" cy="6858000"/>
          </a:xfrm>
        </p:spPr>
        <p:txBody>
          <a:bodyPr/>
          <a:lstStyle/>
          <a:p>
            <a:pPr algn="r"/>
            <a:r>
              <a:rPr lang="ar-SY" dirty="0" smtClean="0">
                <a:solidFill>
                  <a:schemeClr val="tx1"/>
                </a:solidFill>
              </a:rPr>
              <a:t>ارتفاع خمائر الكبد.</a:t>
            </a:r>
          </a:p>
          <a:p>
            <a:pPr algn="r"/>
            <a:r>
              <a:rPr lang="ar-SY" dirty="0" smtClean="0">
                <a:solidFill>
                  <a:schemeClr val="tx1"/>
                </a:solidFill>
              </a:rPr>
              <a:t>بشكل نادر: التهاب كبد , تأق, نقص كلس, خمول.</a:t>
            </a:r>
          </a:p>
          <a:p>
            <a:pPr marL="457200" indent="-457200" algn="r">
              <a:buFontTx/>
              <a:buChar char="-"/>
            </a:pPr>
            <a:r>
              <a:rPr lang="ar-SY" dirty="0" smtClean="0">
                <a:solidFill>
                  <a:schemeClr val="tx1"/>
                </a:solidFill>
              </a:rPr>
              <a:t>-التدبير: التحضير بمضادات </a:t>
            </a:r>
            <a:r>
              <a:rPr lang="ar-SY" dirty="0" err="1" smtClean="0">
                <a:solidFill>
                  <a:schemeClr val="tx1"/>
                </a:solidFill>
              </a:rPr>
              <a:t>الإقياء</a:t>
            </a:r>
            <a:r>
              <a:rPr lang="ar-SY" dirty="0" smtClean="0">
                <a:solidFill>
                  <a:schemeClr val="tx1"/>
                </a:solidFill>
              </a:rPr>
              <a:t>, الاحتياط من التسرب خوفاً من </a:t>
            </a:r>
            <a:r>
              <a:rPr lang="ar-SY" dirty="0" err="1" smtClean="0">
                <a:solidFill>
                  <a:schemeClr val="tx1"/>
                </a:solidFill>
              </a:rPr>
              <a:t>التنخر</a:t>
            </a:r>
            <a:r>
              <a:rPr lang="ar-SY" dirty="0" smtClean="0">
                <a:solidFill>
                  <a:schemeClr val="tx1"/>
                </a:solidFill>
              </a:rPr>
              <a:t>.</a:t>
            </a:r>
          </a:p>
          <a:p>
            <a:pPr algn="r"/>
            <a:r>
              <a:rPr lang="ar-SY" dirty="0" smtClean="0">
                <a:solidFill>
                  <a:schemeClr val="tx1"/>
                </a:solidFill>
              </a:rPr>
              <a:t>تعديل الجرعة بإنقاصها بنسبة 50% عند ضعف الوظيفة الكلوية أو الكبدية. </a:t>
            </a:r>
          </a:p>
          <a:p>
            <a:pPr marL="457200" indent="-457200" algn="r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702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00" y="63500"/>
            <a:ext cx="9093200" cy="6794500"/>
          </a:xfrm>
        </p:spPr>
        <p:txBody>
          <a:bodyPr>
            <a:normAutofit/>
          </a:bodyPr>
          <a:lstStyle/>
          <a:p>
            <a:pPr marL="514350" indent="-514350" algn="l"/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2) </a:t>
            </a:r>
            <a:r>
              <a:rPr lang="en-US" u="sng" dirty="0" err="1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Bleomycin</a:t>
            </a: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: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i="1" u="sng" dirty="0" smtClean="0">
                <a:solidFill>
                  <a:schemeClr val="tx1"/>
                </a:solidFill>
              </a:rPr>
              <a:t>Indication: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Lymphomas, squamous cell carcinoma, testicular carcinoma, malignant effusions.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i="1" u="sng" dirty="0" smtClean="0">
                <a:solidFill>
                  <a:schemeClr val="tx1"/>
                </a:solidFill>
              </a:rPr>
              <a:t>Mechanisms:</a:t>
            </a:r>
          </a:p>
          <a:p>
            <a:pPr algn="r"/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ar-SY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DNA</a:t>
            </a:r>
            <a:r>
              <a:rPr lang="ar-SY" dirty="0" smtClean="0">
                <a:solidFill>
                  <a:schemeClr val="tx1"/>
                </a:solidFill>
              </a:rPr>
              <a:t> الخلايا </a:t>
            </a:r>
            <a:r>
              <a:rPr lang="ar-SY" dirty="0" err="1" smtClean="0">
                <a:solidFill>
                  <a:schemeClr val="tx1"/>
                </a:solidFill>
              </a:rPr>
              <a:t>الورمية</a:t>
            </a:r>
            <a:r>
              <a:rPr lang="ar-SY" dirty="0" smtClean="0">
                <a:solidFill>
                  <a:schemeClr val="tx1"/>
                </a:solidFill>
              </a:rPr>
              <a:t> و تثبيط اصطناع ال </a:t>
            </a:r>
            <a:r>
              <a:rPr lang="en-US" dirty="0" smtClean="0">
                <a:solidFill>
                  <a:schemeClr val="tx1"/>
                </a:solidFill>
              </a:rPr>
              <a:t>DNA </a:t>
            </a:r>
            <a:r>
              <a:rPr lang="ar-SY" dirty="0" smtClean="0">
                <a:solidFill>
                  <a:schemeClr val="tx1"/>
                </a:solidFill>
              </a:rPr>
              <a:t>الارتباط إلى </a:t>
            </a:r>
          </a:p>
          <a:p>
            <a:pPr algn="r"/>
            <a:r>
              <a:rPr lang="ar-SY" dirty="0" smtClean="0">
                <a:solidFill>
                  <a:schemeClr val="tx1"/>
                </a:solidFill>
              </a:rPr>
              <a:t> والبروتينات كما تعمل على إحداث </a:t>
            </a:r>
            <a:r>
              <a:rPr lang="ar-SY" dirty="0" err="1" smtClean="0">
                <a:solidFill>
                  <a:schemeClr val="tx1"/>
                </a:solidFill>
              </a:rPr>
              <a:t>تكسرات</a:t>
            </a:r>
            <a:r>
              <a:rPr lang="ar-SY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RNA</a:t>
            </a:r>
            <a:r>
              <a:rPr lang="ar-SY" dirty="0" smtClean="0">
                <a:solidFill>
                  <a:schemeClr val="tx1"/>
                </a:solidFill>
              </a:rPr>
              <a:t>ال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ar-SY" dirty="0" smtClean="0">
                <a:solidFill>
                  <a:schemeClr val="tx1"/>
                </a:solidFill>
              </a:rPr>
              <a:t> و إنقاص امتداد  </a:t>
            </a:r>
            <a:r>
              <a:rPr lang="en-US" dirty="0" smtClean="0">
                <a:solidFill>
                  <a:schemeClr val="tx1"/>
                </a:solidFill>
              </a:rPr>
              <a:t>DNA</a:t>
            </a:r>
            <a:r>
              <a:rPr lang="ar-SY" dirty="0" smtClean="0">
                <a:solidFill>
                  <a:schemeClr val="tx1"/>
                </a:solidFill>
              </a:rPr>
              <a:t> عبر جذور حرة في الجسم و تثبيط إصلاح ال </a:t>
            </a:r>
            <a:r>
              <a:rPr lang="en-US" dirty="0" smtClean="0">
                <a:solidFill>
                  <a:schemeClr val="tx1"/>
                </a:solidFill>
              </a:rPr>
              <a:t>DNA</a:t>
            </a:r>
            <a:r>
              <a:rPr lang="ar-SY" dirty="0" smtClean="0">
                <a:solidFill>
                  <a:schemeClr val="tx1"/>
                </a:solidFill>
              </a:rPr>
              <a:t>في شق</a:t>
            </a:r>
          </a:p>
          <a:p>
            <a:pPr algn="r"/>
            <a:r>
              <a:rPr lang="ar-SY" dirty="0" smtClean="0">
                <a:solidFill>
                  <a:schemeClr val="tx1"/>
                </a:solidFill>
              </a:rPr>
              <a:t>عبر تثبيط أنزيمات الإصلاح.</a:t>
            </a:r>
          </a:p>
          <a:p>
            <a:pPr algn="r"/>
            <a:r>
              <a:rPr lang="en-US" dirty="0" smtClean="0">
                <a:solidFill>
                  <a:schemeClr val="tx1"/>
                </a:solidFill>
              </a:rPr>
              <a:t>. G1,S ,M</a:t>
            </a:r>
            <a:r>
              <a:rPr lang="ar-SY" dirty="0" smtClean="0">
                <a:solidFill>
                  <a:schemeClr val="tx1"/>
                </a:solidFill>
              </a:rPr>
              <a:t> و بشكل أقل في ال </a:t>
            </a:r>
            <a:r>
              <a:rPr lang="en-US" dirty="0" smtClean="0">
                <a:solidFill>
                  <a:schemeClr val="tx1"/>
                </a:solidFill>
              </a:rPr>
              <a:t>G2</a:t>
            </a:r>
            <a:r>
              <a:rPr lang="ar-SY" dirty="0" smtClean="0">
                <a:solidFill>
                  <a:schemeClr val="tx1"/>
                </a:solidFill>
              </a:rPr>
              <a:t>يؤثر بشكل أساسي في ال</a:t>
            </a: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i="1" u="sng" dirty="0" smtClean="0">
                <a:solidFill>
                  <a:schemeClr val="tx1"/>
                </a:solidFill>
              </a:rPr>
              <a:t>Metabolism:</a:t>
            </a:r>
          </a:p>
          <a:p>
            <a:pPr algn="r"/>
            <a:r>
              <a:rPr lang="ar-SY" dirty="0" smtClean="0">
                <a:solidFill>
                  <a:schemeClr val="tx1"/>
                </a:solidFill>
              </a:rPr>
              <a:t>يطرح في البول.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328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700"/>
            <a:ext cx="9144000" cy="676910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3400" i="1" u="sng" dirty="0" smtClean="0">
                <a:solidFill>
                  <a:schemeClr val="tx1"/>
                </a:solidFill>
              </a:rPr>
              <a:t>Toxicity:</a:t>
            </a:r>
          </a:p>
          <a:p>
            <a:pPr algn="r"/>
            <a:r>
              <a:rPr lang="en-US" dirty="0" smtClean="0">
                <a:solidFill>
                  <a:schemeClr val="tx1"/>
                </a:solidFill>
              </a:rPr>
              <a:t>Dose limiting: </a:t>
            </a:r>
            <a:r>
              <a:rPr lang="ar-SY" dirty="0" smtClean="0">
                <a:solidFill>
                  <a:schemeClr val="tx1"/>
                </a:solidFill>
              </a:rPr>
              <a:t>التهاب رئة, ضيق نفس, سعال جاف, </a:t>
            </a:r>
            <a:r>
              <a:rPr lang="ar-SY" dirty="0" err="1" smtClean="0">
                <a:solidFill>
                  <a:schemeClr val="tx1"/>
                </a:solidFill>
              </a:rPr>
              <a:t>خراخر</a:t>
            </a:r>
            <a:r>
              <a:rPr lang="ar-SY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CO</a:t>
            </a:r>
            <a:r>
              <a:rPr lang="ar-SY" dirty="0" smtClean="0">
                <a:solidFill>
                  <a:schemeClr val="tx1"/>
                </a:solidFill>
              </a:rPr>
              <a:t>ناعمة, تبدلات شعاعية, نقص السعة الحيوية, نقص </a:t>
            </a:r>
            <a:r>
              <a:rPr lang="ar-SY" dirty="0" err="1" smtClean="0">
                <a:solidFill>
                  <a:schemeClr val="tx1"/>
                </a:solidFill>
              </a:rPr>
              <a:t>أكسجة</a:t>
            </a:r>
            <a:r>
              <a:rPr lang="ar-SY" dirty="0" smtClean="0">
                <a:solidFill>
                  <a:schemeClr val="tx1"/>
                </a:solidFill>
              </a:rPr>
              <a:t> , نقص  في الدم قد يكون </a:t>
            </a:r>
            <a:r>
              <a:rPr lang="ar-SY" dirty="0" err="1" smtClean="0">
                <a:solidFill>
                  <a:schemeClr val="tx1"/>
                </a:solidFill>
              </a:rPr>
              <a:t>قاتل,تليف</a:t>
            </a:r>
            <a:r>
              <a:rPr lang="ar-SY" dirty="0" smtClean="0">
                <a:solidFill>
                  <a:schemeClr val="tx1"/>
                </a:solidFill>
              </a:rPr>
              <a:t> رئوي و قصور رئوي يظهر عند 1%  من المرضى الذين تلقوا جرعات تراكمية أكثر من 200 وحدة\م </a:t>
            </a:r>
            <a:r>
              <a:rPr lang="ar-SY" sz="2000" dirty="0" smtClean="0">
                <a:solidFill>
                  <a:schemeClr val="tx1"/>
                </a:solidFill>
              </a:rPr>
              <a:t>2</a:t>
            </a:r>
            <a:r>
              <a:rPr lang="ar-SY" dirty="0">
                <a:solidFill>
                  <a:schemeClr val="tx1"/>
                </a:solidFill>
              </a:rPr>
              <a:t> </a:t>
            </a:r>
            <a:r>
              <a:rPr lang="ar-SY" dirty="0" smtClean="0">
                <a:solidFill>
                  <a:schemeClr val="tx1"/>
                </a:solidFill>
              </a:rPr>
              <a:t>و 10% من المرضى الذين تلقوا جرعات أعلى.</a:t>
            </a:r>
          </a:p>
          <a:p>
            <a:pPr algn="r"/>
            <a:r>
              <a:rPr lang="ar-SY" dirty="0" smtClean="0">
                <a:solidFill>
                  <a:schemeClr val="tx1"/>
                </a:solidFill>
              </a:rPr>
              <a:t>الأعمار المتقدمة : تطور أمراض رئوية و خاصة عند المشاركة بالمعالجة الشعاعية على المنصف , فإنها تظهر السمية الرئوية بشكل أسرع.</a:t>
            </a:r>
          </a:p>
          <a:p>
            <a:pPr algn="r"/>
            <a:r>
              <a:rPr lang="ar-SY" dirty="0" smtClean="0">
                <a:solidFill>
                  <a:schemeClr val="tx1"/>
                </a:solidFill>
              </a:rPr>
              <a:t>- رجفان , قشعريرة ,حمى والتي تظهر بشكل أكثر بعد (4-10 ساعات) من الجرعة .</a:t>
            </a:r>
          </a:p>
          <a:p>
            <a:pPr algn="r"/>
            <a:r>
              <a:rPr lang="ar-SY" dirty="0" smtClean="0">
                <a:solidFill>
                  <a:schemeClr val="tx1"/>
                </a:solidFill>
              </a:rPr>
              <a:t>- زيادة حساسية الورم و الأنسجة الطبيعية للأشعة.</a:t>
            </a:r>
          </a:p>
          <a:p>
            <a:pPr algn="r"/>
            <a:r>
              <a:rPr lang="ar-SY" dirty="0" smtClean="0">
                <a:solidFill>
                  <a:schemeClr val="tx1"/>
                </a:solidFill>
              </a:rPr>
              <a:t>- تظاهرات جلدية: زيادة تصبغ ,تصلب و مضض, تقران في الراحة و الأصابع, حكة وشرى, توسف, فقدان أشعار.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501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324600"/>
          </a:xfrm>
        </p:spPr>
        <p:txBody>
          <a:bodyPr>
            <a:normAutofit fontScale="85000" lnSpcReduction="10000"/>
          </a:bodyPr>
          <a:lstStyle/>
          <a:p>
            <a:pPr algn="r"/>
            <a:r>
              <a:rPr lang="ar-SY" dirty="0" smtClean="0">
                <a:solidFill>
                  <a:schemeClr val="tx1"/>
                </a:solidFill>
              </a:rPr>
              <a:t>- قهم, التهاب أغشية مخاطية, رائحة فم كريهة.</a:t>
            </a:r>
          </a:p>
          <a:p>
            <a:pPr algn="r"/>
            <a:r>
              <a:rPr lang="ar-SY" dirty="0" smtClean="0">
                <a:solidFill>
                  <a:schemeClr val="tx1"/>
                </a:solidFill>
              </a:rPr>
              <a:t>- غثيان, </a:t>
            </a:r>
            <a:r>
              <a:rPr lang="ar-SY" dirty="0" err="1" smtClean="0">
                <a:solidFill>
                  <a:schemeClr val="tx1"/>
                </a:solidFill>
              </a:rPr>
              <a:t>إقياء</a:t>
            </a:r>
            <a:r>
              <a:rPr lang="ar-SY" dirty="0" smtClean="0">
                <a:solidFill>
                  <a:schemeClr val="tx1"/>
                </a:solidFill>
              </a:rPr>
              <a:t>, الشعور بطعم غريب.</a:t>
            </a:r>
          </a:p>
          <a:p>
            <a:pPr algn="r"/>
            <a:r>
              <a:rPr lang="ar-SY" dirty="0" smtClean="0">
                <a:solidFill>
                  <a:schemeClr val="tx1"/>
                </a:solidFill>
              </a:rPr>
              <a:t>- تثبيط نقوي.</a:t>
            </a:r>
          </a:p>
          <a:p>
            <a:pPr algn="r"/>
            <a:r>
              <a:rPr lang="ar-SY" dirty="0" smtClean="0">
                <a:solidFill>
                  <a:schemeClr val="tx1"/>
                </a:solidFill>
              </a:rPr>
              <a:t>- ظاهرة رينو, التهاب أوردة, ألم مكان الحقن.</a:t>
            </a:r>
          </a:p>
          <a:p>
            <a:pPr algn="r"/>
            <a:r>
              <a:rPr lang="ar-SY" dirty="0" smtClean="0">
                <a:solidFill>
                  <a:schemeClr val="tx1"/>
                </a:solidFill>
              </a:rPr>
              <a:t>- نادرة : سمية كبدية, التهاب تامور, التهاب شرايين.</a:t>
            </a:r>
          </a:p>
          <a:p>
            <a:pPr algn="r"/>
            <a:r>
              <a:rPr lang="ar-SY" dirty="0" smtClean="0">
                <a:solidFill>
                  <a:schemeClr val="tx1"/>
                </a:solidFill>
              </a:rPr>
              <a:t>- تأق و خاصة عند مرضى </a:t>
            </a:r>
            <a:r>
              <a:rPr lang="ar-SY" dirty="0" err="1" smtClean="0">
                <a:solidFill>
                  <a:schemeClr val="tx1"/>
                </a:solidFill>
              </a:rPr>
              <a:t>اللمفوما</a:t>
            </a:r>
            <a:r>
              <a:rPr lang="ar-SY" dirty="0" smtClean="0">
                <a:solidFill>
                  <a:schemeClr val="tx1"/>
                </a:solidFill>
              </a:rPr>
              <a:t> كما يمكن أن يسبب تخليط ذهني, ضعف, حمى, قشعريرة.</a:t>
            </a:r>
          </a:p>
          <a:p>
            <a:pPr algn="r"/>
            <a:r>
              <a:rPr lang="ar-SY" dirty="0" smtClean="0">
                <a:solidFill>
                  <a:schemeClr val="tx1"/>
                </a:solidFill>
              </a:rPr>
              <a:t>- قصور كلوي وقصور قلب.</a:t>
            </a:r>
            <a:endParaRPr lang="ar-SY" sz="6600" dirty="0">
              <a:solidFill>
                <a:schemeClr val="tx1"/>
              </a:solidFill>
            </a:endParaRPr>
          </a:p>
          <a:p>
            <a:pPr algn="r"/>
            <a:r>
              <a:rPr lang="ar-SY" dirty="0" smtClean="0">
                <a:solidFill>
                  <a:schemeClr val="tx1"/>
                </a:solidFill>
              </a:rPr>
              <a:t>* يجب ألا يعطى الدواء عند المرضى الذين لديهم أمراض رئوية سادة أو </a:t>
            </a:r>
            <a:r>
              <a:rPr lang="ar-SY" dirty="0" err="1" smtClean="0">
                <a:solidFill>
                  <a:schemeClr val="tx1"/>
                </a:solidFill>
              </a:rPr>
              <a:t>خلالية</a:t>
            </a:r>
            <a:r>
              <a:rPr lang="ar-SY" dirty="0" smtClean="0">
                <a:solidFill>
                  <a:schemeClr val="tx1"/>
                </a:solidFill>
              </a:rPr>
              <a:t> و يجب عدم الاستمرار بإعطاء الدواء عند التهاب الجلد لأنه </a:t>
            </a:r>
          </a:p>
          <a:p>
            <a:pPr algn="r"/>
            <a:r>
              <a:rPr lang="ar-SY" dirty="0" smtClean="0">
                <a:solidFill>
                  <a:schemeClr val="tx1"/>
                </a:solidFill>
              </a:rPr>
              <a:t>قد يؤدي إلى التهاب جلد تقشري قاتل .</a:t>
            </a:r>
          </a:p>
          <a:p>
            <a:pPr algn="r"/>
            <a:r>
              <a:rPr lang="en-US" dirty="0" smtClean="0">
                <a:solidFill>
                  <a:schemeClr val="tx1"/>
                </a:solidFill>
              </a:rPr>
              <a:t>DLCO</a:t>
            </a:r>
            <a:r>
              <a:rPr lang="ar-SY" dirty="0" smtClean="0">
                <a:solidFill>
                  <a:schemeClr val="tx1"/>
                </a:solidFill>
              </a:rPr>
              <a:t>* اختبار وظائف رئة روتيني غير مفيد و بعض الدراسات توصي</a:t>
            </a:r>
            <a:r>
              <a:rPr lang="ar-SY" dirty="0">
                <a:solidFill>
                  <a:schemeClr val="tx1"/>
                </a:solidFill>
              </a:rPr>
              <a:t> بإجراء</a:t>
            </a:r>
            <a:r>
              <a:rPr lang="ar-SY" dirty="0" smtClean="0">
                <a:solidFill>
                  <a:schemeClr val="tx1"/>
                </a:solidFill>
              </a:rPr>
              <a:t>   </a:t>
            </a:r>
          </a:p>
          <a:p>
            <a:pPr algn="r"/>
            <a:r>
              <a:rPr lang="ar-SY" dirty="0" smtClean="0">
                <a:solidFill>
                  <a:schemeClr val="tx1"/>
                </a:solidFill>
              </a:rPr>
              <a:t>- تخفيض الجرعة عند مرضى القصور الكلوي. </a:t>
            </a:r>
          </a:p>
          <a:p>
            <a:pPr algn="r"/>
            <a:r>
              <a:rPr lang="ar-SY" dirty="0" smtClean="0">
                <a:solidFill>
                  <a:schemeClr val="tx1"/>
                </a:solidFill>
              </a:rPr>
              <a:t>تجاوز الجرعة التراكمية أكثر من 400 والبعض يوصي أقل من 300.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ar-SY" dirty="0" smtClean="0">
                <a:solidFill>
                  <a:schemeClr val="tx1"/>
                </a:solidFill>
              </a:rPr>
              <a:t> * تجنب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976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514350" indent="-514350" algn="l"/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3) </a:t>
            </a:r>
            <a:r>
              <a:rPr lang="en-US" u="sng" dirty="0" err="1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Daunorubicin</a:t>
            </a: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 </a:t>
            </a:r>
            <a:r>
              <a:rPr lang="en-US" u="sng" dirty="0" err="1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Hydrochioride</a:t>
            </a: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: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3400" i="1" u="sng" dirty="0" smtClean="0">
                <a:solidFill>
                  <a:schemeClr val="tx1"/>
                </a:solidFill>
              </a:rPr>
              <a:t>Indication </a:t>
            </a:r>
            <a:r>
              <a:rPr lang="en-US" dirty="0" smtClean="0">
                <a:solidFill>
                  <a:schemeClr val="tx1"/>
                </a:solidFill>
              </a:rPr>
              <a:t>: Acute leukemia , Kaposi sarcoma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3400" i="1" u="sng" dirty="0" smtClean="0">
                <a:solidFill>
                  <a:schemeClr val="tx1"/>
                </a:solidFill>
              </a:rPr>
              <a:t>Pharmacology </a:t>
            </a:r>
            <a:r>
              <a:rPr lang="en-US" dirty="0" smtClean="0">
                <a:solidFill>
                  <a:schemeClr val="tx1"/>
                </a:solidFill>
              </a:rPr>
              <a:t>:The same as </a:t>
            </a:r>
            <a:r>
              <a:rPr lang="en-US" dirty="0" err="1" smtClean="0">
                <a:solidFill>
                  <a:schemeClr val="tx1"/>
                </a:solidFill>
              </a:rPr>
              <a:t>Doxorubicine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Excreted through the </a:t>
            </a:r>
            <a:r>
              <a:rPr lang="en-US" dirty="0" err="1" smtClean="0">
                <a:solidFill>
                  <a:schemeClr val="tx1"/>
                </a:solidFill>
              </a:rPr>
              <a:t>hebatobiliary</a:t>
            </a:r>
            <a:r>
              <a:rPr lang="en-US" dirty="0" smtClean="0">
                <a:solidFill>
                  <a:schemeClr val="tx1"/>
                </a:solidFill>
              </a:rPr>
              <a:t> system with renal </a:t>
            </a:r>
            <a:r>
              <a:rPr lang="en-US" dirty="0" err="1" smtClean="0">
                <a:solidFill>
                  <a:schemeClr val="tx1"/>
                </a:solidFill>
              </a:rPr>
              <a:t>clerance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3400" i="1" u="sng" dirty="0" smtClean="0">
                <a:solidFill>
                  <a:schemeClr val="tx1"/>
                </a:solidFill>
              </a:rPr>
              <a:t>Toxicity</a:t>
            </a:r>
            <a:r>
              <a:rPr lang="en-US" dirty="0" smtClean="0">
                <a:solidFill>
                  <a:schemeClr val="tx1"/>
                </a:solidFill>
              </a:rPr>
              <a:t>: as </a:t>
            </a:r>
            <a:r>
              <a:rPr lang="en-US" dirty="0" err="1" smtClean="0">
                <a:solidFill>
                  <a:schemeClr val="tx1"/>
                </a:solidFill>
              </a:rPr>
              <a:t>Doxorubicine</a:t>
            </a:r>
            <a:r>
              <a:rPr lang="en-US" dirty="0" smtClean="0">
                <a:solidFill>
                  <a:schemeClr val="tx1"/>
                </a:solidFill>
              </a:rPr>
              <a:t> and may cause fatal </a:t>
            </a:r>
            <a:r>
              <a:rPr lang="en-US" dirty="0" err="1" smtClean="0">
                <a:solidFill>
                  <a:schemeClr val="tx1"/>
                </a:solidFill>
              </a:rPr>
              <a:t>cardiopathy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ar-SY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453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</TotalTime>
  <Words>1338</Words>
  <Application>Microsoft Office PowerPoint</Application>
  <PresentationFormat>On-screen Show (4:3)</PresentationFormat>
  <Paragraphs>142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شكراً لإصغائكم </vt:lpstr>
    </vt:vector>
  </TitlesOfParts>
  <Company>By DR.Ahmed Saker 2o1O ;)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abu alshamat</dc:creator>
  <cp:lastModifiedBy>abu alshamat</cp:lastModifiedBy>
  <cp:revision>43</cp:revision>
  <dcterms:created xsi:type="dcterms:W3CDTF">2016-03-27T19:04:19Z</dcterms:created>
  <dcterms:modified xsi:type="dcterms:W3CDTF">2016-03-29T21:08:10Z</dcterms:modified>
</cp:coreProperties>
</file>