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50" r:id="rId2"/>
  </p:sldMasterIdLst>
  <p:notesMasterIdLst>
    <p:notesMasterId r:id="rId41"/>
  </p:notesMasterIdLst>
  <p:sldIdLst>
    <p:sldId id="256" r:id="rId3"/>
    <p:sldId id="306" r:id="rId4"/>
    <p:sldId id="274" r:id="rId5"/>
    <p:sldId id="275" r:id="rId6"/>
    <p:sldId id="307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85" r:id="rId16"/>
    <p:sldId id="309" r:id="rId17"/>
    <p:sldId id="286" r:id="rId18"/>
    <p:sldId id="313" r:id="rId19"/>
    <p:sldId id="288" r:id="rId20"/>
    <p:sldId id="312" r:id="rId21"/>
    <p:sldId id="289" r:id="rId22"/>
    <p:sldId id="290" r:id="rId23"/>
    <p:sldId id="291" r:id="rId24"/>
    <p:sldId id="31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4" r:id="rId37"/>
    <p:sldId id="303" r:id="rId38"/>
    <p:sldId id="305" r:id="rId39"/>
    <p:sldId id="31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45464" autoAdjust="0"/>
  </p:normalViewPr>
  <p:slideViewPr>
    <p:cSldViewPr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28.33333" units="1/cm"/>
          <inkml:channelProperty channel="Y" name="resolution" value="28.33948" units="1/cm"/>
        </inkml:channelProperties>
      </inkml:inkSource>
      <inkml:timestamp xml:id="ts0" timeString="2018-02-09T16:00:14.9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20375 7615,'0'0,"-42"21,42 0,-22-21,22 0,-43 0,22 0,-1 0,-21 0,21 0,-20 0,20 0,-21 0,0 0,0 0,0 0,0 0,0 0,22 0,-1 0,-21 0,21 0,2 0,-2 0,22 0,-22 0,1 0,21 0,-22 0,22 0,-21 0,-1 0,22 0,-21 0,21 0,-22 0,22 0,-22 0,1 0,0 0,21 0,-22 0,1 0,21 0,-22 0,0 0,2 0,-2 0,0 0,1 0,-1 0,22 0,-43 0,43 0,-43 0,21 0,2 0,-2 0,0 0,1 0,-22 0,21 0,1 0,-1 0,0 0,2 0,-2 0,0 0,1 0,-22 0,43 0,-43 0,43 0,-22 0,1 0,0 0,-1 0,0 0,1 0,-1 0,22 0,-42 0,20 0,0 0,-21 0,22 0,-1 0,-21 0,1 0,20 0,0 0,-21 0,22 0,-22 0,0 0,22 0,-1 0,-21 0,0 0,0 0,21 0,1 0,0 0,-1 0,-21 0,0 0,22 0,-1 0,-21 0,22 0,-1 0,-21 0,21 0,1 0,-22 0,21 0,22 0,-43 0,1 0,20 0,-21 0,0 0,22 0,-23 0,23 0,-44 0,23 0,20 0,1 0,-23 0,2 0,20 0,-21 0,22 0,-1 0,-21 0,1 0,20 0,-21 0,-1 0,2 0,20 0,0 0,-42 0,43 0,-1 0,-20 0,-2 0,1 0,0 0,22 0,-23 0,24 0,-24 0,23 0,-22 0,21 0,-21 0,1 0,-2 0,23 0,-22 0,0 0,0 0,0 0,0 0,-1 0,2 0,-23 0,22 0,22 0,-1 0,-42 0,21 0,0 0,0 0,0 0,-22 0,22 0,1 0,-2 0,23 0,-43 0,20 0,2 0,20 0,-21 0,21 0,1 0,-22 0,21 0,-20 0,20 0,-21 0,21 0,-20 0,-2 0,23 0,-22 0,22 0,-44 0,44 0,-1 0,-21 0,0 0,22 0,-1 0,-21 0,22 0,-1 0,0 0,1 0,0 0,-22 0,21 0,0 0,1 0,0 0,-22 0,-1 0,23 0,0 0,-1 0,-21 0,0 0,22 0,-23 0,2 21,-1 0,21-21,1 0,-22 0,21 0,-64 0,65 0,-22 0,-22 0,43 0,-42 0,21 0,1 0,-2 0,1 0,0 0,0 0,21 0,2 0,-24 0,23 0,-1 0,-21 0,0 0,21 0,-20 0,-1 0,0 0,0 0,0 0,0 0,-22 0,23 0,-2 0,2 0,-2 0,-20 0,21 0,21 0,-21 0,1 0,-23 0,22 0,0 0,0 0,0 0,21 0,-20 0,20 0,-43 0,23 0,20 0,0 0,-20 0,20 0,1 0,-23 0,2 0,20 0,0 0,1 0,-1 0,-20 0,20 0,0 0,1 0,-22 0,22 0,-1 0,-21 0,22 0,-1 0,-21 0,22 0,-1 0,-21 0,0 0,22 0,-23 0,2 0,-1 0,21 0,0 0,-42 0,21 0,0 0,22 0,-23 0,-20 0,21 0,1 0,-2 0,1 0,-21 0,20 0,2 0,-1 0,0 0,0 0,-21 0,20 0,1 0,22 0,-22 0,0 0,0 0,0 0,0 0,0 0,21 0,1 0,-1 0,1 0,-1 0,-21 0,21 0,2 0,-2 0,22 0,-43 0,43 0,-43 0,43 0,-21 0,-1 0,0 0,1 0,-22 0,21 0,1 0,-1 0,1 0,0 0,21 0,-44 0,44 0,-21 0,0 0,-1 0,1 0,-1 0,0 0,-20 0,20 0,0 0,1 0,0 0,-1 0,-21 0,21 0,1 0,-22 0,43 0,-43 0,21 0,1 0,0 0,-23 0,23 0,0 0,-1 0,1 0,-23 0,23 0,0 0,-1 0,0 0,1 0,0 0,-1 0,1 0,-23 0,23 0,0 0,-23 0,44 0,-21 0,0 0,-1 0,-21 0,21 0,2 0,-2 0,0 0,1 0,-1 0,22 0,-43 0,43 0,-43 0,43 0,-22 0,-20 0,20 0,1 0,-1 0,22 0,-42 0,42 0,-22 0,22 0,-22 0,1 0,21 0,-22 0,22 0,-21 0,21 0,-22 0,1 0,-1 0,22 0,-22 0,2 0,20 0,-22 0,0 0,1 0,21 0,-22 0,22 0,-21 0,-1 0,22 0,-21 0,21 0,-22 0,22 0,-22 0,2 0,-2 0,0 0,1 0,21 0,-22 0,22 0,-42 0,42 0,-22 0,22 0,-22 0,1 0,21 21,-21 0,-1-21,0 0,22 0,-21 0,21 0,-44 0,44 0,-20 0,-2 0,0 0,22 0,-21 0,-1 0,1 0,21 0,-22 0,22 0,-21 0,-1 0,22 0,-22 0,22 0,-20 0,20 0,-22 0,0 0,22 0,-21 0,21 0,-22 0,1 0,21 0,-21 0,21 0,-22 0,22 0,-22 0,1 0,21 0,-21 0,21 0,-44 0,44 0,-21 0,-1 0,1 0,21 0,-21 0,-1 0,0 0,1 0,21 0,-21 0,-1 0,22 0,-21 0,21 0,-22 0,22 0,-43 0,43 0,-21 0,21 0,-44 0,1 0,22 0,-22 0,0 0,22 0,-1 0,0 0,22 0,-43 0,43 0,-21 0,0-21,-1 21,44-21,-22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28.33333" units="1/cm"/>
          <inkml:channelProperty channel="Y" name="resolution" value="28.33948" units="1/cm"/>
        </inkml:channelProperties>
      </inkml:inkSource>
      <inkml:timestamp xml:id="ts0" timeString="2018-02-09T16:00:14.9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8207 7784,'-22'0,"1"0,-1 0,0 0,-20 0,-1 0,-1 0,2 0,-1 0,0 0,0 0,21 0,-20 0,-2 0,1 0,-43 0,44 0,-23 0,1 0,-1 0,-21 0,22 0,-23 0,1 0,-43 0,43 0,0 0,22 0,-1 0,-20 0,20 0,0 0,1 0,-1 0,1 0,-1 0,1 0,0 0,-1 0,1 0,-1 0,22 0,-22 0,-20 0,20 0,22 0,-21 0,-1 0,-21 0,22-32,-1 1,23 31,-2 0,1 0,22 0,-66 0,67 0,-24 0,23 0,-44 0,22 0,1 0,-2 0,23 0,-43-32,20 32,23 0,-22 0,0 0,-1 0,2 0,20 0,-21 0,22 0,-1 0,-21 0,43 0,-21 0,0 0,-1 0,0 0,1 0,-1 0,1 0,21 0,-21 0,-1 0,-21 0,43 0,-21 0,-1 0,0 0,1 0,-1 0,1 0,21 0,-21 0,21 0,-44 0,44 0,-21 0,0 0,-1 0,1 0,-1 0,0 0,1 0,21 0,-43 0,43 0,-43 0,43 0,-21 0,-1 0,1 0,-1 0,0 0,1 0,0 0,-1 0,0 0,-21 0,22 0,0 0,-23 0,44 0,-42 0,20 0,1 0,-1 0,0 0,1 0,0 0,-1 0,0 0,1 0,21 0,-43 0,43 0,-43 0,21 0,1 0,0 0,-1 0,0 0,1 0,0 0,-1 0,-21 0,43 0,-22 0,22 0,-42 0,42 0,-43 32,43-32,-22 0,0 0,1 0,0 0,-1 0,0 0,1 0,21 0,-43 0,43 0,-21 0,21 0,-22 0,0 0,22 0,-20 0,-2 0,0 31,1-31,21 0,-43 0,43 0,-43 0,43 0,-22 0,22 32,-42-1,42-31,-22 0,22 0,-22 0,1 0,21 0,-22 0,22 0,-21 0,21 0,-22 0,1 0,-1 0,22 0,-22 0,2 0,20 0,-22 0,22 0,-22 0,1 0,21 0,-22 0,22 0,22 0,-1 0,1 0,-22 0,22 0,-2 0,-20 0,22 0,-22 0,22 0,-1 0,-21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28.33333" units="1/cm"/>
          <inkml:channelProperty channel="Y" name="resolution" value="28.33948" units="1/cm"/>
        </inkml:channelProperties>
      </inkml:inkSource>
      <inkml:timestamp xml:id="ts0" timeString="2018-02-09T16:00:14.9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19876 8056,'0'0,"0"0,-42 0,42 0,-22 0,0 0,1 0,-22 0,0 0,21 0,-42 0,21 0,0-9,22 9,-1 0,-64-9,64 0,1 9,0 0,-22 0,-1 0,2 0,20 0,1 0,-1 0,22 0,-43 0,43 0,-21 0,-1 0,0 0,1 0,0 0,-1 0,-21 0,21 0,1 0,0 0,-1 0,0 0,1 0,0 0,21 0,-22 0,1 0,-1 0,0 0,22 0,-20 0,-2 0,0 0,22 0,-43 0,22 0,-1 0,-21 0,1 0,20 0,0 0,-21 0,43 0,-43 0,43 0,-21 0,-1 0,22 0,-22 0,2 0,-2 0,22 0,-43 0,43 0,-44 0,44 0,-20 0,-24 0,23 0,-1 0,1 0,-1 0,1 0,-1 0,0 0,2 0,20 0,-44 0,23 0,-22 0,0 0,0 0,0 0,21 0,1 0,-22 0,22 0,-1 0,-21 0,22 0,-1 0,-21 0,0 0,22 0,-1 0,-42 0,42 0,1 0,-1 0,-21 0,22 0,-1 0,-21 0,21 0,1 0,0 0,-1 0,0 0,-20 0,-2 0,23 0,-22 0,0 0,21 0,-20 0,-1 0,-1 0,23 0,0 0,-44 0,44 0,-22 0,-1 0,2 0,-23 0,22 0,0 0,21 0,-20 0,-1 0,21 0,-21 0,-22 0,44 0,0 0,-22 0,-1 0,-20 0,21 0,0 0,0 0,1 0,-23 0,22 0,0 0,-1 0,2 0,-1 0,-1 0,2 0,-2 0,2 0,-23 0,23 0,-2 0,1 0,0 0,-22 0,1 0,0 0,21 0,-1 0,2 0,-1 0,0 0,0 0,21 0,-21 0,-21 0,42 0,0 0,-20 0,-23 0,44 0,-22 0,0 0,0 0,21 0,1 0,-22 0,22 0,-1 0,-21 0,0 0,21 0,-21 0,1 0,-23 0,44 0,-1 0,1 0,-44 0,44 0,-23 0,23 0,-22 0,0 0,0 0,0 0,-22 0,1 0,21 0,-21 0,-1 0,0 0,1 0,-1 0,1 0,-1 0,23 0,-23 0,-21 0,43 0,0 0,-21 0,21 0,-1 0,-20 0,0 0,-23 0,45 0,-23 0,1 0,0 0,20 0,1 0,0 0,-22 0,23 0,-1 0,-1 0,2 0,-23 0,-21 0,0 0,22 0,-1 0,23 0,20 0,-21 0,0 0,22 0,-23 0,1 0,-21 0,20 0,2 0,-1 0,0 0,-22 0,23 0,20 0,0 0,-42 0,21 0,0 0,22 0,-23 0,1 0,22 0,0 0,-23 0,23 0,0 0,-22 0,21 0,0 0,-20 0,-2 0,23 0,-1 0,-42 0,21 9,43-9,-43 0,0 9,43-9,-43 0,-22 9,23-9,20 0,-21 9,21-9,-20 0,-23 9,1-9,20 9,23-9,-22 0,-21 9,-1 0,43-9,1 0,-43 0,-1 9,22 0,21-9,-20 9,20-9,-21 0,0 0,-22 9,44-9,-22 0,0 0,1 0,-2 0,23 0,-1 0,-21 0,22 0,-1 0,-20 0,20 0,0 0,-21 0,0 0,22 0,-23 0,2 0,-1 0,21 0,0 0,-20 0,-1 0,0 0,0 0,-1 0,24 0,-24 0,1 0,-21 0,20 0,24 0,-2 0,-43-9,44 9,0 0,-23 0,-20 0,-1-9,23 0,20 9,-43 0,23 0,-2 0,23 0,-22 0,0 0,0 0,0 0,0 0,-22 0,22 0,1 0,-2 0,2 0,-1 0,-1 0,2 0,20 0,-21 0,-21-9,42 0,0 9,1 0,-22 0,0 0,0 0,-22 0,23 0,-1 0,-1 0,2 0,-23 0,1 0,20 0,-20 0,0 0,-1 0,22 0,-43-9,43 9,0 0,0 0,0 0,-22 0,23 0,-2 0,2 0,-1 0,-1 0,-20 0,21 0,0 0,0 0,1 0,-2 0,1 0,0 0,0 0,-21 0,-1 0,23 0,-2 0,1 0,0 0,0 0,-21 0,21 0,21 0,1 0,-44 0,23 0,20 0,-21 0,0 0,-22 0,44 0,0 0,-23 0,1 0,1 0,20 0,-21 0,-21 0,20 0,2 0,-2 0,1 0,1 0,-2 0,2 0,20 0,-43 0,23 0,20 0,0 0,-42 0,43 0,-1 0,-21 0,22 0,-1 0,0 0,-21 0,22 0,0 0,-1 0,0 0,1 0,0 0,-1 0,0 0,1 0,-1 0,-20 0,20 0,0 0,1 0,0 0,21 0,-22 0,22 0,-21 0,21 0,-22 0,0 0,22 0,-21 0,0 0,-1 0,-21 0,0 0,22-9,-1 9,22 0,-22 0,1 0,21 0,-21 0,21 0,-22 0,0 0,22 0,-21 0,0-9,21 9,0-9,0 0,21 9,-21 0,21-9,-21 9,22 0,0 0,-22 0,21 0,0-9,1 0,0 9,-1 0,-21 0,22 0,-22-9,21 9,-21 0,21 0,1 0,-22 0,22 0,-22 0,21 0,0 0,-21 0,22 0,-22 0,22 0,-22 0,21 0,1 0,-22 0,21 0,-21 0,43 0,-43 0,22 0,-1 0,0 0,22 0,-21 0,0 0,-1 0,22 0,0 0,0 0,22 9,-44-9,0 0,44 9,-22-9,-43 0,43 0,21 9,-42-9,-1 0,44 9,-22 0,-21-9,20 0,-20 0,-1 0,1 0,0 0,-1 0,22 9,-21 0,-1-9,43 9,-42-9,0 0,-2 0,2 0,0 0,-1 0,-21 0,44 0,-44 0,42 0,-42 0,22 0,0 0,-1 0,0 0,1 0,-1 0,43 0,-42 0,0 0,-1 0,22 0,-21 0,-1 0,43 0,-42 0,0 0,-1 0,1 0,-1 0,22 0,-21 0,0 0,-2 0,-20 0,44 0,-44 0,21 0,1 0,-1 0,0 0,-21 0,44 0,-44 0,21 0,22 0,-21-9,-1 9,-21 0,44 0,-24-9,2 9,0 0,-1 0,1 0,21-9,-22 9,1 0,20 0,2 0,-23 0,22 0,0 0,-21 0,20 0,2 0,20 0,-43 0,1 0,21 0,22 0,-22 0,-1 0,23 0,-43 0,42 0,-21 0,0 0,0 0,-21 0,20 0,-20 0,21 0,0 0,0 0,0 0,0 0,0 0,0 0,-22 0,1 0,21 0,0 0,-21 0,-1 0,43 0,-42 0,0 0,-1 0,22 0,-21 0,-1 0,1 0,-1 0,22 0,-21 0,-1 0,0 0,22 0,1 0,-23 0,22 0,-21 0,20 0,-20 0,43 0,-23 0,2 0,-2 0,1 0,21 0,-20 0,-1 0,0 0,0 0,0 0,21 0,-20 0,-2 0,1 0,0 0,22 0,-1 0,1 0,-22 0,0 0,-1 0,2 0,20 0,-21 0,0 0,0 0,0 0,21 0,-20 0,-1 0,0 0,-22 0,43 0,-20 0,-1 0,-1 0,2 0,20 0,-21 0,0 0,0 0,0 0,22 0,-22 0,-1 0,23 0,-22 0,0 0,21 0,-20 0,-1 0,-1 0,2 0,-2 0,2 0,-1 0,-1 0,-20 0,21 0,-22 0,1 0,21 0,-21 0,-1 0,0 0,1 0,0 0,-1 0,0 0,-21 0,22 0,-1 0,1 0,-22 0,-22 0,-21 0,22 0,-22-9,21 9,-20-9,20 0,0 9,22 0,-21 0,21 0,-22 0,1 0,0 0,-1 0,0 0,22 0,-42 0,20-9,1 0,-1 9,0 0,1 0,0 0,-1 0,0 0,1 0,0 0,-1 0,1 0,-23 0,23 0,21 0,-43 0,43 0,-22 0,22 0,-21 0,0 0,-1 0,1 0,-1 0,0 0,1 0,0 0,-22 0,43 0,-44 0,23 0,0 0,-23 0,44 0,-21 0,0 0,-1 0,22 0,-21 0,-1 0,0 0,-20 0,20 0,22 0,-43 0,43 0,-43 0,43 0,-21 0,-1 0,0 0,2 0,20 0,-22 0,0 0,1 0,-22 0,43 0,-22 0,1 0,-1 0,0 0,2 0,-2 0,0 0,1 0,-1 0,0 0,-20 0,20 0,22 0,-43 0,22 0,-1 0,-21 0,21 0,2 0,-24 0,23 0,-1 0,1 0,-1 0,1 0,-1 0,0 0,2 0,-2 0,0 0,22 0,-21 0,-1 0,1 0,21 0,-22 0,1 0,-1 0,0 0,2 0,-2 0,22 0,-22 0,22 0,-43 0,43 0,-21 0,21 0,-21 0,-1 0,0 0,1 0,-1 0,1 0,-1 0,1 0,-23 0,44 0,-42 0,20 0,1 0,-1 0,1 0,0 0,-1 0,0 0,1 0,0 0,-1 0,-21 0,21 0,1 0,-22 0,21 0,22 0,-42 0,42 0,-22 0,-21 0,21 0,1 0,0 0,-1 0,0 0,1 0,0 0,-1 0,22 0,-43 0,43 0,-22 0,1 0,0 0,-1 0,0 0,1 0,-22 0,22 0,-1 0,-21 0,22 0,-1 0,0 0,22 0,-43 0,22 0,0 0,-23 0,23 0,0 0,-22 0,43 0,-22 0,0 0,1 0,0 0,-1 0,0 0,1 0,21 0,-43 0,22 0,-1 0,-21 0,22 0,-1 0,0 0,1 0,0 0,-22 0,21 0,0 0,-20 0,42 0,-22 0,1 0,-1 0,-21 0,22 0,21 0,-44 0,44 0,-42 0,42 0,-22 0,1 0,-1 0,0 0,1 0,0 0,21 0,-22 0,0 0,1 0,21 0,-21 0,-1 0,1 0,-1 0,0 0,2 0,-2 0,22 0,-43 0,43 0,-22 0,1 0,-1 0,1 0,-1 0,0 0,2 0,-2 0,0 0,22 0,-21 0,21 0,-22 0,0 0,1 0,0 0,-1 0,22 0,-22 0,1 0,0 0,21 0,-43 0,43 0,-22 0,-20 0,20 0,0 0,22 0,-21 0,-22 0,21 0,1 0,-1 0,22 0,-42 0,42 0,-22 0,0 0,1 0,-1 0,1 0,-1 0,1 0,21 0,-44 0,44 0,-20 0,20 0,-22 0,0 0,1 0,-1 0,1 0,21 0,-21 0,21 0,-44 0,44 0,-42 0,42 0,-22 0,0 0,1 0,-1 0,22 0,-22 0,22 0,-42 0,42 0,-43 0,43 0,-22 0,1 0,0 0,-1 0,22 0,-22 0,1 0,0 0,21 0,-22 0,22 0,-43 0,21 0,1 0,0 0,-1 0,0 0,1 0,0 0,21 0,-22 0,22 0,-43 0,43 0,-22 0,22 0,-21 0,21 0,-21 0,-1 0,22 0,-22 0,22 0,-42 0,42 0,-22 0,1 0,-1 0,22 0,-22 0,22 0,-21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28.33333" units="1/cm"/>
          <inkml:channelProperty channel="Y" name="resolution" value="28.33948" units="1/cm"/>
        </inkml:channelProperties>
      </inkml:inkSource>
      <inkml:timestamp xml:id="ts0" timeString="2018-02-09T16:00:14.9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18686 8063,'-22'0,"1"0,-22 0,22 0,-23 0,2 0,-1 0,-22 0,22 0,-21 0,-1 0,1 0,-1 0,1 0,42 0,-42 0,-1 0,22 0,0 0,0 0,0 0,-22 0,1 0,21 0,-21 0,0 0,-1 0,21 0,-42 0,1-42,63 42,-20 0,-23 0,22 0,-22 0,1 0,-22 0,21 0,1 0,-1 0,23 0,-2 0,1 0,0 0,-22 0,1 0,0 0,21 0,-1 0,2 0,-23 0,23 0,-2 0,2 0,-2 0,1 0,-21 0,0 0,20 0,1 0,-21 0,-1 0,23 0,-23 0,22 0,0 0,0 0,22 0,-44 0,22 0,0 0,-21 0,20 0,2 0,-23 0,43 0,-20 0,20 0,-42 0,42 0,1 0,-23 0,2 0,-23 0,43 0,-20 0,-2 0,23 0,-22 0,0 0,0 0,0 0,21 0,-20 0,20 0,-21 0,21 0,-20 0,-1 0,0 0,-44-42,45 1,-1 41,-1 0,2 0,-2 0,-20 0,21 0,1 0,20 0,-21 0,0 0,0 0,21 0,-20 0,20 0,-21 0,0 0,0 0,21 0,0 0,-20 0,-1 0,21 0,-20 0,-2 0,-20 0,21 0,-1 0,2 0,-1 0,0 0,0 0,0 0,0 0,0 0,-21 0,20 0,2 0,-2 0,1 0,1 0,-23 0,22 0,0 0,0 0,0 0,-22 0,23 0,-2 0,23 0,-22 0,0 0,0 0,0 0,0 0,-21 0,20 0,2 0,-2 0,2 0,-1 0,-1 0,2 0,20 0,-21 0,0 0,22 0,-23 0,2 0,-23 0,22 0,0 0,0 0,22 0,-22 0,21 0,0 0,-20 0,42 0,-43 0,21 0,-21 0,22 0,-23 0,24 0,-2 0,-21 0,21 0,1 0,-22 0,43 0,-22 0,-20 0,20 0,0 0,-21 0,1 0,20 0,0 0,1 0,-1 0,1 0,21 0,-22 0,1 0,-1 0,22 0,-42 0,20 0,0 0,-21 0,22 0,-22 0,-1 0,2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28.33333" units="1/cm"/>
          <inkml:channelProperty channel="Y" name="resolution" value="28.33948" units="1/cm"/>
        </inkml:channelProperties>
      </inkml:inkSource>
      <inkml:timestamp xml:id="ts0" timeString="2018-02-09T16:00:14.9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5151 7616,'0'0,"-43"0,43 0,-21 0,-1 0,-21 63,21-1,2-62,-2 0,0 0,1 0,-1 0,22 0,-43 0,43 0,-21 0,-1 0,0 0,2 0,-2 0,0 0,1 0,-1 0,22 0,-21 0,21 0,-22 0,1 0,21 0,-22 0,0 0,2 0,-2 0,0 0,1 0,21 0,-22 0,22 0,-22 0,1 0,0 0,-1 0,0 0,1 0,0 0,-1 0,1 0,21 0,-22 0,0 0,2 0,20 0,-22 0,0 0,1 0,-1 0,1 0,21 0,-22 0,22 0,-21 0,-1 0,-20 0,42 0,-22 0,22 0,-22 0,1 0,-1 0,22 0,-21 0,21 0,-43 0,43 0,-44 0,44 0,-20 0,-2 0,0 0,1 0,-1 0,1 0,0 0,21 0,-44 0,44 0,-21 0,0 0,-1 0,0 0,1 0,-1 0,22 0,-22 0,22 0,-42 0,42 0,-22 0,22 0,-21 0,-1 0,1 0,21 0,-22 0,1 0,21 0,-22 0,22 0,-22 0,22 0,-20 0,-2 0,22 0,-22 0,1 0,-1 0,22 0,-21 0,21 0,-21 0,-1 0,0 0,22 0,-22 0,2 0,20 0,-22 0,22 0,-22 0,22 0,-21 0,-1 0,22 0,-21 0,0 0,-1 0,0 0,1 0,0 0,-1 0,0 0,22 0,-21 0,21 0,-43 0,43 0,-21 0,21 0,-22 0,0 0,1 0,21 0,-22 0,22 0,-21 0,-1 0,22 0,-21 0,21 0,-22 0,0 0,22 0,-20 0,20 0,-22 0,22 0,-43 0,43 0,-22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4B76B-686D-47F8-A5B0-CA4496C6EE71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0B66D-6A83-46EB-9BBC-DE1EA1BE5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42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spcAft>
                <a:spcPts val="200"/>
              </a:spcAft>
            </a:pPr>
            <a:r>
              <a:rPr lang="en-US" sz="1400" b="1" i="0" baseline="0" dirty="0" smtClean="0"/>
              <a:t>Diffused arches</a:t>
            </a:r>
          </a:p>
          <a:p>
            <a:pPr>
              <a:spcAft>
                <a:spcPts val="200"/>
              </a:spcAft>
            </a:pPr>
            <a:r>
              <a:rPr lang="en-US" sz="1400" b="0" baseline="0" dirty="0" smtClean="0"/>
              <a:t>(Intermediate)</a:t>
            </a:r>
            <a:endParaRPr lang="en-US" sz="1400" b="0" dirty="0" smtClean="0"/>
          </a:p>
          <a:p>
            <a:pPr>
              <a:spcAft>
                <a:spcPts val="200"/>
              </a:spcAft>
            </a:pPr>
            <a:endParaRPr lang="en-US" sz="1400" dirty="0" smtClean="0"/>
          </a:p>
          <a:p>
            <a:pPr>
              <a:spcAft>
                <a:spcPts val="200"/>
              </a:spcAft>
            </a:pPr>
            <a:endParaRPr lang="en-US" sz="1400" dirty="0" smtClean="0"/>
          </a:p>
          <a:p>
            <a:pPr>
              <a:spcAft>
                <a:spcPts val="200"/>
              </a:spcAft>
            </a:pPr>
            <a:r>
              <a:rPr lang="en-US" sz="1200" dirty="0" smtClean="0"/>
              <a:t>To reproduce the</a:t>
            </a:r>
            <a:r>
              <a:rPr lang="en-US" sz="1200" baseline="0" dirty="0" smtClean="0"/>
              <a:t> shape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/>
              <a:t>On the </a:t>
            </a:r>
            <a:r>
              <a:rPr lang="en-US" sz="1200" b="1" i="0" dirty="0" smtClean="0"/>
              <a:t>Home</a:t>
            </a:r>
            <a:r>
              <a:rPr lang="en-US" sz="1200" i="0" dirty="0" smtClean="0"/>
              <a:t> tab, in the</a:t>
            </a:r>
            <a:r>
              <a:rPr lang="en-US" sz="1200" i="0" baseline="0" dirty="0" smtClean="0"/>
              <a:t> </a:t>
            </a:r>
            <a:r>
              <a:rPr lang="en-US" sz="1200" b="1" i="0" baseline="0" dirty="0" smtClean="0"/>
              <a:t>Slides</a:t>
            </a:r>
            <a:r>
              <a:rPr lang="en-US" sz="1200" i="0" baseline="0" dirty="0" smtClean="0"/>
              <a:t> group, click </a:t>
            </a:r>
            <a:r>
              <a:rPr lang="en-US" sz="1200" b="1" i="0" baseline="0" dirty="0" smtClean="0"/>
              <a:t>Layout</a:t>
            </a:r>
            <a:r>
              <a:rPr lang="en-US" sz="1200" i="0" baseline="0" dirty="0" smtClean="0"/>
              <a:t>, and then click </a:t>
            </a:r>
            <a:r>
              <a:rPr lang="en-US" sz="1200" b="1" i="0" baseline="0" dirty="0" smtClean="0"/>
              <a:t>Blank</a:t>
            </a:r>
            <a:r>
              <a:rPr lang="en-US" sz="1200" i="0" baseline="0" dirty="0" smtClean="0"/>
              <a:t>.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Shapes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Lines</a:t>
            </a:r>
            <a:r>
              <a:rPr lang="en-US" sz="1200" b="0" baseline="0" dirty="0" smtClean="0"/>
              <a:t>,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Curve</a:t>
            </a:r>
            <a:r>
              <a:rPr lang="en-US" sz="1200" baseline="0" dirty="0" smtClean="0"/>
              <a:t> (tenth option from the left). 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On the slide, click three points to draw a simple curved line, and then double-click to finish drawing. 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Select the curved line.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Shape Fill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Gradient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More Gradients</a:t>
            </a:r>
            <a:r>
              <a:rPr lang="en-US" sz="1200" baseline="0" dirty="0" smtClean="0"/>
              <a:t>. In the </a:t>
            </a:r>
            <a:r>
              <a:rPr lang="en-US" sz="1200" b="1" baseline="0" dirty="0" smtClean="0"/>
              <a:t>Format Shape </a:t>
            </a:r>
            <a:r>
              <a:rPr lang="en-US" sz="1200" baseline="0" dirty="0" smtClean="0"/>
              <a:t>dialog box, click </a:t>
            </a:r>
            <a:r>
              <a:rPr lang="en-US" sz="1200" b="1" baseline="0" dirty="0" smtClean="0"/>
              <a:t>Fill </a:t>
            </a:r>
            <a:r>
              <a:rPr lang="en-US" sz="1200" baseline="0" dirty="0" smtClean="0"/>
              <a:t>in the left pane, select </a:t>
            </a:r>
            <a:r>
              <a:rPr lang="en-US" sz="1200" b="1" baseline="0" dirty="0" smtClean="0"/>
              <a:t>Gradient fill </a:t>
            </a: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Fill</a:t>
            </a:r>
            <a:r>
              <a:rPr lang="en-US" sz="1200" baseline="0" dirty="0" smtClean="0"/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 Down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second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slider.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 smtClean="0"/>
              <a:t>White,</a:t>
            </a:r>
            <a:r>
              <a:rPr lang="en-US" sz="1200" b="1" baseline="0" dirty="0" smtClean="0"/>
              <a:t> Background 1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row, first option from the left).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 box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dirty="0" smtClean="0"/>
              <a:t>White,</a:t>
            </a:r>
            <a:r>
              <a:rPr lang="en-US" sz="1200" b="1" baseline="0" dirty="0" smtClean="0"/>
              <a:t> Background 1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row, first option from the left).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</a:t>
            </a:r>
            <a:r>
              <a:rPr lang="en-US" sz="1200" b="1" baseline="0" dirty="0" smtClean="0"/>
              <a:t>Shape Effects</a:t>
            </a:r>
            <a:r>
              <a:rPr lang="en-US" sz="1200" baseline="0" dirty="0" smtClean="0"/>
              <a:t>, point to </a:t>
            </a:r>
            <a:r>
              <a:rPr lang="en-US" sz="1200" b="1" baseline="0" dirty="0" smtClean="0"/>
              <a:t>Soft Edges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5 point</a:t>
            </a:r>
            <a:r>
              <a:rPr lang="en-US" sz="1200" baseline="0" dirty="0" smtClean="0"/>
              <a:t>. 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Drawing</a:t>
            </a:r>
            <a:r>
              <a:rPr lang="en-US" sz="1200" baseline="0" dirty="0" smtClean="0"/>
              <a:t> group, click the arrow next to </a:t>
            </a:r>
            <a:r>
              <a:rPr lang="en-US" sz="1200" b="1" baseline="0" dirty="0" smtClean="0"/>
              <a:t>Shape Outline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No Outline</a:t>
            </a:r>
            <a:r>
              <a:rPr lang="en-US" sz="1200" baseline="0" dirty="0" smtClean="0"/>
              <a:t>. 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endParaRPr lang="en-US" sz="1200" baseline="0" dirty="0" smtClean="0"/>
          </a:p>
          <a:p>
            <a:pPr>
              <a:spcAft>
                <a:spcPts val="200"/>
              </a:spcAft>
            </a:pPr>
            <a:endParaRPr lang="en-US" sz="1200" b="0" baseline="0" dirty="0" smtClean="0"/>
          </a:p>
          <a:p>
            <a:r>
              <a:rPr lang="en-US" sz="1200" dirty="0" smtClean="0"/>
              <a:t>To reproduce the background effects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right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until two stops appear in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slider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stop in the slider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1, Darker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(sixth row, first option from the left)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baseline="0" dirty="0" smtClean="0"/>
          </a:p>
          <a:p>
            <a:pPr>
              <a:spcAft>
                <a:spcPts val="200"/>
              </a:spcAft>
            </a:pPr>
            <a:endParaRPr lang="en-US" sz="1200" dirty="0" smtClean="0"/>
          </a:p>
          <a:p>
            <a:pPr>
              <a:spcAft>
                <a:spcPts val="200"/>
              </a:spcAft>
            </a:pPr>
            <a:endParaRPr lang="en-US" sz="1200" dirty="0" smtClean="0"/>
          </a:p>
          <a:p>
            <a:pPr>
              <a:spcAft>
                <a:spcPts val="200"/>
              </a:spcAft>
            </a:pPr>
            <a:r>
              <a:rPr lang="en-US" sz="1200" dirty="0" smtClean="0"/>
              <a:t>To reproduce</a:t>
            </a:r>
            <a:r>
              <a:rPr lang="en-US" sz="1200" baseline="0" dirty="0" smtClean="0"/>
              <a:t> the duplicate curved lines on the slide, do the following: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Clipboard</a:t>
            </a:r>
            <a:r>
              <a:rPr lang="en-US" sz="1200" baseline="0" dirty="0" smtClean="0"/>
              <a:t> group, click the arrow under </a:t>
            </a:r>
            <a:r>
              <a:rPr lang="en-US" sz="1200" b="1" baseline="0" dirty="0" smtClean="0"/>
              <a:t>Copy</a:t>
            </a:r>
            <a:r>
              <a:rPr lang="en-US" sz="1200" baseline="0" dirty="0" smtClean="0"/>
              <a:t>, and then click </a:t>
            </a:r>
            <a:r>
              <a:rPr lang="en-US" sz="1200" b="1" baseline="0" dirty="0" smtClean="0"/>
              <a:t>Duplicate</a:t>
            </a:r>
            <a:r>
              <a:rPr lang="en-US" sz="1200" baseline="0" dirty="0" smtClean="0"/>
              <a:t>. Repeat the process for a total of three curved lines. 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On the slide, drag the curved lines to position them as needed. </a:t>
            </a:r>
          </a:p>
          <a:p>
            <a:pPr marL="228600" indent="-228600">
              <a:spcAft>
                <a:spcPts val="200"/>
              </a:spcAft>
              <a:buFont typeface="+mj-lt"/>
              <a:buAutoNum type="arabicPeriod"/>
            </a:pPr>
            <a:r>
              <a:rPr lang="en-US" sz="1200" baseline="0" dirty="0" smtClean="0"/>
              <a:t>Right-click one of the duplicate curved lines, click </a:t>
            </a:r>
            <a:r>
              <a:rPr lang="en-US" sz="1200" b="1" baseline="0" dirty="0" smtClean="0"/>
              <a:t>Edit Points</a:t>
            </a:r>
            <a:r>
              <a:rPr lang="en-US" sz="1200" baseline="0" dirty="0" smtClean="0"/>
              <a:t>, and then drag the points on the curve to make a new shape. Repeat the process with the other duplicate curved line. </a:t>
            </a:r>
          </a:p>
          <a:p>
            <a:pPr>
              <a:spcAft>
                <a:spcPts val="200"/>
              </a:spcAft>
            </a:pPr>
            <a:endParaRPr lang="en-US" sz="120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</p:spTree>
    <p:extLst>
      <p:ext uri="{BB962C8B-B14F-4D97-AF65-F5344CB8AC3E}">
        <p14:creationId xmlns:p14="http://schemas.microsoft.com/office/powerpoint/2010/main" val="240610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2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8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7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0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6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8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78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7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7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61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8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7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customXml" Target="../ink/ink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3429000"/>
            <a:ext cx="8686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8000" i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مديرية صحة دمشق</a:t>
            </a:r>
            <a:r>
              <a:rPr lang="en-US" sz="8000" i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8000" i="1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ar-SY" sz="80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الخدمات الصحية التخصصية</a:t>
            </a:r>
            <a:endParaRPr lang="en-US" sz="6600" i="1" dirty="0">
              <a:solidFill>
                <a:schemeClr val="bg1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006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graphicFrame>
        <p:nvGraphicFramePr>
          <p:cNvPr id="6" name="عنصر نائب للمحتوى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330341"/>
              </p:ext>
            </p:extLst>
          </p:nvPr>
        </p:nvGraphicFramePr>
        <p:xfrm>
          <a:off x="152400" y="2209800"/>
          <a:ext cx="8991600" cy="4528781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691490"/>
                <a:gridCol w="1033604"/>
                <a:gridCol w="1156580"/>
                <a:gridCol w="1463642"/>
                <a:gridCol w="1850680"/>
                <a:gridCol w="1795604"/>
              </a:tblGrid>
              <a:tr h="1222617">
                <a:tc>
                  <a:txBody>
                    <a:bodyPr/>
                    <a:lstStyle/>
                    <a:p>
                      <a:pPr algn="ctr" rtl="0" fontAlgn="b"/>
                      <a:endParaRPr lang="ar-SA" sz="9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عدد الاضابير </a:t>
                      </a:r>
                      <a:endParaRPr lang="ar-SA" sz="1900" b="1" i="0" u="none" strike="noStrike" dirty="0">
                        <a:solidFill>
                          <a:schemeClr val="bg1"/>
                        </a:solidFill>
                        <a:effectLst/>
                        <a:latin typeface="DecoType Naskh Variants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عدد الاضابير المؤتمتة</a:t>
                      </a:r>
                      <a:endParaRPr lang="ar-SA" sz="1900" b="1" i="0" u="none" strike="noStrike" dirty="0">
                        <a:solidFill>
                          <a:schemeClr val="bg1"/>
                        </a:solidFill>
                        <a:effectLst/>
                        <a:latin typeface="DecoType Naskh Variants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المنقطعين + وفيات</a:t>
                      </a:r>
                      <a:endParaRPr lang="ar-SA" sz="1900" b="1" i="0" u="none" strike="noStrike" dirty="0">
                        <a:solidFill>
                          <a:schemeClr val="bg1"/>
                        </a:solidFill>
                        <a:effectLst/>
                        <a:latin typeface="DecoType Naskh Variants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اضابير يصرف لها الدواء وغير مؤتمتة</a:t>
                      </a:r>
                      <a:endParaRPr lang="ar-SA" sz="1900" b="1" i="0" u="none" strike="noStrike" dirty="0">
                        <a:solidFill>
                          <a:schemeClr val="bg1"/>
                        </a:solidFill>
                        <a:effectLst/>
                        <a:latin typeface="DecoType Naskh Variants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الموجود الفعلي</a:t>
                      </a:r>
                      <a:endParaRPr lang="ar-SA" sz="1900" b="1" i="0" u="none" strike="noStrike" dirty="0">
                        <a:solidFill>
                          <a:schemeClr val="bg1"/>
                        </a:solidFill>
                        <a:effectLst/>
                        <a:latin typeface="DecoType Naskh Variants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</a:tr>
              <a:tr h="1237805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مركز التدريبي لرعاية الطفولة والأمومة</a:t>
                      </a:r>
                      <a:b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2653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1200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>
                          <a:effectLst/>
                        </a:rPr>
                        <a:t>1416</a:t>
                      </a:r>
                      <a:endParaRPr lang="ar-SA" sz="22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>
                          <a:effectLst/>
                        </a:rPr>
                        <a:t>220</a:t>
                      </a:r>
                      <a:endParaRPr lang="ar-SA" sz="22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1017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37805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مركز محمود شحادة خليل الصحي</a:t>
                      </a:r>
                      <a:b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>
                          <a:effectLst/>
                        </a:rPr>
                        <a:t>2697</a:t>
                      </a:r>
                      <a:endParaRPr lang="ar-SA" sz="22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1009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1337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668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>
                          <a:effectLst/>
                        </a:rPr>
                        <a:t>692</a:t>
                      </a:r>
                      <a:endParaRPr lang="ar-SA" sz="22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7735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مركز </a:t>
                      </a:r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الدويلعة</a:t>
                      </a:r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الصحي</a:t>
                      </a:r>
                      <a:b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>
                          <a:effectLst/>
                        </a:rPr>
                        <a:t>567</a:t>
                      </a:r>
                      <a:endParaRPr lang="ar-SA" sz="22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>
                          <a:effectLst/>
                        </a:rPr>
                        <a:t>365</a:t>
                      </a:r>
                      <a:endParaRPr lang="ar-SA" sz="22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>
                          <a:effectLst/>
                        </a:rPr>
                        <a:t>213</a:t>
                      </a:r>
                      <a:endParaRPr lang="ar-SA" sz="22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114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200" u="none" strike="noStrike" dirty="0">
                          <a:effectLst/>
                        </a:rPr>
                        <a:t>240</a:t>
                      </a:r>
                      <a:endParaRPr lang="ar-SA" sz="22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7594" marR="7594" marT="759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مربع نص 6"/>
          <p:cNvSpPr txBox="1"/>
          <p:nvPr/>
        </p:nvSpPr>
        <p:spPr>
          <a:xfrm>
            <a:off x="9365810" y="3429000"/>
            <a:ext cx="259080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Y" sz="4800" b="1" dirty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جرد اضابير </a:t>
            </a:r>
            <a:r>
              <a:rPr lang="ar-SA" sz="4800" b="1" dirty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مرضى </a:t>
            </a:r>
            <a:r>
              <a:rPr lang="ar-SY" sz="4800" b="1" dirty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السكري</a:t>
            </a:r>
            <a:endParaRPr lang="ar-SA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9365810" y="2209800"/>
            <a:ext cx="2590800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Y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جد</a:t>
            </a:r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ول لعدد المرضى المعتمدين على </a:t>
            </a:r>
            <a:r>
              <a:rPr lang="ar-SY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الانسولين </a:t>
            </a:r>
            <a:r>
              <a:rPr lang="ar-SY" sz="4800" b="1" dirty="0" err="1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والخوافض</a:t>
            </a:r>
            <a:r>
              <a:rPr lang="ar-SY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الفموية   </a:t>
            </a:r>
          </a:p>
        </p:txBody>
      </p:sp>
      <p:graphicFrame>
        <p:nvGraphicFramePr>
          <p:cNvPr id="8" name="عنصر نائب للمحتوى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427555"/>
              </p:ext>
            </p:extLst>
          </p:nvPr>
        </p:nvGraphicFramePr>
        <p:xfrm>
          <a:off x="152399" y="2001665"/>
          <a:ext cx="9213411" cy="477247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707332"/>
                <a:gridCol w="1203358"/>
                <a:gridCol w="1488665"/>
                <a:gridCol w="1280144"/>
                <a:gridCol w="1730897"/>
                <a:gridCol w="1803015"/>
              </a:tblGrid>
              <a:tr h="486620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المنطقة الصحية </a:t>
                      </a:r>
                      <a:endParaRPr lang="ar-S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عدد المرضى المعتمدين على الانسولين</a:t>
                      </a:r>
                      <a:endParaRPr lang="ar-S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عدد مرضى </a:t>
                      </a:r>
                      <a:endParaRPr lang="ar-S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عدد المرضى </a:t>
                      </a:r>
                      <a:endParaRPr lang="ar-SA" sz="16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عدد المرضى المعتمدين على الخوافض الفموية (حب) </a:t>
                      </a:r>
                      <a:endParaRPr lang="ar-SA" sz="16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عدد المرضى المعتمدين على الانسولين + حب</a:t>
                      </a:r>
                      <a:endParaRPr lang="ar-SA" sz="16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739821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المعتمدين على الانسولين البطيء</a:t>
                      </a:r>
                      <a:endParaRPr lang="ar-SA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المعتمدين الانسولين المختلط</a:t>
                      </a:r>
                      <a:endParaRPr lang="ar-SA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324413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الاولى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985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297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688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1114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287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320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الثانية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1610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400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1210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2005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537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162207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الثالثة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677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207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470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527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269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320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الرابعة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1380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425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1045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1276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558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28089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الخامسة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640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181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459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560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223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28089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السادسة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711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234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477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580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213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320457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السابعة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856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224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632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1289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286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162207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الثامنة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360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84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276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487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134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431232"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600" u="none" strike="noStrike" dirty="0">
                          <a:effectLst/>
                        </a:rPr>
                        <a:t>مركز السكري التخصصي</a:t>
                      </a:r>
                      <a:endParaRPr lang="ar-SA" sz="16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348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61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287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384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118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233419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المجموع</a:t>
                      </a:r>
                      <a:endParaRPr lang="ar-SA" sz="16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7567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2113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5544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8222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2625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/>
                </a:tc>
              </a:tr>
              <a:tr h="462883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مع المناطق الصحية </a:t>
                      </a:r>
                      <a:endParaRPr lang="ar-SA" sz="16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3956" marR="3956" marT="3956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99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9365810" y="2209800"/>
            <a:ext cx="25908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Y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احتياج المناطق  من الانسولين عن شهر واحد فقط</a:t>
            </a:r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579965"/>
              </p:ext>
            </p:extLst>
          </p:nvPr>
        </p:nvGraphicFramePr>
        <p:xfrm>
          <a:off x="76200" y="2209800"/>
          <a:ext cx="8915400" cy="4352925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213952"/>
                <a:gridCol w="914033"/>
                <a:gridCol w="771216"/>
                <a:gridCol w="1028289"/>
                <a:gridCol w="771216"/>
                <a:gridCol w="771216"/>
                <a:gridCol w="1617412"/>
                <a:gridCol w="914033"/>
                <a:gridCol w="914033"/>
              </a:tblGrid>
              <a:tr h="666750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المنطقة </a:t>
                      </a:r>
                      <a:endParaRPr lang="ar-SA" sz="20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الاحتياج من الانسولين</a:t>
                      </a:r>
                      <a:endParaRPr lang="ar-SA" sz="20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 المنطقة</a:t>
                      </a:r>
                      <a:endParaRPr lang="ar-SA" sz="2000" b="1" i="0" u="none" strike="noStrike">
                        <a:solidFill>
                          <a:srgbClr val="08080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الاحتياج من الأنسولين</a:t>
                      </a:r>
                      <a:endParaRPr lang="ar-SA" sz="20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المركز</a:t>
                      </a:r>
                      <a:endParaRPr lang="ar-SA" sz="2000" b="1" i="0" u="none" strike="noStrike">
                        <a:solidFill>
                          <a:srgbClr val="4557A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2" gridSpan="2"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الاحتياج من الانسولين</a:t>
                      </a:r>
                      <a:endParaRPr lang="ar-SA" sz="20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68580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المختلط</a:t>
                      </a:r>
                      <a:endParaRPr lang="ar-SA" sz="2000" b="1" i="0" u="none" strike="noStrike" dirty="0">
                        <a:solidFill>
                          <a:srgbClr val="4557A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البطيء</a:t>
                      </a:r>
                      <a:endParaRPr lang="ar-SA" sz="2000" b="1" i="0" u="none" strike="noStrike" dirty="0">
                        <a:solidFill>
                          <a:srgbClr val="4557A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المختلط</a:t>
                      </a:r>
                      <a:endParaRPr lang="ar-SA" sz="2000" b="1" i="0" u="none" strike="noStrike" dirty="0">
                        <a:solidFill>
                          <a:srgbClr val="4557A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البطيء</a:t>
                      </a:r>
                      <a:endParaRPr lang="ar-SA" sz="2000" b="1" i="0" u="none" strike="noStrike" dirty="0">
                        <a:solidFill>
                          <a:srgbClr val="4557A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78105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الاولى</a:t>
                      </a:r>
                      <a:endParaRPr lang="ar-SA" sz="2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1033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446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الخامسة</a:t>
                      </a:r>
                      <a:endParaRPr lang="ar-SA" sz="16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689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272</a:t>
                      </a:r>
                      <a:endParaRPr lang="ar-SA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المختلط</a:t>
                      </a:r>
                      <a:endParaRPr lang="ar-SA" sz="2000" b="1" i="0" u="none" strike="noStrike" dirty="0">
                        <a:solidFill>
                          <a:srgbClr val="4557A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البطيء</a:t>
                      </a:r>
                      <a:endParaRPr lang="ar-SA" sz="2000" b="1" i="0" u="none" strike="noStrike" dirty="0">
                        <a:solidFill>
                          <a:srgbClr val="4557A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77152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الثانية</a:t>
                      </a:r>
                      <a:endParaRPr lang="ar-SA" sz="2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1816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601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السادسة</a:t>
                      </a:r>
                      <a:endParaRPr lang="ar-SA" sz="20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716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351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ar-SA" sz="2000" u="none" strike="noStrike">
                          <a:effectLst/>
                        </a:rPr>
                        <a:t>مركز الســكري التخصصي</a:t>
                      </a:r>
                      <a:endParaRPr lang="ar-SA" sz="20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431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92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67627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الثالثة</a:t>
                      </a:r>
                      <a:endParaRPr lang="ar-SA" sz="2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705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311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السابعة</a:t>
                      </a:r>
                      <a:endParaRPr lang="ar-SA" sz="20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949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336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771525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effectLst/>
                        </a:rPr>
                        <a:t>الرابعة</a:t>
                      </a:r>
                      <a:endParaRPr lang="ar-SA" sz="20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1433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638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الثامنة</a:t>
                      </a:r>
                      <a:endParaRPr lang="ar-SA" sz="20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414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127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000" u="none" strike="noStrike">
                          <a:effectLst/>
                        </a:rPr>
                        <a:t>المجموع الكلي</a:t>
                      </a:r>
                      <a:endParaRPr lang="ar-SA" sz="20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8186</a:t>
                      </a:r>
                      <a:endParaRPr lang="ar-SA" sz="24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 dirty="0">
                          <a:effectLst/>
                        </a:rPr>
                        <a:t>3174</a:t>
                      </a:r>
                      <a:endParaRPr lang="ar-SA" sz="24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3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892012" y="2971800"/>
            <a:ext cx="304121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Y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احتياج مدينة دمشق من مادة الانسولين </a:t>
            </a:r>
            <a:r>
              <a:rPr lang="ar-SA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/>
            </a:r>
            <a:br>
              <a:rPr lang="ar-SA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</a:br>
            <a:r>
              <a:rPr lang="ar-SY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(</a:t>
            </a:r>
            <a:r>
              <a:rPr lang="ar-SY" sz="4000" b="1" dirty="0" err="1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فلاكون</a:t>
            </a:r>
            <a:r>
              <a:rPr lang="ar-SA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- </a:t>
            </a:r>
            <a:r>
              <a:rPr lang="ar-SY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خرطوش)</a:t>
            </a:r>
            <a:r>
              <a:rPr lang="en-US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</a:br>
            <a:r>
              <a:rPr lang="ar-SY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</a:t>
            </a:r>
            <a:r>
              <a:rPr lang="ar-SY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لعام 2018م</a:t>
            </a:r>
          </a:p>
        </p:txBody>
      </p:sp>
      <p:graphicFrame>
        <p:nvGraphicFramePr>
          <p:cNvPr id="5" name="عنصر نائب للمحتوى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9786392"/>
              </p:ext>
            </p:extLst>
          </p:nvPr>
        </p:nvGraphicFramePr>
        <p:xfrm>
          <a:off x="76199" y="2209800"/>
          <a:ext cx="8763001" cy="4304049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644014"/>
                <a:gridCol w="1542531"/>
                <a:gridCol w="1141676"/>
                <a:gridCol w="1567903"/>
                <a:gridCol w="1567903"/>
                <a:gridCol w="1298974"/>
              </a:tblGrid>
              <a:tr h="1062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 dirty="0">
                          <a:effectLst/>
                        </a:rPr>
                        <a:t>  انسـولين </a:t>
                      </a:r>
                      <a:r>
                        <a:rPr lang="en-US" sz="1800" u="none" strike="noStrike" dirty="0">
                          <a:effectLst/>
                        </a:rPr>
                        <a:t>MIX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انسـولين</a:t>
                      </a:r>
                      <a:endParaRPr lang="ar-SA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انسـولين</a:t>
                      </a:r>
                      <a:endParaRPr lang="ar-SA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  انسـولين </a:t>
                      </a:r>
                      <a:endParaRPr lang="ar-SA" sz="18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انسـولين</a:t>
                      </a:r>
                      <a:endParaRPr lang="ar-SA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انسـولين</a:t>
                      </a:r>
                      <a:endParaRPr lang="ar-SA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54008"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 dirty="0" err="1">
                          <a:effectLst/>
                        </a:rPr>
                        <a:t>فلاكون</a:t>
                      </a:r>
                      <a:endParaRPr lang="ar-SA" sz="18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dirty="0">
                          <a:effectLst/>
                        </a:rPr>
                        <a:t> N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R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MIX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800" u="none" strike="noStrike" dirty="0">
                          <a:effectLst/>
                        </a:rPr>
                        <a:t> N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R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719436"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 dirty="0">
                          <a:effectLst/>
                        </a:rPr>
                        <a:t> 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فلاكون</a:t>
                      </a:r>
                      <a:endParaRPr lang="ar-SA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 dirty="0" err="1">
                          <a:effectLst/>
                        </a:rPr>
                        <a:t>فلاكون</a:t>
                      </a:r>
                      <a:endParaRPr lang="ar-SA" sz="18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ar-SA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r>
                        <a:rPr lang="ar-SA" sz="1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فلاكون</a:t>
                      </a:r>
                      <a:endParaRPr lang="ar-SA" sz="18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  <a:p>
                      <a:pPr algn="ctr" rtl="0" fontAlgn="ctr"/>
                      <a:endParaRPr lang="ar-SA" sz="1800" b="0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خرطوش</a:t>
                      </a:r>
                      <a:endParaRPr lang="ar-SA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خرطوش</a:t>
                      </a:r>
                      <a:endParaRPr lang="ar-SA" sz="1800" b="0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982087"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100000</a:t>
                      </a:r>
                      <a:endParaRPr lang="ar-SA" sz="2400" b="1" i="0" u="none" strike="noStrike">
                        <a:solidFill>
                          <a:srgbClr val="08080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32000</a:t>
                      </a:r>
                      <a:endParaRPr lang="ar-SA" sz="2400" b="1" i="0" u="none" strike="noStrike">
                        <a:solidFill>
                          <a:srgbClr val="08080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8000</a:t>
                      </a:r>
                      <a:endParaRPr lang="ar-SA" sz="2400" b="1" i="0" u="none" strike="noStrike">
                        <a:solidFill>
                          <a:srgbClr val="08080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ar-SA" sz="2400" u="none" strike="noStrike">
                          <a:effectLst/>
                        </a:rPr>
                        <a:t>75000</a:t>
                      </a:r>
                      <a:endParaRPr lang="ar-SA" sz="24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ar-SA" sz="2400" u="none" strike="noStrike">
                          <a:effectLst/>
                        </a:rPr>
                        <a:t>15000</a:t>
                      </a:r>
                      <a:endParaRPr lang="ar-SA" sz="24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ar-SA" sz="2400" u="none" strike="noStrike">
                          <a:effectLst/>
                        </a:rPr>
                        <a:t>5000</a:t>
                      </a:r>
                      <a:endParaRPr lang="ar-SA" sz="24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07344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مئة الف 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اثنان وثلاثون الف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ثمانية الاف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خمس وسبعون الف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خمسة عشر الف</a:t>
                      </a:r>
                      <a:endParaRPr lang="ar-SA" sz="1800" b="1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خمسة الاف</a:t>
                      </a:r>
                      <a:endParaRPr lang="ar-SA" sz="1800" b="1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9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892012" y="2971800"/>
            <a:ext cx="304121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مقارنة عدد المرضى ما قبل وبعد </a:t>
            </a:r>
            <a:r>
              <a:rPr lang="ar-SA" sz="4400" b="1" dirty="0" err="1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الاتمتة</a:t>
            </a:r>
            <a:endParaRPr lang="ar-SY" sz="44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</p:txBody>
      </p:sp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977442"/>
              </p:ext>
            </p:extLst>
          </p:nvPr>
        </p:nvGraphicFramePr>
        <p:xfrm>
          <a:off x="228600" y="1922012"/>
          <a:ext cx="8534400" cy="4684898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853440"/>
                <a:gridCol w="853440"/>
                <a:gridCol w="853440"/>
                <a:gridCol w="853440"/>
                <a:gridCol w="853440"/>
                <a:gridCol w="853440"/>
                <a:gridCol w="853440"/>
                <a:gridCol w="853440"/>
                <a:gridCol w="853440"/>
                <a:gridCol w="853440"/>
              </a:tblGrid>
              <a:tr h="708188"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ar-SA" sz="3200" u="none" strike="noStrike" dirty="0">
                          <a:solidFill>
                            <a:srgbClr val="00206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عدد الاضابير   قبل </a:t>
                      </a:r>
                      <a:r>
                        <a:rPr lang="ar-SA" sz="3200" u="none" strike="noStrike" dirty="0" err="1">
                          <a:solidFill>
                            <a:srgbClr val="00206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الاتمتة</a:t>
                      </a:r>
                      <a:endParaRPr lang="ar-SA" sz="3200" b="0" i="0" u="none" strike="noStrike" dirty="0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L="6438" marR="6438" marT="6438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rtl="1" fontAlgn="ctr"/>
                      <a:r>
                        <a:rPr lang="ar-SA" sz="3200" u="none" strike="noStrike" dirty="0">
                          <a:solidFill>
                            <a:srgbClr val="00206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عدد الاضابير المؤتمتة</a:t>
                      </a:r>
                      <a:endParaRPr lang="ar-SA" sz="3200" b="0" i="0" u="none" strike="noStrike" dirty="0">
                        <a:solidFill>
                          <a:srgbClr val="00206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L="6438" marR="6438" marT="6438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73394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</a:rPr>
                        <a:t>المنطقة   الصحية </a:t>
                      </a:r>
                      <a:endParaRPr lang="ar-SA" sz="2400" b="0" i="0" u="none" strike="noStrike" dirty="0">
                        <a:solidFill>
                          <a:srgbClr val="08080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000" u="none" strike="noStrike">
                          <a:effectLst/>
                        </a:rPr>
                        <a:t>الأولى</a:t>
                      </a:r>
                      <a:r>
                        <a:rPr lang="ar-SA" sz="1600" u="none" strike="noStrike">
                          <a:effectLst/>
                        </a:rPr>
                        <a:t> </a:t>
                      </a:r>
                      <a:endParaRPr lang="ar-SA" sz="20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6069</a:t>
                      </a:r>
                      <a:endParaRPr lang="ar-SA" sz="1600" b="0" i="0" u="none" strike="noStrike" dirty="0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الخامسة</a:t>
                      </a:r>
                      <a:r>
                        <a:rPr lang="ar-SA" sz="2000" u="none" strike="noStrike">
                          <a:effectLst/>
                        </a:rPr>
                        <a:t> 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100" u="none" strike="noStrike">
                          <a:effectLst/>
                        </a:rPr>
                        <a:t>لايوجد اضابير </a:t>
                      </a:r>
                      <a:endParaRPr lang="ar-SA" sz="1100" b="0" i="0" u="none" strike="noStrike">
                        <a:solidFill>
                          <a:srgbClr val="08080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ar-SA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المنطقة   الصحية </a:t>
                      </a:r>
                      <a:endParaRPr lang="ar-SA" sz="2400" b="1" i="0" u="none" strike="noStrike" dirty="0">
                        <a:solidFill>
                          <a:schemeClr val="bg1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الأولى </a:t>
                      </a:r>
                      <a:endParaRPr lang="ar-SA" sz="2400" b="0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2122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الخامسة</a:t>
                      </a:r>
                      <a:r>
                        <a:rPr lang="ar-SA" sz="1600" u="none" strike="noStrike">
                          <a:effectLst/>
                        </a:rPr>
                        <a:t> 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1212</a:t>
                      </a:r>
                      <a:endParaRPr lang="ar-SA" sz="16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</a:tr>
              <a:tr h="73394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الثانية</a:t>
                      </a:r>
                      <a:r>
                        <a:rPr lang="ar-SA" sz="1600" u="none" strike="noStrike">
                          <a:effectLst/>
                        </a:rPr>
                        <a:t> 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6540</a:t>
                      </a:r>
                      <a:endParaRPr lang="ar-SA" sz="1600" b="0" i="0" u="none" strike="noStrike" dirty="0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السادسة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4578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الثانية </a:t>
                      </a:r>
                      <a:endParaRPr lang="ar-SA" sz="2400" b="0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3639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>
                          <a:effectLst/>
                        </a:rPr>
                        <a:t>السادسة</a:t>
                      </a:r>
                      <a:endParaRPr lang="ar-SA" sz="20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1316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</a:tr>
              <a:tr h="73394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 dirty="0">
                          <a:effectLst/>
                        </a:rPr>
                        <a:t>الثالثة</a:t>
                      </a:r>
                      <a:endParaRPr lang="ar-SA" sz="2400" b="1" i="0" u="none" strike="noStrike" dirty="0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2550</a:t>
                      </a:r>
                      <a:endParaRPr lang="ar-SA" sz="1600" b="0" i="0" u="none" strike="noStrike" dirty="0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السابعة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5335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الثالثة</a:t>
                      </a:r>
                      <a:endParaRPr lang="ar-SA" sz="2400" b="0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1223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السابعة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2185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</a:tr>
              <a:tr h="733940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الرابعة</a:t>
                      </a:r>
                      <a:r>
                        <a:rPr lang="ar-SA" sz="1600" u="none" strike="noStrike">
                          <a:effectLst/>
                        </a:rPr>
                        <a:t> 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 dirty="0">
                          <a:effectLst/>
                        </a:rPr>
                        <a:t>1282</a:t>
                      </a:r>
                      <a:endParaRPr lang="ar-SA" sz="1600" b="0" i="0" u="none" strike="noStrike" dirty="0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2400" u="none" strike="noStrike">
                          <a:effectLst/>
                        </a:rPr>
                        <a:t>الثامنة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1450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600" u="none" strike="noStrike">
                          <a:effectLst/>
                        </a:rPr>
                        <a:t>ا</a:t>
                      </a:r>
                      <a:r>
                        <a:rPr lang="ar-SA" sz="2400" u="none" strike="noStrike">
                          <a:effectLst/>
                        </a:rPr>
                        <a:t>لرابعة</a:t>
                      </a:r>
                      <a:r>
                        <a:rPr lang="ar-SA" sz="1600" u="none" strike="noStrike">
                          <a:effectLst/>
                        </a:rPr>
                        <a:t> 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2671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400" u="none" strike="noStrike">
                          <a:effectLst/>
                        </a:rPr>
                        <a:t>الثامنة</a:t>
                      </a:r>
                      <a:endParaRPr lang="ar-SA" sz="2400" b="1" i="0" u="none" strike="noStrike">
                        <a:solidFill>
                          <a:srgbClr val="CAC39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600" u="none" strike="noStrike">
                          <a:effectLst/>
                        </a:rPr>
                        <a:t>854</a:t>
                      </a:r>
                      <a:endParaRPr lang="ar-SA" sz="16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</a:tr>
              <a:tr h="21245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ar-SA" sz="1050" u="none" strike="noStrike">
                          <a:effectLst/>
                        </a:rPr>
                        <a:t>مركز الســكري </a:t>
                      </a:r>
                      <a:endParaRPr lang="ar-SA" sz="1050" b="1" i="0" u="none" strike="noStrike">
                        <a:solidFill>
                          <a:srgbClr val="08080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736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ngsanaUPC"/>
                      </a:endParaRPr>
                    </a:p>
                  </a:txBody>
                  <a:tcPr marL="6438" marR="6438" marT="6438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 </a:t>
                      </a:r>
                      <a:endParaRPr lang="ar-SA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 </a:t>
                      </a:r>
                      <a:endParaRPr lang="ar-SA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ar-SA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مركز الســكري </a:t>
                      </a:r>
                      <a:endParaRPr lang="ar-SA" sz="1050" b="1" i="0" u="none" strike="noStrike" dirty="0">
                        <a:solidFill>
                          <a:schemeClr val="bg1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736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 </a:t>
                      </a:r>
                      <a:endParaRPr lang="ar-SA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 </a:t>
                      </a:r>
                      <a:endParaRPr lang="ar-SA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438" marR="6438" marT="6438" marB="0" anchor="ctr"/>
                </a:tc>
              </a:tr>
              <a:tr h="21245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ar-SA" sz="1050" u="none" strike="noStrike">
                          <a:effectLst/>
                        </a:rPr>
                        <a:t>التخصصي</a:t>
                      </a:r>
                      <a:endParaRPr lang="ar-SA" sz="1050" b="1" i="0" u="none" strike="noStrike">
                        <a:solidFill>
                          <a:srgbClr val="08080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ar-SA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التخصصي</a:t>
                      </a:r>
                      <a:endParaRPr lang="ar-SA" sz="1050" b="1" i="0" u="none" strike="noStrike" dirty="0">
                        <a:solidFill>
                          <a:schemeClr val="bg1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457103">
                <a:tc gridSpan="2">
                  <a:txBody>
                    <a:bodyPr/>
                    <a:lstStyle/>
                    <a:p>
                      <a:pPr algn="ctr" rtl="1" fontAlgn="ctr"/>
                      <a:r>
                        <a:rPr lang="ar-SA" sz="1050" u="none" strike="noStrike">
                          <a:effectLst/>
                        </a:rPr>
                        <a:t>المجموع مع المناطق الصحية </a:t>
                      </a:r>
                      <a:endParaRPr lang="ar-SA" sz="1050" b="1" i="0" u="none" strike="noStrike">
                        <a:solidFill>
                          <a:srgbClr val="080808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ar-SA" sz="4000" b="1" u="none" strike="noStrike" dirty="0">
                          <a:solidFill>
                            <a:srgbClr val="FF0000"/>
                          </a:solidFill>
                          <a:effectLst/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31871</a:t>
                      </a:r>
                      <a:endParaRPr lang="ar-SA" sz="4000" b="1" i="0" u="none" strike="noStrike" dirty="0">
                        <a:solidFill>
                          <a:srgbClr val="FF0000"/>
                        </a:solidFill>
                        <a:effectLst/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L="6438" marR="6438" marT="6438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ar-SA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المجموع مع المناطق الصحية </a:t>
                      </a:r>
                      <a:endParaRPr lang="ar-SA" sz="1050" b="1" i="0" u="none" strike="noStrike" dirty="0">
                        <a:solidFill>
                          <a:schemeClr val="bg1"/>
                        </a:solidFill>
                        <a:effectLst/>
                        <a:latin typeface="Akhbar MT"/>
                      </a:endParaRPr>
                    </a:p>
                  </a:txBody>
                  <a:tcPr marL="6438" marR="6438" marT="6438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1" fontAlgn="ctr"/>
                      <a:r>
                        <a:rPr lang="ar-SA" sz="3600" b="1" u="none" strike="noStrike" dirty="0">
                          <a:solidFill>
                            <a:srgbClr val="FF0000"/>
                          </a:solidFill>
                          <a:effectLst/>
                          <a:latin typeface="Andalus" panose="02020603050405020304" pitchFamily="18" charset="-78"/>
                          <a:cs typeface="Andalus" panose="02020603050405020304" pitchFamily="18" charset="-78"/>
                        </a:rPr>
                        <a:t>15958</a:t>
                      </a:r>
                      <a:endParaRPr lang="ar-SA" sz="3600" b="1" i="0" u="none" strike="noStrike" dirty="0">
                        <a:solidFill>
                          <a:srgbClr val="FF0000"/>
                        </a:solidFill>
                        <a:effectLst/>
                        <a:latin typeface="Andalus" panose="02020603050405020304" pitchFamily="18" charset="-78"/>
                        <a:cs typeface="Andalus" panose="02020603050405020304" pitchFamily="18" charset="-78"/>
                      </a:endParaRPr>
                    </a:p>
                  </a:txBody>
                  <a:tcPr marL="6438" marR="6438" marT="6438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68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75"/>
            <a:ext cx="12268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043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991600" y="3124200"/>
            <a:ext cx="3041210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 err="1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الخوافض</a:t>
            </a:r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الفموية قبل وبعد التغذية الراجعة للنصف الأول لعام 2017م </a:t>
            </a:r>
          </a:p>
        </p:txBody>
      </p:sp>
      <p:graphicFrame>
        <p:nvGraphicFramePr>
          <p:cNvPr id="5" name="عنصر نائب للمحتوى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966545"/>
              </p:ext>
            </p:extLst>
          </p:nvPr>
        </p:nvGraphicFramePr>
        <p:xfrm>
          <a:off x="152400" y="2133600"/>
          <a:ext cx="8534400" cy="471203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157951"/>
                <a:gridCol w="2146714"/>
                <a:gridCol w="2352765"/>
                <a:gridCol w="1876970"/>
              </a:tblGrid>
              <a:tr h="350478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اسم الدواء</a:t>
                      </a:r>
                      <a:endParaRPr lang="ar-SA" sz="1800" b="1" i="0" u="none" strike="noStrike" dirty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عدد المرضى</a:t>
                      </a:r>
                      <a:endParaRPr lang="ar-SA" sz="18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الاحتياج حسب برنامج الاتمتة</a:t>
                      </a:r>
                      <a:endParaRPr lang="ar-SA" sz="18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الاحتياج حسب المراكز</a:t>
                      </a:r>
                      <a:endParaRPr lang="ar-SA" sz="1800" b="1" i="0" u="none" strike="noStrike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90771"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الكلي</a:t>
                      </a:r>
                      <a:endParaRPr lang="ar-SA" sz="18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468986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ميتفورمين</a:t>
                      </a:r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850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3646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1214177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1381500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46646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ميتفورمين</a:t>
                      </a:r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500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2353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782490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1543000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582450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ميتفورمين</a:t>
                      </a:r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1000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2830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869420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1274500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3504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غليكلازيد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2365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956011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1017500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46646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غليبزيد</a:t>
                      </a:r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5 ملغ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 dirty="0">
                          <a:effectLst/>
                        </a:rPr>
                        <a:t>2244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743089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742500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46646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غليبزيد10 </a:t>
                      </a:r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مغ</a:t>
                      </a:r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425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153000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573500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350478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غلوستات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1031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278219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942500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46646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غلبتين 50 مع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505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ar-SA" sz="1800" u="none" strike="noStrike">
                          <a:effectLst/>
                        </a:rPr>
                        <a:t>177000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282000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  <a:tr h="466464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غلبتين 100 </a:t>
                      </a:r>
                      <a:r>
                        <a:rPr lang="ar-SA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مغ</a:t>
                      </a:r>
                      <a:endParaRPr lang="ar-SA" sz="18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519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</a:rPr>
                        <a:t>93420</a:t>
                      </a:r>
                      <a:endParaRPr lang="ar-SA" sz="1800" b="0" i="0" u="none" strike="noStrike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</a:rPr>
                        <a:t>177000</a:t>
                      </a:r>
                      <a:endParaRPr lang="ar-SA" sz="1800" b="0" i="0" u="none" strike="noStrike" dirty="0">
                        <a:solidFill>
                          <a:srgbClr val="080808"/>
                        </a:solidFill>
                        <a:effectLst/>
                        <a:latin typeface="Arial"/>
                      </a:endParaRPr>
                    </a:p>
                  </a:txBody>
                  <a:tcPr marL="2521" marR="2521" marT="2521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6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533400" y="0"/>
            <a:ext cx="10972800" cy="1143000"/>
          </a:xfrm>
        </p:spPr>
        <p:txBody>
          <a:bodyPr>
            <a:normAutofit/>
          </a:bodyPr>
          <a:lstStyle/>
          <a:p>
            <a:r>
              <a:rPr lang="ar-SA" sz="6000" dirty="0" smtClean="0">
                <a:solidFill>
                  <a:schemeClr val="bg2"/>
                </a:solidFill>
                <a:cs typeface="DecoType Naskh Variants" panose="02010400000000000000" pitchFamily="2" charset="-78"/>
              </a:rPr>
              <a:t>مقاطعة </a:t>
            </a:r>
            <a:r>
              <a:rPr lang="ar-SA" sz="6000" dirty="0" smtClean="0">
                <a:solidFill>
                  <a:schemeClr val="bg2"/>
                </a:solidFill>
                <a:cs typeface="DecoType Naskh Variants" panose="02010400000000000000" pitchFamily="2" charset="-78"/>
              </a:rPr>
              <a:t>البيانات </a:t>
            </a:r>
            <a:r>
              <a:rPr lang="ar-SA" sz="6000" dirty="0" smtClean="0">
                <a:solidFill>
                  <a:schemeClr val="bg2"/>
                </a:solidFill>
                <a:cs typeface="DecoType Naskh Variants" panose="02010400000000000000" pitchFamily="2" charset="-78"/>
              </a:rPr>
              <a:t>مع مديرية ريف دمشق</a:t>
            </a:r>
            <a:endParaRPr lang="en-US" sz="6000" dirty="0">
              <a:solidFill>
                <a:schemeClr val="bg2"/>
              </a:solidFill>
              <a:cs typeface="DecoType Naskh Variants" panose="02010400000000000000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28600" y="1676400"/>
            <a:ext cx="11811000" cy="4525963"/>
          </a:xfrm>
        </p:spPr>
        <p:txBody>
          <a:bodyPr>
            <a:normAutofit/>
          </a:bodyPr>
          <a:lstStyle/>
          <a:p>
            <a:pPr algn="r"/>
            <a:endParaRPr lang="ar-SA" sz="4400" dirty="0" smtClean="0">
              <a:solidFill>
                <a:srgbClr val="FFFF00"/>
              </a:solidFill>
              <a:cs typeface="DecoType Naskh Variants" panose="02010400000000000000" pitchFamily="2" charset="-78"/>
            </a:endParaRPr>
          </a:p>
          <a:p>
            <a:pPr marL="0" indent="0" algn="ctr">
              <a:buNone/>
            </a:pPr>
            <a:r>
              <a:rPr lang="ar-SA" sz="6600" dirty="0" smtClean="0">
                <a:solidFill>
                  <a:srgbClr val="FFFF00"/>
                </a:solidFill>
                <a:cs typeface="DecoType Naskh Variants" panose="02010400000000000000" pitchFamily="2" charset="-78"/>
              </a:rPr>
              <a:t>تبين وجود </a:t>
            </a:r>
            <a:r>
              <a:rPr lang="ar-SA" sz="6600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491</a:t>
            </a:r>
            <a:r>
              <a:rPr lang="ar-SA" sz="6600" dirty="0" smtClean="0">
                <a:solidFill>
                  <a:srgbClr val="FFFF00"/>
                </a:solidFill>
                <a:cs typeface="DecoType Naskh Variants" panose="02010400000000000000" pitchFamily="2" charset="-78"/>
              </a:rPr>
              <a:t> مريض مشترك</a:t>
            </a:r>
            <a:endParaRPr lang="en-US" sz="6600" dirty="0">
              <a:solidFill>
                <a:srgbClr val="FFFF00"/>
              </a:solidFill>
              <a:cs typeface="DecoType Naskh Variants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181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للأطفال السكريين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43200"/>
            <a:ext cx="3810000" cy="343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325" y="2743200"/>
            <a:ext cx="3369442" cy="343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8915400" y="3183875"/>
            <a:ext cx="311741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تم افتتاح المركز التخصصي للأطفال  السكريين بتاريخ 27/10/2017 </a:t>
            </a:r>
          </a:p>
        </p:txBody>
      </p:sp>
    </p:spTree>
    <p:extLst>
      <p:ext uri="{BB962C8B-B14F-4D97-AF65-F5344CB8AC3E}">
        <p14:creationId xmlns:p14="http://schemas.microsoft.com/office/powerpoint/2010/main" val="18134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199"/>
            <a:ext cx="93726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329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4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للأطفال السكريين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57200" y="2362200"/>
            <a:ext cx="1157561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أهداف المركز </a:t>
            </a:r>
            <a:r>
              <a:rPr lang="ar-SA" sz="44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/>
            </a:r>
            <a:br>
              <a:rPr lang="ar-SA" sz="44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</a:br>
            <a:r>
              <a:rPr lang="ar-SA" sz="44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إعادة </a:t>
            </a:r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تقييم جميع الاطفال السكريين وفق أحدث البروتوكولات المعتمدة </a:t>
            </a:r>
            <a:r>
              <a:rPr lang="ar-SA" sz="44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عالميا </a:t>
            </a:r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متابعة جميع الاطفال من ناحية النمو والأمراض الغدية المرافقة </a:t>
            </a:r>
          </a:p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تامين التحاليل الطبية اللازمة والادوية بدون انقطاع </a:t>
            </a:r>
          </a:p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تعزيز البحث العلمي بما يهدف تقديم خدمة نوعية للأطفال السكريين مستقبلاً </a:t>
            </a:r>
          </a:p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تقديم الدعم النفسي للأطفال </a:t>
            </a:r>
            <a:r>
              <a:rPr lang="ar-SA" sz="44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وذويهم</a:t>
            </a:r>
            <a:endParaRPr lang="ar-SA" sz="44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36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للأطفال السكريين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57200" y="2922925"/>
            <a:ext cx="11575610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الخدمات  الصحية المقدمة  </a:t>
            </a:r>
          </a:p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تأمين مادة الانسولين  للأطفال وبدون انقطاع </a:t>
            </a:r>
          </a:p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تأمين أجهزة السكري  لعدد  من الاطفال  السكريين  وبشكل </a:t>
            </a:r>
            <a:r>
              <a:rPr lang="ar-SA" sz="44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مجاني</a:t>
            </a:r>
            <a:endParaRPr lang="ar-SA" sz="44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تامين اقلام لكافة الاطفال مع رؤوس ابر لهذه الاقلام </a:t>
            </a:r>
          </a:p>
          <a:p>
            <a:pPr algn="ctr" rtl="1"/>
            <a:r>
              <a:rPr lang="ar-SA" sz="44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دعم الاطفال بشرائح تحليل سكري وفق بروتوكول محدد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" y="1676401"/>
            <a:ext cx="2474913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8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للأطفال السكريين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8534400" y="3581400"/>
            <a:ext cx="349841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6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نتائج </a:t>
            </a:r>
            <a:r>
              <a:rPr lang="ar-SA" sz="6000" b="1" dirty="0" err="1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اتمتة</a:t>
            </a:r>
            <a:r>
              <a:rPr lang="ar-SA" sz="6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الاطفال السكريين</a:t>
            </a:r>
            <a:endParaRPr lang="ar-SA" sz="60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238948"/>
              </p:ext>
            </p:extLst>
          </p:nvPr>
        </p:nvGraphicFramePr>
        <p:xfrm>
          <a:off x="533400" y="2438400"/>
          <a:ext cx="7848600" cy="411480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616200"/>
                <a:gridCol w="2616200"/>
                <a:gridCol w="2616200"/>
              </a:tblGrid>
              <a:tr h="822960">
                <a:tc gridSpan="3">
                  <a:txBody>
                    <a:bodyPr/>
                    <a:lstStyle/>
                    <a:p>
                      <a:pPr algn="ctr" rtl="1" fontAlgn="b"/>
                      <a:r>
                        <a:rPr lang="ar-SA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عدد الأطفال الكلي</a:t>
                      </a:r>
                      <a:endParaRPr lang="ar-SA" sz="2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822960">
                <a:tc gridSpan="3">
                  <a:txBody>
                    <a:bodyPr/>
                    <a:lstStyle/>
                    <a:p>
                      <a:pPr algn="ctr" rtl="0" fontAlgn="b"/>
                      <a:r>
                        <a:rPr lang="ar-SA" sz="2400" u="none" strike="noStrike" dirty="0">
                          <a:effectLst/>
                        </a:rPr>
                        <a:t>558</a:t>
                      </a:r>
                      <a:endParaRPr lang="ar-S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822960">
                <a:tc gridSpan="3">
                  <a:txBody>
                    <a:bodyPr/>
                    <a:lstStyle/>
                    <a:p>
                      <a:pPr algn="ctr" rtl="1" fontAlgn="b"/>
                      <a:r>
                        <a:rPr lang="ar-SA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الاحتياج الشهري من الأنسولين </a:t>
                      </a:r>
                      <a:r>
                        <a:rPr lang="ar-SA" sz="24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فلاكون</a:t>
                      </a:r>
                      <a:endParaRPr lang="ar-SA" sz="2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مختلط</a:t>
                      </a:r>
                      <a:endParaRPr lang="ar-SA" sz="2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4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بطيء التأثير</a:t>
                      </a:r>
                      <a:endParaRPr lang="ar-SA" sz="2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سريع التأثير</a:t>
                      </a:r>
                      <a:endParaRPr lang="ar-SA" sz="24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algn="ctr" rtl="0" fontAlgn="b"/>
                      <a:r>
                        <a:rPr lang="ar-SA" sz="2400" u="none" strike="noStrike">
                          <a:effectLst/>
                        </a:rPr>
                        <a:t>600</a:t>
                      </a:r>
                      <a:endParaRPr lang="ar-SA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r-SA" sz="2400" u="none" strike="noStrike" dirty="0">
                          <a:effectLst/>
                        </a:rPr>
                        <a:t>15</a:t>
                      </a:r>
                      <a:endParaRPr lang="ar-S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r-SA" sz="2400" u="none" strike="noStrike" dirty="0">
                          <a:effectLst/>
                        </a:rPr>
                        <a:t>125</a:t>
                      </a:r>
                      <a:endParaRPr lang="ar-SA" sz="2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4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089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للأطفال السكريين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2667000"/>
            <a:ext cx="3798208" cy="3009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695977"/>
            <a:ext cx="3733800" cy="30099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D Ramez\Desktop\فعالية عيادات شاملة 30-8-2017\DSC_0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811" y="2199336"/>
            <a:ext cx="417865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 Ramez\Desktop\فعالية عيادات شاملة 30-8-2017\DSC_02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70" y="4409136"/>
            <a:ext cx="4134387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8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5105400" y="3048000"/>
            <a:ext cx="7000712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عيادات المركز :</a:t>
            </a:r>
          </a:p>
          <a:p>
            <a:pPr algn="ctr" rtl="1"/>
            <a:r>
              <a:rPr lang="ar-SA" sz="32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تم  تجهيز  خمسة عيادات مربوطة شبكيا لاستقبال المرضى </a:t>
            </a:r>
            <a:br>
              <a:rPr lang="ar-SA" sz="32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</a:br>
            <a:r>
              <a:rPr lang="ar-SA" sz="32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الأجهزة الموجودة في المركز:</a:t>
            </a:r>
          </a:p>
          <a:p>
            <a:pPr algn="ctr" rtl="1"/>
            <a:r>
              <a:rPr lang="ar-SA" sz="32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مخبر متطور</a:t>
            </a:r>
          </a:p>
          <a:p>
            <a:pPr algn="ctr" rtl="1"/>
            <a:r>
              <a:rPr lang="ar-SA" sz="32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ايكو </a:t>
            </a:r>
            <a:r>
              <a:rPr lang="ar-SA" sz="32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متطور</a:t>
            </a:r>
            <a:endParaRPr lang="ar-SA" sz="32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  <a:p>
            <a:pPr algn="ctr" rtl="1"/>
            <a:r>
              <a:rPr lang="ar-SA" sz="32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أجهزة تخطيط قلب 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42" y="4114799"/>
            <a:ext cx="2005758" cy="2144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707" y="3877901"/>
            <a:ext cx="2475191" cy="304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708223"/>
            <a:ext cx="2971800" cy="140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2255007" y="2438400"/>
            <a:ext cx="7686512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أهداف المركز</a:t>
            </a:r>
          </a:p>
          <a:p>
            <a:pPr algn="ctr" rtl="1"/>
            <a:r>
              <a:rPr lang="ar-SA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إعادة </a:t>
            </a:r>
            <a:r>
              <a:rPr lang="ar-SA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تقييم جميع مرضى القلب في المراكز الصحية التابعة  لمديرية صحة دمشق وبشكل دقيق.</a:t>
            </a:r>
          </a:p>
          <a:p>
            <a:pPr algn="ctr" rtl="1"/>
            <a:r>
              <a:rPr lang="ar-SA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الوصول للاحتياج الحقيقي من المادة الدوائية للمرضى .</a:t>
            </a:r>
          </a:p>
          <a:p>
            <a:pPr algn="ctr" rtl="1"/>
            <a:r>
              <a:rPr lang="ar-SA" sz="40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تعزيز البحث العلمي بما يخص الامراض القلبية والنهوض بواقعه الى مركز خدمي تعليمي</a:t>
            </a:r>
            <a:r>
              <a:rPr lang="ar-SA" sz="40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.</a:t>
            </a:r>
            <a:endParaRPr lang="ar-SA" sz="40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012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197913" y="4133186"/>
            <a:ext cx="39465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نموذج إحالة مريض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71" y="2057400"/>
            <a:ext cx="3962400" cy="498257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442" y="2042615"/>
            <a:ext cx="3607558" cy="499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197913" y="4133186"/>
            <a:ext cx="39465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سجل مريض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4358965" cy="524897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86" y="1752600"/>
            <a:ext cx="4343958" cy="52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7391400" y="3526977"/>
            <a:ext cx="47198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واجهة برنامج مرضى القلبية</a:t>
            </a:r>
            <a:endParaRPr lang="ar-SA" sz="48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76400"/>
            <a:ext cx="7148465" cy="5270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623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تعزيز الخدمات الصحية التخصصية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2286000"/>
            <a:ext cx="10972800" cy="4267200"/>
          </a:xfrm>
        </p:spPr>
        <p:txBody>
          <a:bodyPr>
            <a:noAutofit/>
          </a:bodyPr>
          <a:lstStyle/>
          <a:p>
            <a:pPr marL="0" indent="0" algn="r" rtl="1">
              <a:lnSpc>
                <a:spcPct val="200000"/>
              </a:lnSpc>
              <a:buClr>
                <a:schemeClr val="tx1"/>
              </a:buClr>
              <a:buNone/>
            </a:pPr>
            <a:r>
              <a:rPr lang="ar-SY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DecoType Naskh" pitchFamily="2" charset="-78"/>
              </a:rPr>
              <a:t>مركز السكري التخصصي</a:t>
            </a:r>
          </a:p>
          <a:p>
            <a:pPr marL="0" indent="0" algn="r" rtl="1">
              <a:lnSpc>
                <a:spcPct val="200000"/>
              </a:lnSpc>
              <a:buClr>
                <a:schemeClr val="tx1"/>
              </a:buClr>
              <a:buNone/>
            </a:pPr>
            <a:r>
              <a:rPr lang="ar-SY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DecoType Naskh" pitchFamily="2" charset="-78"/>
              </a:rPr>
              <a:t>المركز التخصصي لأمراض القلب</a:t>
            </a:r>
          </a:p>
          <a:p>
            <a:pPr marL="0" indent="0" algn="r" rtl="1">
              <a:lnSpc>
                <a:spcPct val="200000"/>
              </a:lnSpc>
              <a:buClr>
                <a:schemeClr val="tx1"/>
              </a:buClr>
              <a:buNone/>
            </a:pPr>
            <a:r>
              <a:rPr lang="ar-SY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DecoType Naskh" pitchFamily="2" charset="-78"/>
              </a:rPr>
              <a:t>المركز التخصصي للأطفال السكريين</a:t>
            </a:r>
            <a:endParaRPr lang="ar-SY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57400"/>
            <a:ext cx="3124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629400" y="3426572"/>
            <a:ext cx="54818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الواجهة الخاصة بزيارة المرضى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64804"/>
            <a:ext cx="5867401" cy="52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1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629400" y="3719336"/>
            <a:ext cx="54818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البحث وفق الرقم الوطني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09800"/>
            <a:ext cx="5948449" cy="38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738042" y="3881125"/>
            <a:ext cx="54818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الاستعلام عن تقرير الشهر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1" y="2286000"/>
            <a:ext cx="6670317" cy="402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506485" y="3881125"/>
            <a:ext cx="36855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أرقام وطنية مكررة</a:t>
            </a:r>
          </a:p>
        </p:txBody>
      </p:sp>
      <p:pic>
        <p:nvPicPr>
          <p:cNvPr id="14" name="صورة 13" descr="رقم وطني مكر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" y="1943948"/>
            <a:ext cx="8484606" cy="4705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حبر 14"/>
              <p14:cNvContentPartPr/>
              <p14:nvPr/>
            </p14:nvContentPartPr>
            <p14:xfrm flipV="1">
              <a:off x="1986399" y="3123361"/>
              <a:ext cx="5371080" cy="45719"/>
            </p14:xfrm>
          </p:contentPart>
        </mc:Choice>
        <mc:Fallback xmlns="">
          <p:pic>
            <p:nvPicPr>
              <p:cNvPr id="15" name="حبر 1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1970558" y="3059642"/>
                <a:ext cx="5402761" cy="17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حبر 15"/>
              <p14:cNvContentPartPr/>
              <p14:nvPr/>
            </p14:nvContentPartPr>
            <p14:xfrm flipV="1">
              <a:off x="646839" y="3132362"/>
              <a:ext cx="2330016" cy="45719"/>
            </p14:xfrm>
          </p:contentPart>
        </mc:Choice>
        <mc:Fallback xmlns="">
          <p:pic>
            <p:nvPicPr>
              <p:cNvPr id="16" name="حبر 1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630998" y="3069003"/>
                <a:ext cx="2361697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حبر 16"/>
              <p14:cNvContentPartPr/>
              <p14:nvPr/>
            </p14:nvContentPartPr>
            <p14:xfrm flipV="1">
              <a:off x="638199" y="3284815"/>
              <a:ext cx="6539520" cy="45719"/>
            </p14:xfrm>
          </p:contentPart>
        </mc:Choice>
        <mc:Fallback xmlns="">
          <p:pic>
            <p:nvPicPr>
              <p:cNvPr id="17" name="حبر 1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V="1">
                <a:off x="622359" y="3221456"/>
                <a:ext cx="6571201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حبر 17"/>
              <p14:cNvContentPartPr/>
              <p14:nvPr/>
            </p14:nvContentPartPr>
            <p14:xfrm flipV="1">
              <a:off x="3459879" y="3212642"/>
              <a:ext cx="3289416" cy="45719"/>
            </p14:xfrm>
          </p:contentPart>
        </mc:Choice>
        <mc:Fallback xmlns="">
          <p:pic>
            <p:nvPicPr>
              <p:cNvPr id="18" name="حبر 1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3444039" y="3148418"/>
                <a:ext cx="3321097" cy="1738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حبر 18"/>
              <p14:cNvContentPartPr/>
              <p14:nvPr/>
            </p14:nvContentPartPr>
            <p14:xfrm flipV="1">
              <a:off x="870039" y="3087722"/>
              <a:ext cx="1006512" cy="45719"/>
            </p14:xfrm>
          </p:contentPart>
        </mc:Choice>
        <mc:Fallback xmlns="">
          <p:pic>
            <p:nvPicPr>
              <p:cNvPr id="19" name="حبر 1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flipV="1">
                <a:off x="854200" y="3023861"/>
                <a:ext cx="1038190" cy="1734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962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6738042" y="3881125"/>
            <a:ext cx="54818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تصدير بيانات المرضى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494631"/>
            <a:ext cx="7107436" cy="36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078709" y="3179713"/>
            <a:ext cx="3914115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مثال على المرضى المكررين ضمن نفس المنطقة</a:t>
            </a:r>
          </a:p>
        </p:txBody>
      </p:sp>
      <p:pic>
        <p:nvPicPr>
          <p:cNvPr id="6" name="صورة 5" descr="مكرر ضمن المنطقة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7239000" cy="4705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8050794" y="3713690"/>
            <a:ext cx="391411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مثال على المرضى المكررين عبر المناطق</a:t>
            </a:r>
          </a:p>
        </p:txBody>
      </p:sp>
      <p:pic>
        <p:nvPicPr>
          <p:cNvPr id="5" name="صورة 4" descr="مكرر عبر المناطق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3" y="2176008"/>
            <a:ext cx="7239000" cy="4645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508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Y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المركز التخصصي لأمراض القلب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9372600" y="3581400"/>
            <a:ext cx="259230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48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مقارنة ما قبل وما بعد </a:t>
            </a:r>
            <a:r>
              <a:rPr lang="ar-SA" sz="4800" b="1" dirty="0" err="1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الأتمتة</a:t>
            </a:r>
            <a:r>
              <a:rPr lang="ar-SA" sz="4800" b="1" dirty="0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 </a:t>
            </a:r>
            <a:r>
              <a:rPr lang="ar-SA" sz="4800" b="1" dirty="0" err="1" smtClean="0">
                <a:solidFill>
                  <a:schemeClr val="bg1"/>
                </a:solidFill>
                <a:latin typeface="Andalus" pitchFamily="18" charset="-78"/>
                <a:cs typeface="DecoType Naskh" pitchFamily="2" charset="-78"/>
              </a:rPr>
              <a:t>والتقيم</a:t>
            </a:r>
            <a:endParaRPr lang="ar-SA" sz="4800" b="1" dirty="0">
              <a:solidFill>
                <a:schemeClr val="bg1"/>
              </a:solidFill>
              <a:latin typeface="Andalus" pitchFamily="18" charset="-78"/>
              <a:cs typeface="DecoType Naskh" pitchFamily="2" charset="-78"/>
            </a:endParaRPr>
          </a:p>
        </p:txBody>
      </p:sp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582826"/>
              </p:ext>
            </p:extLst>
          </p:nvPr>
        </p:nvGraphicFramePr>
        <p:xfrm>
          <a:off x="228600" y="3581400"/>
          <a:ext cx="9144000" cy="228600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2121933"/>
                <a:gridCol w="1815675"/>
                <a:gridCol w="5206392"/>
              </a:tblGrid>
              <a:tr h="1768929"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عدد الاضابير قبل </a:t>
                      </a:r>
                      <a:r>
                        <a:rPr lang="ar-SA" sz="2000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الاتمتة</a:t>
                      </a:r>
                      <a: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6/2017</a:t>
                      </a:r>
                      <a:endParaRPr lang="ar-SA" sz="2000" b="1" i="0" u="none" strike="noStrike" dirty="0">
                        <a:solidFill>
                          <a:schemeClr val="bg1"/>
                        </a:solidFill>
                        <a:effectLst/>
                        <a:latin typeface="DecoType Naskh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عدد الاضابير </a:t>
                      </a:r>
                      <a: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المؤتمتة</a:t>
                      </a:r>
                      <a:b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6/2017</a:t>
                      </a:r>
                      <a:endParaRPr lang="ar-SA" sz="2000" b="1" i="0" u="none" strike="noStrike" dirty="0">
                        <a:solidFill>
                          <a:schemeClr val="bg1"/>
                        </a:solidFill>
                        <a:effectLst/>
                        <a:latin typeface="DecoType Naskh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عدد المرضى الذين تم تقيمهم في المركز التخصصي لأمراض القلب  </a:t>
                      </a:r>
                      <a: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/>
                      </a:r>
                      <a:b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ar-SA" sz="20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1/2018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517071">
                <a:tc>
                  <a:txBody>
                    <a:bodyPr/>
                    <a:lstStyle/>
                    <a:p>
                      <a:pPr algn="ctr" rtl="0" fontAlgn="b"/>
                      <a:r>
                        <a:rPr lang="ar-SA" sz="3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20305</a:t>
                      </a:r>
                      <a:endParaRPr lang="ar-SA" sz="3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r-SA" sz="3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17731</a:t>
                      </a:r>
                      <a:endParaRPr lang="ar-SA" sz="3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ar-SA" sz="3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14228</a:t>
                      </a:r>
                      <a:endParaRPr lang="ar-SA" sz="3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8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 Ramez\Desktop\29920034_1954840911202390_117157598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" y="0"/>
            <a:ext cx="12173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17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 smtClean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38600" y="2286000"/>
            <a:ext cx="7543800" cy="4267200"/>
          </a:xfrm>
        </p:spPr>
        <p:txBody>
          <a:bodyPr>
            <a:noAutofit/>
          </a:bodyPr>
          <a:lstStyle/>
          <a:p>
            <a:pPr marL="324000" lvl="2" indent="0" algn="r" rtl="1">
              <a:buSzPct val="100000"/>
              <a:buNone/>
            </a:pPr>
            <a:r>
              <a:rPr lang="ar-SY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يعتمد </a:t>
            </a:r>
            <a:r>
              <a:rPr lang="ar-SY" b="1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المركز  على </a:t>
            </a:r>
            <a:r>
              <a:rPr lang="ar-SA" b="1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ب</a:t>
            </a:r>
            <a:r>
              <a:rPr lang="ar-SA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رنامج  خاص  </a:t>
            </a:r>
            <a:r>
              <a:rPr lang="ar-SY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بمرضى </a:t>
            </a:r>
            <a:r>
              <a:rPr lang="ar-SY" b="1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السكري </a:t>
            </a:r>
            <a:r>
              <a:rPr lang="ar-SY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يتم </a:t>
            </a:r>
            <a:r>
              <a:rPr lang="ar-SY" b="1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العمل عليه من قبل كادر متخصص  </a:t>
            </a:r>
            <a:endParaRPr lang="ar-SA" b="1" dirty="0" smtClean="0">
              <a:solidFill>
                <a:schemeClr val="bg1"/>
              </a:solidFill>
              <a:latin typeface="AngsanaUPC" panose="02020603050405020304" pitchFamily="18" charset="-34"/>
              <a:ea typeface="Microsoft YaHei"/>
              <a:cs typeface="DecoType Naskh Special" panose="02010000000000000000" pitchFamily="2" charset="-78"/>
              <a:sym typeface="Arial" panose="020B0604020202020204" pitchFamily="34" charset="0"/>
            </a:endParaRPr>
          </a:p>
          <a:p>
            <a:pPr marL="324000" lvl="2" indent="0" algn="r" rtl="1">
              <a:buSzPct val="100000"/>
              <a:buNone/>
            </a:pPr>
            <a:r>
              <a:rPr lang="ar-SY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يتيح </a:t>
            </a:r>
            <a:r>
              <a:rPr lang="ar-SY" b="1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البرنامج لنا إمكانية الوصول  لبيانات </a:t>
            </a:r>
            <a:r>
              <a:rPr lang="ar-SY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 </a:t>
            </a:r>
            <a:r>
              <a:rPr lang="ar-SY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التالي</a:t>
            </a:r>
            <a:r>
              <a:rPr lang="ar-SA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ة</a:t>
            </a:r>
            <a:r>
              <a:rPr lang="ar-SY" b="1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Special" panose="02010000000000000000" pitchFamily="2" charset="-78"/>
                <a:sym typeface="Arial" panose="020B0604020202020204" pitchFamily="34" charset="0"/>
              </a:rPr>
              <a:t>:</a:t>
            </a:r>
            <a:endParaRPr lang="ar-SY" b="1" dirty="0">
              <a:solidFill>
                <a:schemeClr val="bg1"/>
              </a:solidFill>
              <a:latin typeface="AngsanaUPC" panose="02020603050405020304" pitchFamily="18" charset="-34"/>
              <a:ea typeface="Microsoft YaHei"/>
              <a:cs typeface="DecoType Naskh Special" panose="02010000000000000000" pitchFamily="2" charset="-78"/>
              <a:sym typeface="Arial" panose="020B0604020202020204" pitchFamily="34" charset="0"/>
            </a:endParaRPr>
          </a:p>
          <a:p>
            <a:pPr marL="781200" lvl="1" indent="-342900" algn="r" defTabSz="0" rtl="1" fontAlgn="base">
              <a:spcAft>
                <a:spcPct val="0"/>
              </a:spcAft>
              <a:buClr>
                <a:srgbClr val="A59A55"/>
              </a:buClr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تصنيف المرضى وفق الجنس (ذكور / اناث )</a:t>
            </a:r>
          </a:p>
          <a:p>
            <a:pPr marL="781200" lvl="1" indent="-342900" algn="r" defTabSz="0" rtl="1" fontAlgn="base">
              <a:spcAft>
                <a:spcPct val="0"/>
              </a:spcAft>
              <a:buClr>
                <a:srgbClr val="A59A55"/>
              </a:buClr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تصنيف المرضى وفق الفئة العمرية .</a:t>
            </a:r>
          </a:p>
          <a:p>
            <a:pPr marL="781200" lvl="1" indent="-342900" algn="r" defTabSz="0" rtl="1" fontAlgn="base">
              <a:spcAft>
                <a:spcPct val="0"/>
              </a:spcAft>
              <a:buClr>
                <a:srgbClr val="A59A55"/>
              </a:buClr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اختلاطات الداء السكري .</a:t>
            </a:r>
          </a:p>
          <a:p>
            <a:pPr marL="781200" lvl="1" indent="-342900" algn="r" defTabSz="0" rtl="1" fontAlgn="base">
              <a:spcAft>
                <a:spcPct val="0"/>
              </a:spcAft>
              <a:buClr>
                <a:srgbClr val="A59A55"/>
              </a:buClr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المرضى المعتمدين على الانسولين .</a:t>
            </a:r>
          </a:p>
          <a:p>
            <a:pPr marL="781200" lvl="1" indent="-342900" algn="r" defTabSz="0" rtl="1" fontAlgn="base">
              <a:spcAft>
                <a:spcPct val="0"/>
              </a:spcAft>
              <a:buClr>
                <a:srgbClr val="A59A55"/>
              </a:buClr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المرضى المعتمدين على خافضات السكر الفموية .</a:t>
            </a:r>
          </a:p>
          <a:p>
            <a:pPr marL="781200" lvl="1" indent="-342900" algn="r" defTabSz="0" rtl="1" fontAlgn="base">
              <a:spcAft>
                <a:spcPct val="0"/>
              </a:spcAft>
              <a:buClr>
                <a:srgbClr val="A59A55"/>
              </a:buClr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المرضى المعتمدين على الانسولين وخافضات السكر الفموية.</a:t>
            </a:r>
          </a:p>
          <a:p>
            <a:pPr marL="781200" lvl="1" indent="-342900" algn="r" defTabSz="0" rtl="1" fontAlgn="base">
              <a:spcAft>
                <a:spcPct val="0"/>
              </a:spcAft>
              <a:buClr>
                <a:srgbClr val="A59A55"/>
              </a:buClr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تقدير </a:t>
            </a:r>
            <a:r>
              <a:rPr lang="ar-SY" sz="2400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احتياجات</a:t>
            </a:r>
            <a:r>
              <a:rPr lang="en-US" sz="2400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 </a:t>
            </a:r>
            <a:r>
              <a:rPr lang="ar-SY" sz="2400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 </a:t>
            </a:r>
            <a:r>
              <a:rPr lang="ar-SY" sz="2400" dirty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cs typeface="DecoType Naskh Variants" panose="02010400000000000000" pitchFamily="2" charset="-78"/>
                <a:sym typeface="Arial" panose="020B0604020202020204" pitchFamily="34" charset="0"/>
              </a:rPr>
              <a:t>المرضى  الدوائية عبر التغذية الراجعة </a:t>
            </a:r>
            <a:r>
              <a:rPr lang="ar-SY" sz="2400" dirty="0" smtClean="0">
                <a:solidFill>
                  <a:schemeClr val="bg1"/>
                </a:solidFill>
                <a:latin typeface="AngsanaUPC" panose="02020603050405020304" pitchFamily="18" charset="-34"/>
                <a:ea typeface="Microsoft YaHei"/>
                <a:sym typeface="Arial" panose="020B0604020202020204" pitchFamily="34" charset="0"/>
              </a:rPr>
              <a:t>.</a:t>
            </a:r>
            <a:endParaRPr lang="ar-SY" sz="2400" dirty="0">
              <a:solidFill>
                <a:schemeClr val="bg1"/>
              </a:solidFill>
              <a:latin typeface="AngsanaUPC" panose="02020603050405020304" pitchFamily="18" charset="-34"/>
              <a:ea typeface="Microsoft YaHei"/>
              <a:sym typeface="Arial" panose="020B0604020202020204" pitchFamily="34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276600"/>
            <a:ext cx="3657600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31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763000" y="3962400"/>
            <a:ext cx="3200400" cy="838200"/>
          </a:xfrm>
        </p:spPr>
        <p:txBody>
          <a:bodyPr>
            <a:noAutofit/>
          </a:bodyPr>
          <a:lstStyle/>
          <a:p>
            <a:pPr marL="324000" lvl="2" indent="0" algn="ctr" rtl="1">
              <a:buSzPct val="100000"/>
              <a:buNone/>
            </a:pPr>
            <a:r>
              <a:rPr lang="ar-SY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نموذج </a:t>
            </a:r>
            <a:r>
              <a:rPr lang="ar-SY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إحالة </a:t>
            </a:r>
            <a:r>
              <a:rPr lang="ar-SA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</a:t>
            </a:r>
            <a:r>
              <a:rPr lang="ar-SY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مريض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dalus" panose="02020603050405020304" pitchFamily="18" charset="-78"/>
              <a:cs typeface="DecoType Naskh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8534400" cy="48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05800" y="2286000"/>
            <a:ext cx="3733800" cy="4267200"/>
          </a:xfrm>
        </p:spPr>
        <p:txBody>
          <a:bodyPr>
            <a:noAutofit/>
          </a:bodyPr>
          <a:lstStyle/>
          <a:p>
            <a:pPr marL="324000" lvl="2" indent="0" algn="ctr" rtl="1">
              <a:buSzPct val="100000"/>
              <a:buNone/>
            </a:pPr>
            <a:r>
              <a:rPr lang="ar-SY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استمارة المتابعة السنوية لمريض </a:t>
            </a:r>
            <a:r>
              <a:rPr lang="ar-SY" sz="36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السكري</a:t>
            </a:r>
            <a:endParaRPr lang="ar-SA" sz="3600" dirty="0" smtClean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dalus" panose="02020603050405020304" pitchFamily="18" charset="-78"/>
              <a:cs typeface="DecoType Naskh" pitchFamily="2" charset="-78"/>
            </a:endParaRPr>
          </a:p>
          <a:p>
            <a:pPr marL="324000" lvl="2" indent="0" algn="ctr" rtl="1">
              <a:buSzPct val="100000"/>
              <a:buNone/>
            </a:pPr>
            <a:endParaRPr lang="ar-SA" sz="3200" dirty="0" smtClean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dalus" panose="02020603050405020304" pitchFamily="18" charset="-78"/>
              <a:cs typeface="DecoType Naskh" pitchFamily="2" charset="-78"/>
            </a:endParaRPr>
          </a:p>
          <a:p>
            <a:pPr marL="324000" lvl="2" indent="0" algn="r" rtl="1">
              <a:buSzPct val="100000"/>
              <a:buNone/>
            </a:pPr>
            <a:r>
              <a:rPr lang="ar-SA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الهدف منها : سهولة العمل والوصول للمعلومات </a:t>
            </a:r>
            <a:r>
              <a:rPr lang="ar-SA" sz="2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 </a:t>
            </a:r>
            <a:r>
              <a:rPr lang="ar-SA" sz="2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و الاكتفاء بمكان صغير لحفظ الاستمارات حسب اسم المركز </a:t>
            </a:r>
            <a:r>
              <a:rPr lang="ar-SA" sz="2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الصحي</a:t>
            </a:r>
            <a:endParaRPr lang="ar-SY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dalus" panose="02020603050405020304" pitchFamily="18" charset="-78"/>
              <a:cs typeface="DecoType Naskh" pitchFamily="2" charset="-78"/>
            </a:endParaRPr>
          </a:p>
        </p:txBody>
      </p:sp>
      <p:pic>
        <p:nvPicPr>
          <p:cNvPr id="6" name="Picture 2" descr="C:\Users\Asus\Pictures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6" t="16971" r="64616" b="21298"/>
          <a:stretch/>
        </p:blipFill>
        <p:spPr bwMode="auto">
          <a:xfrm>
            <a:off x="3965146" y="2013932"/>
            <a:ext cx="4130245" cy="480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sus\Pictures\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 t="16970" r="33834" b="21892"/>
          <a:stretch/>
        </p:blipFill>
        <p:spPr bwMode="auto">
          <a:xfrm>
            <a:off x="91646" y="2013932"/>
            <a:ext cx="3873500" cy="48055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29600" y="3962400"/>
            <a:ext cx="3733800" cy="685800"/>
          </a:xfrm>
        </p:spPr>
        <p:txBody>
          <a:bodyPr>
            <a:noAutofit/>
          </a:bodyPr>
          <a:lstStyle/>
          <a:p>
            <a:pPr marL="324000" lvl="2" indent="0" algn="ctr" rtl="1">
              <a:buSzPct val="100000"/>
              <a:buNone/>
            </a:pPr>
            <a:r>
              <a:rPr lang="ar-SA" sz="32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ndalus" panose="02020603050405020304" pitchFamily="18" charset="-78"/>
                <a:cs typeface="DecoType Naskh" pitchFamily="2" charset="-78"/>
              </a:rPr>
              <a:t>البرنامج الوطني للسكري</a:t>
            </a:r>
          </a:p>
        </p:txBody>
      </p:sp>
      <p:pic>
        <p:nvPicPr>
          <p:cNvPr id="8" name="عنصر نائب للمحتوى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827"/>
          <a:stretch/>
        </p:blipFill>
        <p:spPr>
          <a:xfrm>
            <a:off x="228600" y="1918910"/>
            <a:ext cx="7784978" cy="496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3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8458200" cy="1706562"/>
          </a:xfrm>
        </p:spPr>
        <p:txBody>
          <a:bodyPr>
            <a:normAutofit/>
          </a:bodyPr>
          <a:lstStyle/>
          <a:p>
            <a:r>
              <a:rPr lang="ar-SA" sz="6600" dirty="0">
                <a:solidFill>
                  <a:schemeClr val="bg1"/>
                </a:solidFill>
                <a:cs typeface="DecoType Naskh Extensions" panose="02010400000000000000" pitchFamily="2" charset="-78"/>
              </a:rPr>
              <a:t>مركز السكري التخصصي</a:t>
            </a:r>
            <a:endParaRPr lang="en-US" sz="6600" dirty="0">
              <a:solidFill>
                <a:schemeClr val="bg1"/>
              </a:solidFill>
              <a:cs typeface="DecoType Naskh Extensions" panose="0201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2286000"/>
            <a:ext cx="10896600" cy="4267200"/>
          </a:xfrm>
        </p:spPr>
        <p:txBody>
          <a:bodyPr>
            <a:noAutofit/>
          </a:bodyPr>
          <a:lstStyle/>
          <a:p>
            <a:pPr marL="324000" lvl="2" indent="0" algn="ctr" rtl="1">
              <a:buSzPct val="100000"/>
              <a:buNone/>
            </a:pPr>
            <a:endParaRPr lang="ar-SA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ndalus" panose="02020603050405020304" pitchFamily="18" charset="-78"/>
              <a:cs typeface="DecoType Naskh" pitchFamily="2" charset="-78"/>
            </a:endParaRPr>
          </a:p>
          <a:p>
            <a:pPr lvl="0" algn="r" rtl="1">
              <a:spcBef>
                <a:spcPts val="0"/>
              </a:spcBef>
            </a:pPr>
            <a:r>
              <a:rPr lang="ar-SY" b="1" dirty="0">
                <a:solidFill>
                  <a:srgbClr val="FFFF00"/>
                </a:solidFill>
                <a:latin typeface="BrowalliaUPC" pitchFamily="34" charset="-34"/>
                <a:cs typeface="DecoType Naskh" pitchFamily="2" charset="-78"/>
              </a:rPr>
              <a:t>العمل على جرد الأضابير الخاصة بمرضى السكري في المراكز الصحية بهدف :</a:t>
            </a:r>
          </a:p>
          <a:p>
            <a:pPr marL="715963" lvl="0" indent="-354013" algn="r" rtl="1"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ar-SY" sz="2400" dirty="0" smtClean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تحديد </a:t>
            </a:r>
            <a:r>
              <a:rPr lang="ar-SY" sz="2400" dirty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المرضى المتابعين لإعادة تقيمهم كل ستة اشهر .</a:t>
            </a:r>
          </a:p>
          <a:p>
            <a:pPr marL="715963" lvl="0" indent="-354013" algn="r" rtl="1"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إلغاء جميع الاضابير للمرضى المنقطعين والمتوفين والذين لم تجري عليهم اي حركة منذ بداية عام 2016 م. </a:t>
            </a:r>
          </a:p>
          <a:p>
            <a:pPr marL="715963" lvl="0" indent="-354013" algn="r" rtl="1">
              <a:lnSpc>
                <a:spcPct val="2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ar-SY" sz="2400" dirty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لحظ المرضى الغير المؤتمتين  والذين تصرف احتياجاتهم من المراكز  الصحية</a:t>
            </a:r>
            <a:r>
              <a:rPr lang="ar-SY" sz="2400" dirty="0" smtClean="0">
                <a:solidFill>
                  <a:schemeClr val="bg1"/>
                </a:solidFill>
                <a:latin typeface="BrowalliaUPC" pitchFamily="34" charset="-34"/>
                <a:cs typeface="DecoType Naskh" pitchFamily="2" charset="-78"/>
              </a:rPr>
              <a:t>.</a:t>
            </a:r>
            <a:endParaRPr lang="ar-SY" sz="2400" dirty="0">
              <a:solidFill>
                <a:schemeClr val="bg1"/>
              </a:solidFill>
              <a:latin typeface="BrowalliaUPC" pitchFamily="34" charset="-34"/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41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5585201-98DB-492D-90BE-EC5D7933D8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Diffused arches</Template>
  <TotalTime>0</TotalTime>
  <Words>1563</Words>
  <Application>Microsoft Office PowerPoint</Application>
  <PresentationFormat>مخصص</PresentationFormat>
  <Paragraphs>407</Paragraphs>
  <Slides>38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39" baseType="lpstr">
      <vt:lpstr>Office Theme</vt:lpstr>
      <vt:lpstr>عرض تقديمي في PowerPoint</vt:lpstr>
      <vt:lpstr>عرض تقديمي في PowerPoint</vt:lpstr>
      <vt:lpstr>تعزيز الخدمات الصحية التخصصية</vt:lpstr>
      <vt:lpstr>مركز السكري التخصصي</vt:lpstr>
      <vt:lpstr>عرض تقديمي في PowerPoint</vt:lpstr>
      <vt:lpstr>مركز السكري التخصصي</vt:lpstr>
      <vt:lpstr>مركز السكري التخصصي</vt:lpstr>
      <vt:lpstr>مركز السكري التخصصي</vt:lpstr>
      <vt:lpstr>مركز السكري التخصصي</vt:lpstr>
      <vt:lpstr>مركز السكري التخصصي</vt:lpstr>
      <vt:lpstr>مركز السكري التخصصي</vt:lpstr>
      <vt:lpstr>مركز السكري التخصصي</vt:lpstr>
      <vt:lpstr>مركز السكري التخصصي</vt:lpstr>
      <vt:lpstr>مركز السكري التخصصي</vt:lpstr>
      <vt:lpstr>عرض تقديمي في PowerPoint</vt:lpstr>
      <vt:lpstr>مركز السكري التخصصي</vt:lpstr>
      <vt:lpstr>مقاطعة البيانات مع مديرية ريف دمشق</vt:lpstr>
      <vt:lpstr>المركز التخصصي للأطفال السكريين</vt:lpstr>
      <vt:lpstr>عرض تقديمي في PowerPoint</vt:lpstr>
      <vt:lpstr>المركز التخصصي للأطفال السكريين</vt:lpstr>
      <vt:lpstr>المركز التخصصي للأطفال السكريين</vt:lpstr>
      <vt:lpstr>المركز التخصصي للأطفال السكريين</vt:lpstr>
      <vt:lpstr>عرض تقديمي في PowerPoint</vt:lpstr>
      <vt:lpstr>المركز التخصصي للأطفال السكريين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المركز التخصصي لأمراض القلب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2018-02-04T19:32:18Z</dcterms:created>
  <dcterms:modified xsi:type="dcterms:W3CDTF">2018-04-05T06:03:19Z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TC020116479991</vt:lpwstr>
  </property>
</Properties>
</file>