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A59CC-5473-4C38-98D4-87D629F8A1C0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AA9D-9CED-47B5-8B52-FAD2DAC7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3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1AC2F1-1E02-4204-896C-BF0E49476041}" type="slidenum">
              <a:rPr lang="ar-S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563" y="865188"/>
            <a:ext cx="6173787" cy="34734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30750"/>
            <a:ext cx="4983163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Arial" panose="020B0604020202020204" pitchFamily="34" charset="0"/>
              </a:rPr>
              <a:t>A Scandinavian observational study of Pca natural history reported by Johansson, confirmed that many tumours followed </a:t>
            </a:r>
          </a:p>
        </p:txBody>
      </p:sp>
    </p:spTree>
    <p:extLst>
      <p:ext uri="{BB962C8B-B14F-4D97-AF65-F5344CB8AC3E}">
        <p14:creationId xmlns:p14="http://schemas.microsoft.com/office/powerpoint/2010/main" val="81109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3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B17CFC-7AE3-4D1A-9F9F-16BF4E054BEB}" type="slidenum">
              <a:rPr lang="ar-SA" smtClean="0">
                <a:solidFill>
                  <a:prstClr val="black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Arial" panose="020B0604020202020204" pitchFamily="34" charset="0"/>
              </a:rPr>
              <a:t>At diagnosis two-thirds of prostate cancer patients have the localised and around one-quarter have the locally advanced form of the disease. Only Zoladex is licensed for use in these patients - the vast majority of patients with prostate cancer.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8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7944DA-9061-41D6-AEC4-97211E7A25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1991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F69641-CF5E-4401-99B2-D826FCED0E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565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3418" y="223838"/>
            <a:ext cx="3043767" cy="625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223838"/>
            <a:ext cx="8930217" cy="625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67F7A9-D598-47EF-A712-7E74156959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4384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23863"/>
            <a:ext cx="12177184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711200" y="1828800"/>
            <a:ext cx="10769600" cy="4648200"/>
          </a:xfrm>
        </p:spPr>
        <p:txBody>
          <a:bodyPr/>
          <a:lstStyle/>
          <a:p>
            <a:pPr lvl="0"/>
            <a:endParaRPr lang="ar-SY" noProof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A8AF74-002E-460F-BA1A-B736D4B99F9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5229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C7994E-62A9-4A81-8D4A-C9F6721434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3636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348E0B-8AE5-49F0-9190-4CD46D29C0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880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28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28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03A1D2-5850-4C6A-A5FD-DA47B57243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1436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86A8C2-3AA1-4B32-902E-60C1A1C11C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369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E38336-5DD2-4B88-8E01-DE5867796F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068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2D1999-0A3F-40B8-B521-65797E9C50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818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D3207D-A700-4ABB-89DD-303E6DC033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4598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00B879-7B97-4970-BFA5-2F245D4745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095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7738" y="6248400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8938" y="6248400"/>
            <a:ext cx="379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3788" y="6248400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85E900-7FFF-49AF-9933-5E8F0B3FD316}" type="slidenum">
              <a:rPr lang="ar-SA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223838"/>
            <a:ext cx="12177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76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09413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87363" indent="-487363" algn="l" rtl="0" eaLnBrk="0" fontAlgn="base" hangingPunct="0">
        <a:spcBef>
          <a:spcPct val="30000"/>
        </a:spcBef>
        <a:spcAft>
          <a:spcPct val="30000"/>
        </a:spcAft>
        <a:buClr>
          <a:schemeClr val="hlink"/>
        </a:buClr>
        <a:buSzPct val="100000"/>
        <a:buFont typeface="Wingdings" panose="05000000000000000000" pitchFamily="2" charset="2"/>
        <a:buChar char="l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1058863" indent="-381000" algn="l" rtl="0" eaLnBrk="0" fontAlgn="base" hangingPunct="0">
        <a:spcBef>
          <a:spcPct val="30000"/>
        </a:spcBef>
        <a:spcAft>
          <a:spcPct val="30000"/>
        </a:spcAft>
        <a:buClr>
          <a:schemeClr val="hlink"/>
        </a:buClr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562100" indent="-228600" algn="l" rtl="0" eaLnBrk="0" fontAlgn="base" hangingPunct="0">
        <a:spcBef>
          <a:spcPct val="30000"/>
        </a:spcBef>
        <a:spcAft>
          <a:spcPct val="30000"/>
        </a:spcAft>
        <a:buClr>
          <a:schemeClr val="folHlink"/>
        </a:buClr>
        <a:buSzPct val="100000"/>
        <a:buFont typeface="Symbol" panose="05050102010706020507" pitchFamily="18" charset="2"/>
        <a:buChar char="·"/>
        <a:defRPr sz="2400" b="1">
          <a:solidFill>
            <a:schemeClr val="tx1"/>
          </a:solidFill>
          <a:latin typeface="+mn-lt"/>
        </a:defRPr>
      </a:lvl3pPr>
      <a:lvl4pPr marL="2011363" indent="-258763" algn="l" rtl="0" eaLnBrk="0" fontAlgn="base" hangingPunct="0">
        <a:spcBef>
          <a:spcPct val="30000"/>
        </a:spcBef>
        <a:spcAft>
          <a:spcPct val="30000"/>
        </a:spcAft>
        <a:buClr>
          <a:srgbClr val="FF3399"/>
        </a:buClr>
        <a:buSzPct val="100000"/>
        <a:buChar char="–"/>
        <a:defRPr sz="1600" b="1">
          <a:solidFill>
            <a:schemeClr val="tx1"/>
          </a:solidFill>
          <a:latin typeface="+mn-lt"/>
        </a:defRPr>
      </a:lvl4pPr>
      <a:lvl5pPr marL="23542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5pPr>
      <a:lvl6pPr marL="28114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6pPr>
      <a:lvl7pPr marL="3268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7pPr>
      <a:lvl8pPr marL="37258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8pPr>
      <a:lvl9pPr marL="41830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sz="quarter"/>
          </p:nvPr>
        </p:nvSpPr>
        <p:spPr>
          <a:xfrm>
            <a:off x="1524000" y="604838"/>
            <a:ext cx="9144000" cy="4152900"/>
          </a:xfrm>
        </p:spPr>
        <p:txBody>
          <a:bodyPr/>
          <a:lstStyle/>
          <a:p>
            <a:r>
              <a:rPr lang="ar-SA" smtClean="0"/>
              <a:t>أورام البروستات </a:t>
            </a:r>
            <a:br>
              <a:rPr lang="ar-SA" smtClean="0"/>
            </a:br>
            <a:r>
              <a:rPr lang="ar-SA" smtClean="0"/>
              <a:t> الكشف المبكر</a:t>
            </a:r>
            <a:br>
              <a:rPr lang="ar-SA" smtClean="0"/>
            </a:br>
            <a:r>
              <a:rPr lang="en-US" smtClean="0"/>
              <a:t>Prostate cancer</a:t>
            </a:r>
            <a:br>
              <a:rPr lang="en-US" smtClean="0"/>
            </a:br>
            <a:r>
              <a:rPr lang="en-US" smtClean="0"/>
              <a:t>early detected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0" y="5059363"/>
            <a:ext cx="9144000" cy="16557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4000" dirty="0" smtClean="0"/>
              <a:t>Dr.Alseoudi Alhadi</a:t>
            </a:r>
          </a:p>
          <a:p>
            <a:pPr>
              <a:defRPr/>
            </a:pPr>
            <a:r>
              <a:rPr lang="en-US" sz="4000" dirty="0" err="1" smtClean="0"/>
              <a:t>Albairouni</a:t>
            </a:r>
            <a:r>
              <a:rPr lang="en-US" sz="4000" dirty="0"/>
              <a:t> </a:t>
            </a:r>
            <a:r>
              <a:rPr lang="en-US" sz="4000" dirty="0" smtClean="0"/>
              <a:t>C.H.U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9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6013"/>
            <a:ext cx="12192000" cy="797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613"/>
          </a:xfrm>
        </p:spPr>
        <p:txBody>
          <a:bodyPr/>
          <a:lstStyle/>
          <a:p>
            <a:r>
              <a:rPr lang="ar-SY" sz="4800" smtClean="0">
                <a:solidFill>
                  <a:srgbClr val="0070C0"/>
                </a:solidFill>
              </a:rPr>
              <a:t> </a:t>
            </a:r>
            <a:r>
              <a:rPr lang="en-US" sz="4800" smtClean="0">
                <a:solidFill>
                  <a:srgbClr val="0070C0"/>
                </a:solidFill>
              </a:rPr>
              <a:t>PSA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513"/>
            <a:ext cx="8229600" cy="5616575"/>
          </a:xfrm>
        </p:spPr>
        <p:txBody>
          <a:bodyPr>
            <a:normAutofit lnSpcReduction="10000"/>
          </a:bodyPr>
          <a:lstStyle/>
          <a:p>
            <a:pPr marL="0" indent="0" algn="r" rtl="1">
              <a:buFont typeface="Wingdings" panose="05000000000000000000" pitchFamily="2" charset="2"/>
              <a:buNone/>
              <a:defRPr/>
            </a:pPr>
            <a:endParaRPr lang="ar-SY" dirty="0" smtClean="0"/>
          </a:p>
          <a:p>
            <a:pPr algn="r" rtl="1">
              <a:defRPr/>
            </a:pPr>
            <a:r>
              <a:rPr lang="ar-LB" dirty="0" smtClean="0"/>
              <a:t>المستضد النوعي للبروستات</a:t>
            </a:r>
            <a:endParaRPr lang="ar-SY" dirty="0" smtClean="0"/>
          </a:p>
          <a:p>
            <a:pPr algn="r" rtl="1">
              <a:defRPr/>
            </a:pPr>
            <a:r>
              <a:rPr lang="ar-LB" dirty="0" smtClean="0"/>
              <a:t> بروتين تنتجه خلايا البروستات الغدية , يستخدم كواسم لأمراض البروستات , يتم طرحه في السائل المنوي الا ان كميات منه تصل للدم .</a:t>
            </a:r>
            <a:endParaRPr lang="ar-SY" dirty="0" smtClean="0"/>
          </a:p>
          <a:p>
            <a:pPr algn="r" rtl="1">
              <a:defRPr/>
            </a:pPr>
            <a:endParaRPr lang="ar-LB" dirty="0" smtClean="0"/>
          </a:p>
          <a:p>
            <a:pPr algn="r" rtl="1">
              <a:defRPr/>
            </a:pPr>
            <a:r>
              <a:rPr lang="ar-LB" dirty="0" smtClean="0"/>
              <a:t>يفرز كطليعة أنزيم </a:t>
            </a:r>
            <a:r>
              <a:rPr lang="en-US" dirty="0" smtClean="0">
                <a:solidFill>
                  <a:srgbClr val="FF0000"/>
                </a:solidFill>
              </a:rPr>
              <a:t>pro –PSA </a:t>
            </a:r>
            <a:r>
              <a:rPr lang="ar-SY" dirty="0" smtClean="0"/>
              <a:t>يتم طرحه ضمن اللمعه حيث يتحول الى    </a:t>
            </a:r>
            <a:r>
              <a:rPr lang="en-US" dirty="0" smtClean="0">
                <a:solidFill>
                  <a:srgbClr val="FF0000"/>
                </a:solidFill>
              </a:rPr>
              <a:t>Active PSA </a:t>
            </a:r>
            <a:r>
              <a:rPr lang="ar-SY" dirty="0" smtClean="0">
                <a:solidFill>
                  <a:srgbClr val="FF0000"/>
                </a:solidFill>
              </a:rPr>
              <a:t> </a:t>
            </a:r>
            <a:r>
              <a:rPr lang="ar-LB" dirty="0" smtClean="0">
                <a:solidFill>
                  <a:srgbClr val="FF0000"/>
                </a:solidFill>
              </a:rPr>
              <a:t> </a:t>
            </a:r>
            <a:r>
              <a:rPr lang="ar-LB" dirty="0" smtClean="0"/>
              <a:t>ويخضع الشكل الفعال الى تحلل بروتيني ليتحول الى الشكل غير الفعال </a:t>
            </a:r>
            <a:r>
              <a:rPr lang="en-US" dirty="0" smtClean="0"/>
              <a:t>.</a:t>
            </a:r>
            <a:r>
              <a:rPr lang="ar-LB" dirty="0" smtClean="0"/>
              <a:t> </a:t>
            </a:r>
            <a:endParaRPr lang="ar-SY" dirty="0" smtClean="0"/>
          </a:p>
          <a:p>
            <a:pPr algn="r" rtl="1">
              <a:defRPr/>
            </a:pPr>
            <a:endParaRPr lang="ar-LB" dirty="0" smtClean="0"/>
          </a:p>
          <a:p>
            <a:pPr algn="r" rtl="1">
              <a:defRPr/>
            </a:pPr>
            <a:r>
              <a:rPr lang="ar-LB" dirty="0" smtClean="0"/>
              <a:t>ينتقل الشكل غير الفعال الى الدم و لا يرتبط بأي بروتين وهذا ما يمسمى </a:t>
            </a:r>
            <a:r>
              <a:rPr lang="ar-LB" dirty="0" smtClean="0">
                <a:solidFill>
                  <a:srgbClr val="00B050"/>
                </a:solidFill>
              </a:rPr>
              <a:t>ب </a:t>
            </a:r>
            <a:r>
              <a:rPr lang="en-US" dirty="0" smtClean="0">
                <a:solidFill>
                  <a:srgbClr val="00B050"/>
                </a:solidFill>
              </a:rPr>
              <a:t>free PSA </a:t>
            </a:r>
            <a:r>
              <a:rPr lang="ar-SY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ar-SY" dirty="0" smtClean="0">
              <a:solidFill>
                <a:srgbClr val="00B050"/>
              </a:solidFill>
            </a:endParaRPr>
          </a:p>
          <a:p>
            <a:pPr marL="0" indent="0" algn="r" rtl="1">
              <a:buFont typeface="Wingdings" panose="05000000000000000000" pitchFamily="2" charset="2"/>
              <a:buNone/>
              <a:defRPr/>
            </a:pPr>
            <a:endParaRPr lang="ar-SY" dirty="0" smtClean="0"/>
          </a:p>
          <a:p>
            <a:pPr marL="0" indent="0" algn="r" rtl="1">
              <a:buFont typeface="Wingdings" panose="05000000000000000000" pitchFamily="2" charset="2"/>
              <a:buNone/>
              <a:defRPr/>
            </a:pPr>
            <a:endParaRPr lang="ar-SY" dirty="0" smtClean="0"/>
          </a:p>
          <a:p>
            <a:pPr algn="r" rtl="1">
              <a:defRPr/>
            </a:pPr>
            <a:endParaRPr lang="ar-SY" dirty="0" smtClean="0"/>
          </a:p>
          <a:p>
            <a:pPr marL="0" indent="0" algn="r" rtl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3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sz="4000" smtClean="0">
                <a:solidFill>
                  <a:srgbClr val="0070C0"/>
                </a:solidFill>
              </a:rPr>
              <a:t>توصيات ماقبل عيار ال </a:t>
            </a:r>
            <a:r>
              <a:rPr lang="en-US" sz="4000" smtClean="0">
                <a:solidFill>
                  <a:srgbClr val="0070C0"/>
                </a:solidFill>
              </a:rPr>
              <a:t>PSA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3527425"/>
          </a:xfrm>
        </p:spPr>
        <p:txBody>
          <a:bodyPr/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ar-SY" smtClean="0"/>
              <a:t>نفي الانتان البولي الفعال 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ar-SY" smtClean="0"/>
              <a:t>عدم حدوث قذف خلال ال 48 ساعة الأخيرة 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ar-SY" smtClean="0"/>
              <a:t>عدم اجراء تمارين مجهدة قبل 48 ساعة 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ar-SY" smtClean="0"/>
              <a:t>مضي ستة أسابيع على أخذ خزعة بروستات 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ar-SY" smtClean="0"/>
              <a:t>عدم اجراء المس الشرجي خلال الأسبوع الماضي 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40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endParaRPr lang="en-US" sz="4800" smtClean="0">
              <a:solidFill>
                <a:srgbClr val="0070C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736725" y="2000250"/>
            <a:ext cx="8229600" cy="4857750"/>
          </a:xfrm>
        </p:spPr>
        <p:txBody>
          <a:bodyPr/>
          <a:lstStyle/>
          <a:p>
            <a:pPr marL="0" indent="0" algn="r" rtl="1">
              <a:buFont typeface="Wingdings" panose="05000000000000000000" pitchFamily="2" charset="2"/>
              <a:buNone/>
            </a:pPr>
            <a:r>
              <a:rPr lang="ar-LB" smtClean="0"/>
              <a:t>تعكس مستويات </a:t>
            </a:r>
            <a:r>
              <a:rPr lang="en-US" smtClean="0"/>
              <a:t>PSA </a:t>
            </a:r>
            <a:r>
              <a:rPr lang="ar-SY" smtClean="0"/>
              <a:t> حجم الظهارة الغدية للبروستات وبالتالي حجم البروستات ولأنه يزداد حجم البروستات مع التقدم بالعمر فان مستويات </a:t>
            </a:r>
            <a:r>
              <a:rPr lang="en-US" smtClean="0"/>
              <a:t>PSA </a:t>
            </a:r>
            <a:r>
              <a:rPr lang="ar-SY" smtClean="0"/>
              <a:t> تزداد مع التقدم بالعمر </a:t>
            </a:r>
          </a:p>
          <a:p>
            <a:pPr marL="0" indent="0"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ar-SY" sz="1800" smtClean="0"/>
              <a:t>40-49 سنه    , </a:t>
            </a:r>
            <a:r>
              <a:rPr lang="en-US" sz="1800" smtClean="0"/>
              <a:t>PSA </a:t>
            </a:r>
            <a:r>
              <a:rPr lang="ar-SY" sz="1800" smtClean="0"/>
              <a:t>=     0-2.5 نانو غرام /مل </a:t>
            </a:r>
          </a:p>
          <a:p>
            <a:pPr marL="0" indent="0"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ar-SY" sz="1800" smtClean="0"/>
              <a:t>50-59 سنة    , </a:t>
            </a:r>
            <a:r>
              <a:rPr lang="en-US" sz="1800" smtClean="0"/>
              <a:t>PSA </a:t>
            </a:r>
            <a:r>
              <a:rPr lang="ar-SY" sz="1800" smtClean="0"/>
              <a:t>=     0-3.5 نانو غرام /مل </a:t>
            </a:r>
          </a:p>
          <a:p>
            <a:pPr marL="0" indent="0"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ar-SY" sz="1800" smtClean="0"/>
              <a:t>60-69 سنة    , </a:t>
            </a:r>
            <a:r>
              <a:rPr lang="en-US" sz="1800" smtClean="0"/>
              <a:t>PSA </a:t>
            </a:r>
            <a:r>
              <a:rPr lang="ar-SY" sz="1800" smtClean="0"/>
              <a:t>=     0 -4.5 نانو غرام /مل </a:t>
            </a:r>
          </a:p>
          <a:p>
            <a:pPr marL="0" indent="0" algn="r" rtl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ar-SY" sz="1800" smtClean="0"/>
              <a:t>70 -79 سنة   , </a:t>
            </a:r>
            <a:r>
              <a:rPr lang="en-US" sz="1800" smtClean="0"/>
              <a:t>PSA </a:t>
            </a:r>
            <a:r>
              <a:rPr lang="ar-SY" sz="1800" smtClean="0"/>
              <a:t>= 0 – 6.5 نانو غرام /مل 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0699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PSA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PSA ( glycoprotein ) </a:t>
            </a:r>
          </a:p>
          <a:p>
            <a:r>
              <a:rPr lang="en-US" smtClean="0"/>
              <a:t>Normal value : 4-10 ng/ml</a:t>
            </a:r>
          </a:p>
          <a:p>
            <a:r>
              <a:rPr lang="en-US" smtClean="0"/>
              <a:t>In 30-35% of prostate cancer it is normal at diagnostic </a:t>
            </a:r>
          </a:p>
          <a:p>
            <a:r>
              <a:rPr lang="en-US" smtClean="0"/>
              <a:t>In 67% they be a cancer where it is more of 10 ng/ml</a:t>
            </a:r>
          </a:p>
          <a:p>
            <a:r>
              <a:rPr lang="en-US" smtClean="0"/>
              <a:t>False positive is existed </a:t>
            </a:r>
          </a:p>
        </p:txBody>
      </p:sp>
    </p:spTree>
    <p:extLst>
      <p:ext uri="{BB962C8B-B14F-4D97-AF65-F5344CB8AC3E}">
        <p14:creationId xmlns:p14="http://schemas.microsoft.com/office/powerpoint/2010/main" val="132849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 Free PSA ∕ Total PSA</a:t>
            </a:r>
          </a:p>
          <a:p>
            <a:pPr>
              <a:defRPr/>
            </a:pPr>
            <a:r>
              <a:rPr lang="en-US" dirty="0" smtClean="0"/>
              <a:t>Less than 10%: biopsy</a:t>
            </a:r>
          </a:p>
          <a:p>
            <a:pPr>
              <a:defRPr/>
            </a:pPr>
            <a:r>
              <a:rPr lang="en-US" dirty="0" smtClean="0"/>
              <a:t>More than 25 </a:t>
            </a:r>
            <a:r>
              <a:rPr lang="en-US" smtClean="0"/>
              <a:t>%: surveillance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81% help in the early prevention </a:t>
            </a:r>
          </a:p>
        </p:txBody>
      </p:sp>
    </p:spTree>
    <p:extLst>
      <p:ext uri="{BB962C8B-B14F-4D97-AF65-F5344CB8AC3E}">
        <p14:creationId xmlns:p14="http://schemas.microsoft.com/office/powerpoint/2010/main" val="101179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9238" y="728663"/>
            <a:ext cx="7920037" cy="5997575"/>
          </a:xfrm>
        </p:spPr>
      </p:pic>
    </p:spTree>
    <p:extLst>
      <p:ext uri="{BB962C8B-B14F-4D97-AF65-F5344CB8AC3E}">
        <p14:creationId xmlns:p14="http://schemas.microsoft.com/office/powerpoint/2010/main" val="38829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ERSPC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1800000 patients in EU</a:t>
            </a:r>
          </a:p>
          <a:p>
            <a:pPr>
              <a:defRPr/>
            </a:pPr>
            <a:r>
              <a:rPr lang="en-US" dirty="0" smtClean="0"/>
              <a:t>Age between 50-74 year</a:t>
            </a:r>
          </a:p>
          <a:p>
            <a:pPr>
              <a:defRPr/>
            </a:pPr>
            <a:r>
              <a:rPr lang="en-US" dirty="0" smtClean="0"/>
              <a:t>In 11 year </a:t>
            </a:r>
          </a:p>
          <a:p>
            <a:pPr>
              <a:defRPr/>
            </a:pPr>
            <a:r>
              <a:rPr lang="en-US" dirty="0" smtClean="0"/>
              <a:t>Early detection with PSA &amp; DRE radiuses dying in 21%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                                                        radiuses staging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radiuses Gleason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0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Biopsy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From Rt &amp; Lt lobes </a:t>
            </a:r>
          </a:p>
          <a:p>
            <a:r>
              <a:rPr lang="en-US" smtClean="0"/>
              <a:t>At least 12 core</a:t>
            </a:r>
          </a:p>
          <a:p>
            <a:r>
              <a:rPr lang="en-US" smtClean="0"/>
              <a:t>6 from every lobe</a:t>
            </a:r>
          </a:p>
          <a:p>
            <a:r>
              <a:rPr lang="en-US" smtClean="0"/>
              <a:t>Role of MRI </a:t>
            </a:r>
          </a:p>
        </p:txBody>
      </p:sp>
    </p:spTree>
    <p:extLst>
      <p:ext uri="{BB962C8B-B14F-4D97-AF65-F5344CB8AC3E}">
        <p14:creationId xmlns:p14="http://schemas.microsoft.com/office/powerpoint/2010/main" val="191871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225" y="-171450"/>
            <a:ext cx="14676438" cy="83835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3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50" y="588963"/>
            <a:ext cx="5672138" cy="5857875"/>
          </a:xfrm>
        </p:spPr>
      </p:pic>
    </p:spTree>
    <p:extLst>
      <p:ext uri="{BB962C8B-B14F-4D97-AF65-F5344CB8AC3E}">
        <p14:creationId xmlns:p14="http://schemas.microsoft.com/office/powerpoint/2010/main" val="236492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0"/>
            <a:ext cx="12192000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288" y="300038"/>
            <a:ext cx="12177712" cy="1143000"/>
          </a:xfrm>
        </p:spPr>
        <p:txBody>
          <a:bodyPr/>
          <a:lstStyle/>
          <a:p>
            <a:r>
              <a:rPr lang="ar-LB" sz="4900" smtClean="0"/>
              <a:t>التمايز الخلوي غليسون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Y" smtClean="0"/>
              <a:t>يستخدم مشعر غليسون لتحديد درجة الورم , وهو النظام الأكثر استخداما في الولايات المتحدة .حيث يعين المشرح المرضي الدرجة الاولى الأكثر مشاهدة في العينة والدرجة الثانية المشاهدة في العينة السرطانية المشرحة .</a:t>
            </a:r>
          </a:p>
          <a:p>
            <a:pPr algn="r" rtl="1">
              <a:lnSpc>
                <a:spcPct val="150000"/>
              </a:lnSpc>
            </a:pPr>
            <a:r>
              <a:rPr lang="ar-SY" smtClean="0"/>
              <a:t>تتراوح درجات التمايز من 1-5 , حيث الرقم واحد يعطى للنسيج الورمي الأكثر تمايزاً , أما الرقم خمسة فيعطى للنسيج الورمي الأسوأ تمايزاً .</a:t>
            </a:r>
          </a:p>
          <a:p>
            <a:pPr algn="r" rtl="1">
              <a:lnSpc>
                <a:spcPct val="150000"/>
              </a:lnSpc>
            </a:pPr>
            <a:r>
              <a:rPr lang="ar-SY" smtClean="0"/>
              <a:t>يتراوح مجموع قيم غليسون بين 2 (1+1) و 10 (5+5)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128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Imaging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Echography</a:t>
            </a:r>
          </a:p>
          <a:p>
            <a:r>
              <a:rPr lang="en-US" smtClean="0"/>
              <a:t>MRI</a:t>
            </a:r>
          </a:p>
          <a:p>
            <a:r>
              <a:rPr lang="en-US" smtClean="0"/>
              <a:t>MRI Multiphase</a:t>
            </a:r>
          </a:p>
          <a:p>
            <a:r>
              <a:rPr lang="en-US" smtClean="0"/>
              <a:t>Bone scan </a:t>
            </a:r>
          </a:p>
        </p:txBody>
      </p:sp>
    </p:spTree>
    <p:extLst>
      <p:ext uri="{BB962C8B-B14F-4D97-AF65-F5344CB8AC3E}">
        <p14:creationId xmlns:p14="http://schemas.microsoft.com/office/powerpoint/2010/main" val="114783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14400" y="2286000"/>
            <a:ext cx="10363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smtClean="0">
                <a:solidFill>
                  <a:srgbClr val="FAFD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2984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-542925"/>
            <a:ext cx="12771438" cy="82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8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79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7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840538" cy="1524000"/>
          </a:xfrm>
        </p:spPr>
        <p:txBody>
          <a:bodyPr/>
          <a:lstStyle/>
          <a:p>
            <a:pPr defTabSz="762000"/>
            <a:r>
              <a:rPr lang="en-GB" smtClean="0">
                <a:solidFill>
                  <a:srgbClr val="FFFF00"/>
                </a:solidFill>
              </a:rPr>
              <a:t>       </a:t>
            </a:r>
            <a:r>
              <a:rPr lang="en-GB" smtClean="0"/>
              <a:t>Prostate</a:t>
            </a:r>
            <a:r>
              <a:rPr lang="en-GB" smtClean="0">
                <a:solidFill>
                  <a:srgbClr val="FFFF00"/>
                </a:solidFill>
              </a:rPr>
              <a:t> </a:t>
            </a:r>
            <a:r>
              <a:rPr lang="en-GB" smtClean="0"/>
              <a:t>cancer - Risk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00800" y="1752600"/>
            <a:ext cx="5791200" cy="4114800"/>
          </a:xfrm>
        </p:spPr>
        <p:txBody>
          <a:bodyPr anchor="ctr" anchorCtr="1"/>
          <a:lstStyle/>
          <a:p>
            <a:pPr defTabSz="762000">
              <a:buClr>
                <a:schemeClr val="tx1"/>
              </a:buClr>
              <a:buSzPct val="80000"/>
            </a:pPr>
            <a:r>
              <a:rPr lang="en-GB" sz="2400" smtClean="0"/>
              <a:t>30% of men aged &gt;50 years have prostate cancer</a:t>
            </a:r>
          </a:p>
          <a:p>
            <a:pPr defTabSz="762000">
              <a:buClr>
                <a:schemeClr val="tx1"/>
              </a:buClr>
              <a:buSzPct val="80000"/>
            </a:pPr>
            <a:r>
              <a:rPr lang="en-GB" sz="2400" smtClean="0"/>
              <a:t>But only 1% had clinically important disease</a:t>
            </a:r>
          </a:p>
          <a:p>
            <a:pPr defTabSz="762000">
              <a:buClr>
                <a:schemeClr val="tx1"/>
              </a:buClr>
              <a:buSzPct val="80000"/>
            </a:pPr>
            <a:r>
              <a:rPr lang="en-GB" sz="2400" smtClean="0"/>
              <a:t>Blacks have 15% higher testosterone levels — initiating factor?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47663" y="1112838"/>
            <a:ext cx="5732462" cy="5394325"/>
          </a:xfrm>
        </p:spPr>
        <p:txBody>
          <a:bodyPr anchor="ctr" anchorCtr="1"/>
          <a:lstStyle/>
          <a:p>
            <a:pPr marL="677863" lvl="1" indent="0" defTabSz="762000">
              <a:spcBef>
                <a:spcPct val="0"/>
              </a:spcBef>
              <a:buClr>
                <a:schemeClr val="tx1"/>
              </a:buClr>
              <a:buSzPct val="80000"/>
              <a:buFontTx/>
              <a:buNone/>
            </a:pPr>
            <a:endParaRPr lang="en-GB" smtClean="0"/>
          </a:p>
          <a:p>
            <a:pPr defTabSz="762000"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Age</a:t>
            </a:r>
          </a:p>
          <a:p>
            <a:pPr defTabSz="762000"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Race </a:t>
            </a:r>
          </a:p>
          <a:p>
            <a:pPr defTabSz="762000"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Family history —including breast cancer</a:t>
            </a:r>
          </a:p>
          <a:p>
            <a:pPr defTabSz="762000"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High fat diet —effect on testosterone?</a:t>
            </a:r>
          </a:p>
          <a:p>
            <a:pPr defTabSz="762000"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Low consumption of green vegetables</a:t>
            </a:r>
          </a:p>
          <a:p>
            <a:pPr defTabSz="762000"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High vitamin A intake</a:t>
            </a:r>
          </a:p>
          <a:p>
            <a:pPr defTabSz="762000"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GB" sz="2400" smtClean="0"/>
              <a:t>Occupation —farmers, exposure to cadmium/radiation</a:t>
            </a:r>
          </a:p>
        </p:txBody>
      </p:sp>
    </p:spTree>
    <p:extLst>
      <p:ext uri="{BB962C8B-B14F-4D97-AF65-F5344CB8AC3E}">
        <p14:creationId xmlns:p14="http://schemas.microsoft.com/office/powerpoint/2010/main" val="415661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calculation :Sunnybrook,ERSPC,</a:t>
            </a:r>
            <a:br>
              <a:rPr lang="en-US" smtClean="0"/>
            </a:br>
            <a:r>
              <a:rPr lang="en-US" smtClean="0"/>
              <a:t>PCPT-based risk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Age </a:t>
            </a:r>
          </a:p>
          <a:p>
            <a:r>
              <a:rPr lang="en-US" smtClean="0"/>
              <a:t>Race</a:t>
            </a:r>
          </a:p>
          <a:p>
            <a:r>
              <a:rPr lang="en-US" smtClean="0"/>
              <a:t>PSA </a:t>
            </a:r>
          </a:p>
          <a:p>
            <a:r>
              <a:rPr lang="en-US" smtClean="0"/>
              <a:t>DRE</a:t>
            </a:r>
          </a:p>
        </p:txBody>
      </p:sp>
    </p:spTree>
    <p:extLst>
      <p:ext uri="{BB962C8B-B14F-4D97-AF65-F5344CB8AC3E}">
        <p14:creationId xmlns:p14="http://schemas.microsoft.com/office/powerpoint/2010/main" val="354684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774825" y="6453188"/>
            <a:ext cx="48085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Pct val="100000"/>
              <a:buFont typeface="Symbol" panose="05050102010706020507" pitchFamily="18" charset="2"/>
              <a:buChar char="·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FF3399"/>
              </a:buClr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800">
                <a:solidFill>
                  <a:srgbClr val="FFFFFF"/>
                </a:solidFill>
              </a:rPr>
              <a:t>Reference: 1. AstraZeneca, data on file - ZOL/004/AUG2006</a:t>
            </a:r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66988" y="2060575"/>
            <a:ext cx="230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Pct val="100000"/>
              <a:buFont typeface="Symbol" panose="05050102010706020507" pitchFamily="18" charset="2"/>
              <a:buChar char="·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FF3399"/>
              </a:buClr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>
                <a:solidFill>
                  <a:srgbClr val="FFFFFF"/>
                </a:solidFill>
              </a:rPr>
              <a:t>Locally Advanced</a:t>
            </a:r>
            <a:br>
              <a:rPr lang="en-GB" sz="1600">
                <a:solidFill>
                  <a:srgbClr val="FFFFFF"/>
                </a:solidFill>
              </a:rPr>
            </a:br>
            <a:r>
              <a:rPr lang="en-GB" sz="1400">
                <a:solidFill>
                  <a:srgbClr val="FFFFFF"/>
                </a:solidFill>
              </a:rPr>
              <a:t>(T3–T4, N0/N+, M0, </a:t>
            </a:r>
            <a:br>
              <a:rPr lang="en-GB" sz="1400">
                <a:solidFill>
                  <a:srgbClr val="FFFFFF"/>
                </a:solidFill>
              </a:rPr>
            </a:br>
            <a:r>
              <a:rPr lang="en-GB" sz="1400">
                <a:solidFill>
                  <a:srgbClr val="FFFFFF"/>
                </a:solidFill>
              </a:rPr>
              <a:t>Any T N+, M0)</a:t>
            </a: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967663" y="2147888"/>
            <a:ext cx="17795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Pct val="100000"/>
              <a:buFont typeface="Symbol" panose="05050102010706020507" pitchFamily="18" charset="2"/>
              <a:buChar char="·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FF3399"/>
              </a:buClr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>
                <a:solidFill>
                  <a:srgbClr val="FFFFFF"/>
                </a:solidFill>
              </a:rPr>
              <a:t>Localised</a:t>
            </a:r>
            <a:br>
              <a:rPr lang="en-GB" sz="1600">
                <a:solidFill>
                  <a:srgbClr val="FFFFFF"/>
                </a:solidFill>
              </a:rPr>
            </a:br>
            <a:r>
              <a:rPr lang="en-GB" sz="1400">
                <a:solidFill>
                  <a:srgbClr val="FFFFFF"/>
                </a:solidFill>
              </a:rPr>
              <a:t>(T1–T2, N0, M0)</a:t>
            </a: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757738" y="5943600"/>
            <a:ext cx="2295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Pct val="100000"/>
              <a:buFont typeface="Symbol" panose="05050102010706020507" pitchFamily="18" charset="2"/>
              <a:buChar char="·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FF3399"/>
              </a:buClr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>
                <a:solidFill>
                  <a:srgbClr val="FFFFFF"/>
                </a:solidFill>
              </a:rPr>
              <a:t>Metastatic</a:t>
            </a:r>
            <a:br>
              <a:rPr lang="en-GB" sz="1600">
                <a:solidFill>
                  <a:srgbClr val="FFFFFF"/>
                </a:solidFill>
              </a:rPr>
            </a:br>
            <a:r>
              <a:rPr lang="en-GB" sz="1400">
                <a:solidFill>
                  <a:srgbClr val="FFFFFF"/>
                </a:solidFill>
              </a:rPr>
              <a:t>(Any T Stage, Any N, M1)</a:t>
            </a: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 rot="688946">
            <a:off x="3440113" y="4708525"/>
            <a:ext cx="104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Pct val="100000"/>
              <a:buFont typeface="Symbol" panose="05050102010706020507" pitchFamily="18" charset="2"/>
              <a:buChar char="·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FF3399"/>
              </a:buClr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400">
                <a:solidFill>
                  <a:srgbClr val="0101EF"/>
                </a:solidFill>
              </a:rPr>
              <a:t>27.4%</a:t>
            </a:r>
            <a:endParaRPr lang="en-GB" sz="1600" baseline="30000">
              <a:solidFill>
                <a:srgbClr val="0101EF"/>
              </a:solidFill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418138" y="5046663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Pct val="100000"/>
              <a:buFont typeface="Symbol" panose="05050102010706020507" pitchFamily="18" charset="2"/>
              <a:buChar char="·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FF3399"/>
              </a:buClr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400">
                <a:solidFill>
                  <a:srgbClr val="0101EF"/>
                </a:solidFill>
              </a:rPr>
              <a:t>7.1%</a:t>
            </a:r>
            <a:endParaRPr lang="en-GB" sz="1600" baseline="30000">
              <a:solidFill>
                <a:srgbClr val="0101EF"/>
              </a:solidFill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 rot="-466306">
            <a:off x="7153275" y="4725988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folHlink"/>
              </a:buClr>
              <a:buSzPct val="100000"/>
              <a:buFont typeface="Symbol" panose="05050102010706020507" pitchFamily="18" charset="2"/>
              <a:buChar char="·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rgbClr val="FF3399"/>
              </a:buClr>
              <a:buSzPct val="10000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2400">
                <a:solidFill>
                  <a:srgbClr val="0101EF"/>
                </a:solidFill>
              </a:rPr>
              <a:t>65.5%</a:t>
            </a:r>
            <a:endParaRPr lang="en-GB" sz="1600" baseline="30000">
              <a:solidFill>
                <a:srgbClr val="0101EF"/>
              </a:solidFill>
            </a:endParaRPr>
          </a:p>
        </p:txBody>
      </p:sp>
      <p:sp>
        <p:nvSpPr>
          <p:cNvPr id="102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711450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Proportion of prostate cancer patients at diagnosis</a:t>
            </a:r>
            <a:r>
              <a:rPr lang="en-GB" baseline="30000" dirty="0" smtClean="0"/>
              <a:t>1</a:t>
            </a:r>
          </a:p>
        </p:txBody>
      </p:sp>
      <p:pic>
        <p:nvPicPr>
          <p:cNvPr id="22538" name="Picture 13" descr="Pie chart peo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636838"/>
            <a:ext cx="68707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6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risk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Black race :64%</a:t>
            </a:r>
          </a:p>
          <a:p>
            <a:pPr>
              <a:defRPr/>
            </a:pPr>
            <a:r>
              <a:rPr lang="en-US" dirty="0" smtClean="0"/>
              <a:t>Age less than 60 year </a:t>
            </a:r>
          </a:p>
          <a:p>
            <a:pPr>
              <a:defRPr/>
            </a:pPr>
            <a:r>
              <a:rPr lang="en-US" dirty="0" smtClean="0"/>
              <a:t>Genetic factor : BRACA 1 ,BRACA2 ,lynch syndrome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0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560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1271588"/>
            <a:ext cx="3997325" cy="4238625"/>
          </a:xfrm>
        </p:spPr>
      </p:pic>
      <p:sp>
        <p:nvSpPr>
          <p:cNvPr id="256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5606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0075" y="1681163"/>
            <a:ext cx="3473450" cy="4000500"/>
          </a:xfrm>
        </p:spPr>
      </p:pic>
    </p:spTree>
    <p:extLst>
      <p:ext uri="{BB962C8B-B14F-4D97-AF65-F5344CB8AC3E}">
        <p14:creationId xmlns:p14="http://schemas.microsoft.com/office/powerpoint/2010/main" val="124047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wonscr">
  <a:themeElements>
    <a:clrScheme name="">
      <a:dk1>
        <a:srgbClr val="919191"/>
      </a:dk1>
      <a:lt1>
        <a:srgbClr val="FFFFFF"/>
      </a:lt1>
      <a:dk2>
        <a:srgbClr val="0101EF"/>
      </a:dk2>
      <a:lt2>
        <a:srgbClr val="FAFD00"/>
      </a:lt2>
      <a:accent1>
        <a:srgbClr val="0101EF"/>
      </a:accent1>
      <a:accent2>
        <a:srgbClr val="00FF00"/>
      </a:accent2>
      <a:accent3>
        <a:srgbClr val="AAAAF6"/>
      </a:accent3>
      <a:accent4>
        <a:srgbClr val="DADADA"/>
      </a:accent4>
      <a:accent5>
        <a:srgbClr val="AAAAF6"/>
      </a:accent5>
      <a:accent6>
        <a:srgbClr val="00E700"/>
      </a:accent6>
      <a:hlink>
        <a:srgbClr val="FAFD00"/>
      </a:hlink>
      <a:folHlink>
        <a:srgbClr val="00FADC"/>
      </a:folHlink>
    </a:clrScheme>
    <a:fontScheme name="Newonsc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onsc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onsc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onsc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onsc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onsc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onsc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onsc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575</Words>
  <Application>Microsoft Office PowerPoint</Application>
  <PresentationFormat>Widescreen</PresentationFormat>
  <Paragraphs>93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1_Newonscr</vt:lpstr>
      <vt:lpstr>أورام البروستات   الكشف المبكر Prostate cancer early detected </vt:lpstr>
      <vt:lpstr>PowerPoint Presentation</vt:lpstr>
      <vt:lpstr>PowerPoint Presentation</vt:lpstr>
      <vt:lpstr>PowerPoint Presentation</vt:lpstr>
      <vt:lpstr>       Prostate cancer - Risk</vt:lpstr>
      <vt:lpstr>Risk calculation :Sunnybrook,ERSPC, PCPT-based risk</vt:lpstr>
      <vt:lpstr>Proportion of prostate cancer patients at diagnosis1</vt:lpstr>
      <vt:lpstr>High risk patient</vt:lpstr>
      <vt:lpstr>PowerPoint Presentation</vt:lpstr>
      <vt:lpstr>PowerPoint Presentation</vt:lpstr>
      <vt:lpstr> PSA</vt:lpstr>
      <vt:lpstr>توصيات ماقبل عيار ال PSA</vt:lpstr>
      <vt:lpstr>PowerPoint Presentation</vt:lpstr>
      <vt:lpstr>Role of PSA</vt:lpstr>
      <vt:lpstr> </vt:lpstr>
      <vt:lpstr>DRE</vt:lpstr>
      <vt:lpstr>PowerPoint Presentation</vt:lpstr>
      <vt:lpstr>ERSPC study </vt:lpstr>
      <vt:lpstr>Biopsy </vt:lpstr>
      <vt:lpstr>PowerPoint Presentation</vt:lpstr>
      <vt:lpstr>PowerPoint Presentation</vt:lpstr>
      <vt:lpstr>التمايز الخلوي غليسون</vt:lpstr>
      <vt:lpstr>Imaging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AL-hadi</dc:creator>
  <cp:lastModifiedBy>AL-hadi</cp:lastModifiedBy>
  <cp:revision>5</cp:revision>
  <dcterms:created xsi:type="dcterms:W3CDTF">2016-01-25T16:12:24Z</dcterms:created>
  <dcterms:modified xsi:type="dcterms:W3CDTF">2016-01-25T16:33:35Z</dcterms:modified>
</cp:coreProperties>
</file>