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82" r:id="rId6"/>
    <p:sldId id="260" r:id="rId7"/>
    <p:sldId id="283" r:id="rId8"/>
    <p:sldId id="261" r:id="rId9"/>
    <p:sldId id="262" r:id="rId10"/>
    <p:sldId id="284" r:id="rId11"/>
    <p:sldId id="285" r:id="rId12"/>
    <p:sldId id="286" r:id="rId13"/>
    <p:sldId id="289" r:id="rId14"/>
    <p:sldId id="288" r:id="rId15"/>
    <p:sldId id="290" r:id="rId16"/>
    <p:sldId id="291" r:id="rId17"/>
    <p:sldId id="298" r:id="rId18"/>
    <p:sldId id="292" r:id="rId19"/>
    <p:sldId id="293" r:id="rId20"/>
    <p:sldId id="297" r:id="rId21"/>
    <p:sldId id="294" r:id="rId22"/>
    <p:sldId id="295" r:id="rId23"/>
    <p:sldId id="296" r:id="rId24"/>
    <p:sldId id="299" r:id="rId25"/>
    <p:sldId id="300" r:id="rId26"/>
    <p:sldId id="301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B2005F-E797-4AEB-8862-CF77C78AF43C}" type="datetimeFigureOut">
              <a:rPr lang="ar-SA" smtClean="0"/>
              <a:pPr/>
              <a:t>05/06/1437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7CCAB8-E0E5-4F11-841C-6BB89A8258D1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358246" cy="1643074"/>
          </a:xfrm>
        </p:spPr>
        <p:txBody>
          <a:bodyPr>
            <a:normAutofit/>
          </a:bodyPr>
          <a:lstStyle/>
          <a:p>
            <a:pPr algn="ctr"/>
            <a:r>
              <a:rPr lang="ar-SA" sz="6600" dirty="0" err="1" smtClean="0"/>
              <a:t>الاختلاطات</a:t>
            </a:r>
            <a:r>
              <a:rPr lang="ar-SA" sz="6600" dirty="0" smtClean="0"/>
              <a:t> القلبية للداء </a:t>
            </a:r>
            <a:r>
              <a:rPr lang="ar-SA" sz="6600" dirty="0" err="1" smtClean="0"/>
              <a:t>المنجلي</a:t>
            </a:r>
            <a:endParaRPr lang="ar-SA" sz="66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د. أحمد </a:t>
            </a:r>
            <a:r>
              <a:rPr lang="ar-SA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هزّاع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ar-SA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الصمادي</a:t>
            </a:r>
            <a:endParaRPr lang="ar-SA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أخصائي أمراض دم</a:t>
            </a:r>
          </a:p>
          <a:p>
            <a:pPr algn="ctr"/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رئيس قسم </a:t>
            </a:r>
            <a:r>
              <a:rPr lang="ar-SA" sz="4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التلاسيميا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- درعا</a:t>
            </a:r>
            <a:endParaRPr lang="ar-SA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ar-SA" b="1" dirty="0" err="1" smtClean="0"/>
              <a:t>الاختلاطات</a:t>
            </a:r>
            <a:r>
              <a:rPr lang="ar-SA" b="1" dirty="0" smtClean="0"/>
              <a:t> القلبية 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الضخامة القلبية , خصوصاً الزيادة في أبعاد وكتلة البطين الأيسر , كناتج من زيادة النِتاج القلبي يُفرَض بواسطة فقر الدم المزمن وهي تبدأ في الطفولة الباكرة 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pPr algn="ctr"/>
            <a:r>
              <a:rPr lang="ar-SA" b="1" dirty="0" err="1" smtClean="0"/>
              <a:t>الاختلاطات</a:t>
            </a:r>
            <a:r>
              <a:rPr lang="ar-SA" b="1" dirty="0" smtClean="0"/>
              <a:t> القلبية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 smtClean="0"/>
              <a:t>الفحص الجسدي النموذجي يُظهر :</a:t>
            </a:r>
          </a:p>
          <a:p>
            <a:r>
              <a:rPr lang="ar-SA" sz="3200" dirty="0" smtClean="0"/>
              <a:t>ضخامة قلبية .</a:t>
            </a:r>
          </a:p>
          <a:p>
            <a:r>
              <a:rPr lang="ar-SA" sz="3200" dirty="0" smtClean="0"/>
              <a:t> بَرْك </a:t>
            </a:r>
            <a:r>
              <a:rPr lang="en-US" sz="3200" dirty="0" err="1" smtClean="0"/>
              <a:t>precordium</a:t>
            </a:r>
            <a:r>
              <a:rPr lang="ar-SA" sz="3200" dirty="0" smtClean="0"/>
              <a:t> مفرط الحركية  .</a:t>
            </a:r>
          </a:p>
          <a:p>
            <a:r>
              <a:rPr lang="ar-SA" sz="3200" dirty="0" smtClean="0"/>
              <a:t>نفخة قذف انقباضية درجة </a:t>
            </a:r>
            <a:r>
              <a:rPr lang="en-US" sz="3200" dirty="0" smtClean="0"/>
              <a:t>II</a:t>
            </a:r>
            <a:r>
              <a:rPr lang="ar-SA" sz="3200" dirty="0" smtClean="0"/>
              <a:t> - </a:t>
            </a:r>
            <a:r>
              <a:rPr lang="en-US" sz="3200" dirty="0" smtClean="0"/>
              <a:t>III</a:t>
            </a:r>
            <a:r>
              <a:rPr lang="ar-SA" sz="3200" dirty="0" smtClean="0"/>
              <a:t>  (بحسب درجة فقر الدم).</a:t>
            </a:r>
          </a:p>
          <a:p>
            <a:r>
              <a:rPr lang="ar-SA" sz="3200" dirty="0" smtClean="0"/>
              <a:t>قلقلة </a:t>
            </a:r>
            <a:r>
              <a:rPr lang="en-US" sz="3200" dirty="0" smtClean="0"/>
              <a:t>click</a:t>
            </a:r>
            <a:r>
              <a:rPr lang="ar-SA" sz="3200" dirty="0" smtClean="0"/>
              <a:t> القذف من توسّع الشريان الرئوي </a:t>
            </a:r>
            <a:r>
              <a:rPr lang="ar-SA" sz="3200" dirty="0" err="1" smtClean="0"/>
              <a:t>و</a:t>
            </a:r>
            <a:r>
              <a:rPr lang="ar-SA" sz="3200" dirty="0" smtClean="0"/>
              <a:t> </a:t>
            </a:r>
            <a:r>
              <a:rPr lang="en-US" sz="3200" dirty="0" smtClean="0"/>
              <a:t>S3</a:t>
            </a:r>
            <a:r>
              <a:rPr lang="ar-SA" sz="3200" dirty="0" smtClean="0"/>
              <a:t> أو دمدمة </a:t>
            </a:r>
            <a:r>
              <a:rPr lang="en-US" sz="3200" dirty="0" smtClean="0"/>
              <a:t>rumble</a:t>
            </a:r>
            <a:r>
              <a:rPr lang="ar-SA" sz="3200" dirty="0" smtClean="0"/>
              <a:t> انبساطية </a:t>
            </a:r>
            <a:r>
              <a:rPr lang="ar-SA" sz="3200" dirty="0" err="1" smtClean="0"/>
              <a:t>قمية</a:t>
            </a:r>
            <a:r>
              <a:rPr lang="ar-SA" sz="3200" dirty="0" smtClean="0"/>
              <a:t> أيضاً قد تكون مسموعة .</a:t>
            </a:r>
          </a:p>
          <a:p>
            <a:r>
              <a:rPr lang="ar-SA" sz="3200" dirty="0" smtClean="0"/>
              <a:t>انصباب </a:t>
            </a:r>
            <a:r>
              <a:rPr lang="ar-SA" sz="3200" dirty="0" err="1" smtClean="0"/>
              <a:t>التامور</a:t>
            </a:r>
            <a:r>
              <a:rPr lang="ar-SA" sz="3200" dirty="0" smtClean="0"/>
              <a:t> يوجد عند 10% تقريباً .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ar-SA" b="1" dirty="0" err="1" smtClean="0"/>
              <a:t>الاختلاطات</a:t>
            </a:r>
            <a:r>
              <a:rPr lang="ar-SA" b="1" dirty="0" smtClean="0"/>
              <a:t> القلبية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200" dirty="0" smtClean="0"/>
              <a:t>تشريح الجثة أظهر أن توسّع البطين الأيمن أو الأيسر هو </a:t>
            </a:r>
            <a:r>
              <a:rPr lang="ar-SA" sz="3200" dirty="0" err="1" smtClean="0"/>
              <a:t>الأشيع</a:t>
            </a:r>
            <a:r>
              <a:rPr lang="ar-SA" sz="3200" dirty="0" smtClean="0"/>
              <a:t> عند كلٍّ من الأطفال والبالغين . </a:t>
            </a:r>
          </a:p>
          <a:p>
            <a:r>
              <a:rPr lang="ar-SA" sz="3200" dirty="0" smtClean="0"/>
              <a:t>تخطيط صدى القلب </a:t>
            </a:r>
            <a:r>
              <a:rPr lang="en-US" sz="3200" dirty="0" smtClean="0"/>
              <a:t>Echocardiography</a:t>
            </a:r>
            <a:r>
              <a:rPr lang="ar-SA" sz="3200" dirty="0" smtClean="0"/>
              <a:t>  (المُنجز عند مرضى </a:t>
            </a:r>
            <a:r>
              <a:rPr lang="ar-SA" sz="3200" dirty="0" err="1" smtClean="0"/>
              <a:t>المنجلي</a:t>
            </a:r>
            <a:r>
              <a:rPr lang="ar-SA" sz="3200" dirty="0" smtClean="0"/>
              <a:t> البالغين من </a:t>
            </a:r>
            <a:r>
              <a:rPr lang="en-US" sz="3200" dirty="0" smtClean="0"/>
              <a:t>CSSCD</a:t>
            </a:r>
            <a:r>
              <a:rPr lang="ar-SA" sz="3200" dirty="0" smtClean="0"/>
              <a:t> عند حالتهم القاعدية) أظهر ضخامة أذينية يسرى وثنائية البطين لافتة للنظر , زمن قذف متطاول , وحجم ضربة مزداد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ar-SA" b="1" dirty="0" err="1" smtClean="0"/>
              <a:t>الاختلاطات</a:t>
            </a:r>
            <a:r>
              <a:rPr lang="ar-SA" b="1" dirty="0" smtClean="0"/>
              <a:t> القلبية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935480"/>
            <a:ext cx="8472518" cy="4389120"/>
          </a:xfrm>
        </p:spPr>
        <p:txBody>
          <a:bodyPr/>
          <a:lstStyle/>
          <a:p>
            <a:r>
              <a:rPr lang="ar-SA" sz="3200" dirty="0" smtClean="0"/>
              <a:t>مرضى </a:t>
            </a:r>
            <a:r>
              <a:rPr lang="ar-SA" sz="3200" dirty="0" err="1" smtClean="0"/>
              <a:t>المنجلي</a:t>
            </a:r>
            <a:r>
              <a:rPr lang="ar-SA" sz="3200" dirty="0" smtClean="0"/>
              <a:t> البالغين قد يكون لديهم ضخامة وخلل وظيفة </a:t>
            </a:r>
            <a:r>
              <a:rPr lang="en-US" sz="3200" dirty="0" smtClean="0"/>
              <a:t>RV</a:t>
            </a:r>
            <a:r>
              <a:rPr lang="ar-SA" sz="3200" dirty="0" smtClean="0"/>
              <a:t> ( وظيفة قذف </a:t>
            </a:r>
            <a:r>
              <a:rPr lang="en-US" sz="3200" dirty="0" smtClean="0"/>
              <a:t>RV</a:t>
            </a:r>
            <a:r>
              <a:rPr lang="ar-SA" sz="3200" dirty="0" smtClean="0"/>
              <a:t> ناقصة) حتى في غياب فرط توتر رئوي (</a:t>
            </a:r>
            <a:r>
              <a:rPr lang="en-US" sz="3200" dirty="0" smtClean="0"/>
              <a:t>PHT</a:t>
            </a:r>
            <a:r>
              <a:rPr lang="ar-SA" sz="3200" dirty="0" smtClean="0"/>
              <a:t>) صريح . </a:t>
            </a:r>
          </a:p>
          <a:p>
            <a:r>
              <a:rPr lang="ar-SA" sz="3200" dirty="0" smtClean="0"/>
              <a:t>في دراسة واحدة كان </a:t>
            </a:r>
            <a:r>
              <a:rPr lang="en-US" sz="3200" dirty="0" smtClean="0"/>
              <a:t>PHT</a:t>
            </a:r>
            <a:r>
              <a:rPr lang="ar-SA" sz="3200" dirty="0" smtClean="0"/>
              <a:t> موجوداً عند 58% من المرضى البالغين . </a:t>
            </a:r>
          </a:p>
          <a:p>
            <a:r>
              <a:rPr lang="ar-SA" sz="3200" dirty="0" smtClean="0"/>
              <a:t>وجود كلا خلل الوظيفة الانبساطية </a:t>
            </a:r>
            <a:r>
              <a:rPr lang="ar-SA" sz="3200" dirty="0" err="1" smtClean="0"/>
              <a:t>و</a:t>
            </a:r>
            <a:r>
              <a:rPr lang="ar-SA" sz="3200" dirty="0" smtClean="0"/>
              <a:t> فرط التوتر الرئوي يمنح نسبة خطورة للموت 12,0 ضعف .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r>
              <a:rPr lang="ar-SA" sz="3600" dirty="0" smtClean="0"/>
              <a:t>قصور القلب </a:t>
            </a:r>
            <a:r>
              <a:rPr lang="ar-SA" sz="3600" dirty="0" err="1" smtClean="0"/>
              <a:t>الاحتقاني</a:t>
            </a:r>
            <a:r>
              <a:rPr lang="ar-SA" sz="3600" dirty="0" smtClean="0"/>
              <a:t> بشكل عام لا يحدث في غياب </a:t>
            </a:r>
            <a:r>
              <a:rPr lang="ar-SA" sz="3600" dirty="0" err="1" smtClean="0"/>
              <a:t>الاختلاطات</a:t>
            </a:r>
            <a:r>
              <a:rPr lang="ar-SA" sz="3600" dirty="0" smtClean="0"/>
              <a:t> خارج القلبية للداء </a:t>
            </a:r>
            <a:r>
              <a:rPr lang="ar-SA" sz="3600" dirty="0" err="1" smtClean="0"/>
              <a:t>المنجلي</a:t>
            </a:r>
            <a:r>
              <a:rPr lang="ar-SA" sz="3600" dirty="0" smtClean="0"/>
              <a:t> . </a:t>
            </a:r>
          </a:p>
          <a:p>
            <a:r>
              <a:rPr lang="ar-SA" sz="3600" dirty="0" smtClean="0"/>
              <a:t>ومع ذلك فإن الفاعلية الفيزيائية هي منقوصة بشكل شديد ؛ البالغين هم عادة غير قادرين على تجاوز 50% من قدرة العمل المتوقع , والأطفال واليافعين لديهم 60 إلى 70% قدرات عمل .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PHT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dirty="0" smtClean="0"/>
              <a:t>في القرن الماضي  كان فرط التوتر الرئوي (</a:t>
            </a:r>
            <a:r>
              <a:rPr lang="en-US" sz="3600" dirty="0" smtClean="0"/>
              <a:t>PHT</a:t>
            </a:r>
            <a:r>
              <a:rPr lang="ar-SA" sz="3600" dirty="0" smtClean="0"/>
              <a:t>) </a:t>
            </a:r>
            <a:r>
              <a:rPr lang="ar-SA" sz="3600" dirty="0" err="1" smtClean="0"/>
              <a:t>يُعترف</a:t>
            </a:r>
            <a:r>
              <a:rPr lang="ar-SA" sz="3600" dirty="0" smtClean="0"/>
              <a:t> </a:t>
            </a:r>
            <a:r>
              <a:rPr lang="ar-SA" sz="3600" dirty="0" err="1" smtClean="0"/>
              <a:t>به</a:t>
            </a:r>
            <a:r>
              <a:rPr lang="ar-SA" sz="3600" dirty="0" smtClean="0"/>
              <a:t> بازدياد عند البالغين مع داء منجلي </a:t>
            </a:r>
            <a:r>
              <a:rPr lang="ar-SA" sz="3600" dirty="0" err="1" smtClean="0"/>
              <a:t>و</a:t>
            </a:r>
            <a:r>
              <a:rPr lang="ar-SA" sz="3600" dirty="0" smtClean="0"/>
              <a:t> يعتبر الآن السبب الرئيسي </a:t>
            </a:r>
            <a:r>
              <a:rPr lang="ar-SA" sz="3600" dirty="0" err="1" smtClean="0"/>
              <a:t>للمراضة</a:t>
            </a:r>
            <a:r>
              <a:rPr lang="ar-SA" sz="3600" dirty="0" smtClean="0"/>
              <a:t> و الوفيات 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PHT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472518" cy="4967302"/>
          </a:xfrm>
        </p:spPr>
        <p:txBody>
          <a:bodyPr>
            <a:normAutofit fontScale="92500" lnSpcReduction="10000"/>
          </a:bodyPr>
          <a:lstStyle/>
          <a:p>
            <a:r>
              <a:rPr lang="ar-SA" sz="3200" dirty="0" smtClean="0"/>
              <a:t>32% من البالغين مع </a:t>
            </a:r>
            <a:r>
              <a:rPr lang="en-US" sz="3200" dirty="0" err="1" smtClean="0"/>
              <a:t>Hb</a:t>
            </a:r>
            <a:r>
              <a:rPr lang="en-US" sz="3200" dirty="0" smtClean="0"/>
              <a:t> SS</a:t>
            </a:r>
            <a:r>
              <a:rPr lang="ar-SA" sz="3200" dirty="0" smtClean="0"/>
              <a:t> لديهم </a:t>
            </a:r>
            <a:r>
              <a:rPr lang="en-US" sz="3200" dirty="0" smtClean="0"/>
              <a:t>PHT</a:t>
            </a:r>
            <a:r>
              <a:rPr lang="ar-SA" sz="3200" dirty="0" smtClean="0"/>
              <a:t> ؛ هذا ترافق مع 10 أضعاف زيادة في خطورة الموت ومعدل الوفيات في ~ 16% عند 18 شهراً </a:t>
            </a:r>
            <a:r>
              <a:rPr lang="ar-SA" sz="3200" dirty="0" err="1" smtClean="0"/>
              <a:t>و</a:t>
            </a:r>
            <a:r>
              <a:rPr lang="ar-SA" sz="3200" dirty="0" smtClean="0"/>
              <a:t> 40% عند 40 شهراً من المتابعة . </a:t>
            </a:r>
          </a:p>
          <a:p>
            <a:r>
              <a:rPr lang="ar-SA" sz="3200" dirty="0" err="1" smtClean="0"/>
              <a:t>واسمات</a:t>
            </a:r>
            <a:r>
              <a:rPr lang="ar-SA" sz="3200" dirty="0" smtClean="0"/>
              <a:t> فقر الدم الانحلالي متضمنة مستوى </a:t>
            </a:r>
            <a:r>
              <a:rPr lang="ar-SA" sz="3200" dirty="0" err="1" smtClean="0"/>
              <a:t>الخضاب</a:t>
            </a:r>
            <a:r>
              <a:rPr lang="ar-SA" sz="3200" dirty="0" smtClean="0"/>
              <a:t> المنخفض , وتعداد </a:t>
            </a:r>
            <a:r>
              <a:rPr lang="ar-SA" sz="3200" dirty="0" err="1" smtClean="0"/>
              <a:t>الشبكيات</a:t>
            </a:r>
            <a:r>
              <a:rPr lang="ar-SA" sz="3200" dirty="0" smtClean="0"/>
              <a:t> المرتفع , </a:t>
            </a:r>
            <a:r>
              <a:rPr lang="ar-SA" sz="3200" dirty="0" err="1" smtClean="0"/>
              <a:t>و</a:t>
            </a:r>
            <a:r>
              <a:rPr lang="ar-SA" sz="3200" dirty="0" smtClean="0"/>
              <a:t> </a:t>
            </a:r>
            <a:r>
              <a:rPr lang="en-US" sz="3200" dirty="0" smtClean="0"/>
              <a:t>lactate </a:t>
            </a:r>
            <a:r>
              <a:rPr lang="en-US" sz="3200" dirty="0" err="1" smtClean="0"/>
              <a:t>dehydrogenase</a:t>
            </a:r>
            <a:r>
              <a:rPr lang="en-US" sz="3200" dirty="0" smtClean="0"/>
              <a:t> (LDH)</a:t>
            </a:r>
            <a:r>
              <a:rPr lang="ar-SA" sz="3200" dirty="0" smtClean="0"/>
              <a:t> المرتفع ترافقت مع الضغط الرئوي المرتفع , كما أنها كانت قصة </a:t>
            </a:r>
            <a:r>
              <a:rPr lang="ar-SA" sz="3200" dirty="0" err="1" smtClean="0"/>
              <a:t>لاختلاطات</a:t>
            </a:r>
            <a:r>
              <a:rPr lang="ar-SA" sz="3200" dirty="0" smtClean="0"/>
              <a:t> كلوية قلبية وعائية .</a:t>
            </a:r>
          </a:p>
          <a:p>
            <a:r>
              <a:rPr lang="ar-SA" sz="3200" dirty="0" smtClean="0"/>
              <a:t>العامل المدر للصوديوم </a:t>
            </a:r>
            <a:r>
              <a:rPr lang="en-US" sz="3200" dirty="0" err="1" smtClean="0"/>
              <a:t>natrurietic</a:t>
            </a:r>
            <a:r>
              <a:rPr lang="ar-SA" sz="3200" dirty="0" smtClean="0"/>
              <a:t> الدماغي قد تم تحديده </a:t>
            </a:r>
            <a:r>
              <a:rPr lang="ar-SA" sz="3200" dirty="0" err="1" smtClean="0"/>
              <a:t>كواسم</a:t>
            </a:r>
            <a:r>
              <a:rPr lang="ar-SA" sz="3200" dirty="0" smtClean="0"/>
              <a:t> حيوي لـ </a:t>
            </a:r>
            <a:r>
              <a:rPr lang="en-US" sz="3200" dirty="0" smtClean="0"/>
              <a:t>PHT</a:t>
            </a:r>
            <a:r>
              <a:rPr lang="ar-SA" sz="3200" dirty="0" smtClean="0"/>
              <a:t> والوفيات وقد يصبح وسيلة غربلة مهمة مع تخطيط صدى القلب , الذي تم التوصية </a:t>
            </a:r>
            <a:r>
              <a:rPr lang="ar-SA" sz="3200" dirty="0" err="1" smtClean="0"/>
              <a:t>به</a:t>
            </a:r>
            <a:r>
              <a:rPr lang="ar-SA" sz="3200" dirty="0" smtClean="0"/>
              <a:t> على الأقل كل 5 سنوات عند البالغين .</a:t>
            </a:r>
            <a:endParaRPr lang="en-US" sz="3200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/>
              <a:t>علاج </a:t>
            </a:r>
            <a:r>
              <a:rPr lang="en-US" b="1" dirty="0" smtClean="0"/>
              <a:t>PHT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715436" cy="4752988"/>
          </a:xfrm>
        </p:spPr>
        <p:txBody>
          <a:bodyPr>
            <a:normAutofit/>
          </a:bodyPr>
          <a:lstStyle/>
          <a:p>
            <a:r>
              <a:rPr lang="ar-SA" sz="2800" dirty="0" smtClean="0"/>
              <a:t>المداخلة العلاجية من أجل </a:t>
            </a:r>
            <a:r>
              <a:rPr lang="en-US" sz="2800" dirty="0" smtClean="0"/>
              <a:t>PHT</a:t>
            </a:r>
            <a:r>
              <a:rPr lang="ar-SA" sz="2800" dirty="0" smtClean="0"/>
              <a:t> كانت محدودة :</a:t>
            </a:r>
          </a:p>
          <a:p>
            <a:r>
              <a:rPr lang="ar-SA" sz="2800" dirty="0" smtClean="0"/>
              <a:t> إضافة </a:t>
            </a:r>
            <a:r>
              <a:rPr lang="en-US" sz="2800" dirty="0" err="1" smtClean="0"/>
              <a:t>Arginine</a:t>
            </a:r>
            <a:r>
              <a:rPr lang="ar-SA" sz="2800" dirty="0" smtClean="0"/>
              <a:t> خفَّض الضغوط الشريانية الرئوية نحو &gt; 15% بعد 5 أيام من المعالجة في الدراسة التجريبية . </a:t>
            </a:r>
          </a:p>
          <a:p>
            <a:r>
              <a:rPr lang="en-US" sz="2800" dirty="0" err="1" smtClean="0"/>
              <a:t>Sildenafil</a:t>
            </a:r>
            <a:r>
              <a:rPr lang="ar-SA" sz="2800" dirty="0" smtClean="0"/>
              <a:t>  موسِّع وعائي رئوي انتقائي  يؤدي إلى التحمُّل المزداد للتمرين في مجموعة صغيرة من البالغين . </a:t>
            </a:r>
          </a:p>
          <a:p>
            <a:r>
              <a:rPr lang="ar-SA" sz="2800" dirty="0" smtClean="0"/>
              <a:t>اعتبارات التدبير الأخرى تتضمن العلاج </a:t>
            </a:r>
            <a:r>
              <a:rPr lang="ar-SA" sz="2800" dirty="0" err="1" smtClean="0"/>
              <a:t>بـ</a:t>
            </a:r>
            <a:r>
              <a:rPr lang="ar-SA" sz="2800" dirty="0" smtClean="0"/>
              <a:t> </a:t>
            </a:r>
            <a:r>
              <a:rPr lang="en-US" sz="2800" dirty="0" err="1" smtClean="0"/>
              <a:t>hydroxyurea</a:t>
            </a:r>
            <a:r>
              <a:rPr lang="ar-SA" sz="2800" dirty="0" smtClean="0"/>
              <a:t> , المعالجة بنقل الدم المزمن (خصوصاً من أجل </a:t>
            </a:r>
            <a:r>
              <a:rPr lang="en-US" sz="2800" dirty="0" smtClean="0"/>
              <a:t>PHT</a:t>
            </a:r>
            <a:r>
              <a:rPr lang="ar-SA" sz="2800" dirty="0" smtClean="0"/>
              <a:t> الشديد) , </a:t>
            </a:r>
            <a:r>
              <a:rPr lang="en-US" sz="2800" dirty="0" err="1" smtClean="0"/>
              <a:t>bosentan</a:t>
            </a:r>
            <a:r>
              <a:rPr lang="ar-SA" sz="2800" dirty="0" smtClean="0"/>
              <a:t> (ضاد للمستقبل </a:t>
            </a:r>
            <a:r>
              <a:rPr lang="ar-SA" sz="2800" dirty="0" err="1" smtClean="0"/>
              <a:t>البطاني</a:t>
            </a:r>
            <a:r>
              <a:rPr lang="ar-SA" sz="2800" dirty="0" smtClean="0"/>
              <a:t>) , وأشكال مختلفة من المعالجة </a:t>
            </a:r>
            <a:r>
              <a:rPr lang="ar-SA" sz="2800" dirty="0" err="1" smtClean="0"/>
              <a:t>بـ</a:t>
            </a:r>
            <a:r>
              <a:rPr lang="ar-SA" sz="2800" dirty="0" smtClean="0"/>
              <a:t> </a:t>
            </a:r>
            <a:r>
              <a:rPr lang="en-US" sz="2800" dirty="0" smtClean="0"/>
              <a:t>prostaglandin</a:t>
            </a:r>
            <a:r>
              <a:rPr lang="ar-SA" sz="2800" dirty="0" smtClean="0"/>
              <a:t> , وحاصرات قناة الكالسيوم .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/>
          <a:lstStyle/>
          <a:p>
            <a:pPr algn="ctr"/>
            <a:r>
              <a:rPr lang="ar-SA" b="1" dirty="0" smtClean="0"/>
              <a:t>ضغــط الـــــدم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935480"/>
            <a:ext cx="8643998" cy="4389120"/>
          </a:xfrm>
        </p:spPr>
        <p:txBody>
          <a:bodyPr>
            <a:normAutofit/>
          </a:bodyPr>
          <a:lstStyle/>
          <a:p>
            <a:r>
              <a:rPr lang="ar-SA" sz="3200" dirty="0" smtClean="0"/>
              <a:t>الأشخاص مع </a:t>
            </a:r>
            <a:r>
              <a:rPr lang="en-US" sz="3200" dirty="0" smtClean="0"/>
              <a:t>SCD</a:t>
            </a:r>
            <a:r>
              <a:rPr lang="ar-SA" sz="3200" dirty="0" smtClean="0"/>
              <a:t> لديهم ضغط دم </a:t>
            </a:r>
            <a:r>
              <a:rPr lang="ar-SA" sz="3200" b="1" dirty="0" smtClean="0">
                <a:solidFill>
                  <a:srgbClr val="FF0000"/>
                </a:solidFill>
              </a:rPr>
              <a:t>أخفض</a:t>
            </a:r>
            <a:r>
              <a:rPr lang="ar-SA" sz="3200" dirty="0" smtClean="0"/>
              <a:t> بالمقارنة مع الأشخاص مع أنماط أخرى من فقر الدم المزمن , ضياع الصوديوم الكلوي هو أول سبب محتمل , برغم الآليات الأخرى الموجودة  </a:t>
            </a:r>
          </a:p>
          <a:p>
            <a:r>
              <a:rPr lang="ar-SA" sz="3200" dirty="0" smtClean="0"/>
              <a:t>ضغط دم عند </a:t>
            </a:r>
            <a:r>
              <a:rPr lang="en-US" sz="3200" dirty="0" smtClean="0"/>
              <a:t>SCD</a:t>
            </a:r>
            <a:r>
              <a:rPr lang="ar-SA" sz="3200" dirty="0" smtClean="0"/>
              <a:t> يرتبط بالعمر : </a:t>
            </a:r>
            <a:r>
              <a:rPr lang="ar-SA" sz="3200" dirty="0" err="1" smtClean="0"/>
              <a:t>الخضاب</a:t>
            </a:r>
            <a:r>
              <a:rPr lang="ar-SA" sz="3200" dirty="0" smtClean="0"/>
              <a:t> ومشعر كتلة الجسم 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err="1" smtClean="0"/>
              <a:t>احتشاء</a:t>
            </a:r>
            <a:r>
              <a:rPr lang="ar-SA" b="1" dirty="0" smtClean="0"/>
              <a:t> العضلة القلبية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57430"/>
            <a:ext cx="8229600" cy="3967170"/>
          </a:xfrm>
        </p:spPr>
        <p:txBody>
          <a:bodyPr>
            <a:normAutofit/>
          </a:bodyPr>
          <a:lstStyle/>
          <a:p>
            <a:r>
              <a:rPr lang="ar-SA" sz="3600" dirty="0" err="1" smtClean="0"/>
              <a:t>احتشاء</a:t>
            </a:r>
            <a:r>
              <a:rPr lang="ar-SA" sz="3600" dirty="0" smtClean="0"/>
              <a:t> العضلة القلبية بسبب انسداد الأوعية الكبيرة (في الشريان </a:t>
            </a:r>
            <a:r>
              <a:rPr lang="ar-SA" sz="3600" dirty="0" err="1" smtClean="0"/>
              <a:t>الاكليلي</a:t>
            </a:r>
            <a:r>
              <a:rPr lang="ar-SA" sz="3600" dirty="0" smtClean="0"/>
              <a:t> الأمامي النازل أو المنعكس أو </a:t>
            </a:r>
            <a:r>
              <a:rPr lang="ar-SA" sz="3600" dirty="0" err="1" smtClean="0"/>
              <a:t>الاكليلي</a:t>
            </a:r>
            <a:r>
              <a:rPr lang="ar-SA" sz="3600" dirty="0" smtClean="0"/>
              <a:t> الأيمن) هو </a:t>
            </a:r>
            <a:r>
              <a:rPr lang="ar-SA" sz="3600" b="1" dirty="0" smtClean="0">
                <a:solidFill>
                  <a:srgbClr val="FF0000"/>
                </a:solidFill>
              </a:rPr>
              <a:t>نادر</a:t>
            </a:r>
            <a:r>
              <a:rPr lang="ar-SA" sz="3600" dirty="0" smtClean="0"/>
              <a:t> لكن الأذية من مرض الأوعية الصغيرة قد يحدث .</a:t>
            </a: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>
            <a:normAutofit/>
          </a:bodyPr>
          <a:lstStyle/>
          <a:p>
            <a:pPr algn="r"/>
            <a:r>
              <a:rPr lang="ar-SA" b="1" dirty="0" smtClean="0"/>
              <a:t>مقدمة 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5357826"/>
          </a:xfrm>
        </p:spPr>
        <p:txBody>
          <a:bodyPr>
            <a:noAutofit/>
          </a:bodyPr>
          <a:lstStyle/>
          <a:p>
            <a:r>
              <a:rPr lang="ar-SY" sz="3200" dirty="0" smtClean="0"/>
              <a:t>داء الكريات </a:t>
            </a:r>
            <a:r>
              <a:rPr lang="ar-SY" sz="3200" dirty="0" err="1" smtClean="0"/>
              <a:t>المنجلية</a:t>
            </a:r>
            <a:r>
              <a:rPr lang="ar-SY" sz="3200" dirty="0" smtClean="0"/>
              <a:t> (</a:t>
            </a:r>
            <a:r>
              <a:rPr lang="en-US" sz="3200" dirty="0" smtClean="0"/>
              <a:t>SCD</a:t>
            </a:r>
            <a:r>
              <a:rPr lang="ar-SY" sz="3200" dirty="0" smtClean="0"/>
              <a:t>) هو فقر دم انحلالي وراثي مزمن تنشأ مظاهره </a:t>
            </a:r>
            <a:r>
              <a:rPr lang="ar-SY" sz="3200" dirty="0" err="1" smtClean="0"/>
              <a:t>السريرية</a:t>
            </a:r>
            <a:r>
              <a:rPr lang="ar-SY" sz="3200" dirty="0" smtClean="0"/>
              <a:t> من نزعة </a:t>
            </a:r>
            <a:r>
              <a:rPr lang="ar-SY" sz="3200" dirty="0" err="1" smtClean="0"/>
              <a:t>الخضاب</a:t>
            </a:r>
            <a:r>
              <a:rPr lang="ar-SY" sz="3200" dirty="0" smtClean="0"/>
              <a:t> (</a:t>
            </a:r>
            <a:r>
              <a:rPr lang="en-US" sz="3200" dirty="0" err="1" smtClean="0"/>
              <a:t>HbS</a:t>
            </a:r>
            <a:r>
              <a:rPr lang="ar-SY" sz="3200" dirty="0" smtClean="0"/>
              <a:t> أو </a:t>
            </a:r>
            <a:r>
              <a:rPr lang="ar-SY" sz="3200" dirty="0" err="1" smtClean="0"/>
              <a:t>الخضاب</a:t>
            </a:r>
            <a:r>
              <a:rPr lang="ar-SY" sz="3200" dirty="0" smtClean="0"/>
              <a:t> </a:t>
            </a:r>
            <a:r>
              <a:rPr lang="ar-SY" sz="3200" dirty="0" err="1" smtClean="0"/>
              <a:t>المنجلي</a:t>
            </a:r>
            <a:r>
              <a:rPr lang="ar-SY" sz="3200" dirty="0" smtClean="0"/>
              <a:t>) </a:t>
            </a:r>
            <a:r>
              <a:rPr lang="ar-SY" sz="3200" dirty="0" err="1" smtClean="0"/>
              <a:t>للتبلمر</a:t>
            </a:r>
            <a:r>
              <a:rPr lang="ar-SY" sz="3200" dirty="0" smtClean="0"/>
              <a:t> وتشويه كريات الدم الحمراء إلى الشكل </a:t>
            </a:r>
            <a:r>
              <a:rPr lang="ar-SY" sz="3200" dirty="0" err="1" smtClean="0"/>
              <a:t>المنجلي</a:t>
            </a:r>
            <a:r>
              <a:rPr lang="ar-SY" sz="3200" dirty="0" smtClean="0"/>
              <a:t> المميز. </a:t>
            </a:r>
            <a:endParaRPr lang="ar-SA" sz="3200" dirty="0" smtClean="0"/>
          </a:p>
          <a:p>
            <a:r>
              <a:rPr lang="ar-SY" sz="3200" dirty="0" smtClean="0"/>
              <a:t>تنتج هذه الخاصية عن تغير </a:t>
            </a:r>
            <a:r>
              <a:rPr lang="ar-SY" sz="3200" dirty="0" err="1" smtClean="0"/>
              <a:t>نكليوتيد</a:t>
            </a:r>
            <a:r>
              <a:rPr lang="ar-SY" sz="3200" dirty="0" smtClean="0"/>
              <a:t> واحد في مورثة </a:t>
            </a:r>
            <a:r>
              <a:rPr lang="ar-SY" sz="3200" dirty="0" err="1" smtClean="0"/>
              <a:t>الغلوبين</a:t>
            </a:r>
            <a:r>
              <a:rPr lang="ar-SY" sz="3200" dirty="0" smtClean="0"/>
              <a:t>-β تؤدي إلى تبديل </a:t>
            </a:r>
            <a:r>
              <a:rPr lang="ar-SY" sz="3200" dirty="0" err="1" smtClean="0"/>
              <a:t>الفالين</a:t>
            </a:r>
            <a:r>
              <a:rPr lang="ar-SY" sz="3200" dirty="0" smtClean="0"/>
              <a:t> عوضاً عن حمض </a:t>
            </a:r>
            <a:r>
              <a:rPr lang="ar-SY" sz="3200" dirty="0" err="1" smtClean="0"/>
              <a:t>الغلوتاميك</a:t>
            </a:r>
            <a:r>
              <a:rPr lang="ar-SY" sz="3200" dirty="0" smtClean="0"/>
              <a:t> عند الموقع 6 من سلسلة </a:t>
            </a:r>
            <a:r>
              <a:rPr lang="ar-SY" sz="3200" dirty="0" err="1" smtClean="0"/>
              <a:t>الغلوبين</a:t>
            </a:r>
            <a:r>
              <a:rPr lang="ar-SY" sz="3200" dirty="0" smtClean="0"/>
              <a:t>-β (</a:t>
            </a:r>
            <a:r>
              <a:rPr lang="en-US" sz="3200" dirty="0" smtClean="0"/>
              <a:t>β</a:t>
            </a:r>
            <a:r>
              <a:rPr lang="en-US" sz="3200" baseline="30000" dirty="0" smtClean="0"/>
              <a:t>6glu→val</a:t>
            </a:r>
            <a:r>
              <a:rPr lang="ar-SY" sz="3200" dirty="0" smtClean="0"/>
              <a:t> أو </a:t>
            </a:r>
            <a:r>
              <a:rPr lang="en-US" sz="3200" dirty="0" err="1" smtClean="0"/>
              <a:t>β</a:t>
            </a:r>
            <a:r>
              <a:rPr lang="en-US" sz="3200" baseline="30000" dirty="0" err="1" smtClean="0"/>
              <a:t>S</a:t>
            </a:r>
            <a:r>
              <a:rPr lang="ar-SY" sz="3200" dirty="0" smtClean="0"/>
              <a:t>). </a:t>
            </a:r>
            <a:endParaRPr lang="ar-SA" sz="3200" dirty="0" smtClean="0"/>
          </a:p>
          <a:p>
            <a:r>
              <a:rPr lang="ar-SY" sz="3200" dirty="0" smtClean="0"/>
              <a:t>حالة تماثل الأمشاج (</a:t>
            </a:r>
            <a:r>
              <a:rPr lang="en-US" sz="3200" dirty="0" err="1" smtClean="0"/>
              <a:t>HbSS</a:t>
            </a:r>
            <a:r>
              <a:rPr lang="ar-SY" sz="3200" dirty="0" smtClean="0"/>
              <a:t> أو فقر الدم </a:t>
            </a:r>
            <a:r>
              <a:rPr lang="ar-SY" sz="3200" dirty="0" err="1" smtClean="0"/>
              <a:t>المنجلي</a:t>
            </a:r>
            <a:r>
              <a:rPr lang="ar-SY" sz="3200" dirty="0" smtClean="0"/>
              <a:t>) هي الشكل </a:t>
            </a:r>
            <a:r>
              <a:rPr lang="ar-SY" sz="3200" dirty="0" err="1" smtClean="0"/>
              <a:t>الأشيع</a:t>
            </a:r>
            <a:r>
              <a:rPr lang="ar-SY" sz="3200" dirty="0" smtClean="0"/>
              <a:t> من داء الكريات </a:t>
            </a:r>
            <a:r>
              <a:rPr lang="ar-SY" sz="3200" dirty="0" err="1" smtClean="0"/>
              <a:t>المنجلية</a:t>
            </a:r>
            <a:r>
              <a:rPr lang="ar-SY" sz="3200" dirty="0" smtClean="0"/>
              <a:t> , لكن تفاعل </a:t>
            </a:r>
            <a:r>
              <a:rPr lang="en-US" sz="3200" dirty="0" err="1" smtClean="0"/>
              <a:t>HbS</a:t>
            </a:r>
            <a:r>
              <a:rPr lang="ar-SY" sz="3200" dirty="0" smtClean="0"/>
              <a:t> مع </a:t>
            </a:r>
            <a:r>
              <a:rPr lang="ar-SY" sz="3200" dirty="0" err="1" smtClean="0"/>
              <a:t>الثلاسيميا</a:t>
            </a:r>
            <a:r>
              <a:rPr lang="ar-SY" sz="3200" dirty="0" smtClean="0"/>
              <a:t> </a:t>
            </a:r>
            <a:r>
              <a:rPr lang="ar-SY" sz="3200" dirty="0" err="1" smtClean="0"/>
              <a:t>وخضابات</a:t>
            </a:r>
            <a:r>
              <a:rPr lang="ar-SY" sz="3200" dirty="0" smtClean="0"/>
              <a:t> مختلفة معينة يؤدي أيضاً إلى </a:t>
            </a:r>
            <a:r>
              <a:rPr lang="ar-SY" sz="3200" dirty="0" err="1" smtClean="0"/>
              <a:t>التمنجل</a:t>
            </a:r>
            <a:endParaRPr lang="ar-SA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500042"/>
            <a:ext cx="8643998" cy="5824558"/>
          </a:xfrm>
        </p:spPr>
        <p:txBody>
          <a:bodyPr>
            <a:normAutofit/>
          </a:bodyPr>
          <a:lstStyle/>
          <a:p>
            <a:r>
              <a:rPr lang="ar-SA" sz="3600" dirty="0" smtClean="0"/>
              <a:t>يوجد غياب للداء القلبي </a:t>
            </a:r>
            <a:r>
              <a:rPr lang="ar-SA" sz="3600" dirty="0" err="1" smtClean="0"/>
              <a:t>التصلبي</a:t>
            </a:r>
            <a:r>
              <a:rPr lang="ar-SA" sz="3600" dirty="0" smtClean="0"/>
              <a:t> </a:t>
            </a:r>
            <a:r>
              <a:rPr lang="ar-SA" sz="3600" dirty="0" err="1" smtClean="0"/>
              <a:t>العصيدي</a:t>
            </a:r>
            <a:r>
              <a:rPr lang="ar-SA" sz="3600" dirty="0" smtClean="0"/>
              <a:t> , مع أن دراسة واحدة أبلغت عن </a:t>
            </a:r>
            <a:r>
              <a:rPr lang="ar-SA" sz="3600" dirty="0" err="1" smtClean="0"/>
              <a:t>احتشاء</a:t>
            </a:r>
            <a:r>
              <a:rPr lang="ar-SA" sz="3600" dirty="0" smtClean="0"/>
              <a:t> عضلة قلبية وتليف عند 17% . </a:t>
            </a:r>
          </a:p>
          <a:p>
            <a:r>
              <a:rPr lang="ar-SA" sz="3600" dirty="0" smtClean="0"/>
              <a:t>البالغين مع داء منجلي قد يحضرون مع علامات </a:t>
            </a:r>
            <a:r>
              <a:rPr lang="ar-SA" sz="3600" dirty="0" err="1" smtClean="0"/>
              <a:t>سريرية</a:t>
            </a:r>
            <a:r>
              <a:rPr lang="ar-SA" sz="3600" dirty="0" smtClean="0"/>
              <a:t> </a:t>
            </a:r>
            <a:r>
              <a:rPr lang="ar-SA" sz="3600" dirty="0" err="1" smtClean="0"/>
              <a:t>لاحتشاء</a:t>
            </a:r>
            <a:r>
              <a:rPr lang="ar-SA" sz="3600" dirty="0" smtClean="0"/>
              <a:t> عضلة قلبية حاد في غياب التصلب </a:t>
            </a:r>
            <a:r>
              <a:rPr lang="ar-SA" sz="3600" dirty="0" err="1" smtClean="0"/>
              <a:t>العصيدي</a:t>
            </a:r>
            <a:r>
              <a:rPr lang="ar-SA" sz="3600" dirty="0" smtClean="0"/>
              <a:t> أو الانسداد </a:t>
            </a:r>
            <a:r>
              <a:rPr lang="ar-SA" sz="3600" dirty="0" err="1" smtClean="0"/>
              <a:t>الاكليلي</a:t>
            </a:r>
            <a:r>
              <a:rPr lang="ar-SA" sz="3600" dirty="0" smtClean="0"/>
              <a:t> , لكن هذا غير شائع . </a:t>
            </a:r>
          </a:p>
          <a:p>
            <a:r>
              <a:rPr lang="ar-SA" sz="3600" dirty="0" smtClean="0"/>
              <a:t>عند الأطفال : حالات نادرة </a:t>
            </a:r>
            <a:r>
              <a:rPr lang="ar-SA" sz="3600" dirty="0" err="1" smtClean="0"/>
              <a:t>لاحتشاء</a:t>
            </a:r>
            <a:r>
              <a:rPr lang="ar-SA" sz="3600" dirty="0" smtClean="0"/>
              <a:t> عضلة قلبية وخلل وظيفة بطينية عابر قد تم الإبلاغ عنها .</a:t>
            </a:r>
            <a:endParaRPr lang="ar-SA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/>
          <a:lstStyle/>
          <a:p>
            <a:pPr algn="ctr"/>
            <a:r>
              <a:rPr lang="ar-SA" b="1" dirty="0" smtClean="0"/>
              <a:t>اضطــراب النظم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dirty="0" smtClean="0"/>
              <a:t>الموت المفاجئ بسبب اضطراب النظم غير المفسَّر أو </a:t>
            </a:r>
            <a:r>
              <a:rPr lang="ar-SA" sz="3600" dirty="0" err="1" smtClean="0"/>
              <a:t>خللل</a:t>
            </a:r>
            <a:r>
              <a:rPr lang="ar-SA" sz="3600" dirty="0" smtClean="0"/>
              <a:t> الوظيفة الذاتي أيضاً قد تم وصفه عند البالغين مع </a:t>
            </a:r>
            <a:r>
              <a:rPr lang="en-US" sz="3600" dirty="0" smtClean="0"/>
              <a:t>SCD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/>
              <a:t>فرط حمل الحديد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Y" sz="3200" dirty="0" smtClean="0"/>
              <a:t>القصور القلبي أو </a:t>
            </a:r>
            <a:r>
              <a:rPr lang="ar-SY" sz="3200" dirty="0" err="1" smtClean="0"/>
              <a:t>اللانظميات</a:t>
            </a:r>
            <a:r>
              <a:rPr lang="ar-SY" sz="3200" dirty="0" smtClean="0"/>
              <a:t> هي السبب المعتاد للوفاة في فرط حمل الحديد الناتج عن نقل الدم</a:t>
            </a:r>
            <a:r>
              <a:rPr lang="ar-SA" sz="3200" dirty="0" smtClean="0"/>
              <a:t> .</a:t>
            </a:r>
          </a:p>
          <a:p>
            <a:r>
              <a:rPr lang="ar-SY" sz="3200" dirty="0" smtClean="0"/>
              <a:t>يترسب الحديد في الخلايا العضلية ويطوِّر تليف خلالي</a:t>
            </a:r>
            <a:r>
              <a:rPr lang="ar-SA" sz="3200" dirty="0" smtClean="0"/>
              <a:t> </a:t>
            </a:r>
            <a:r>
              <a:rPr lang="ar-SY" sz="3200" dirty="0" smtClean="0"/>
              <a:t>. </a:t>
            </a:r>
            <a:endParaRPr lang="ar-SA" sz="3200" dirty="0" smtClean="0"/>
          </a:p>
          <a:p>
            <a:r>
              <a:rPr lang="ar-SY" sz="3200" dirty="0" smtClean="0"/>
              <a:t>القياس المباشر لحديد القلب من خلال </a:t>
            </a:r>
            <a:r>
              <a:rPr lang="ar-SY" sz="3200" dirty="0" err="1" smtClean="0"/>
              <a:t>خزعة</a:t>
            </a:r>
            <a:r>
              <a:rPr lang="ar-SY" sz="3200" dirty="0" smtClean="0"/>
              <a:t> شغاف وعضلة القلب </a:t>
            </a:r>
            <a:r>
              <a:rPr lang="ar-SY" sz="3200" b="1" dirty="0" smtClean="0"/>
              <a:t>غير</a:t>
            </a:r>
            <a:r>
              <a:rPr lang="ar-SY" sz="3200" dirty="0" smtClean="0"/>
              <a:t> مناسب حيث أن التقنية </a:t>
            </a:r>
            <a:r>
              <a:rPr lang="ar-SY" sz="3200" dirty="0" err="1" smtClean="0"/>
              <a:t>راضة</a:t>
            </a:r>
            <a:r>
              <a:rPr lang="ar-SY" sz="3200" dirty="0" smtClean="0"/>
              <a:t> جداً وغير دقيقة لأن الحديد </a:t>
            </a:r>
            <a:r>
              <a:rPr lang="ar-SY" sz="3200" dirty="0" err="1" smtClean="0"/>
              <a:t>يتموضع</a:t>
            </a:r>
            <a:r>
              <a:rPr lang="ar-SY" sz="3200" dirty="0" smtClean="0"/>
              <a:t> بشكل رئيسي في العضلة القلبية </a:t>
            </a:r>
            <a:r>
              <a:rPr lang="ar-SY" sz="3200" dirty="0" err="1" smtClean="0"/>
              <a:t>البطينية</a:t>
            </a:r>
            <a:r>
              <a:rPr lang="ar-SY" sz="3200" dirty="0" smtClean="0"/>
              <a:t> </a:t>
            </a:r>
            <a:r>
              <a:rPr lang="ar-SY" sz="3200" dirty="0" err="1" smtClean="0"/>
              <a:t>والتامور</a:t>
            </a:r>
            <a:r>
              <a:rPr lang="ar-SY" sz="3200" dirty="0" smtClean="0"/>
              <a:t>. </a:t>
            </a:r>
            <a:endParaRPr lang="ar-S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/>
              <a:t>فرط حمل الحديد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357298"/>
            <a:ext cx="8643998" cy="4967302"/>
          </a:xfrm>
        </p:spPr>
        <p:txBody>
          <a:bodyPr>
            <a:normAutofit/>
          </a:bodyPr>
          <a:lstStyle/>
          <a:p>
            <a:r>
              <a:rPr lang="ar-SY" dirty="0" smtClean="0"/>
              <a:t>يعرض التصوير بالرنين المغناطيسي </a:t>
            </a:r>
            <a:r>
              <a:rPr lang="en-US" dirty="0" smtClean="0"/>
              <a:t>T2*</a:t>
            </a:r>
            <a:r>
              <a:rPr lang="ar-SY" dirty="0" smtClean="0"/>
              <a:t> القلبي الوعائي قياساً منتجاً وحساساً</a:t>
            </a:r>
            <a:r>
              <a:rPr lang="ar-SA" dirty="0" smtClean="0"/>
              <a:t>.</a:t>
            </a:r>
            <a:r>
              <a:rPr lang="ar-SY" dirty="0" smtClean="0"/>
              <a:t> </a:t>
            </a:r>
            <a:endParaRPr lang="ar-SA" dirty="0" smtClean="0"/>
          </a:p>
          <a:p>
            <a:r>
              <a:rPr lang="ar-SY" dirty="0" smtClean="0"/>
              <a:t>غالبية المرضى ممن لديهم </a:t>
            </a:r>
            <a:r>
              <a:rPr lang="en-US" dirty="0" smtClean="0"/>
              <a:t>T2*</a:t>
            </a:r>
            <a:r>
              <a:rPr lang="ar-SY" dirty="0" smtClean="0"/>
              <a:t> </a:t>
            </a:r>
            <a:r>
              <a:rPr lang="ar-SY" dirty="0" smtClean="0">
                <a:solidFill>
                  <a:schemeClr val="bg2">
                    <a:lumMod val="50000"/>
                  </a:schemeClr>
                </a:solidFill>
              </a:rPr>
              <a:t>أعلى</a:t>
            </a:r>
            <a:r>
              <a:rPr lang="ar-SY" dirty="0" smtClean="0"/>
              <a:t> من 20 ميلي ثانية لديهم وظيفة بطين أيسر </a:t>
            </a:r>
            <a:r>
              <a:rPr lang="ar-SY" dirty="0" smtClean="0">
                <a:solidFill>
                  <a:schemeClr val="bg2">
                    <a:lumMod val="50000"/>
                  </a:schemeClr>
                </a:solidFill>
              </a:rPr>
              <a:t>طبيعية</a:t>
            </a:r>
            <a:r>
              <a:rPr lang="ar-SY" dirty="0" smtClean="0"/>
              <a:t>. </a:t>
            </a:r>
            <a:endParaRPr lang="ar-SA" dirty="0" smtClean="0"/>
          </a:p>
          <a:p>
            <a:r>
              <a:rPr lang="ar-SY" dirty="0" smtClean="0"/>
              <a:t>تتناسب </a:t>
            </a:r>
            <a:r>
              <a:rPr lang="en-US" dirty="0" smtClean="0"/>
              <a:t>T2*</a:t>
            </a:r>
            <a:r>
              <a:rPr lang="ar-SY" dirty="0" smtClean="0"/>
              <a:t> </a:t>
            </a:r>
            <a:r>
              <a:rPr lang="ar-SY" dirty="0" smtClean="0">
                <a:solidFill>
                  <a:srgbClr val="FF0000"/>
                </a:solidFill>
              </a:rPr>
              <a:t>الأقل</a:t>
            </a:r>
            <a:r>
              <a:rPr lang="ar-SY" dirty="0" smtClean="0"/>
              <a:t> من 20 ميلي ثانية </a:t>
            </a:r>
            <a:r>
              <a:rPr lang="ar-SY" dirty="0" smtClean="0">
                <a:solidFill>
                  <a:srgbClr val="FF0000"/>
                </a:solidFill>
              </a:rPr>
              <a:t>مع وجود </a:t>
            </a:r>
            <a:r>
              <a:rPr lang="ar-SY" dirty="0" smtClean="0"/>
              <a:t>اضطراب بوظيفة القلب ممكن اكتشافه بالتصوير </a:t>
            </a:r>
            <a:r>
              <a:rPr lang="ar-SY" dirty="0" err="1" smtClean="0"/>
              <a:t>بالإيكو</a:t>
            </a:r>
            <a:r>
              <a:rPr lang="ar-SY" dirty="0" smtClean="0"/>
              <a:t> (</a:t>
            </a:r>
            <a:r>
              <a:rPr lang="ar-SY" dirty="0" err="1" smtClean="0"/>
              <a:t>البطينات</a:t>
            </a:r>
            <a:r>
              <a:rPr lang="ar-SY" dirty="0" smtClean="0"/>
              <a:t> الأيمن والأيسر) أو بواسطة مراقبة نظم لـ 24 ساعة أو من خلال الحاجة للمعالجة القلبية</a:t>
            </a:r>
            <a:r>
              <a:rPr lang="ar-SA" dirty="0" smtClean="0"/>
              <a:t> </a:t>
            </a:r>
            <a:r>
              <a:rPr lang="ar-SY" dirty="0" smtClean="0"/>
              <a:t>. الغالبية العظمى من المرضى الذين يحصل لديهم قصور قلبي لديهم </a:t>
            </a:r>
            <a:r>
              <a:rPr lang="en-US" dirty="0" smtClean="0"/>
              <a:t>T2*</a:t>
            </a:r>
            <a:r>
              <a:rPr lang="ar-SY" dirty="0" smtClean="0"/>
              <a:t> أقل من 10 ميلي ثانية</a:t>
            </a:r>
            <a:r>
              <a:rPr lang="ar-SA" dirty="0" smtClean="0"/>
              <a:t> </a:t>
            </a:r>
            <a:r>
              <a:rPr lang="ar-SY" dirty="0" smtClean="0"/>
              <a:t>. </a:t>
            </a:r>
            <a:endParaRPr lang="ar-SA" dirty="0" smtClean="0"/>
          </a:p>
          <a:p>
            <a:r>
              <a:rPr lang="ar-SA" dirty="0" smtClean="0"/>
              <a:t>ي</a:t>
            </a:r>
            <a:r>
              <a:rPr lang="ar-SY" dirty="0" smtClean="0"/>
              <a:t>وجد تناسب ضعيف بين حديد العضلة القلبية وحديد الكبد (المشتق من </a:t>
            </a:r>
            <a:r>
              <a:rPr lang="en-US" dirty="0" smtClean="0"/>
              <a:t>MRI</a:t>
            </a:r>
            <a:r>
              <a:rPr lang="ar-SY" dirty="0" smtClean="0"/>
              <a:t>) أو </a:t>
            </a:r>
            <a:r>
              <a:rPr lang="ar-SY" dirty="0" err="1" smtClean="0"/>
              <a:t>فرتين</a:t>
            </a:r>
            <a:r>
              <a:rPr lang="ar-SY" dirty="0" smtClean="0"/>
              <a:t> المصل عند المرضى الذين يتلقون </a:t>
            </a:r>
            <a:r>
              <a:rPr lang="en-US" dirty="0" smtClean="0"/>
              <a:t>DFX</a:t>
            </a:r>
            <a:r>
              <a:rPr lang="ar-SY" dirty="0" smtClean="0"/>
              <a:t>, لذا </a:t>
            </a:r>
            <a:r>
              <a:rPr lang="ar-SY" b="1" dirty="0" smtClean="0"/>
              <a:t>لا</a:t>
            </a:r>
            <a:r>
              <a:rPr lang="ar-SY" dirty="0" smtClean="0"/>
              <a:t> يمكن استخدام </a:t>
            </a:r>
            <a:r>
              <a:rPr lang="ar-SY" dirty="0" err="1" smtClean="0"/>
              <a:t>فرتين</a:t>
            </a:r>
            <a:r>
              <a:rPr lang="ar-SY" dirty="0" smtClean="0"/>
              <a:t> المصل وحديد الكبد كبديل عن قياسات الحديد القلبي</a:t>
            </a:r>
            <a:r>
              <a:rPr lang="ar-SA" dirty="0" smtClean="0"/>
              <a:t> </a:t>
            </a:r>
            <a:r>
              <a:rPr lang="ar-SY" dirty="0" smtClean="0"/>
              <a:t>.</a:t>
            </a:r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14488"/>
            <a:ext cx="9001156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50"/>
            <a:ext cx="850112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تقنية التصوير بالرنين المغناطيسي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T2*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. مظهر الأنسجة للكبد والطحال: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a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طبيعي؛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b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فرط حمل حديد الأنسجة؛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c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فرط حمل حديد كبدي شديد مع حديد القلب طبيعي؛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d</a:t>
            </a:r>
            <a:r>
              <a:rPr kumimoji="0" lang="ar-SY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) ترسب حديد قلبي شديد بينما ترسب الحديد الكبدي قليل.</a:t>
            </a:r>
            <a:endParaRPr kumimoji="0" lang="ar-SY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/>
              <a:t>علاج فرط حمل الحديد القلبي 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571612"/>
            <a:ext cx="8786874" cy="5072098"/>
          </a:xfrm>
        </p:spPr>
        <p:txBody>
          <a:bodyPr>
            <a:noAutofit/>
          </a:bodyPr>
          <a:lstStyle/>
          <a:p>
            <a:r>
              <a:rPr lang="ar-SA" sz="3200" dirty="0" smtClean="0"/>
              <a:t>يعتبر </a:t>
            </a:r>
            <a:r>
              <a:rPr lang="ar-SA" sz="3200" dirty="0" err="1" smtClean="0"/>
              <a:t>الـ</a:t>
            </a:r>
            <a:r>
              <a:rPr lang="ar-SA" sz="3200" dirty="0" smtClean="0"/>
              <a:t> </a:t>
            </a:r>
            <a:r>
              <a:rPr lang="en-US" sz="3200" dirty="0" err="1" smtClean="0"/>
              <a:t>deferiprone</a:t>
            </a:r>
            <a:r>
              <a:rPr lang="en-US" sz="3200" dirty="0" smtClean="0"/>
              <a:t> </a:t>
            </a:r>
            <a:r>
              <a:rPr lang="ar-SA" sz="3200" dirty="0" smtClean="0"/>
              <a:t> الدواء المختار من خالبات الحديد في حماية القلب من فرط حمل الحديد بجرعة 75 – 100 </a:t>
            </a:r>
            <a:r>
              <a:rPr lang="ar-SA" sz="3200" dirty="0" err="1" smtClean="0"/>
              <a:t>مغ</a:t>
            </a:r>
            <a:r>
              <a:rPr lang="ar-SA" sz="3200" dirty="0" smtClean="0"/>
              <a:t>/</a:t>
            </a:r>
            <a:r>
              <a:rPr lang="ar-SA" sz="3200" dirty="0" err="1" smtClean="0"/>
              <a:t>كغ</a:t>
            </a:r>
            <a:r>
              <a:rPr lang="ar-SA" sz="3200" dirty="0" smtClean="0"/>
              <a:t> يومياً </a:t>
            </a:r>
          </a:p>
          <a:p>
            <a:r>
              <a:rPr lang="ar-SA" sz="3200" dirty="0" smtClean="0"/>
              <a:t>ويمكن مشاركته مع </a:t>
            </a:r>
            <a:r>
              <a:rPr lang="en-US" sz="3200" dirty="0" smtClean="0"/>
              <a:t>DFX </a:t>
            </a:r>
            <a:r>
              <a:rPr lang="ar-SA" sz="3200" dirty="0" smtClean="0"/>
              <a:t> : </a:t>
            </a:r>
            <a:r>
              <a:rPr lang="ar-SY" sz="3200" dirty="0" smtClean="0"/>
              <a:t>أظهرت كل الدراسات على المعالجة المركبة, على سبيل المثال </a:t>
            </a:r>
            <a:r>
              <a:rPr lang="en-US" sz="3200" dirty="0" err="1" smtClean="0"/>
              <a:t>deferiprone</a:t>
            </a:r>
            <a:r>
              <a:rPr lang="ar-SY" sz="3200" dirty="0" smtClean="0"/>
              <a:t> على 7 أيام بال</a:t>
            </a:r>
            <a:r>
              <a:rPr lang="ar-SA" sz="3200" dirty="0" smtClean="0"/>
              <a:t>أ</a:t>
            </a:r>
            <a:r>
              <a:rPr lang="ar-SY" sz="3200" dirty="0" err="1" smtClean="0"/>
              <a:t>سبوع</a:t>
            </a:r>
            <a:r>
              <a:rPr lang="ar-SY" sz="3200" dirty="0" smtClean="0"/>
              <a:t> و </a:t>
            </a:r>
            <a:r>
              <a:rPr lang="en-US" sz="3200" dirty="0" smtClean="0"/>
              <a:t>DFX</a:t>
            </a:r>
            <a:r>
              <a:rPr lang="ar-SY" sz="3200" dirty="0" smtClean="0"/>
              <a:t> ليومين, هبوطاً كبيراً في </a:t>
            </a:r>
            <a:r>
              <a:rPr lang="ar-SY" sz="3200" dirty="0" err="1" smtClean="0"/>
              <a:t>فرتين</a:t>
            </a:r>
            <a:r>
              <a:rPr lang="ar-SY" sz="3200" dirty="0" smtClean="0"/>
              <a:t> المصل وتحسناً بحديد الكبد والقلب خلال 6-18 شهراً. لقد ترافقت هذه المعالجة مع تحسن </a:t>
            </a:r>
            <a:r>
              <a:rPr lang="ar-SY" sz="3200" dirty="0" err="1" smtClean="0"/>
              <a:t>البقيا</a:t>
            </a:r>
            <a:r>
              <a:rPr lang="ar-SY" sz="3200" dirty="0" smtClean="0"/>
              <a:t> وعكس </a:t>
            </a:r>
            <a:r>
              <a:rPr lang="ar-SY" sz="3200" dirty="0" err="1" smtClean="0"/>
              <a:t>الاختلاطات</a:t>
            </a:r>
            <a:r>
              <a:rPr lang="ar-SY" sz="3200" dirty="0" smtClean="0"/>
              <a:t> في الغدد الصم التي تتضمن السكري</a:t>
            </a:r>
            <a:r>
              <a:rPr lang="ar-SA" sz="3200" dirty="0" smtClean="0"/>
              <a:t> </a:t>
            </a:r>
            <a:r>
              <a:rPr lang="ar-SY" sz="3200" dirty="0" smtClean="0"/>
              <a:t>, وقصور </a:t>
            </a:r>
            <a:r>
              <a:rPr lang="ar-SY" sz="3200" dirty="0" err="1" smtClean="0"/>
              <a:t>الدرق</a:t>
            </a:r>
            <a:r>
              <a:rPr lang="ar-SA" sz="3200" dirty="0" smtClean="0"/>
              <a:t> </a:t>
            </a:r>
            <a:r>
              <a:rPr lang="ar-SY" sz="3200" dirty="0" smtClean="0"/>
              <a:t>, وقصور </a:t>
            </a:r>
            <a:r>
              <a:rPr lang="ar-SY" sz="3200" dirty="0" err="1" smtClean="0"/>
              <a:t>الأقناد</a:t>
            </a:r>
            <a:r>
              <a:rPr lang="ar-SA" sz="3200" dirty="0" smtClean="0"/>
              <a:t> </a:t>
            </a:r>
            <a:r>
              <a:rPr lang="ar-SY" sz="3200" dirty="0" smtClean="0"/>
              <a:t>. كما أثبت التوليف أنه ناجح في عكس </a:t>
            </a:r>
            <a:r>
              <a:rPr lang="en-US" sz="3200" dirty="0" err="1" smtClean="0"/>
              <a:t>siderosis</a:t>
            </a:r>
            <a:r>
              <a:rPr lang="ar-SY" sz="3200" dirty="0" smtClean="0"/>
              <a:t> القلبي العضلي الشديد</a:t>
            </a:r>
            <a:r>
              <a:rPr lang="ar-SA" sz="3200" dirty="0" smtClean="0"/>
              <a:t> </a:t>
            </a:r>
            <a:r>
              <a:rPr lang="ar-SY" sz="3200" dirty="0" smtClean="0"/>
              <a:t>.</a:t>
            </a: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ar-SA" dirty="0"/>
          </a:p>
        </p:txBody>
      </p:sp>
      <p:pic>
        <p:nvPicPr>
          <p:cNvPr id="37890" name="Picture 2" descr="C:\Users\as\Desktop\Bluetooth\1329089667127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4763"/>
            <a:ext cx="9144000" cy="6781823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 rot="21000439">
            <a:off x="2592604" y="1305681"/>
            <a:ext cx="585147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نتمنى لكم قلوباً عامرة بالمحبة</a:t>
            </a:r>
          </a:p>
          <a:p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وشكراً لإصغائكم 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2071702"/>
          </a:xfrm>
        </p:spPr>
        <p:txBody>
          <a:bodyPr>
            <a:normAutofit fontScale="90000"/>
          </a:bodyPr>
          <a:lstStyle/>
          <a:p>
            <a:pPr algn="r"/>
            <a:r>
              <a:rPr lang="ar-SA" b="1" dirty="0" smtClean="0"/>
              <a:t>نحن نقول تبديل الحمض </a:t>
            </a:r>
            <a:r>
              <a:rPr lang="ar-SA" b="1" dirty="0" err="1" smtClean="0"/>
              <a:t>الأميني</a:t>
            </a:r>
            <a:r>
              <a:rPr lang="ar-SA" b="1" dirty="0" smtClean="0"/>
              <a:t> </a:t>
            </a:r>
            <a:r>
              <a:rPr lang="ar-SA" b="1" dirty="0" err="1" smtClean="0"/>
              <a:t>الغلوتاميك</a:t>
            </a:r>
            <a:r>
              <a:rPr lang="ar-SA" b="1" dirty="0" smtClean="0"/>
              <a:t> إلى </a:t>
            </a:r>
            <a:r>
              <a:rPr lang="ar-SA" b="1" dirty="0" err="1" smtClean="0"/>
              <a:t>الفالين</a:t>
            </a:r>
            <a:r>
              <a:rPr lang="ar-SA" b="1" dirty="0" smtClean="0"/>
              <a:t> في الموقع 6 لتشكيل </a:t>
            </a:r>
            <a:r>
              <a:rPr lang="ar-SA" b="1" dirty="0" err="1" smtClean="0"/>
              <a:t>الخضاب</a:t>
            </a:r>
            <a:r>
              <a:rPr lang="ar-SA" b="1" dirty="0" smtClean="0"/>
              <a:t> </a:t>
            </a:r>
            <a:r>
              <a:rPr lang="en-US" b="1" dirty="0" smtClean="0"/>
              <a:t>s</a:t>
            </a:r>
            <a:r>
              <a:rPr lang="ar-SA" b="1" dirty="0" smtClean="0"/>
              <a:t> لتمييزه عن </a:t>
            </a:r>
            <a:r>
              <a:rPr lang="ar-SA" b="1" dirty="0" err="1" smtClean="0"/>
              <a:t>التبدلات</a:t>
            </a:r>
            <a:r>
              <a:rPr lang="ar-SA" b="1" dirty="0" smtClean="0"/>
              <a:t> الأخرى  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286124"/>
            <a:ext cx="8472518" cy="3143272"/>
          </a:xfrm>
        </p:spPr>
        <p:txBody>
          <a:bodyPr/>
          <a:lstStyle/>
          <a:p>
            <a:r>
              <a:rPr lang="ar-SA" sz="2800" dirty="0" smtClean="0"/>
              <a:t>استبدال </a:t>
            </a:r>
            <a:r>
              <a:rPr lang="ar-SA" sz="2800" dirty="0" err="1" smtClean="0"/>
              <a:t>الغلوتاميك</a:t>
            </a:r>
            <a:r>
              <a:rPr lang="ar-SA" sz="2800" dirty="0" smtClean="0"/>
              <a:t> </a:t>
            </a:r>
            <a:r>
              <a:rPr lang="ar-SA" sz="2800" dirty="0" err="1" smtClean="0"/>
              <a:t>بالليزين</a:t>
            </a:r>
            <a:r>
              <a:rPr lang="ar-SA" sz="2800" dirty="0" smtClean="0"/>
              <a:t> في الموقع 6                </a:t>
            </a:r>
            <a:r>
              <a:rPr lang="ar-SA" sz="2800" dirty="0" err="1" smtClean="0"/>
              <a:t>الخضاب</a:t>
            </a:r>
            <a:r>
              <a:rPr lang="ar-SA" sz="2800" dirty="0" smtClean="0"/>
              <a:t> </a:t>
            </a:r>
            <a:r>
              <a:rPr lang="en-US" sz="2800" dirty="0" smtClean="0"/>
              <a:t>C</a:t>
            </a:r>
            <a:endParaRPr lang="ar-SA" sz="2800" dirty="0" smtClean="0"/>
          </a:p>
          <a:p>
            <a:r>
              <a:rPr lang="ar-SA" sz="2800" dirty="0" smtClean="0"/>
              <a:t>استبدال </a:t>
            </a:r>
            <a:r>
              <a:rPr lang="ar-SA" sz="2800" dirty="0" err="1" smtClean="0"/>
              <a:t>الغلوتاميك</a:t>
            </a:r>
            <a:r>
              <a:rPr lang="ar-SA" sz="2800" dirty="0" smtClean="0"/>
              <a:t> </a:t>
            </a:r>
            <a:r>
              <a:rPr lang="ar-SA" sz="2800" dirty="0" err="1" smtClean="0"/>
              <a:t>بالليزين</a:t>
            </a:r>
            <a:r>
              <a:rPr lang="ar-SA" sz="2800" dirty="0" smtClean="0"/>
              <a:t> في الموقع 26              </a:t>
            </a:r>
            <a:r>
              <a:rPr lang="ar-SA" sz="2800" dirty="0" err="1" smtClean="0"/>
              <a:t>الخضاب</a:t>
            </a:r>
            <a:r>
              <a:rPr lang="ar-SA" sz="2800" dirty="0" smtClean="0"/>
              <a:t> </a:t>
            </a:r>
            <a:r>
              <a:rPr lang="en-US" sz="2800" dirty="0" smtClean="0"/>
              <a:t>E</a:t>
            </a:r>
            <a:endParaRPr lang="ar-SA" sz="2800" dirty="0" smtClean="0"/>
          </a:p>
          <a:p>
            <a:r>
              <a:rPr lang="ar-SA" sz="2800" dirty="0" smtClean="0"/>
              <a:t>استبدال الغلوتاميك </a:t>
            </a:r>
            <a:r>
              <a:rPr lang="ar-SY" sz="2800" dirty="0" smtClean="0"/>
              <a:t>ب</a:t>
            </a:r>
            <a:r>
              <a:rPr lang="ar-SY" sz="2800" dirty="0" smtClean="0"/>
              <a:t>الغلوتامين </a:t>
            </a:r>
            <a:r>
              <a:rPr lang="ar-SA" sz="2800" dirty="0" smtClean="0"/>
              <a:t>في </a:t>
            </a:r>
            <a:r>
              <a:rPr lang="ar-SA" sz="2800" dirty="0" smtClean="0"/>
              <a:t>الموقع 121            الخضاب </a:t>
            </a:r>
            <a:r>
              <a:rPr lang="en-US" sz="2800" dirty="0" smtClean="0"/>
              <a:t>O</a:t>
            </a:r>
            <a:endParaRPr lang="ar-SA" sz="2800" dirty="0" smtClean="0"/>
          </a:p>
          <a:p>
            <a:pPr>
              <a:buNone/>
            </a:pPr>
            <a:endParaRPr lang="ar-SA" dirty="0" smtClean="0"/>
          </a:p>
          <a:p>
            <a:endParaRPr lang="ar-SA" dirty="0"/>
          </a:p>
        </p:txBody>
      </p:sp>
      <p:sp>
        <p:nvSpPr>
          <p:cNvPr id="7" name="سهم إلى اليسار 6"/>
          <p:cNvSpPr/>
          <p:nvPr/>
        </p:nvSpPr>
        <p:spPr>
          <a:xfrm flipV="1">
            <a:off x="2857488" y="3500438"/>
            <a:ext cx="785818" cy="1428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سهم إلى اليسار 8"/>
          <p:cNvSpPr/>
          <p:nvPr/>
        </p:nvSpPr>
        <p:spPr>
          <a:xfrm flipV="1">
            <a:off x="2857488" y="4000504"/>
            <a:ext cx="785818" cy="14287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sp>
        <p:nvSpPr>
          <p:cNvPr id="10" name="سهم إلى اليسار 9"/>
          <p:cNvSpPr/>
          <p:nvPr/>
        </p:nvSpPr>
        <p:spPr>
          <a:xfrm>
            <a:off x="2492805" y="4500570"/>
            <a:ext cx="785818" cy="1428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 smtClean="0"/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ar-SY" b="1" dirty="0" smtClean="0"/>
              <a:t>التأثير على الكريات الحمر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Autofit/>
          </a:bodyPr>
          <a:lstStyle/>
          <a:p>
            <a:r>
              <a:rPr lang="ar-SY" sz="3200" dirty="0" smtClean="0"/>
              <a:t>تتحول الكريات الحمر إلى الشكل المتطاول أو </a:t>
            </a:r>
            <a:r>
              <a:rPr lang="ar-SY" sz="3200" dirty="0" err="1" smtClean="0"/>
              <a:t>المنجلي</a:t>
            </a:r>
            <a:r>
              <a:rPr lang="ar-SY" sz="3200" dirty="0" smtClean="0"/>
              <a:t> عند نزع </a:t>
            </a:r>
            <a:r>
              <a:rPr lang="ar-SY" sz="3200" dirty="0" err="1" smtClean="0"/>
              <a:t>الأكسجة</a:t>
            </a:r>
            <a:r>
              <a:rPr lang="ar-SY" sz="3200" dirty="0" smtClean="0"/>
              <a:t> كنتيجة </a:t>
            </a:r>
            <a:r>
              <a:rPr lang="ar-SY" sz="3200" dirty="0" err="1" smtClean="0"/>
              <a:t>لتبلمر</a:t>
            </a:r>
            <a:r>
              <a:rPr lang="ar-SY" sz="3200" dirty="0" smtClean="0"/>
              <a:t> </a:t>
            </a:r>
            <a:r>
              <a:rPr lang="en-US" sz="3200" dirty="0" err="1" smtClean="0"/>
              <a:t>HbS</a:t>
            </a:r>
            <a:r>
              <a:rPr lang="ar-SY" sz="3200" dirty="0" smtClean="0"/>
              <a:t> داخل الخلوي, وهي ظاهرة </a:t>
            </a:r>
            <a:r>
              <a:rPr lang="ar-SY" sz="3200" dirty="0" err="1" smtClean="0"/>
              <a:t>عكوسة</a:t>
            </a:r>
            <a:r>
              <a:rPr lang="ar-SA" sz="3200" dirty="0" smtClean="0"/>
              <a:t> في البداية</a:t>
            </a:r>
            <a:r>
              <a:rPr lang="ar-SY" sz="3200" dirty="0" smtClean="0"/>
              <a:t> </a:t>
            </a:r>
            <a:r>
              <a:rPr lang="ar-SA" sz="3200" dirty="0" smtClean="0"/>
              <a:t>عند </a:t>
            </a:r>
            <a:r>
              <a:rPr lang="ar-SY" sz="3200" dirty="0" smtClean="0"/>
              <a:t>إعادة </a:t>
            </a:r>
            <a:r>
              <a:rPr lang="ar-SY" sz="3200" dirty="0" err="1" smtClean="0"/>
              <a:t>الأكسجة</a:t>
            </a:r>
            <a:endParaRPr lang="ar-SA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ar-SY" b="1" dirty="0" smtClean="0"/>
              <a:t>التأثير على الكريات الحمر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Y" sz="3600" dirty="0" smtClean="0"/>
              <a:t>يؤذي </a:t>
            </a:r>
            <a:r>
              <a:rPr lang="ar-SY" sz="3600" dirty="0" err="1" smtClean="0"/>
              <a:t>التمنجل</a:t>
            </a:r>
            <a:r>
              <a:rPr lang="ar-SY" sz="3600" dirty="0" smtClean="0"/>
              <a:t> المتكرر أو </a:t>
            </a:r>
            <a:r>
              <a:rPr lang="ar-SA" sz="3600" dirty="0" smtClean="0"/>
              <a:t>طويل الأمد</a:t>
            </a:r>
            <a:r>
              <a:rPr lang="ar-SY" sz="3600" dirty="0" smtClean="0"/>
              <a:t> غشاء </a:t>
            </a:r>
            <a:r>
              <a:rPr lang="ar-SY" sz="3600" dirty="0" err="1" smtClean="0"/>
              <a:t>الكرية</a:t>
            </a:r>
            <a:r>
              <a:rPr lang="ar-SY" sz="3600" dirty="0" smtClean="0"/>
              <a:t> الحمراء بشكل مترقي</a:t>
            </a:r>
            <a:r>
              <a:rPr lang="ar-SA" sz="3600" dirty="0" smtClean="0"/>
              <a:t> </a:t>
            </a:r>
            <a:r>
              <a:rPr lang="ar-SY" sz="3600" dirty="0" smtClean="0"/>
              <a:t>.</a:t>
            </a:r>
            <a:endParaRPr lang="ar-SA" sz="3600" dirty="0" smtClean="0"/>
          </a:p>
          <a:p>
            <a:r>
              <a:rPr lang="ar-SY" sz="3600" dirty="0" smtClean="0"/>
              <a:t> يؤدي تضرر الغشاء إلى تحرك </a:t>
            </a:r>
            <a:r>
              <a:rPr lang="ar-SY" sz="3600" dirty="0" err="1" smtClean="0"/>
              <a:t>شوارد</a:t>
            </a:r>
            <a:r>
              <a:rPr lang="ar-SY" sz="3600" dirty="0" smtClean="0"/>
              <a:t> </a:t>
            </a:r>
            <a:r>
              <a:rPr lang="ar-SY" sz="3600" dirty="0" err="1" smtClean="0"/>
              <a:t>البوتاسيوم</a:t>
            </a:r>
            <a:r>
              <a:rPr lang="ar-SY" sz="3600" dirty="0" smtClean="0"/>
              <a:t> والماء خارج الخلية عن طريق سبيل </a:t>
            </a:r>
            <a:r>
              <a:rPr lang="en-US" sz="3600" dirty="0" err="1" smtClean="0"/>
              <a:t>Gardos</a:t>
            </a:r>
            <a:r>
              <a:rPr lang="ar-SY" sz="3600" dirty="0" smtClean="0"/>
              <a:t> والناقل المشترك </a:t>
            </a:r>
            <a:r>
              <a:rPr lang="ar-SY" sz="3600" dirty="0" err="1" smtClean="0"/>
              <a:t>للبوتاسيوم</a:t>
            </a:r>
            <a:r>
              <a:rPr lang="ar-SY" sz="3600" dirty="0" smtClean="0"/>
              <a:t>-</a:t>
            </a:r>
            <a:r>
              <a:rPr lang="ar-SY" sz="3600" dirty="0" err="1" smtClean="0"/>
              <a:t>الكلور</a:t>
            </a:r>
            <a:r>
              <a:rPr lang="ar-SY" sz="3600" dirty="0" smtClean="0"/>
              <a:t>, مما يؤدي إلى </a:t>
            </a:r>
            <a:r>
              <a:rPr lang="ar-SY" sz="3600" dirty="0" err="1" smtClean="0"/>
              <a:t>تجفاف</a:t>
            </a:r>
            <a:r>
              <a:rPr lang="ar-SY" sz="3600" dirty="0" smtClean="0"/>
              <a:t> الكريات الحمر</a:t>
            </a:r>
            <a:r>
              <a:rPr lang="ar-SA" sz="3600" dirty="0" smtClean="0"/>
              <a:t> </a:t>
            </a:r>
            <a:r>
              <a:rPr lang="ar-SY" sz="3600" dirty="0" smtClean="0"/>
              <a:t>. </a:t>
            </a:r>
            <a:endParaRPr lang="ar-SA" sz="3600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/>
          </a:bodyPr>
          <a:lstStyle/>
          <a:p>
            <a:pPr algn="ctr"/>
            <a:r>
              <a:rPr lang="ar-SY" b="1" dirty="0" err="1" smtClean="0"/>
              <a:t>ال</a:t>
            </a:r>
            <a:r>
              <a:rPr lang="ar-SA" b="1" dirty="0" smtClean="0"/>
              <a:t>إ</a:t>
            </a:r>
            <a:r>
              <a:rPr lang="ar-SY" b="1" dirty="0" err="1" smtClean="0"/>
              <a:t>نسداد</a:t>
            </a:r>
            <a:r>
              <a:rPr lang="ar-SY" b="1" dirty="0" smtClean="0"/>
              <a:t> الوعائي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txBody>
          <a:bodyPr>
            <a:normAutofit/>
          </a:bodyPr>
          <a:lstStyle/>
          <a:p>
            <a:r>
              <a:rPr lang="ar-SY" sz="3600" dirty="0" smtClean="0"/>
              <a:t>تساهم عدة عمليات في تطور الانسداد الوعائي في </a:t>
            </a:r>
            <a:r>
              <a:rPr lang="en-US" sz="3600" dirty="0" smtClean="0"/>
              <a:t>SCD</a:t>
            </a:r>
            <a:r>
              <a:rPr lang="ar-SY" sz="3600" dirty="0" smtClean="0"/>
              <a:t>. ينشأ بطء جريان الدم من التنظيم غير الطبيعي للمقوية الوعائية كنتيجة لتناقص التوسع الوعائي المحرض بأكسيد </a:t>
            </a:r>
            <a:r>
              <a:rPr lang="ar-SY" sz="3600" dirty="0" err="1" smtClean="0"/>
              <a:t>الآزوت</a:t>
            </a:r>
            <a:r>
              <a:rPr lang="ar-SY" sz="3600" dirty="0" smtClean="0"/>
              <a:t> (</a:t>
            </a:r>
            <a:r>
              <a:rPr lang="en-US" sz="3600" dirty="0" smtClean="0"/>
              <a:t>NO</a:t>
            </a:r>
            <a:r>
              <a:rPr lang="ar-SY" sz="3600" dirty="0" smtClean="0"/>
              <a:t>). </a:t>
            </a:r>
            <a:endParaRPr lang="ar-SA" sz="3600" dirty="0" smtClean="0"/>
          </a:p>
          <a:p>
            <a:r>
              <a:rPr lang="ar-SY" sz="3600" dirty="0" smtClean="0"/>
              <a:t>يتفاقم هذا الأمر بارتفاع لزوجة الدم</a:t>
            </a:r>
            <a:r>
              <a:rPr lang="ar-SA" sz="3600" dirty="0" smtClean="0"/>
              <a:t> </a:t>
            </a:r>
            <a:r>
              <a:rPr lang="ar-SY" sz="3600" dirty="0" smtClean="0"/>
              <a:t>, الناتج عن كريات حمر أقل قابلية لتغيير الشكل</a:t>
            </a:r>
            <a:r>
              <a:rPr lang="ar-SA" sz="3600" dirty="0" smtClean="0"/>
              <a:t> </a:t>
            </a:r>
            <a:r>
              <a:rPr lang="ar-SY" sz="3600" dirty="0" smtClean="0"/>
              <a:t>, وهي ظاهرة تدعى الجريان غير الطبيعي </a:t>
            </a:r>
            <a:r>
              <a:rPr lang="en-US" sz="3600" dirty="0" smtClean="0"/>
              <a:t>abnormal </a:t>
            </a:r>
            <a:r>
              <a:rPr lang="en-US" sz="3600" dirty="0" err="1" smtClean="0"/>
              <a:t>rheology</a:t>
            </a:r>
            <a:r>
              <a:rPr lang="ar-SY" sz="3600" dirty="0" smtClean="0"/>
              <a:t>. </a:t>
            </a:r>
            <a:endParaRPr lang="ar-SA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Y" b="1" dirty="0" err="1" smtClean="0"/>
              <a:t>ال</a:t>
            </a:r>
            <a:r>
              <a:rPr lang="ar-SA" b="1" dirty="0" smtClean="0"/>
              <a:t>إ</a:t>
            </a:r>
            <a:r>
              <a:rPr lang="ar-SY" b="1" dirty="0" err="1" smtClean="0"/>
              <a:t>نسداد</a:t>
            </a:r>
            <a:r>
              <a:rPr lang="ar-SY" b="1" dirty="0" smtClean="0"/>
              <a:t> الوعائي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935480"/>
            <a:ext cx="8401080" cy="4389120"/>
          </a:xfrm>
        </p:spPr>
        <p:txBody>
          <a:bodyPr/>
          <a:lstStyle/>
          <a:p>
            <a:r>
              <a:rPr lang="ar-SY" sz="3600" dirty="0" smtClean="0"/>
              <a:t>يبدأ الانسداد الوعائي بالتصاق كريات حمر فتية مرنة بالبطانة الوعائية, حيث تحتجز الكريات الصلبة </a:t>
            </a:r>
            <a:r>
              <a:rPr lang="ar-SY" sz="3600" dirty="0" err="1" smtClean="0"/>
              <a:t>المنجلية</a:t>
            </a:r>
            <a:r>
              <a:rPr lang="ar-SY" sz="3600" dirty="0" smtClean="0"/>
              <a:t> بشكل غير </a:t>
            </a:r>
            <a:r>
              <a:rPr lang="ar-SY" sz="3600" dirty="0" err="1" smtClean="0"/>
              <a:t>عكوس</a:t>
            </a:r>
            <a:r>
              <a:rPr lang="ar-SY" sz="3600" dirty="0" smtClean="0"/>
              <a:t> </a:t>
            </a:r>
            <a:r>
              <a:rPr lang="ar-SA" sz="3600" dirty="0" smtClean="0"/>
              <a:t> </a:t>
            </a:r>
          </a:p>
          <a:p>
            <a:r>
              <a:rPr lang="ar-SY" sz="3600" dirty="0" smtClean="0"/>
              <a:t>يحصل الالتصاق في </a:t>
            </a:r>
            <a:r>
              <a:rPr lang="ar-SY" sz="3600" dirty="0" err="1" smtClean="0"/>
              <a:t>الوريدات</a:t>
            </a:r>
            <a:r>
              <a:rPr lang="ar-SY" sz="3600" dirty="0" smtClean="0"/>
              <a:t> بعد الشعرية </a:t>
            </a:r>
            <a:r>
              <a:rPr lang="ar-SY" sz="3600" dirty="0" err="1" smtClean="0"/>
              <a:t>ويتعزز</a:t>
            </a:r>
            <a:r>
              <a:rPr lang="ar-SY" sz="3600" dirty="0" smtClean="0"/>
              <a:t> بكثرة الكريات البيض, وتفعيل </a:t>
            </a:r>
            <a:r>
              <a:rPr lang="ar-SY" sz="3600" dirty="0" err="1" smtClean="0"/>
              <a:t>الصفيحات</a:t>
            </a:r>
            <a:r>
              <a:rPr lang="ar-SY" sz="3600" dirty="0" smtClean="0"/>
              <a:t> </a:t>
            </a:r>
            <a:r>
              <a:rPr lang="ar-SY" sz="3600" dirty="0" err="1" smtClean="0"/>
              <a:t>والسيتوكينات</a:t>
            </a:r>
            <a:r>
              <a:rPr lang="ar-SY" sz="3600" dirty="0" smtClean="0"/>
              <a:t> الالتهابية</a:t>
            </a:r>
            <a:r>
              <a:rPr lang="ar-SA" sz="3600" dirty="0" smtClean="0"/>
              <a:t> </a:t>
            </a:r>
            <a:r>
              <a:rPr lang="ar-SY" sz="3200" dirty="0" smtClean="0"/>
              <a:t>.</a:t>
            </a:r>
            <a:endParaRPr lang="ar-SA" sz="3200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4" name="عنصر نائب للمحتوى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/>
          </a:bodyPr>
          <a:lstStyle/>
          <a:p>
            <a:pPr algn="ctr"/>
            <a:r>
              <a:rPr lang="ar-SA" b="1" dirty="0" err="1" smtClean="0"/>
              <a:t>الاختلاطات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77500" lnSpcReduction="20000"/>
          </a:bodyPr>
          <a:lstStyle/>
          <a:p>
            <a:r>
              <a:rPr lang="ar-SY" sz="3400" dirty="0" err="1" smtClean="0"/>
              <a:t>الاختلاطات</a:t>
            </a:r>
            <a:r>
              <a:rPr lang="ar-SY" sz="3400" dirty="0" smtClean="0"/>
              <a:t> العصبية</a:t>
            </a:r>
            <a:endParaRPr lang="ar-SA" sz="3400" dirty="0" smtClean="0"/>
          </a:p>
          <a:p>
            <a:r>
              <a:rPr lang="ar-SY" sz="3400" dirty="0" err="1" smtClean="0"/>
              <a:t>الاختلاطات</a:t>
            </a:r>
            <a:r>
              <a:rPr lang="ar-SY" sz="3400" dirty="0" smtClean="0"/>
              <a:t> </a:t>
            </a:r>
            <a:r>
              <a:rPr lang="ar-SY" sz="3400" dirty="0" err="1" smtClean="0"/>
              <a:t>ال</a:t>
            </a:r>
            <a:r>
              <a:rPr lang="ar-SA" sz="3400" dirty="0" smtClean="0"/>
              <a:t>رئوية </a:t>
            </a:r>
          </a:p>
          <a:p>
            <a:r>
              <a:rPr lang="ar-SY" sz="3400" dirty="0" err="1" smtClean="0"/>
              <a:t>الاختلاطات</a:t>
            </a:r>
            <a:r>
              <a:rPr lang="ar-SA" sz="3400" dirty="0" smtClean="0"/>
              <a:t> الكبدية الصفراوية </a:t>
            </a:r>
          </a:p>
          <a:p>
            <a:r>
              <a:rPr lang="ar-SY" sz="3400" dirty="0" err="1" smtClean="0"/>
              <a:t>الاختلاطات</a:t>
            </a:r>
            <a:r>
              <a:rPr lang="ar-SA" sz="3400" dirty="0" smtClean="0"/>
              <a:t> الكلوية </a:t>
            </a:r>
          </a:p>
          <a:p>
            <a:r>
              <a:rPr lang="ar-SA" sz="3400" dirty="0" err="1" smtClean="0"/>
              <a:t>الاختلاطات</a:t>
            </a:r>
            <a:r>
              <a:rPr lang="ar-SA" sz="3400" dirty="0" smtClean="0"/>
              <a:t> القلبية</a:t>
            </a:r>
          </a:p>
          <a:p>
            <a:r>
              <a:rPr lang="ar-SY" sz="3400" dirty="0" err="1" smtClean="0"/>
              <a:t>الاختلاطات</a:t>
            </a:r>
            <a:r>
              <a:rPr lang="ar-SA" sz="3400" dirty="0" smtClean="0"/>
              <a:t> العينية </a:t>
            </a:r>
          </a:p>
          <a:p>
            <a:r>
              <a:rPr lang="ar-SY" sz="3400" dirty="0" err="1" smtClean="0"/>
              <a:t>الاختلاطات</a:t>
            </a:r>
            <a:r>
              <a:rPr lang="ar-SA" sz="3400" dirty="0" smtClean="0"/>
              <a:t> العظمية </a:t>
            </a:r>
          </a:p>
          <a:p>
            <a:r>
              <a:rPr lang="ar-SA" sz="3400" dirty="0" err="1" smtClean="0"/>
              <a:t>القساح</a:t>
            </a:r>
            <a:r>
              <a:rPr lang="ar-SA" sz="3400" dirty="0" smtClean="0"/>
              <a:t> </a:t>
            </a:r>
          </a:p>
          <a:p>
            <a:r>
              <a:rPr lang="ar-SA" sz="3400" dirty="0" err="1" smtClean="0"/>
              <a:t>قرحات</a:t>
            </a:r>
            <a:r>
              <a:rPr lang="ar-SA" sz="3400" dirty="0" smtClean="0"/>
              <a:t> الساق </a:t>
            </a:r>
          </a:p>
          <a:p>
            <a:r>
              <a:rPr lang="ar-SA" sz="3400" dirty="0" smtClean="0"/>
              <a:t>نوبة </a:t>
            </a:r>
            <a:r>
              <a:rPr lang="ar-SA" sz="3400" dirty="0" err="1" smtClean="0"/>
              <a:t>اللاتصنع</a:t>
            </a:r>
            <a:r>
              <a:rPr lang="ar-SA" sz="3400" dirty="0" smtClean="0"/>
              <a:t> </a:t>
            </a:r>
          </a:p>
          <a:p>
            <a:r>
              <a:rPr lang="ar-SA" sz="3400" dirty="0" err="1" smtClean="0"/>
              <a:t>التوشُّظ</a:t>
            </a:r>
            <a:r>
              <a:rPr lang="ar-SA" sz="3400" dirty="0" smtClean="0"/>
              <a:t> الطحالي </a:t>
            </a:r>
          </a:p>
          <a:p>
            <a:r>
              <a:rPr lang="ar-SA" sz="3400" dirty="0" err="1" smtClean="0"/>
              <a:t>الإنتانات</a:t>
            </a:r>
            <a:r>
              <a:rPr lang="ar-SA" sz="3400" dirty="0" smtClean="0"/>
              <a:t> </a:t>
            </a:r>
          </a:p>
          <a:p>
            <a:r>
              <a:rPr lang="ar-SA" sz="3400" dirty="0" smtClean="0"/>
              <a:t>النمو والتطور </a:t>
            </a:r>
            <a:endParaRPr lang="en-US" sz="3400" dirty="0" smtClean="0"/>
          </a:p>
          <a:p>
            <a:endParaRPr lang="en-US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628</TotalTime>
  <Words>1317</Words>
  <Application>Microsoft Office PowerPoint</Application>
  <PresentationFormat>On-screen Show (4:3)</PresentationFormat>
  <Paragraphs>96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تدفق</vt:lpstr>
      <vt:lpstr>الاختلاطات القلبية للداء المنجلي</vt:lpstr>
      <vt:lpstr>مقدمة </vt:lpstr>
      <vt:lpstr>نحن نقول تبديل الحمض الأميني الغلوتاميك إلى الفالين في الموقع 6 لتشكيل الخضاب s لتمييزه عن التبدلات الأخرى  </vt:lpstr>
      <vt:lpstr>التأثير على الكريات الحمر</vt:lpstr>
      <vt:lpstr>التأثير على الكريات الحمر</vt:lpstr>
      <vt:lpstr>الإنسداد الوعائي</vt:lpstr>
      <vt:lpstr>الإنسداد الوعائي</vt:lpstr>
      <vt:lpstr>PowerPoint Presentation</vt:lpstr>
      <vt:lpstr>الاختلاطات</vt:lpstr>
      <vt:lpstr>الاختلاطات القلبية </vt:lpstr>
      <vt:lpstr>الاختلاطات القلبية </vt:lpstr>
      <vt:lpstr>الاختلاطات القلبية </vt:lpstr>
      <vt:lpstr>الاختلاطات القلبية </vt:lpstr>
      <vt:lpstr> </vt:lpstr>
      <vt:lpstr>PHT</vt:lpstr>
      <vt:lpstr>PHT</vt:lpstr>
      <vt:lpstr>علاج PHT</vt:lpstr>
      <vt:lpstr>ضغــط الـــــدم</vt:lpstr>
      <vt:lpstr>احتشاء العضلة القلبية</vt:lpstr>
      <vt:lpstr> </vt:lpstr>
      <vt:lpstr>اضطــراب النظم</vt:lpstr>
      <vt:lpstr>فرط حمل الحديد</vt:lpstr>
      <vt:lpstr>فرط حمل الحديد</vt:lpstr>
      <vt:lpstr>تقنية التصوير بالرنين المغناطيسي T2*. مظهر الأنسجة للكبد والطحال: (a) طبيعي؛ (b) فرط حمل حديد الأنسجة؛ (c) فرط حمل حديد كبدي شديد مع حديد القلب طبيعي؛ (d) ترسب حديد قلبي شديد بينما ترسب الحديد الكبدي قليل.</vt:lpstr>
      <vt:lpstr>علاج فرط حمل الحديد القلبي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اختلاطات الداء المنجلي</dc:title>
  <dc:creator>as</dc:creator>
  <cp:lastModifiedBy>Workshop</cp:lastModifiedBy>
  <cp:revision>23</cp:revision>
  <dcterms:created xsi:type="dcterms:W3CDTF">2015-03-17T06:29:58Z</dcterms:created>
  <dcterms:modified xsi:type="dcterms:W3CDTF">2016-03-14T08:42:38Z</dcterms:modified>
</cp:coreProperties>
</file>