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sldIdLst>
    <p:sldId id="256" r:id="rId2"/>
    <p:sldId id="257" r:id="rId3"/>
    <p:sldId id="258" r:id="rId4"/>
    <p:sldId id="259" r:id="rId5"/>
    <p:sldId id="306" r:id="rId6"/>
    <p:sldId id="262" r:id="rId7"/>
    <p:sldId id="263" r:id="rId8"/>
    <p:sldId id="330" r:id="rId9"/>
    <p:sldId id="331" r:id="rId10"/>
    <p:sldId id="265" r:id="rId11"/>
    <p:sldId id="266" r:id="rId12"/>
    <p:sldId id="269" r:id="rId13"/>
    <p:sldId id="271" r:id="rId14"/>
    <p:sldId id="323" r:id="rId15"/>
    <p:sldId id="336" r:id="rId16"/>
    <p:sldId id="275" r:id="rId17"/>
    <p:sldId id="279" r:id="rId18"/>
    <p:sldId id="280" r:id="rId19"/>
    <p:sldId id="326" r:id="rId20"/>
    <p:sldId id="281" r:id="rId21"/>
    <p:sldId id="282" r:id="rId22"/>
    <p:sldId id="318" r:id="rId23"/>
    <p:sldId id="319" r:id="rId24"/>
    <p:sldId id="283" r:id="rId25"/>
    <p:sldId id="284" r:id="rId26"/>
    <p:sldId id="285" r:id="rId27"/>
    <p:sldId id="286" r:id="rId28"/>
    <p:sldId id="288" r:id="rId29"/>
    <p:sldId id="322" r:id="rId30"/>
    <p:sldId id="291" r:id="rId31"/>
    <p:sldId id="292" r:id="rId32"/>
    <p:sldId id="327" r:id="rId33"/>
    <p:sldId id="328" r:id="rId34"/>
    <p:sldId id="293" r:id="rId35"/>
    <p:sldId id="294" r:id="rId36"/>
    <p:sldId id="298" r:id="rId37"/>
    <p:sldId id="301" r:id="rId38"/>
    <p:sldId id="320" r:id="rId39"/>
    <p:sldId id="305" r:id="rId40"/>
    <p:sldId id="335" r:id="rId41"/>
    <p:sldId id="329" r:id="rId42"/>
    <p:sldId id="307" r:id="rId43"/>
    <p:sldId id="309" r:id="rId44"/>
    <p:sldId id="310" r:id="rId45"/>
    <p:sldId id="332" r:id="rId46"/>
    <p:sldId id="333" r:id="rId47"/>
    <p:sldId id="334" r:id="rId48"/>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7" d="100"/>
          <a:sy n="67" d="100"/>
        </p:scale>
        <p:origin x="-120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82FCDC5-318E-4A9B-8BE5-45A85C9E3910}" type="datetimeFigureOut">
              <a:rPr lang="ar-SY" smtClean="0"/>
              <a:pPr/>
              <a:t>09/08/1437</a:t>
            </a:fld>
            <a:endParaRPr lang="ar-SY"/>
          </a:p>
        </p:txBody>
      </p:sp>
      <p:sp>
        <p:nvSpPr>
          <p:cNvPr id="17" name="Footer Placeholder 16"/>
          <p:cNvSpPr>
            <a:spLocks noGrp="1"/>
          </p:cNvSpPr>
          <p:nvPr>
            <p:ph type="ftr" sz="quarter" idx="11"/>
          </p:nvPr>
        </p:nvSpPr>
        <p:spPr/>
        <p:txBody>
          <a:bodyPr/>
          <a:lstStyle/>
          <a:p>
            <a:endParaRPr lang="ar-SY"/>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F1CE863-5279-481F-8B86-735166471FC0}" type="slidenum">
              <a:rPr lang="ar-SY" smtClean="0"/>
              <a:pPr/>
              <a:t>‹#›</a:t>
            </a:fld>
            <a:endParaRPr lang="ar-SY"/>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2FCDC5-318E-4A9B-8BE5-45A85C9E3910}" type="datetimeFigureOut">
              <a:rPr lang="ar-SY" smtClean="0"/>
              <a:pPr/>
              <a:t>09/08/1437</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CF1CE863-5279-481F-8B86-735166471FC0}"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2FCDC5-318E-4A9B-8BE5-45A85C9E3910}" type="datetimeFigureOut">
              <a:rPr lang="ar-SY" smtClean="0"/>
              <a:pPr/>
              <a:t>09/08/1437</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CF1CE863-5279-481F-8B86-735166471FC0}" type="slidenum">
              <a:rPr lang="ar-SY" smtClean="0"/>
              <a:pPr/>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82FCDC5-318E-4A9B-8BE5-45A85C9E3910}" type="datetimeFigureOut">
              <a:rPr lang="ar-SY" smtClean="0"/>
              <a:pPr/>
              <a:t>09/08/1437</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CF1CE863-5279-481F-8B86-735166471FC0}" type="slidenum">
              <a:rPr lang="ar-SY" smtClean="0"/>
              <a:pPr/>
              <a:t>‹#›</a:t>
            </a:fld>
            <a:endParaRPr lang="ar-SY"/>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82FCDC5-318E-4A9B-8BE5-45A85C9E3910}" type="datetimeFigureOut">
              <a:rPr lang="ar-SY" smtClean="0"/>
              <a:pPr/>
              <a:t>09/08/1437</a:t>
            </a:fld>
            <a:endParaRPr lang="ar-SY"/>
          </a:p>
        </p:txBody>
      </p:sp>
      <p:sp>
        <p:nvSpPr>
          <p:cNvPr id="5" name="Footer Placeholder 4"/>
          <p:cNvSpPr>
            <a:spLocks noGrp="1"/>
          </p:cNvSpPr>
          <p:nvPr>
            <p:ph type="ftr" sz="quarter" idx="11"/>
          </p:nvPr>
        </p:nvSpPr>
        <p:spPr>
          <a:xfrm>
            <a:off x="800100" y="6172200"/>
            <a:ext cx="4000500" cy="457200"/>
          </a:xfrm>
        </p:spPr>
        <p:txBody>
          <a:bodyPr/>
          <a:lstStyle/>
          <a:p>
            <a:endParaRPr lang="ar-SY"/>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F1CE863-5279-481F-8B86-735166471FC0}" type="slidenum">
              <a:rPr lang="ar-SY" smtClean="0"/>
              <a:pPr/>
              <a:t>‹#›</a:t>
            </a:fld>
            <a:endParaRPr lang="ar-SY"/>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82FCDC5-318E-4A9B-8BE5-45A85C9E3910}" type="datetimeFigureOut">
              <a:rPr lang="ar-SY" smtClean="0"/>
              <a:pPr/>
              <a:t>09/08/1437</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CF1CE863-5279-481F-8B86-735166471FC0}" type="slidenum">
              <a:rPr lang="ar-SY" smtClean="0"/>
              <a:pPr/>
              <a:t>‹#›</a:t>
            </a:fld>
            <a:endParaRPr lang="ar-SY"/>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82FCDC5-318E-4A9B-8BE5-45A85C9E3910}" type="datetimeFigureOut">
              <a:rPr lang="ar-SY" smtClean="0"/>
              <a:pPr/>
              <a:t>09/08/1437</a:t>
            </a:fld>
            <a:endParaRPr lang="ar-SY"/>
          </a:p>
        </p:txBody>
      </p:sp>
      <p:sp>
        <p:nvSpPr>
          <p:cNvPr id="8" name="Footer Placeholder 7"/>
          <p:cNvSpPr>
            <a:spLocks noGrp="1"/>
          </p:cNvSpPr>
          <p:nvPr>
            <p:ph type="ftr" sz="quarter" idx="11"/>
          </p:nvPr>
        </p:nvSpPr>
        <p:spPr/>
        <p:txBody>
          <a:bodyPr/>
          <a:lstStyle/>
          <a:p>
            <a:endParaRPr lang="ar-SY"/>
          </a:p>
        </p:txBody>
      </p:sp>
      <p:sp>
        <p:nvSpPr>
          <p:cNvPr id="9" name="Slide Number Placeholder 8"/>
          <p:cNvSpPr>
            <a:spLocks noGrp="1"/>
          </p:cNvSpPr>
          <p:nvPr>
            <p:ph type="sldNum" sz="quarter" idx="12"/>
          </p:nvPr>
        </p:nvSpPr>
        <p:spPr/>
        <p:txBody>
          <a:bodyPr/>
          <a:lstStyle/>
          <a:p>
            <a:fld id="{CF1CE863-5279-481F-8B86-735166471FC0}" type="slidenum">
              <a:rPr lang="ar-SY" smtClean="0"/>
              <a:pPr/>
              <a:t>‹#›</a:t>
            </a:fld>
            <a:endParaRPr lang="ar-SY"/>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2FCDC5-318E-4A9B-8BE5-45A85C9E3910}" type="datetimeFigureOut">
              <a:rPr lang="ar-SY" smtClean="0"/>
              <a:pPr/>
              <a:t>09/08/1437</a:t>
            </a:fld>
            <a:endParaRPr lang="ar-SY"/>
          </a:p>
        </p:txBody>
      </p:sp>
      <p:sp>
        <p:nvSpPr>
          <p:cNvPr id="4" name="Footer Placeholder 3"/>
          <p:cNvSpPr>
            <a:spLocks noGrp="1"/>
          </p:cNvSpPr>
          <p:nvPr>
            <p:ph type="ftr" sz="quarter" idx="11"/>
          </p:nvPr>
        </p:nvSpPr>
        <p:spPr/>
        <p:txBody>
          <a:bodyPr/>
          <a:lstStyle/>
          <a:p>
            <a:endParaRPr lang="ar-SY"/>
          </a:p>
        </p:txBody>
      </p:sp>
      <p:sp>
        <p:nvSpPr>
          <p:cNvPr id="5" name="Slide Number Placeholder 4"/>
          <p:cNvSpPr>
            <a:spLocks noGrp="1"/>
          </p:cNvSpPr>
          <p:nvPr>
            <p:ph type="sldNum" sz="quarter" idx="12"/>
          </p:nvPr>
        </p:nvSpPr>
        <p:spPr/>
        <p:txBody>
          <a:bodyPr/>
          <a:lstStyle/>
          <a:p>
            <a:fld id="{CF1CE863-5279-481F-8B86-735166471FC0}" type="slidenum">
              <a:rPr lang="ar-SY" smtClean="0"/>
              <a:pPr/>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FCDC5-318E-4A9B-8BE5-45A85C9E3910}" type="datetimeFigureOut">
              <a:rPr lang="ar-SY" smtClean="0"/>
              <a:pPr/>
              <a:t>09/08/1437</a:t>
            </a:fld>
            <a:endParaRPr lang="ar-SY"/>
          </a:p>
        </p:txBody>
      </p:sp>
      <p:sp>
        <p:nvSpPr>
          <p:cNvPr id="3" name="Footer Placeholder 2"/>
          <p:cNvSpPr>
            <a:spLocks noGrp="1"/>
          </p:cNvSpPr>
          <p:nvPr>
            <p:ph type="ftr" sz="quarter" idx="11"/>
          </p:nvPr>
        </p:nvSpPr>
        <p:spPr/>
        <p:txBody>
          <a:bodyPr/>
          <a:lstStyle/>
          <a:p>
            <a:endParaRPr lang="ar-SY"/>
          </a:p>
        </p:txBody>
      </p:sp>
      <p:sp>
        <p:nvSpPr>
          <p:cNvPr id="4" name="Slide Number Placeholder 3"/>
          <p:cNvSpPr>
            <a:spLocks noGrp="1"/>
          </p:cNvSpPr>
          <p:nvPr>
            <p:ph type="sldNum" sz="quarter" idx="12"/>
          </p:nvPr>
        </p:nvSpPr>
        <p:spPr/>
        <p:txBody>
          <a:bodyPr/>
          <a:lstStyle/>
          <a:p>
            <a:fld id="{CF1CE863-5279-481F-8B86-735166471FC0}"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2FCDC5-318E-4A9B-8BE5-45A85C9E3910}" type="datetimeFigureOut">
              <a:rPr lang="ar-SY" smtClean="0"/>
              <a:pPr/>
              <a:t>09/08/1437</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CF1CE863-5279-481F-8B86-735166471FC0}" type="slidenum">
              <a:rPr lang="ar-SY" smtClean="0"/>
              <a:pPr/>
              <a:t>‹#›</a:t>
            </a:fld>
            <a:endParaRPr lang="ar-SY"/>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2FCDC5-318E-4A9B-8BE5-45A85C9E3910}" type="datetimeFigureOut">
              <a:rPr lang="ar-SY" smtClean="0"/>
              <a:pPr/>
              <a:t>09/08/1437</a:t>
            </a:fld>
            <a:endParaRPr lang="ar-SY"/>
          </a:p>
        </p:txBody>
      </p:sp>
      <p:sp>
        <p:nvSpPr>
          <p:cNvPr id="6" name="Footer Placeholder 5"/>
          <p:cNvSpPr>
            <a:spLocks noGrp="1"/>
          </p:cNvSpPr>
          <p:nvPr>
            <p:ph type="ftr" sz="quarter" idx="11"/>
          </p:nvPr>
        </p:nvSpPr>
        <p:spPr>
          <a:xfrm>
            <a:off x="914400" y="6172200"/>
            <a:ext cx="3886200" cy="457200"/>
          </a:xfrm>
        </p:spPr>
        <p:txBody>
          <a:bodyPr/>
          <a:lstStyle/>
          <a:p>
            <a:endParaRPr lang="ar-SY"/>
          </a:p>
        </p:txBody>
      </p:sp>
      <p:sp>
        <p:nvSpPr>
          <p:cNvPr id="7" name="Slide Number Placeholder 6"/>
          <p:cNvSpPr>
            <a:spLocks noGrp="1"/>
          </p:cNvSpPr>
          <p:nvPr>
            <p:ph type="sldNum" sz="quarter" idx="12"/>
          </p:nvPr>
        </p:nvSpPr>
        <p:spPr>
          <a:xfrm>
            <a:off x="146304" y="6208776"/>
            <a:ext cx="457200" cy="457200"/>
          </a:xfrm>
        </p:spPr>
        <p:txBody>
          <a:bodyPr/>
          <a:lstStyle/>
          <a:p>
            <a:fld id="{CF1CE863-5279-481F-8B86-735166471FC0}" type="slidenum">
              <a:rPr lang="ar-SY" smtClean="0"/>
              <a:pPr/>
              <a:t>‹#›</a:t>
            </a:fld>
            <a:endParaRPr lang="ar-SY"/>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82FCDC5-318E-4A9B-8BE5-45A85C9E3910}" type="datetimeFigureOut">
              <a:rPr lang="ar-SY" smtClean="0"/>
              <a:pPr/>
              <a:t>09/08/1437</a:t>
            </a:fld>
            <a:endParaRPr lang="ar-SY"/>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Y"/>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F1CE863-5279-481F-8B86-735166471FC0}" type="slidenum">
              <a:rPr lang="ar-SY" smtClean="0"/>
              <a:pPr/>
              <a:t>‹#›</a:t>
            </a:fld>
            <a:endParaRPr lang="ar-SY"/>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cbi.nlm.nih.gov/pmc/articles/PMC3508117/figure/Fig2/" TargetMode="External"/><Relationship Id="rId2" Type="http://schemas.openxmlformats.org/officeDocument/2006/relationships/hyperlink" Target="http://www.ncbi.nlm.nih.gov/pmc/articles/PMC3508117/figure/Fig1/" TargetMode="External"/><Relationship Id="rId1" Type="http://schemas.openxmlformats.org/officeDocument/2006/relationships/slideLayout" Target="../slideLayouts/slideLayout2.xml"/><Relationship Id="rId4" Type="http://schemas.openxmlformats.org/officeDocument/2006/relationships/hyperlink" Target="http://www.ncbi.nlm.nih.gov/pmc/articles/PMC3508117/figure/Fig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cbi.nlm.nih.gov/pmc/articles/PMC3508117/figure/Fig2/" TargetMode="External"/><Relationship Id="rId2" Type="http://schemas.openxmlformats.org/officeDocument/2006/relationships/hyperlink" Target="http://www.ncbi.nlm.nih.gov/pmc/articles/PMC3508117/figure/Fig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ebteb.com/dru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ncbi.nlm.nih.gov/pmc/articles/PMC4376512/figure/Fig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cbi.nlm.nih.gov/pmc/articles/PMC4376512/figure/Fig2/"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webteb.com/general-health/%D8%AD%D8%B3%D8%A7%D8%B3%D9%8A%D8%A9-%D8%A7%D9%84%D8%AC%D9%84%D8%A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7290" y="3857628"/>
            <a:ext cx="6400800" cy="1752600"/>
          </a:xfrm>
        </p:spPr>
        <p:txBody>
          <a:bodyPr/>
          <a:lstStyle/>
          <a:p>
            <a:r>
              <a:rPr lang="ar-QA" dirty="0" smtClean="0"/>
              <a:t>د.ميس عرابي</a:t>
            </a:r>
          </a:p>
          <a:p>
            <a:r>
              <a:rPr lang="ar-QA" dirty="0" smtClean="0"/>
              <a:t>اختصاصية بالأمراض الجلدية والزهرية</a:t>
            </a:r>
          </a:p>
          <a:p>
            <a:endParaRPr lang="ar-SY" dirty="0"/>
          </a:p>
        </p:txBody>
      </p:sp>
      <p:sp>
        <p:nvSpPr>
          <p:cNvPr id="2" name="Title 1"/>
          <p:cNvSpPr>
            <a:spLocks noGrp="1"/>
          </p:cNvSpPr>
          <p:nvPr>
            <p:ph type="ctrTitle"/>
          </p:nvPr>
        </p:nvSpPr>
        <p:spPr/>
        <p:txBody>
          <a:bodyPr/>
          <a:lstStyle/>
          <a:p>
            <a:r>
              <a:rPr lang="ar-QA" dirty="0" smtClean="0"/>
              <a:t>تأثيرات أدوية السكري على الجلد</a:t>
            </a:r>
            <a:endParaRPr lang="ar-SY"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85818"/>
          </a:xfrm>
        </p:spPr>
        <p:txBody>
          <a:bodyPr>
            <a:normAutofit/>
          </a:bodyPr>
          <a:lstStyle/>
          <a:p>
            <a:pPr algn="ctr"/>
            <a:r>
              <a:rPr lang="en-US" b="1" i="1" u="sng" dirty="0" smtClean="0"/>
              <a:t>Oral hypoglycemic drugs </a:t>
            </a:r>
            <a:r>
              <a:rPr lang="en-US" b="1" i="1" u="sng" dirty="0" smtClean="0">
                <a:solidFill>
                  <a:schemeClr val="tx2">
                    <a:lumMod val="60000"/>
                    <a:lumOff val="40000"/>
                  </a:schemeClr>
                </a:solidFill>
              </a:rPr>
              <a:t>A/E</a:t>
            </a:r>
            <a:endParaRPr lang="ar-SY" b="1" i="1" u="sng" dirty="0">
              <a:solidFill>
                <a:schemeClr val="tx2">
                  <a:lumMod val="60000"/>
                  <a:lumOff val="40000"/>
                </a:schemeClr>
              </a:solidFill>
            </a:endParaRPr>
          </a:p>
        </p:txBody>
      </p:sp>
      <p:sp>
        <p:nvSpPr>
          <p:cNvPr id="3" name="Content Placeholder 2"/>
          <p:cNvSpPr>
            <a:spLocks noGrp="1"/>
          </p:cNvSpPr>
          <p:nvPr>
            <p:ph sz="quarter" idx="1"/>
          </p:nvPr>
        </p:nvSpPr>
        <p:spPr>
          <a:xfrm>
            <a:off x="4214810" y="1214422"/>
            <a:ext cx="4471990" cy="5286412"/>
          </a:xfrm>
        </p:spPr>
        <p:txBody>
          <a:bodyPr>
            <a:normAutofit fontScale="92500"/>
          </a:bodyPr>
          <a:lstStyle/>
          <a:p>
            <a:pPr algn="ctr">
              <a:buNone/>
            </a:pPr>
            <a:r>
              <a:rPr lang="en-US" sz="4000" b="1" u="sng" dirty="0" err="1" smtClean="0">
                <a:solidFill>
                  <a:schemeClr val="accent1">
                    <a:lumMod val="75000"/>
                  </a:schemeClr>
                </a:solidFill>
              </a:rPr>
              <a:t>metformin</a:t>
            </a:r>
            <a:r>
              <a:rPr lang="en-US" sz="4000" b="1" u="sng" dirty="0" smtClean="0">
                <a:solidFill>
                  <a:schemeClr val="accent1">
                    <a:lumMod val="75000"/>
                  </a:schemeClr>
                </a:solidFill>
              </a:rPr>
              <a:t>:</a:t>
            </a:r>
            <a:endParaRPr lang="ar-SY" sz="4000" b="1" u="sng" dirty="0" smtClean="0">
              <a:solidFill>
                <a:schemeClr val="accent1">
                  <a:lumMod val="75000"/>
                </a:schemeClr>
              </a:solidFill>
            </a:endParaRPr>
          </a:p>
          <a:p>
            <a:pPr algn="ctr"/>
            <a:endParaRPr lang="en-US" sz="4000" b="1" u="sng" dirty="0" smtClean="0">
              <a:solidFill>
                <a:schemeClr val="accent1">
                  <a:lumMod val="75000"/>
                </a:schemeClr>
              </a:solidFill>
            </a:endParaRPr>
          </a:p>
          <a:p>
            <a:r>
              <a:rPr lang="en-US" b="1" dirty="0" smtClean="0"/>
              <a:t>Acute Infection of the Nose, Throat or Sinus</a:t>
            </a:r>
          </a:p>
          <a:p>
            <a:r>
              <a:rPr lang="en-US" dirty="0" smtClean="0"/>
              <a:t>Diarrhea</a:t>
            </a:r>
            <a:endParaRPr lang="ar-SY" dirty="0" smtClean="0"/>
          </a:p>
          <a:p>
            <a:r>
              <a:rPr lang="en-US" dirty="0" smtClean="0"/>
              <a:t>Vomiting</a:t>
            </a:r>
          </a:p>
          <a:p>
            <a:r>
              <a:rPr lang="en-US" dirty="0" smtClean="0"/>
              <a:t>Headache</a:t>
            </a:r>
          </a:p>
          <a:p>
            <a:r>
              <a:rPr lang="en-US" dirty="0" smtClean="0"/>
              <a:t>Inadequate Vitamin B12</a:t>
            </a:r>
          </a:p>
          <a:p>
            <a:r>
              <a:rPr lang="en-US" dirty="0" smtClean="0"/>
              <a:t>Stomach Cramps</a:t>
            </a:r>
          </a:p>
          <a:p>
            <a:r>
              <a:rPr lang="en-US" dirty="0" smtClean="0"/>
              <a:t>Swelling of the Abdomen</a:t>
            </a:r>
          </a:p>
          <a:p>
            <a:r>
              <a:rPr lang="en-US" b="1" dirty="0" smtClean="0"/>
              <a:t>Taste Problems(</a:t>
            </a:r>
            <a:r>
              <a:rPr lang="en-US" b="1" dirty="0" err="1" smtClean="0"/>
              <a:t>Metalic</a:t>
            </a:r>
            <a:r>
              <a:rPr lang="en-US" b="1" dirty="0" smtClean="0"/>
              <a:t> Taste)</a:t>
            </a:r>
          </a:p>
          <a:p>
            <a:endParaRPr lang="ar-SY" dirty="0"/>
          </a:p>
        </p:txBody>
      </p:sp>
      <p:pic>
        <p:nvPicPr>
          <p:cNvPr id="57346" name="Picture 2" descr="C:\Users\DR\Desktop\diabetic\Common and Rare Side Effects for metformin oral_files\masthead-pillidentifier-img.png"/>
          <p:cNvPicPr>
            <a:picLocks noChangeAspect="1" noChangeArrowheads="1"/>
          </p:cNvPicPr>
          <p:nvPr/>
        </p:nvPicPr>
        <p:blipFill>
          <a:blip r:embed="rId2"/>
          <a:srcRect/>
          <a:stretch>
            <a:fillRect/>
          </a:stretch>
        </p:blipFill>
        <p:spPr bwMode="auto">
          <a:xfrm>
            <a:off x="214282" y="1071546"/>
            <a:ext cx="4143404" cy="5429288"/>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28"/>
          </a:xfrm>
        </p:spPr>
        <p:txBody>
          <a:bodyPr>
            <a:normAutofit fontScale="90000"/>
          </a:bodyPr>
          <a:lstStyle/>
          <a:p>
            <a:endParaRPr lang="ar-SY" dirty="0"/>
          </a:p>
        </p:txBody>
      </p:sp>
      <p:sp>
        <p:nvSpPr>
          <p:cNvPr id="3" name="Content Placeholder 2"/>
          <p:cNvSpPr>
            <a:spLocks noGrp="1"/>
          </p:cNvSpPr>
          <p:nvPr>
            <p:ph sz="quarter" idx="1"/>
          </p:nvPr>
        </p:nvSpPr>
        <p:spPr>
          <a:xfrm>
            <a:off x="457200" y="1071546"/>
            <a:ext cx="8229600" cy="5054617"/>
          </a:xfrm>
        </p:spPr>
        <p:txBody>
          <a:bodyPr>
            <a:normAutofit lnSpcReduction="10000"/>
          </a:bodyPr>
          <a:lstStyle/>
          <a:p>
            <a:r>
              <a:rPr lang="en-US" dirty="0" smtClean="0"/>
              <a:t>Trouble Breathing (DOB)</a:t>
            </a:r>
          </a:p>
          <a:p>
            <a:r>
              <a:rPr lang="en-US" dirty="0" smtClean="0"/>
              <a:t>Chills</a:t>
            </a:r>
          </a:p>
          <a:p>
            <a:r>
              <a:rPr lang="en-US" dirty="0" err="1" smtClean="0"/>
              <a:t>Dizzyness</a:t>
            </a:r>
            <a:endParaRPr lang="en-US" dirty="0" smtClean="0"/>
          </a:p>
          <a:p>
            <a:r>
              <a:rPr lang="en-US" b="1" dirty="0" smtClean="0"/>
              <a:t>Excessive Sweating</a:t>
            </a:r>
          </a:p>
          <a:p>
            <a:r>
              <a:rPr lang="en-US" b="1" dirty="0" smtClean="0"/>
              <a:t>Fingernail and/or Toenail Disease</a:t>
            </a:r>
          </a:p>
          <a:p>
            <a:r>
              <a:rPr lang="en-US" dirty="0" smtClean="0"/>
              <a:t>Flu-Like Symptoms</a:t>
            </a:r>
          </a:p>
          <a:p>
            <a:r>
              <a:rPr lang="en-US" dirty="0" smtClean="0"/>
              <a:t>Heart Throbbing or Pounding</a:t>
            </a:r>
          </a:p>
          <a:p>
            <a:r>
              <a:rPr lang="en-US" dirty="0" smtClean="0"/>
              <a:t>Incomplete or Infrequent Bowel Indigestion </a:t>
            </a:r>
          </a:p>
          <a:p>
            <a:r>
              <a:rPr lang="en-US" dirty="0" smtClean="0"/>
              <a:t>Muscle Pain</a:t>
            </a:r>
          </a:p>
          <a:p>
            <a:r>
              <a:rPr lang="en-US" b="1" dirty="0" smtClean="0"/>
              <a:t>Skin rashes………..</a:t>
            </a:r>
          </a:p>
          <a:p>
            <a:r>
              <a:rPr lang="en-US" b="1" dirty="0" smtClean="0"/>
              <a:t>Temporary Redness of Face and Neck</a:t>
            </a:r>
          </a:p>
          <a:p>
            <a:endParaRPr lang="en-US" b="1" dirty="0" smtClean="0"/>
          </a:p>
          <a:p>
            <a:endParaRPr lang="ar-SY"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6842"/>
          </a:xfrm>
        </p:spPr>
        <p:txBody>
          <a:bodyPr>
            <a:normAutofit fontScale="90000"/>
          </a:bodyPr>
          <a:lstStyle/>
          <a:p>
            <a:endParaRPr lang="ar-SY" dirty="0"/>
          </a:p>
        </p:txBody>
      </p:sp>
      <p:sp>
        <p:nvSpPr>
          <p:cNvPr id="3" name="Content Placeholder 2"/>
          <p:cNvSpPr>
            <a:spLocks noGrp="1"/>
          </p:cNvSpPr>
          <p:nvPr>
            <p:ph sz="quarter" idx="1"/>
          </p:nvPr>
        </p:nvSpPr>
        <p:spPr>
          <a:xfrm>
            <a:off x="457200" y="857232"/>
            <a:ext cx="8229600" cy="5268931"/>
          </a:xfrm>
        </p:spPr>
        <p:txBody>
          <a:bodyPr>
            <a:normAutofit fontScale="92500" lnSpcReduction="10000"/>
          </a:bodyPr>
          <a:lstStyle/>
          <a:p>
            <a:pPr algn="ctr">
              <a:buNone/>
            </a:pPr>
            <a:r>
              <a:rPr lang="en-US" sz="4000" b="1" u="sng" dirty="0" err="1" smtClean="0">
                <a:solidFill>
                  <a:schemeClr val="accent1">
                    <a:lumMod val="75000"/>
                  </a:schemeClr>
                </a:solidFill>
              </a:rPr>
              <a:t>Sulfonylureas</a:t>
            </a:r>
            <a:r>
              <a:rPr lang="en-US" sz="4000" b="1" u="sng" dirty="0" smtClean="0">
                <a:solidFill>
                  <a:schemeClr val="accent1">
                    <a:lumMod val="75000"/>
                  </a:schemeClr>
                </a:solidFill>
              </a:rPr>
              <a:t> </a:t>
            </a:r>
            <a:r>
              <a:rPr lang="en-US" b="1" dirty="0" smtClean="0"/>
              <a:t/>
            </a:r>
            <a:br>
              <a:rPr lang="en-US" b="1" dirty="0" smtClean="0"/>
            </a:br>
            <a:r>
              <a:rPr lang="en-US" b="1" dirty="0" smtClean="0"/>
              <a:t/>
            </a:r>
            <a:br>
              <a:rPr lang="en-US" b="1" dirty="0" smtClean="0"/>
            </a:br>
            <a:r>
              <a:rPr lang="en-US" dirty="0" err="1" smtClean="0"/>
              <a:t>Glimepiride</a:t>
            </a:r>
            <a:r>
              <a:rPr lang="en-US" dirty="0" smtClean="0"/>
              <a:t> (</a:t>
            </a:r>
            <a:r>
              <a:rPr lang="en-US" dirty="0" err="1" smtClean="0"/>
              <a:t>Amaryl</a:t>
            </a:r>
            <a:r>
              <a:rPr lang="en-US" dirty="0" smtClean="0"/>
              <a:t>) </a:t>
            </a:r>
            <a:r>
              <a:rPr lang="en-US" sz="2200" dirty="0" smtClean="0"/>
              <a:t/>
            </a:r>
            <a:br>
              <a:rPr lang="en-US" sz="2200" dirty="0" smtClean="0"/>
            </a:br>
            <a:r>
              <a:rPr lang="en-US" sz="2200" dirty="0" smtClean="0"/>
              <a:t/>
            </a:r>
            <a:br>
              <a:rPr lang="en-US" sz="2200" dirty="0" smtClean="0"/>
            </a:br>
            <a:r>
              <a:rPr lang="en-US" sz="2200" dirty="0" err="1" smtClean="0"/>
              <a:t>Glyburide</a:t>
            </a:r>
            <a:r>
              <a:rPr lang="en-US" sz="2200" dirty="0" smtClean="0"/>
              <a:t>  (</a:t>
            </a:r>
            <a:r>
              <a:rPr lang="en-US" sz="2200" dirty="0" err="1" smtClean="0"/>
              <a:t>Diabeta</a:t>
            </a:r>
            <a:r>
              <a:rPr lang="en-US" sz="2200" dirty="0" smtClean="0"/>
              <a:t>, </a:t>
            </a:r>
            <a:r>
              <a:rPr lang="en-US" sz="2200" dirty="0" err="1" smtClean="0"/>
              <a:t>Micronase</a:t>
            </a:r>
            <a:r>
              <a:rPr lang="en-US" sz="2200" dirty="0" smtClean="0"/>
              <a:t>)</a:t>
            </a:r>
            <a:br>
              <a:rPr lang="en-US" sz="2200" dirty="0" smtClean="0"/>
            </a:br>
            <a:r>
              <a:rPr lang="en-US" sz="2200" dirty="0" smtClean="0"/>
              <a:t/>
            </a:r>
            <a:br>
              <a:rPr lang="en-US" sz="2200" dirty="0" smtClean="0"/>
            </a:br>
            <a:r>
              <a:rPr lang="en-US" sz="2200" dirty="0" err="1" smtClean="0"/>
              <a:t>Glipizide</a:t>
            </a:r>
            <a:r>
              <a:rPr lang="en-US" sz="2200" dirty="0" smtClean="0"/>
              <a:t> (</a:t>
            </a:r>
            <a:r>
              <a:rPr lang="en-US" sz="2200" dirty="0" err="1" smtClean="0"/>
              <a:t>Glucotrol</a:t>
            </a:r>
            <a:r>
              <a:rPr lang="en-US" sz="2200" dirty="0" smtClean="0"/>
              <a:t>, </a:t>
            </a:r>
            <a:r>
              <a:rPr lang="en-US" sz="2200" dirty="0" err="1" smtClean="0"/>
              <a:t>Glucotrol</a:t>
            </a:r>
            <a:r>
              <a:rPr lang="en-US" sz="2200" dirty="0" smtClean="0"/>
              <a:t> XL)</a:t>
            </a:r>
            <a:br>
              <a:rPr lang="en-US" sz="2200" dirty="0" smtClean="0"/>
            </a:br>
            <a:r>
              <a:rPr lang="en-US" sz="2200" dirty="0" smtClean="0"/>
              <a:t/>
            </a:r>
            <a:br>
              <a:rPr lang="en-US" sz="2200" dirty="0" smtClean="0"/>
            </a:br>
            <a:r>
              <a:rPr lang="en-US" sz="2200" dirty="0" smtClean="0"/>
              <a:t>Micronized </a:t>
            </a:r>
            <a:r>
              <a:rPr lang="en-US" sz="2200" dirty="0" err="1" smtClean="0"/>
              <a:t>glyburide</a:t>
            </a:r>
            <a:r>
              <a:rPr lang="en-US" sz="2200" dirty="0" smtClean="0"/>
              <a:t> (</a:t>
            </a:r>
            <a:r>
              <a:rPr lang="en-US" sz="2200" dirty="0" err="1" smtClean="0"/>
              <a:t>Glynase</a:t>
            </a:r>
            <a:r>
              <a:rPr lang="en-US" dirty="0" smtClean="0"/>
              <a:t>) </a:t>
            </a:r>
            <a:br>
              <a:rPr lang="en-US" dirty="0" smtClean="0"/>
            </a:br>
            <a:endParaRPr lang="en-US" dirty="0" smtClean="0"/>
          </a:p>
          <a:p>
            <a:r>
              <a:rPr lang="en-US" b="1" dirty="0" smtClean="0"/>
              <a:t> occasional skin rash</a:t>
            </a:r>
            <a:r>
              <a:rPr lang="en-US" dirty="0" smtClean="0"/>
              <a:t>,</a:t>
            </a:r>
          </a:p>
          <a:p>
            <a:r>
              <a:rPr lang="en-US" dirty="0" smtClean="0"/>
              <a:t> irritability</a:t>
            </a:r>
          </a:p>
          <a:p>
            <a:r>
              <a:rPr lang="en-US" dirty="0" smtClean="0"/>
              <a:t> upset stomach</a:t>
            </a:r>
          </a:p>
          <a:p>
            <a:r>
              <a:rPr lang="en-US" dirty="0" smtClean="0"/>
              <a:t>Low blood glucose</a:t>
            </a:r>
          </a:p>
          <a:p>
            <a:endParaRPr lang="ar-SY"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5404"/>
          </a:xfrm>
        </p:spPr>
        <p:txBody>
          <a:bodyPr>
            <a:normAutofit fontScale="90000"/>
          </a:bodyPr>
          <a:lstStyle/>
          <a:p>
            <a:endParaRPr lang="ar-SY" dirty="0"/>
          </a:p>
        </p:txBody>
      </p:sp>
      <p:sp>
        <p:nvSpPr>
          <p:cNvPr id="3" name="Content Placeholder 2"/>
          <p:cNvSpPr>
            <a:spLocks noGrp="1"/>
          </p:cNvSpPr>
          <p:nvPr>
            <p:ph sz="quarter" idx="1"/>
          </p:nvPr>
        </p:nvSpPr>
        <p:spPr>
          <a:xfrm>
            <a:off x="500034" y="1071546"/>
            <a:ext cx="8229600" cy="5054617"/>
          </a:xfrm>
        </p:spPr>
        <p:txBody>
          <a:bodyPr/>
          <a:lstStyle/>
          <a:p>
            <a:pPr algn="ctr"/>
            <a:r>
              <a:rPr lang="en-US" b="1" u="sng" dirty="0" err="1" smtClean="0">
                <a:solidFill>
                  <a:schemeClr val="accent1">
                    <a:lumMod val="75000"/>
                  </a:schemeClr>
                </a:solidFill>
              </a:rPr>
              <a:t>Thiazolidinediones</a:t>
            </a:r>
            <a:r>
              <a:rPr lang="en-US" b="1" u="sng" dirty="0" smtClean="0">
                <a:solidFill>
                  <a:schemeClr val="accent1">
                    <a:lumMod val="75000"/>
                  </a:schemeClr>
                </a:solidFill>
              </a:rPr>
              <a:t/>
            </a:r>
            <a:br>
              <a:rPr lang="en-US" b="1" u="sng" dirty="0" smtClean="0">
                <a:solidFill>
                  <a:schemeClr val="accent1">
                    <a:lumMod val="75000"/>
                  </a:schemeClr>
                </a:solidFill>
              </a:rPr>
            </a:br>
            <a:r>
              <a:rPr lang="en-US" b="1" u="sng" dirty="0" err="1" smtClean="0">
                <a:solidFill>
                  <a:schemeClr val="accent1">
                    <a:lumMod val="75000"/>
                  </a:schemeClr>
                </a:solidFill>
              </a:rPr>
              <a:t>Pioglitazone</a:t>
            </a:r>
            <a:r>
              <a:rPr lang="en-US" b="1" u="sng" dirty="0" smtClean="0">
                <a:solidFill>
                  <a:schemeClr val="accent1">
                    <a:lumMod val="75000"/>
                  </a:schemeClr>
                </a:solidFill>
              </a:rPr>
              <a:t> (TZDs) </a:t>
            </a:r>
            <a:endParaRPr lang="en-US" u="sng" dirty="0" smtClean="0">
              <a:solidFill>
                <a:schemeClr val="accent1">
                  <a:lumMod val="75000"/>
                </a:schemeClr>
              </a:solidFill>
            </a:endParaRPr>
          </a:p>
          <a:p>
            <a:pPr algn="ctr"/>
            <a:r>
              <a:rPr lang="en-US" dirty="0" err="1" smtClean="0"/>
              <a:t>Pioglitazone</a:t>
            </a:r>
            <a:r>
              <a:rPr lang="en-US" dirty="0" smtClean="0"/>
              <a:t/>
            </a:r>
            <a:br>
              <a:rPr lang="en-US" dirty="0" smtClean="0"/>
            </a:br>
            <a:r>
              <a:rPr lang="en-US" dirty="0" smtClean="0"/>
              <a:t>(</a:t>
            </a:r>
            <a:r>
              <a:rPr lang="en-US" dirty="0" err="1" smtClean="0"/>
              <a:t>Actos</a:t>
            </a:r>
            <a:r>
              <a:rPr lang="en-US" dirty="0" smtClean="0"/>
              <a:t>)</a:t>
            </a:r>
            <a:br>
              <a:rPr lang="en-US" dirty="0" smtClean="0"/>
            </a:br>
            <a:endParaRPr lang="en-US" dirty="0" smtClean="0"/>
          </a:p>
          <a:p>
            <a:r>
              <a:rPr lang="en-US" dirty="0" smtClean="0"/>
              <a:t> </a:t>
            </a:r>
            <a:r>
              <a:rPr lang="en-US" b="1" dirty="0" smtClean="0"/>
              <a:t>May cause side effects such as swelling (edema) or fluid retention</a:t>
            </a:r>
            <a:r>
              <a:rPr lang="en-US" dirty="0" smtClean="0"/>
              <a:t>. </a:t>
            </a:r>
            <a:endParaRPr lang="ar-SY"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Rashes</a:t>
            </a:r>
            <a:endParaRPr lang="ar-SY" dirty="0"/>
          </a:p>
        </p:txBody>
      </p:sp>
      <p:sp>
        <p:nvSpPr>
          <p:cNvPr id="3" name="Content Placeholder 2"/>
          <p:cNvSpPr>
            <a:spLocks noGrp="1"/>
          </p:cNvSpPr>
          <p:nvPr>
            <p:ph sz="quarter" idx="1"/>
          </p:nvPr>
        </p:nvSpPr>
        <p:spPr>
          <a:xfrm>
            <a:off x="4643438" y="357166"/>
            <a:ext cx="4043362" cy="6072230"/>
          </a:xfrm>
        </p:spPr>
        <p:txBody>
          <a:bodyPr>
            <a:normAutofit fontScale="92500"/>
          </a:bodyPr>
          <a:lstStyle/>
          <a:p>
            <a:pPr algn="ctr"/>
            <a:r>
              <a:rPr lang="ar-SY" sz="3200" b="1" dirty="0" smtClean="0"/>
              <a:t>كل أشكال الطفح الجلدي................</a:t>
            </a:r>
          </a:p>
          <a:p>
            <a:endParaRPr lang="ar-SY" dirty="0" smtClean="0"/>
          </a:p>
          <a:p>
            <a:pPr>
              <a:buNone/>
            </a:pPr>
            <a:endParaRPr lang="ar-SY" dirty="0" smtClean="0"/>
          </a:p>
          <a:p>
            <a:r>
              <a:rPr lang="ar-SY" sz="3900" dirty="0" smtClean="0"/>
              <a:t>الشائع منها هو الطفح الجلدي </a:t>
            </a:r>
            <a:r>
              <a:rPr lang="ar-SY" sz="3900" dirty="0" err="1" smtClean="0">
                <a:solidFill>
                  <a:schemeClr val="accent2">
                    <a:lumMod val="60000"/>
                    <a:lumOff val="40000"/>
                  </a:schemeClr>
                </a:solidFill>
              </a:rPr>
              <a:t>الموربيليفورمي</a:t>
            </a:r>
            <a:endParaRPr lang="ar-SY" sz="3900" dirty="0" smtClean="0">
              <a:solidFill>
                <a:schemeClr val="accent2">
                  <a:lumMod val="60000"/>
                  <a:lumOff val="40000"/>
                </a:schemeClr>
              </a:solidFill>
            </a:endParaRPr>
          </a:p>
          <a:p>
            <a:pPr>
              <a:buNone/>
            </a:pPr>
            <a:r>
              <a:rPr lang="ar-SY" sz="3900" dirty="0" smtClean="0">
                <a:solidFill>
                  <a:schemeClr val="accent2">
                    <a:lumMod val="60000"/>
                    <a:lumOff val="40000"/>
                  </a:schemeClr>
                </a:solidFill>
              </a:rPr>
              <a:t>(</a:t>
            </a:r>
            <a:r>
              <a:rPr lang="ar-SY" sz="3900" dirty="0" err="1" smtClean="0">
                <a:solidFill>
                  <a:schemeClr val="accent2">
                    <a:lumMod val="60000"/>
                    <a:lumOff val="40000"/>
                  </a:schemeClr>
                </a:solidFill>
              </a:rPr>
              <a:t>حصبوي</a:t>
            </a:r>
            <a:r>
              <a:rPr lang="ar-SY" sz="3900" dirty="0" smtClean="0">
                <a:solidFill>
                  <a:schemeClr val="accent2">
                    <a:lumMod val="60000"/>
                    <a:lumOff val="40000"/>
                  </a:schemeClr>
                </a:solidFill>
              </a:rPr>
              <a:t> الشكل) </a:t>
            </a:r>
            <a:r>
              <a:rPr lang="ar-SY" sz="3900" dirty="0" smtClean="0"/>
              <a:t>7%من مرضى السكري نمط2 و30%من مرضى السكري المصابين بالايدز.</a:t>
            </a:r>
          </a:p>
          <a:p>
            <a:endParaRPr lang="ar-SY" dirty="0" smtClean="0"/>
          </a:p>
          <a:p>
            <a:pPr>
              <a:buNone/>
            </a:pPr>
            <a:endParaRPr lang="ar-SY" dirty="0" smtClean="0"/>
          </a:p>
          <a:p>
            <a:endParaRPr lang="ar-SY" dirty="0" smtClean="0"/>
          </a:p>
        </p:txBody>
      </p:sp>
      <p:pic>
        <p:nvPicPr>
          <p:cNvPr id="4" name="Picture 2" descr="C:\Users\DR\Desktop\index.jpg"/>
          <p:cNvPicPr>
            <a:picLocks noChangeAspect="1" noChangeArrowheads="1"/>
          </p:cNvPicPr>
          <p:nvPr/>
        </p:nvPicPr>
        <p:blipFill>
          <a:blip r:embed="rId2"/>
          <a:srcRect/>
          <a:stretch>
            <a:fillRect/>
          </a:stretch>
        </p:blipFill>
        <p:spPr bwMode="auto">
          <a:xfrm>
            <a:off x="285720" y="357166"/>
            <a:ext cx="4286280" cy="6215106"/>
          </a:xfrm>
          <a:prstGeom prst="rect">
            <a:avLst/>
          </a:prstGeom>
          <a:noFill/>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214290"/>
            <a:ext cx="7772400" cy="60348"/>
          </a:xfrm>
        </p:spPr>
        <p:txBody>
          <a:bodyPr>
            <a:normAutofit fontScale="90000"/>
          </a:bodyPr>
          <a:lstStyle/>
          <a:p>
            <a:endParaRPr lang="ar-SY" dirty="0"/>
          </a:p>
        </p:txBody>
      </p:sp>
      <p:sp>
        <p:nvSpPr>
          <p:cNvPr id="3" name="Content Placeholder 2"/>
          <p:cNvSpPr>
            <a:spLocks noGrp="1"/>
          </p:cNvSpPr>
          <p:nvPr>
            <p:ph sz="quarter" idx="1"/>
          </p:nvPr>
        </p:nvSpPr>
        <p:spPr>
          <a:xfrm>
            <a:off x="4714876" y="928670"/>
            <a:ext cx="4143404" cy="5500726"/>
          </a:xfrm>
        </p:spPr>
        <p:txBody>
          <a:bodyPr>
            <a:normAutofit/>
          </a:bodyPr>
          <a:lstStyle/>
          <a:p>
            <a:r>
              <a:rPr lang="ar-SY" sz="3600" dirty="0" smtClean="0"/>
              <a:t>اثر جانبي </a:t>
            </a:r>
            <a:r>
              <a:rPr lang="ar-SY" sz="3600" dirty="0" err="1" smtClean="0"/>
              <a:t>اخر</a:t>
            </a:r>
            <a:r>
              <a:rPr lang="ar-SY" sz="3600" dirty="0" smtClean="0"/>
              <a:t> شائع هي </a:t>
            </a:r>
            <a:r>
              <a:rPr lang="ar-SY" sz="3600" dirty="0" smtClean="0">
                <a:solidFill>
                  <a:schemeClr val="accent2">
                    <a:lumMod val="60000"/>
                    <a:lumOff val="40000"/>
                  </a:schemeClr>
                </a:solidFill>
              </a:rPr>
              <a:t>حساسية الجلد </a:t>
            </a:r>
            <a:r>
              <a:rPr lang="ar-SY" sz="3600" dirty="0" err="1" smtClean="0">
                <a:solidFill>
                  <a:schemeClr val="accent2">
                    <a:lumMod val="60000"/>
                    <a:lumOff val="40000"/>
                  </a:schemeClr>
                </a:solidFill>
              </a:rPr>
              <a:t>الضيائية</a:t>
            </a:r>
            <a:r>
              <a:rPr lang="ar-SY" sz="3600" dirty="0" smtClean="0">
                <a:solidFill>
                  <a:schemeClr val="accent2">
                    <a:lumMod val="60000"/>
                    <a:lumOff val="40000"/>
                  </a:schemeClr>
                </a:solidFill>
              </a:rPr>
              <a:t>. </a:t>
            </a:r>
            <a:r>
              <a:rPr lang="ar-SY" sz="3600" dirty="0" err="1" smtClean="0"/>
              <a:t>الاعراض</a:t>
            </a:r>
            <a:r>
              <a:rPr lang="ar-SY" sz="3600" dirty="0" smtClean="0"/>
              <a:t> مشابهه في الواقع لحروق الشمس. هذه الظاهرة تسببها عادة </a:t>
            </a:r>
            <a:r>
              <a:rPr lang="ar-SY" sz="3600" dirty="0" err="1" smtClean="0"/>
              <a:t>الاجزاء</a:t>
            </a:r>
            <a:r>
              <a:rPr lang="ar-SY" sz="3600" dirty="0" smtClean="0"/>
              <a:t> الغير مرئية من </a:t>
            </a:r>
            <a:r>
              <a:rPr lang="ar-SY" sz="3600" dirty="0" err="1" smtClean="0"/>
              <a:t>اشعة</a:t>
            </a:r>
            <a:r>
              <a:rPr lang="ar-SY" sz="3600" dirty="0" smtClean="0"/>
              <a:t> الشمس (وخاصة </a:t>
            </a:r>
            <a:r>
              <a:rPr lang="ar-SY" sz="3600" dirty="0" err="1" smtClean="0"/>
              <a:t>الاشعة</a:t>
            </a:r>
            <a:r>
              <a:rPr lang="ar-SY" sz="3600" dirty="0" smtClean="0"/>
              <a:t> فوق البنفسجية</a:t>
            </a:r>
            <a:r>
              <a:rPr lang="ar-SY" sz="3200" dirty="0" smtClean="0"/>
              <a:t>). </a:t>
            </a:r>
          </a:p>
          <a:p>
            <a:endParaRPr lang="ar-SY" dirty="0"/>
          </a:p>
        </p:txBody>
      </p:sp>
      <p:pic>
        <p:nvPicPr>
          <p:cNvPr id="4" name="Picture 3" descr="C:\Users\DR\Desktop\open-uri20120922-15578-ono66n.jpeg"/>
          <p:cNvPicPr>
            <a:picLocks noChangeAspect="1" noChangeArrowheads="1"/>
          </p:cNvPicPr>
          <p:nvPr/>
        </p:nvPicPr>
        <p:blipFill>
          <a:blip r:embed="rId2"/>
          <a:srcRect/>
          <a:stretch>
            <a:fillRect/>
          </a:stretch>
        </p:blipFill>
        <p:spPr bwMode="auto">
          <a:xfrm>
            <a:off x="214282" y="285728"/>
            <a:ext cx="4572032" cy="621510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3050"/>
            <a:ext cx="8229600" cy="3500462"/>
          </a:xfrm>
        </p:spPr>
        <p:txBody>
          <a:bodyPr>
            <a:normAutofit/>
          </a:bodyPr>
          <a:lstStyle/>
          <a:p>
            <a:r>
              <a:rPr lang="en-US" b="1" dirty="0" smtClean="0"/>
              <a:t>Drug-Induced Generalized Skin Eruption in a Diabetes Mellitus Patient Receiving a </a:t>
            </a:r>
            <a:r>
              <a:rPr lang="en-US" b="1" dirty="0" err="1" smtClean="0"/>
              <a:t>Dipeptidyl</a:t>
            </a:r>
            <a:r>
              <a:rPr lang="en-US" b="1" dirty="0" smtClean="0"/>
              <a:t> Peptidase-4 Inhibitor Plus </a:t>
            </a:r>
            <a:r>
              <a:rPr lang="en-US" b="1" dirty="0" err="1" smtClean="0"/>
              <a:t>Metformin</a:t>
            </a:r>
            <a:r>
              <a:rPr lang="en-US" b="1" dirty="0" smtClean="0"/>
              <a:t/>
            </a:r>
            <a:br>
              <a:rPr lang="en-US" b="1" dirty="0" smtClean="0"/>
            </a:br>
            <a:endParaRPr lang="ar-SY" dirty="0"/>
          </a:p>
        </p:txBody>
      </p:sp>
      <p:sp>
        <p:nvSpPr>
          <p:cNvPr id="3" name="Content Placeholder 2"/>
          <p:cNvSpPr>
            <a:spLocks noGrp="1"/>
          </p:cNvSpPr>
          <p:nvPr>
            <p:ph sz="quarter" idx="1"/>
          </p:nvPr>
        </p:nvSpPr>
        <p:spPr>
          <a:xfrm>
            <a:off x="457200" y="4500570"/>
            <a:ext cx="8229600" cy="1625593"/>
          </a:xfrm>
        </p:spPr>
        <p:txBody>
          <a:bodyPr/>
          <a:lstStyle/>
          <a:p>
            <a:endParaRPr lang="ar-SY"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82660"/>
          </a:xfrm>
        </p:spPr>
        <p:txBody>
          <a:bodyPr/>
          <a:lstStyle/>
          <a:p>
            <a:r>
              <a:rPr lang="en-US" b="1" i="1" dirty="0" smtClean="0"/>
              <a:t>Case Report</a:t>
            </a:r>
            <a:endParaRPr lang="ar-SY" b="1" i="1" dirty="0"/>
          </a:p>
        </p:txBody>
      </p:sp>
      <p:sp>
        <p:nvSpPr>
          <p:cNvPr id="3" name="Content Placeholder 2"/>
          <p:cNvSpPr>
            <a:spLocks noGrp="1"/>
          </p:cNvSpPr>
          <p:nvPr>
            <p:ph sz="quarter" idx="1"/>
          </p:nvPr>
        </p:nvSpPr>
        <p:spPr/>
        <p:txBody>
          <a:bodyPr>
            <a:normAutofit fontScale="92500" lnSpcReduction="20000"/>
          </a:bodyPr>
          <a:lstStyle/>
          <a:p>
            <a:r>
              <a:rPr lang="en-US" dirty="0" smtClean="0"/>
              <a:t>66-year-old male with untreated type 2 DM was admitted to the  hospital following the advice of the. The patient’s hemoglobin A1c (HbA</a:t>
            </a:r>
            <a:r>
              <a:rPr lang="en-US" baseline="-25000" dirty="0" smtClean="0"/>
              <a:t>1c</a:t>
            </a:r>
            <a:r>
              <a:rPr lang="en-US" dirty="0" smtClean="0"/>
              <a:t>) level had been 7.4% in a general health check-up 3 years before. One year prior to admission, the patient’s fasting glucose had risen to 126 mg/</a:t>
            </a:r>
            <a:r>
              <a:rPr lang="en-US" dirty="0" err="1" smtClean="0"/>
              <a:t>dL</a:t>
            </a:r>
            <a:r>
              <a:rPr lang="en-US" dirty="0" smtClean="0"/>
              <a:t> and his HbA</a:t>
            </a:r>
            <a:r>
              <a:rPr lang="en-US" baseline="-25000" dirty="0" smtClean="0"/>
              <a:t>1c</a:t>
            </a:r>
            <a:r>
              <a:rPr lang="en-US" dirty="0" smtClean="0"/>
              <a:t> level rose up to 8.6%. </a:t>
            </a:r>
            <a:r>
              <a:rPr lang="en-US" b="1" dirty="0" smtClean="0">
                <a:solidFill>
                  <a:schemeClr val="accent2">
                    <a:lumMod val="60000"/>
                    <a:lumOff val="40000"/>
                  </a:schemeClr>
                </a:solidFill>
              </a:rPr>
              <a:t>The patient had a</a:t>
            </a:r>
            <a:r>
              <a:rPr lang="en-US" dirty="0" smtClean="0">
                <a:solidFill>
                  <a:schemeClr val="accent2">
                    <a:lumMod val="60000"/>
                    <a:lumOff val="40000"/>
                  </a:schemeClr>
                </a:solidFill>
              </a:rPr>
              <a:t> </a:t>
            </a:r>
            <a:r>
              <a:rPr lang="en-US" b="1" dirty="0" smtClean="0">
                <a:solidFill>
                  <a:schemeClr val="accent2">
                    <a:lumMod val="60000"/>
                    <a:lumOff val="40000"/>
                  </a:schemeClr>
                </a:solidFill>
              </a:rPr>
              <a:t>history of </a:t>
            </a:r>
            <a:r>
              <a:rPr lang="en-US" b="1" dirty="0" err="1" smtClean="0">
                <a:solidFill>
                  <a:schemeClr val="accent2">
                    <a:lumMod val="60000"/>
                    <a:lumOff val="40000"/>
                  </a:schemeClr>
                </a:solidFill>
              </a:rPr>
              <a:t>urticaria</a:t>
            </a:r>
            <a:r>
              <a:rPr lang="en-US" b="1" dirty="0" smtClean="0">
                <a:solidFill>
                  <a:schemeClr val="accent2">
                    <a:lumMod val="60000"/>
                    <a:lumOff val="40000"/>
                  </a:schemeClr>
                </a:solidFill>
              </a:rPr>
              <a:t> several years earlier</a:t>
            </a:r>
            <a:r>
              <a:rPr lang="en-US" dirty="0" smtClean="0">
                <a:solidFill>
                  <a:schemeClr val="accent2">
                    <a:lumMod val="60000"/>
                    <a:lumOff val="40000"/>
                  </a:schemeClr>
                </a:solidFill>
              </a:rPr>
              <a:t>. </a:t>
            </a:r>
            <a:r>
              <a:rPr lang="en-US" dirty="0" smtClean="0"/>
              <a:t>A diet and exercise regimen was introduced, and </a:t>
            </a:r>
            <a:r>
              <a:rPr lang="en-US" b="1" dirty="0" err="1" smtClean="0"/>
              <a:t>sitagliptin</a:t>
            </a:r>
            <a:r>
              <a:rPr lang="en-US" dirty="0" smtClean="0"/>
              <a:t> phosphate 50 mg </a:t>
            </a:r>
            <a:r>
              <a:rPr lang="en-US" b="1" dirty="0" smtClean="0"/>
              <a:t>and </a:t>
            </a:r>
            <a:r>
              <a:rPr lang="en-US" b="1" dirty="0" err="1" smtClean="0"/>
              <a:t>metformin</a:t>
            </a:r>
            <a:r>
              <a:rPr lang="en-US" b="1" dirty="0" smtClean="0"/>
              <a:t> </a:t>
            </a:r>
            <a:r>
              <a:rPr lang="en-US" dirty="0" smtClean="0"/>
              <a:t>500 mg were started. Two months later, the patient’s HbA</a:t>
            </a:r>
            <a:r>
              <a:rPr lang="en-US" baseline="-25000" dirty="0" smtClean="0"/>
              <a:t>1c</a:t>
            </a:r>
            <a:r>
              <a:rPr lang="en-US" dirty="0" smtClean="0"/>
              <a:t> level had improved to 7.0% and the patient continued on the medication, and diet and exercise therapy. </a:t>
            </a:r>
            <a:r>
              <a:rPr lang="en-US" b="1" dirty="0" smtClean="0">
                <a:solidFill>
                  <a:schemeClr val="accent2">
                    <a:lumMod val="60000"/>
                    <a:lumOff val="40000"/>
                  </a:schemeClr>
                </a:solidFill>
              </a:rPr>
              <a:t>Six months later, a rash</a:t>
            </a:r>
            <a:r>
              <a:rPr lang="en-US" dirty="0" smtClean="0">
                <a:solidFill>
                  <a:schemeClr val="accent2">
                    <a:lumMod val="60000"/>
                    <a:lumOff val="40000"/>
                  </a:schemeClr>
                </a:solidFill>
              </a:rPr>
              <a:t> </a:t>
            </a:r>
            <a:r>
              <a:rPr lang="en-US" b="1" dirty="0" smtClean="0">
                <a:solidFill>
                  <a:schemeClr val="accent2">
                    <a:lumMod val="60000"/>
                    <a:lumOff val="40000"/>
                  </a:schemeClr>
                </a:solidFill>
              </a:rPr>
              <a:t>with a locus on the upper limb began to appear</a:t>
            </a:r>
            <a:r>
              <a:rPr lang="en-US" dirty="0" smtClean="0"/>
              <a:t>. The patient applied antihistamine ointment on the skin rash, which continued to spread gradually from chest to back, and abdomen to thigh (Figs. </a:t>
            </a:r>
            <a:r>
              <a:rPr lang="en-US" dirty="0" smtClean="0">
                <a:hlinkClick r:id="rId2"/>
              </a:rPr>
              <a:t>1</a:t>
            </a:r>
            <a:r>
              <a:rPr lang="en-US" dirty="0" smtClean="0"/>
              <a:t>a, </a:t>
            </a:r>
            <a:r>
              <a:rPr lang="en-US" dirty="0" smtClean="0">
                <a:hlinkClick r:id="rId3"/>
              </a:rPr>
              <a:t>​a,2a,2a</a:t>
            </a:r>
            <a:r>
              <a:rPr lang="en-US" dirty="0" smtClean="0"/>
              <a:t>, </a:t>
            </a:r>
            <a:r>
              <a:rPr lang="en-US" dirty="0" smtClean="0">
                <a:hlinkClick r:id="rId4"/>
              </a:rPr>
              <a:t>​,3a,3a</a:t>
            </a:r>
            <a:r>
              <a:rPr lang="en-US" dirty="0" smtClean="0"/>
              <a:t>, b). </a:t>
            </a:r>
            <a:endParaRPr lang="ar-SY"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966"/>
          </a:xfrm>
        </p:spPr>
        <p:txBody>
          <a:bodyPr>
            <a:normAutofit fontScale="90000"/>
          </a:bodyPr>
          <a:lstStyle/>
          <a:p>
            <a:endParaRPr lang="ar-SY" dirty="0"/>
          </a:p>
        </p:txBody>
      </p:sp>
      <p:sp>
        <p:nvSpPr>
          <p:cNvPr id="3" name="Content Placeholder 2"/>
          <p:cNvSpPr>
            <a:spLocks noGrp="1"/>
          </p:cNvSpPr>
          <p:nvPr>
            <p:ph sz="quarter" idx="1"/>
          </p:nvPr>
        </p:nvSpPr>
        <p:spPr>
          <a:xfrm>
            <a:off x="2500298" y="928670"/>
            <a:ext cx="6186502" cy="5197493"/>
          </a:xfrm>
        </p:spPr>
        <p:txBody>
          <a:bodyPr>
            <a:normAutofit/>
          </a:bodyPr>
          <a:lstStyle/>
          <a:p>
            <a:r>
              <a:rPr lang="en-US" b="1" dirty="0" smtClean="0">
                <a:solidFill>
                  <a:schemeClr val="accent2">
                    <a:lumMod val="60000"/>
                    <a:lumOff val="40000"/>
                  </a:schemeClr>
                </a:solidFill>
              </a:rPr>
              <a:t>In some areas of the back and chest, </a:t>
            </a:r>
            <a:r>
              <a:rPr lang="en-US" b="1" dirty="0" err="1" smtClean="0">
                <a:solidFill>
                  <a:schemeClr val="accent2">
                    <a:lumMod val="60000"/>
                    <a:lumOff val="40000"/>
                  </a:schemeClr>
                </a:solidFill>
              </a:rPr>
              <a:t>lichenification</a:t>
            </a:r>
            <a:r>
              <a:rPr lang="en-US" b="1" dirty="0" smtClean="0">
                <a:solidFill>
                  <a:schemeClr val="accent2">
                    <a:lumMod val="60000"/>
                    <a:lumOff val="40000"/>
                  </a:schemeClr>
                </a:solidFill>
              </a:rPr>
              <a:t> also</a:t>
            </a:r>
            <a:r>
              <a:rPr lang="en-US" dirty="0" smtClean="0">
                <a:solidFill>
                  <a:schemeClr val="accent2">
                    <a:lumMod val="60000"/>
                    <a:lumOff val="40000"/>
                  </a:schemeClr>
                </a:solidFill>
              </a:rPr>
              <a:t> </a:t>
            </a:r>
            <a:r>
              <a:rPr lang="en-US" b="1" dirty="0" smtClean="0">
                <a:solidFill>
                  <a:schemeClr val="accent2">
                    <a:lumMod val="60000"/>
                    <a:lumOff val="40000"/>
                  </a:schemeClr>
                </a:solidFill>
              </a:rPr>
              <a:t>appeared. The itching associated with the rash also worsened, interfering with sleep during the night. </a:t>
            </a:r>
            <a:r>
              <a:rPr lang="en-US" dirty="0" smtClean="0"/>
              <a:t>The patient consulted a dermatologist, </a:t>
            </a:r>
            <a:r>
              <a:rPr lang="en-US" b="1" dirty="0" smtClean="0"/>
              <a:t>and oral and ointment steroids were started. </a:t>
            </a:r>
          </a:p>
          <a:p>
            <a:endParaRPr lang="ar-SY" dirty="0" smtClean="0"/>
          </a:p>
          <a:p>
            <a:endParaRPr lang="ar-SY" dirty="0" smtClean="0"/>
          </a:p>
          <a:p>
            <a:r>
              <a:rPr lang="en-US" dirty="0" smtClean="0"/>
              <a:t>However, </a:t>
            </a:r>
            <a:r>
              <a:rPr lang="en-US" b="1" dirty="0" smtClean="0">
                <a:solidFill>
                  <a:schemeClr val="accent2">
                    <a:lumMod val="60000"/>
                    <a:lumOff val="40000"/>
                  </a:schemeClr>
                </a:solidFill>
              </a:rPr>
              <a:t>the rash was unchanged and </a:t>
            </a:r>
            <a:r>
              <a:rPr lang="en-US" b="1" dirty="0" err="1" smtClean="0">
                <a:solidFill>
                  <a:schemeClr val="accent2">
                    <a:lumMod val="60000"/>
                    <a:lumOff val="40000"/>
                  </a:schemeClr>
                </a:solidFill>
              </a:rPr>
              <a:t>pruritus</a:t>
            </a:r>
            <a:r>
              <a:rPr lang="en-US" b="1" dirty="0" smtClean="0">
                <a:solidFill>
                  <a:schemeClr val="accent2">
                    <a:lumMod val="60000"/>
                    <a:lumOff val="40000"/>
                  </a:schemeClr>
                </a:solidFill>
              </a:rPr>
              <a:t> gradually increased</a:t>
            </a:r>
            <a:endParaRPr lang="ar-SY" dirty="0">
              <a:solidFill>
                <a:schemeClr val="accent2">
                  <a:lumMod val="60000"/>
                  <a:lumOff val="40000"/>
                </a:schemeClr>
              </a:solidFill>
            </a:endParaRPr>
          </a:p>
        </p:txBody>
      </p:sp>
      <p:pic>
        <p:nvPicPr>
          <p:cNvPr id="49154" name="Picture 2" descr="G:\doctor_stickfigure_confused_anim_md_wm.gif"/>
          <p:cNvPicPr>
            <a:picLocks noChangeAspect="1" noChangeArrowheads="1" noCrop="1"/>
          </p:cNvPicPr>
          <p:nvPr/>
        </p:nvPicPr>
        <p:blipFill>
          <a:blip r:embed="rId2"/>
          <a:srcRect/>
          <a:stretch>
            <a:fillRect/>
          </a:stretch>
        </p:blipFill>
        <p:spPr bwMode="auto">
          <a:xfrm>
            <a:off x="214282" y="642918"/>
            <a:ext cx="2500330" cy="5643602"/>
          </a:xfrm>
          <a:prstGeom prst="rect">
            <a:avLst/>
          </a:prstGeom>
          <a:noFill/>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966"/>
          </a:xfrm>
        </p:spPr>
        <p:txBody>
          <a:bodyPr>
            <a:normAutofit fontScale="90000"/>
          </a:bodyPr>
          <a:lstStyle/>
          <a:p>
            <a:endParaRPr lang="ar-SY" dirty="0"/>
          </a:p>
        </p:txBody>
      </p:sp>
      <p:sp>
        <p:nvSpPr>
          <p:cNvPr id="3" name="Content Placeholder 2"/>
          <p:cNvSpPr>
            <a:spLocks noGrp="1"/>
          </p:cNvSpPr>
          <p:nvPr>
            <p:ph sz="quarter" idx="1"/>
          </p:nvPr>
        </p:nvSpPr>
        <p:spPr>
          <a:xfrm>
            <a:off x="457200" y="714356"/>
            <a:ext cx="8229600" cy="5715040"/>
          </a:xfrm>
        </p:spPr>
        <p:txBody>
          <a:bodyPr>
            <a:normAutofit/>
          </a:bodyPr>
          <a:lstStyle/>
          <a:p>
            <a:r>
              <a:rPr lang="en-US" dirty="0" smtClean="0"/>
              <a:t>Since there is a possibility of skin malignancy in eczematous skin rashes lasting for a long period of time, a skin biopsy was scheduled. Four months after the eruption first appeared, and just before the skin biopsy, the authors </a:t>
            </a:r>
            <a:r>
              <a:rPr lang="en-US" b="1" dirty="0" smtClean="0"/>
              <a:t>stopped</a:t>
            </a:r>
            <a:r>
              <a:rPr lang="en-US" dirty="0" smtClean="0"/>
              <a:t> the </a:t>
            </a:r>
            <a:r>
              <a:rPr lang="en-US" dirty="0" err="1" smtClean="0"/>
              <a:t>dipeptidyl</a:t>
            </a:r>
            <a:r>
              <a:rPr lang="en-US" dirty="0" smtClean="0"/>
              <a:t> peptidase-4 (DPP-4), </a:t>
            </a:r>
            <a:r>
              <a:rPr lang="en-US" b="1" dirty="0" err="1" smtClean="0"/>
              <a:t>sitagliptin</a:t>
            </a:r>
            <a:r>
              <a:rPr lang="en-US" b="1" dirty="0" smtClean="0"/>
              <a:t>,</a:t>
            </a:r>
            <a:r>
              <a:rPr lang="en-US" dirty="0" smtClean="0"/>
              <a:t> to rule out the possibility of a drug reaction, </a:t>
            </a:r>
            <a:r>
              <a:rPr lang="en-US" b="1" dirty="0" smtClean="0"/>
              <a:t>although </a:t>
            </a:r>
            <a:r>
              <a:rPr lang="en-US" b="1" dirty="0" err="1" smtClean="0"/>
              <a:t>metformin</a:t>
            </a:r>
            <a:r>
              <a:rPr lang="en-US" b="1" dirty="0" smtClean="0"/>
              <a:t> was continued</a:t>
            </a:r>
            <a:r>
              <a:rPr lang="en-US" b="1" dirty="0" smtClean="0">
                <a:solidFill>
                  <a:schemeClr val="accent1">
                    <a:lumMod val="75000"/>
                  </a:schemeClr>
                </a:solidFill>
              </a:rPr>
              <a:t>.</a:t>
            </a:r>
          </a:p>
          <a:p>
            <a:endParaRPr lang="en-US" b="1" dirty="0" smtClean="0">
              <a:solidFill>
                <a:schemeClr val="accent1">
                  <a:lumMod val="75000"/>
                </a:schemeClr>
              </a:solidFill>
            </a:endParaRPr>
          </a:p>
          <a:p>
            <a:pPr algn="ctr"/>
            <a:r>
              <a:rPr lang="en-US" sz="3200" b="1" dirty="0" smtClean="0">
                <a:solidFill>
                  <a:schemeClr val="accent1">
                    <a:lumMod val="75000"/>
                  </a:schemeClr>
                </a:solidFill>
              </a:rPr>
              <a:t> Itching caused by the rash was significantly relieved immediately after discontinuation of the drug</a:t>
            </a:r>
            <a:r>
              <a:rPr lang="en-US" dirty="0" smtClean="0"/>
              <a:t>.</a:t>
            </a:r>
            <a:endParaRPr lang="ar-SY" dirty="0" smtClean="0"/>
          </a:p>
          <a:p>
            <a:endParaRPr lang="ar-SY"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endParaRPr lang="ar-SY" dirty="0"/>
          </a:p>
        </p:txBody>
      </p:sp>
      <p:sp>
        <p:nvSpPr>
          <p:cNvPr id="3" name="Content Placeholder 2"/>
          <p:cNvSpPr>
            <a:spLocks noGrp="1"/>
          </p:cNvSpPr>
          <p:nvPr>
            <p:ph sz="quarter" idx="1"/>
          </p:nvPr>
        </p:nvSpPr>
        <p:spPr>
          <a:xfrm>
            <a:off x="2786050" y="785794"/>
            <a:ext cx="5900750" cy="5715040"/>
          </a:xfrm>
        </p:spPr>
        <p:txBody>
          <a:bodyPr>
            <a:normAutofit/>
          </a:bodyPr>
          <a:lstStyle/>
          <a:p>
            <a:endParaRPr lang="ar-SY" dirty="0" smtClean="0"/>
          </a:p>
          <a:p>
            <a:r>
              <a:rPr lang="ar-SY" dirty="0" smtClean="0"/>
              <a:t>تأثير الأدوية والآثار الجانبية غير مرغوب فيها هي ظاهرة موجودة في كل نوع من العلاج الدوائي.</a:t>
            </a:r>
          </a:p>
          <a:p>
            <a:endParaRPr lang="ar-SY" dirty="0" smtClean="0"/>
          </a:p>
          <a:p>
            <a:endParaRPr lang="ar-SY" dirty="0" smtClean="0"/>
          </a:p>
          <a:p>
            <a:r>
              <a:rPr lang="ar-SY" dirty="0" smtClean="0"/>
              <a:t> في الواقع، أي علاج دوائي فعال، هو بالضرورة أيضا له آثار جانبية. </a:t>
            </a:r>
          </a:p>
          <a:p>
            <a:endParaRPr lang="ar-SY" dirty="0" smtClean="0"/>
          </a:p>
          <a:p>
            <a:pPr>
              <a:buNone/>
            </a:pPr>
            <a:endParaRPr lang="ar-SY" dirty="0" smtClean="0"/>
          </a:p>
          <a:p>
            <a:endParaRPr lang="ar-SY" dirty="0" smtClean="0"/>
          </a:p>
          <a:p>
            <a:r>
              <a:rPr lang="ar-SY" dirty="0" smtClean="0"/>
              <a:t>وكلما طال استخدام الدواء كلما ظهرت تأثيراته على المريض.	</a:t>
            </a:r>
            <a:endParaRPr lang="ar-SY" dirty="0"/>
          </a:p>
        </p:txBody>
      </p:sp>
      <p:pic>
        <p:nvPicPr>
          <p:cNvPr id="63489" name="Picture 1" descr="G:\آثارجانبية.jpg"/>
          <p:cNvPicPr>
            <a:picLocks noChangeAspect="1" noChangeArrowheads="1"/>
          </p:cNvPicPr>
          <p:nvPr/>
        </p:nvPicPr>
        <p:blipFill>
          <a:blip r:embed="rId2"/>
          <a:srcRect/>
          <a:stretch>
            <a:fillRect/>
          </a:stretch>
        </p:blipFill>
        <p:spPr bwMode="auto">
          <a:xfrm>
            <a:off x="285720" y="642918"/>
            <a:ext cx="2643206" cy="5643602"/>
          </a:xfrm>
          <a:prstGeom prst="rect">
            <a:avLst/>
          </a:prstGeom>
          <a:noFill/>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endParaRPr lang="ar-SY" dirty="0"/>
          </a:p>
        </p:txBody>
      </p:sp>
      <p:sp>
        <p:nvSpPr>
          <p:cNvPr id="3" name="Content Placeholder 2"/>
          <p:cNvSpPr>
            <a:spLocks noGrp="1"/>
          </p:cNvSpPr>
          <p:nvPr>
            <p:ph sz="quarter" idx="1"/>
          </p:nvPr>
        </p:nvSpPr>
        <p:spPr>
          <a:xfrm>
            <a:off x="457200" y="1285860"/>
            <a:ext cx="8229600" cy="4840303"/>
          </a:xfrm>
        </p:spPr>
        <p:txBody>
          <a:bodyPr>
            <a:normAutofit lnSpcReduction="10000"/>
          </a:bodyPr>
          <a:lstStyle/>
          <a:p>
            <a:r>
              <a:rPr lang="en-US" dirty="0" smtClean="0"/>
              <a:t>emergence of new rash ended, and the rash itself withered after 1 week. The spread of the rash gradually shrank and the skin lesions subsided, leaving pigmentation 1 month later (Figs. </a:t>
            </a:r>
            <a:r>
              <a:rPr lang="en-US" dirty="0" smtClean="0">
                <a:hlinkClick r:id="rId2"/>
              </a:rPr>
              <a:t>1</a:t>
            </a:r>
            <a:r>
              <a:rPr lang="en-US" dirty="0" smtClean="0"/>
              <a:t>b, </a:t>
            </a:r>
            <a:r>
              <a:rPr lang="en-US" dirty="0" smtClean="0">
                <a:hlinkClick r:id="rId3"/>
              </a:rPr>
              <a:t>​b,2b).2b</a:t>
            </a:r>
            <a:r>
              <a:rPr lang="en-US" dirty="0" smtClean="0"/>
              <a:t>). Although discontinuation of </a:t>
            </a:r>
            <a:r>
              <a:rPr lang="en-US" dirty="0" err="1" smtClean="0"/>
              <a:t>sitagliptin</a:t>
            </a:r>
            <a:r>
              <a:rPr lang="en-US" dirty="0" smtClean="0"/>
              <a:t> was significantly effective for the skin rash, a drug-induced lymphocyte stimulation test was negative for </a:t>
            </a:r>
            <a:r>
              <a:rPr lang="en-US" dirty="0" err="1" smtClean="0"/>
              <a:t>sitagliptin</a:t>
            </a:r>
            <a:r>
              <a:rPr lang="en-US" dirty="0" smtClean="0"/>
              <a:t>. Nonspecific </a:t>
            </a:r>
            <a:r>
              <a:rPr lang="en-US" dirty="0" err="1" smtClean="0"/>
              <a:t>radioimmunosorbent</a:t>
            </a:r>
            <a:r>
              <a:rPr lang="en-US" dirty="0" smtClean="0"/>
              <a:t> test for immunoglobulin E was increased to 532 IU/</a:t>
            </a:r>
            <a:r>
              <a:rPr lang="en-US" dirty="0" err="1" smtClean="0"/>
              <a:t>mL</a:t>
            </a:r>
            <a:r>
              <a:rPr lang="en-US" dirty="0" smtClean="0"/>
              <a:t>, and the percentage of </a:t>
            </a:r>
            <a:r>
              <a:rPr lang="en-US" dirty="0" err="1" smtClean="0"/>
              <a:t>eosinophil</a:t>
            </a:r>
            <a:r>
              <a:rPr lang="en-US" dirty="0" smtClean="0"/>
              <a:t> was 7.4%. Two months after cessation of </a:t>
            </a:r>
            <a:r>
              <a:rPr lang="en-US" dirty="0" err="1" smtClean="0"/>
              <a:t>sitagliptin</a:t>
            </a:r>
            <a:r>
              <a:rPr lang="en-US" dirty="0" smtClean="0"/>
              <a:t>, the skin eruption had subsided (Figs. </a:t>
            </a:r>
            <a:r>
              <a:rPr lang="en-US" dirty="0" smtClean="0">
                <a:hlinkClick r:id="rId2"/>
              </a:rPr>
              <a:t>1</a:t>
            </a:r>
            <a:r>
              <a:rPr lang="en-US" dirty="0" smtClean="0"/>
              <a:t>c, </a:t>
            </a:r>
            <a:r>
              <a:rPr lang="en-US" dirty="0" smtClean="0">
                <a:hlinkClick r:id="rId3"/>
              </a:rPr>
              <a:t>​c,2c)2c</a:t>
            </a:r>
            <a:r>
              <a:rPr lang="en-US" dirty="0" smtClean="0"/>
              <a:t>) and </a:t>
            </a:r>
            <a:r>
              <a:rPr lang="en-US" b="1" dirty="0" smtClean="0"/>
              <a:t>oral steroid medication was stopped, but some small eczematous eruptions continued to appear intermittently</a:t>
            </a:r>
            <a:r>
              <a:rPr lang="en-US" dirty="0" smtClean="0"/>
              <a:t>.</a:t>
            </a:r>
          </a:p>
          <a:p>
            <a:pPr>
              <a:buNone/>
            </a:pPr>
            <a:endParaRPr lang="en-US" dirty="0" smtClean="0"/>
          </a:p>
          <a:p>
            <a:endParaRPr lang="ar-SY"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7166"/>
            <a:ext cx="7772400" cy="1714512"/>
          </a:xfrm>
        </p:spPr>
        <p:txBody>
          <a:bodyPr>
            <a:normAutofit fontScale="90000"/>
          </a:bodyPr>
          <a:lstStyle/>
          <a:p>
            <a:pPr algn="ctr"/>
            <a:r>
              <a:rPr lang="en-US" dirty="0" smtClean="0"/>
              <a:t>Chest just before discontinuation of </a:t>
            </a:r>
            <a:r>
              <a:rPr lang="en-US" dirty="0" err="1" smtClean="0"/>
              <a:t>sitagliptin</a:t>
            </a:r>
            <a:r>
              <a:rPr lang="en-US" dirty="0" smtClean="0"/>
              <a:t> (</a:t>
            </a:r>
            <a:r>
              <a:rPr lang="en-US" b="1" dirty="0" smtClean="0"/>
              <a:t>a</a:t>
            </a:r>
            <a:r>
              <a:rPr lang="en-US" dirty="0" smtClean="0"/>
              <a:t>), after 1 month (</a:t>
            </a:r>
            <a:r>
              <a:rPr lang="en-US" b="1" dirty="0" smtClean="0"/>
              <a:t>b</a:t>
            </a:r>
            <a:r>
              <a:rPr lang="en-US" dirty="0" smtClean="0"/>
              <a:t>), after 2 months (</a:t>
            </a:r>
            <a:r>
              <a:rPr lang="en-US" b="1" dirty="0" smtClean="0"/>
              <a:t>c</a:t>
            </a:r>
            <a:endParaRPr lang="ar-SY" dirty="0"/>
          </a:p>
        </p:txBody>
      </p:sp>
      <p:pic>
        <p:nvPicPr>
          <p:cNvPr id="1026" name="Picture 2" descr="C:\Users\DR\Desktop\13300_2012_14_Fig1_HTML.jpg"/>
          <p:cNvPicPr>
            <a:picLocks noGrp="1" noChangeAspect="1" noChangeArrowheads="1"/>
          </p:cNvPicPr>
          <p:nvPr>
            <p:ph sz="quarter" idx="1"/>
          </p:nvPr>
        </p:nvPicPr>
        <p:blipFill>
          <a:blip r:embed="rId2"/>
          <a:stretch>
            <a:fillRect/>
          </a:stretch>
        </p:blipFill>
        <p:spPr bwMode="auto">
          <a:xfrm>
            <a:off x="500034" y="2214554"/>
            <a:ext cx="8072494" cy="4286280"/>
          </a:xfrm>
          <a:prstGeom prst="rect">
            <a:avLst/>
          </a:prstGeom>
          <a:noFill/>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pic>
        <p:nvPicPr>
          <p:cNvPr id="3074" name="Picture 2" descr="C:\Users\DR\Desktop\13300_2012_14_Fig2_HTML.gif"/>
          <p:cNvPicPr>
            <a:picLocks noGrp="1" noChangeAspect="1" noChangeArrowheads="1"/>
          </p:cNvPicPr>
          <p:nvPr>
            <p:ph sz="quarter" idx="1"/>
          </p:nvPr>
        </p:nvPicPr>
        <p:blipFill>
          <a:blip r:embed="rId2"/>
          <a:stretch>
            <a:fillRect/>
          </a:stretch>
        </p:blipFill>
        <p:spPr bwMode="auto">
          <a:xfrm>
            <a:off x="714348" y="1142984"/>
            <a:ext cx="7858180" cy="5000660"/>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pic>
        <p:nvPicPr>
          <p:cNvPr id="4098" name="Picture 2" descr="C:\Users\DR\Desktop\13300_2012_14_Fig3_HTML.gif"/>
          <p:cNvPicPr>
            <a:picLocks noGrp="1" noChangeAspect="1" noChangeArrowheads="1"/>
          </p:cNvPicPr>
          <p:nvPr>
            <p:ph sz="quarter" idx="1"/>
          </p:nvPr>
        </p:nvPicPr>
        <p:blipFill>
          <a:blip r:embed="rId2"/>
          <a:stretch>
            <a:fillRect/>
          </a:stretch>
        </p:blipFill>
        <p:spPr bwMode="auto">
          <a:xfrm>
            <a:off x="571472" y="642918"/>
            <a:ext cx="8143932" cy="5500726"/>
          </a:xfrm>
          <a:prstGeom prst="rect">
            <a:avLst/>
          </a:prstGeo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ar-SY" dirty="0"/>
          </a:p>
        </p:txBody>
      </p:sp>
      <p:sp>
        <p:nvSpPr>
          <p:cNvPr id="3" name="Content Placeholder 2"/>
          <p:cNvSpPr>
            <a:spLocks noGrp="1"/>
          </p:cNvSpPr>
          <p:nvPr>
            <p:ph sz="quarter" idx="1"/>
          </p:nvPr>
        </p:nvSpPr>
        <p:spPr/>
        <p:txBody>
          <a:bodyPr>
            <a:normAutofit fontScale="92500" lnSpcReduction="10000"/>
          </a:bodyPr>
          <a:lstStyle/>
          <a:p>
            <a:pPr marL="571500" indent="-571500">
              <a:lnSpc>
                <a:spcPct val="150000"/>
              </a:lnSpc>
              <a:buNone/>
            </a:pPr>
            <a:r>
              <a:rPr lang="en-US" b="1" dirty="0" err="1" smtClean="0"/>
              <a:t>Sitagliptin</a:t>
            </a:r>
            <a:r>
              <a:rPr lang="en-US" dirty="0" smtClean="0"/>
              <a:t> was the first DPP-4 inhibitor approved by the US Food and Drug Administration (FDA) in October 2006, for the treatment of type 2 diabetes mellitus. Of the spontaneous adverse event reports of </a:t>
            </a:r>
            <a:r>
              <a:rPr lang="en-US" sz="3000" b="1" dirty="0" smtClean="0">
                <a:solidFill>
                  <a:schemeClr val="accent2">
                    <a:lumMod val="60000"/>
                    <a:lumOff val="40000"/>
                  </a:schemeClr>
                </a:solidFill>
              </a:rPr>
              <a:t>hypersensitivity reactions </a:t>
            </a:r>
            <a:r>
              <a:rPr lang="en-US" b="1" dirty="0" smtClean="0"/>
              <a:t>(</a:t>
            </a:r>
            <a:r>
              <a:rPr lang="en-US" b="1" dirty="0" smtClean="0">
                <a:solidFill>
                  <a:schemeClr val="accent1">
                    <a:lumMod val="75000"/>
                  </a:schemeClr>
                </a:solidFill>
              </a:rPr>
              <a:t>such as anaphylaxis, </a:t>
            </a:r>
            <a:r>
              <a:rPr lang="en-US" b="1" dirty="0" err="1" smtClean="0">
                <a:solidFill>
                  <a:schemeClr val="accent1">
                    <a:lumMod val="75000"/>
                  </a:schemeClr>
                </a:solidFill>
              </a:rPr>
              <a:t>angioedema</a:t>
            </a:r>
            <a:r>
              <a:rPr lang="en-US" b="1" dirty="0" smtClean="0">
                <a:solidFill>
                  <a:schemeClr val="accent1">
                    <a:lumMod val="75000"/>
                  </a:schemeClr>
                </a:solidFill>
              </a:rPr>
              <a:t>, and serious skin reactions</a:t>
            </a:r>
            <a:r>
              <a:rPr lang="en-US" b="1" dirty="0" smtClean="0"/>
              <a:t>)</a:t>
            </a:r>
            <a:r>
              <a:rPr lang="en-US" dirty="0" smtClean="0"/>
              <a:t>, </a:t>
            </a:r>
          </a:p>
          <a:p>
            <a:pPr marL="571500" indent="-571500">
              <a:lnSpc>
                <a:spcPct val="150000"/>
              </a:lnSpc>
              <a:buNone/>
            </a:pPr>
            <a:r>
              <a:rPr lang="en-US" dirty="0" smtClean="0"/>
              <a:t>most have occurred within the first 3 months after initiation of the treatment, with many following the first dose.</a:t>
            </a:r>
            <a:endParaRPr lang="ar-SY"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11156"/>
          </a:xfrm>
        </p:spPr>
        <p:txBody>
          <a:bodyPr>
            <a:normAutofit fontScale="90000"/>
          </a:bodyPr>
          <a:lstStyle/>
          <a:p>
            <a:endParaRPr lang="ar-SY" dirty="0"/>
          </a:p>
        </p:txBody>
      </p:sp>
      <p:sp>
        <p:nvSpPr>
          <p:cNvPr id="3" name="Content Placeholder 2"/>
          <p:cNvSpPr>
            <a:spLocks noGrp="1"/>
          </p:cNvSpPr>
          <p:nvPr>
            <p:ph sz="quarter" idx="1"/>
          </p:nvPr>
        </p:nvSpPr>
        <p:spPr>
          <a:xfrm>
            <a:off x="914400" y="785794"/>
            <a:ext cx="7772400" cy="5572164"/>
          </a:xfrm>
        </p:spPr>
        <p:txBody>
          <a:bodyPr>
            <a:normAutofit fontScale="92500" lnSpcReduction="10000"/>
          </a:bodyPr>
          <a:lstStyle/>
          <a:p>
            <a:r>
              <a:rPr lang="en-US" dirty="0" smtClean="0"/>
              <a:t>According to the Uppsala Monitoring Centre (a World Health Organization collaborating center) causality assessment system the category for the present case is </a:t>
            </a:r>
            <a:r>
              <a:rPr lang="en-US" dirty="0" smtClean="0">
                <a:solidFill>
                  <a:schemeClr val="accent1">
                    <a:lumMod val="75000"/>
                  </a:schemeClr>
                </a:solidFill>
              </a:rPr>
              <a:t>“certain,” </a:t>
            </a:r>
            <a:r>
              <a:rPr lang="en-US" dirty="0" smtClean="0"/>
              <a:t>although the appearance of the adverse event occurred about 6 months after </a:t>
            </a:r>
            <a:r>
              <a:rPr lang="en-US" dirty="0" err="1" smtClean="0"/>
              <a:t>sitagliptin</a:t>
            </a:r>
            <a:r>
              <a:rPr lang="en-US" dirty="0" smtClean="0"/>
              <a:t> initiation In the literature,</a:t>
            </a:r>
          </a:p>
          <a:p>
            <a:pPr>
              <a:buNone/>
            </a:pPr>
            <a:endParaRPr lang="en-US" dirty="0" smtClean="0"/>
          </a:p>
          <a:p>
            <a:r>
              <a:rPr lang="en-US" dirty="0" smtClean="0"/>
              <a:t> </a:t>
            </a:r>
            <a:r>
              <a:rPr lang="en-US" b="1" dirty="0" smtClean="0"/>
              <a:t>skin rash induced by </a:t>
            </a:r>
            <a:r>
              <a:rPr lang="en-US" b="1" dirty="0" err="1" smtClean="0"/>
              <a:t>sitagliptin</a:t>
            </a:r>
            <a:r>
              <a:rPr lang="en-US" b="1" dirty="0" smtClean="0"/>
              <a:t> has so far been reported in only two cases</a:t>
            </a:r>
            <a:r>
              <a:rPr lang="en-US" dirty="0" smtClean="0"/>
              <a:t>, </a:t>
            </a:r>
            <a:r>
              <a:rPr lang="en-US" dirty="0" smtClean="0">
                <a:solidFill>
                  <a:schemeClr val="accent2">
                    <a:lumMod val="60000"/>
                    <a:lumOff val="40000"/>
                  </a:schemeClr>
                </a:solidFill>
              </a:rPr>
              <a:t>one of </a:t>
            </a:r>
            <a:r>
              <a:rPr lang="en-US" b="1" dirty="0" smtClean="0">
                <a:solidFill>
                  <a:schemeClr val="accent2">
                    <a:lumMod val="60000"/>
                    <a:lumOff val="40000"/>
                  </a:schemeClr>
                </a:solidFill>
              </a:rPr>
              <a:t>persistent edematous-plaque photosensitivity</a:t>
            </a:r>
            <a:r>
              <a:rPr lang="en-US" dirty="0" smtClean="0">
                <a:solidFill>
                  <a:schemeClr val="accent2">
                    <a:lumMod val="60000"/>
                    <a:lumOff val="40000"/>
                  </a:schemeClr>
                </a:solidFill>
              </a:rPr>
              <a:t> [</a:t>
            </a:r>
            <a:r>
              <a:rPr lang="en-US" baseline="30000" dirty="0" smtClean="0">
                <a:solidFill>
                  <a:schemeClr val="accent2">
                    <a:lumMod val="60000"/>
                    <a:lumOff val="40000"/>
                  </a:schemeClr>
                </a:solidFill>
                <a:hlinkClick r:id="" action="ppaction://hlinkfile"/>
              </a:rPr>
              <a:t>6</a:t>
            </a:r>
            <a:r>
              <a:rPr lang="en-US" dirty="0" smtClean="0">
                <a:solidFill>
                  <a:schemeClr val="accent2">
                    <a:lumMod val="60000"/>
                    <a:lumOff val="40000"/>
                  </a:schemeClr>
                </a:solidFill>
              </a:rPr>
              <a:t>] and another </a:t>
            </a:r>
            <a:r>
              <a:rPr lang="en-US" b="1" dirty="0" smtClean="0">
                <a:solidFill>
                  <a:schemeClr val="accent2">
                    <a:lumMod val="60000"/>
                    <a:lumOff val="40000"/>
                  </a:schemeClr>
                </a:solidFill>
              </a:rPr>
              <a:t>of </a:t>
            </a:r>
            <a:r>
              <a:rPr lang="en-US" b="1" dirty="0" err="1" smtClean="0">
                <a:solidFill>
                  <a:schemeClr val="accent2">
                    <a:lumMod val="60000"/>
                    <a:lumOff val="40000"/>
                  </a:schemeClr>
                </a:solidFill>
              </a:rPr>
              <a:t>bullous</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pemphigoid</a:t>
            </a:r>
            <a:r>
              <a:rPr lang="en-US" b="1" dirty="0" smtClean="0">
                <a:solidFill>
                  <a:schemeClr val="accent2">
                    <a:lumMod val="60000"/>
                    <a:lumOff val="40000"/>
                  </a:schemeClr>
                </a:solidFill>
              </a:rPr>
              <a:t> </a:t>
            </a:r>
            <a:r>
              <a:rPr lang="en-US" dirty="0" smtClean="0">
                <a:solidFill>
                  <a:schemeClr val="accent2">
                    <a:lumMod val="60000"/>
                    <a:lumOff val="40000"/>
                  </a:schemeClr>
                </a:solidFill>
              </a:rPr>
              <a:t>[</a:t>
            </a:r>
            <a:r>
              <a:rPr lang="en-US" baseline="30000" dirty="0" smtClean="0">
                <a:solidFill>
                  <a:schemeClr val="accent2">
                    <a:lumMod val="60000"/>
                    <a:lumOff val="40000"/>
                  </a:schemeClr>
                </a:solidFill>
                <a:hlinkClick r:id="" action="ppaction://hlinkfile"/>
              </a:rPr>
              <a:t>7</a:t>
            </a:r>
            <a:r>
              <a:rPr lang="en-US" dirty="0" smtClean="0">
                <a:solidFill>
                  <a:schemeClr val="accent2">
                    <a:lumMod val="60000"/>
                    <a:lumOff val="40000"/>
                  </a:schemeClr>
                </a:solidFill>
              </a:rPr>
              <a:t>];</a:t>
            </a:r>
            <a:r>
              <a:rPr lang="en-US" dirty="0" smtClean="0"/>
              <a:t> the former a </a:t>
            </a:r>
            <a:r>
              <a:rPr lang="en-US" dirty="0" err="1" smtClean="0"/>
              <a:t>cutaneous</a:t>
            </a:r>
            <a:r>
              <a:rPr lang="en-US" dirty="0" smtClean="0"/>
              <a:t> eruption induced by a photosensitive reaction to </a:t>
            </a:r>
            <a:r>
              <a:rPr lang="en-US" dirty="0" err="1" smtClean="0"/>
              <a:t>sitagliptin</a:t>
            </a:r>
            <a:r>
              <a:rPr lang="en-US" dirty="0" smtClean="0"/>
              <a:t> that appeared about 2 weeks after starting </a:t>
            </a:r>
            <a:r>
              <a:rPr lang="en-US" dirty="0" err="1" smtClean="0"/>
              <a:t>sitagliptin</a:t>
            </a:r>
            <a:r>
              <a:rPr lang="en-US" dirty="0" smtClean="0"/>
              <a:t> but continued for almost 2 years after cessation. In the present case, the eruption appeared almost 6 months after initiation of the drug and gradually subsided after the cessation, except for small itchy </a:t>
            </a:r>
            <a:r>
              <a:rPr lang="en-US" dirty="0" err="1" smtClean="0"/>
              <a:t>erythematous</a:t>
            </a:r>
            <a:r>
              <a:rPr lang="en-US" dirty="0" smtClean="0"/>
              <a:t> eruptions that continue to. </a:t>
            </a:r>
            <a:endParaRPr lang="ar-SY" dirty="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sp>
        <p:nvSpPr>
          <p:cNvPr id="3" name="Content Placeholder 2"/>
          <p:cNvSpPr>
            <a:spLocks noGrp="1"/>
          </p:cNvSpPr>
          <p:nvPr>
            <p:ph sz="quarter" idx="1"/>
          </p:nvPr>
        </p:nvSpPr>
        <p:spPr/>
        <p:txBody>
          <a:bodyPr>
            <a:normAutofit/>
          </a:bodyPr>
          <a:lstStyle/>
          <a:p>
            <a:pPr algn="l">
              <a:buNone/>
            </a:pPr>
            <a:r>
              <a:rPr lang="en-US" dirty="0" smtClean="0"/>
              <a:t>Because </a:t>
            </a:r>
            <a:r>
              <a:rPr lang="en-US" dirty="0" err="1" smtClean="0"/>
              <a:t>sitagliptin</a:t>
            </a:r>
            <a:r>
              <a:rPr lang="en-US" dirty="0" smtClean="0"/>
              <a:t>, like all known</a:t>
            </a:r>
            <a:r>
              <a:rPr lang="en-US" sz="4200" b="1" dirty="0" smtClean="0">
                <a:solidFill>
                  <a:schemeClr val="accent1">
                    <a:lumMod val="75000"/>
                  </a:schemeClr>
                </a:solidFill>
              </a:rPr>
              <a:t> </a:t>
            </a:r>
            <a:r>
              <a:rPr lang="en-US" sz="4200" b="1" dirty="0" err="1" smtClean="0">
                <a:solidFill>
                  <a:schemeClr val="accent1">
                    <a:lumMod val="75000"/>
                  </a:schemeClr>
                </a:solidFill>
              </a:rPr>
              <a:t>photosensitizers</a:t>
            </a:r>
            <a:r>
              <a:rPr lang="en-US" dirty="0" smtClean="0"/>
              <a:t>, has a phenyl ring, carbonyl group, and an absorption spectrum showing three absorption peaks (199.9, 265.0, and 400.1 nm),  </a:t>
            </a:r>
            <a:endParaRPr lang="ar-SY" dirty="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28"/>
          </a:xfrm>
        </p:spPr>
        <p:txBody>
          <a:bodyPr>
            <a:normAutofit fontScale="90000"/>
          </a:bodyPr>
          <a:lstStyle/>
          <a:p>
            <a:endParaRPr lang="ar-SY" dirty="0"/>
          </a:p>
        </p:txBody>
      </p:sp>
      <p:sp>
        <p:nvSpPr>
          <p:cNvPr id="3" name="Content Placeholder 2"/>
          <p:cNvSpPr>
            <a:spLocks noGrp="1"/>
          </p:cNvSpPr>
          <p:nvPr>
            <p:ph sz="quarter" idx="1"/>
          </p:nvPr>
        </p:nvSpPr>
        <p:spPr>
          <a:xfrm>
            <a:off x="914400" y="1357298"/>
            <a:ext cx="7772400" cy="5500702"/>
          </a:xfrm>
        </p:spPr>
        <p:txBody>
          <a:bodyPr>
            <a:normAutofit/>
          </a:bodyPr>
          <a:lstStyle/>
          <a:p>
            <a:r>
              <a:rPr lang="en-US" dirty="0" smtClean="0"/>
              <a:t>both the 199.0 and 265.0 nm wavelengths are within the </a:t>
            </a:r>
            <a:r>
              <a:rPr lang="en-US" b="1" dirty="0" smtClean="0"/>
              <a:t>UV-C spectrum</a:t>
            </a:r>
            <a:r>
              <a:rPr lang="en-US" dirty="0" smtClean="0"/>
              <a:t>,</a:t>
            </a:r>
          </a:p>
          <a:p>
            <a:r>
              <a:rPr lang="en-US" dirty="0" smtClean="0"/>
              <a:t> the 400.1 nm absorbance peak indicates that </a:t>
            </a:r>
            <a:r>
              <a:rPr lang="en-US" dirty="0" err="1" smtClean="0"/>
              <a:t>sitagliptin</a:t>
            </a:r>
            <a:r>
              <a:rPr lang="en-US" dirty="0" smtClean="0"/>
              <a:t> also absorbs </a:t>
            </a:r>
            <a:r>
              <a:rPr lang="en-US" b="1" dirty="0" smtClean="0"/>
              <a:t>UV-A-visible light</a:t>
            </a:r>
            <a:r>
              <a:rPr lang="en-US" dirty="0" smtClean="0"/>
              <a:t>.</a:t>
            </a:r>
          </a:p>
          <a:p>
            <a:r>
              <a:rPr lang="en-US" dirty="0" smtClean="0"/>
              <a:t> Thus, </a:t>
            </a:r>
            <a:r>
              <a:rPr lang="en-US" dirty="0" err="1" smtClean="0"/>
              <a:t>sitagliptin</a:t>
            </a:r>
            <a:r>
              <a:rPr lang="en-US" dirty="0" smtClean="0"/>
              <a:t> could cause persistent photosensitive eruption after cessation of the drug even with protection from UV light by </a:t>
            </a:r>
            <a:r>
              <a:rPr lang="en-US" dirty="0" err="1" smtClean="0"/>
              <a:t>hapten</a:t>
            </a:r>
            <a:r>
              <a:rPr lang="en-US" dirty="0" smtClean="0"/>
              <a:t> formation with subcutaneous protein.</a:t>
            </a:r>
          </a:p>
          <a:p>
            <a:endParaRPr lang="en-US" dirty="0" smtClean="0"/>
          </a:p>
          <a:p>
            <a:endParaRPr lang="en-US" dirty="0" smtClean="0"/>
          </a:p>
          <a:p>
            <a:pPr>
              <a:buNone/>
            </a:pPr>
            <a:r>
              <a:rPr lang="ar-SY" b="1" dirty="0" smtClean="0">
                <a:solidFill>
                  <a:schemeClr val="accent2">
                    <a:lumMod val="60000"/>
                    <a:lumOff val="40000"/>
                  </a:schemeClr>
                </a:solidFill>
              </a:rPr>
              <a:t> </a:t>
            </a:r>
            <a:r>
              <a:rPr lang="en-US" b="1" dirty="0" smtClean="0">
                <a:solidFill>
                  <a:schemeClr val="accent2">
                    <a:lumMod val="60000"/>
                    <a:lumOff val="40000"/>
                  </a:schemeClr>
                </a:solidFill>
              </a:rPr>
              <a:t>UV protection                                      </a:t>
            </a:r>
          </a:p>
          <a:p>
            <a:pPr>
              <a:buNone/>
            </a:pPr>
            <a:r>
              <a:rPr lang="en-US" b="1" dirty="0" smtClean="0">
                <a:solidFill>
                  <a:schemeClr val="accent2">
                    <a:lumMod val="60000"/>
                    <a:lumOff val="40000"/>
                  </a:schemeClr>
                </a:solidFill>
              </a:rPr>
              <a:t>Avoid sun                                           </a:t>
            </a:r>
            <a:endParaRPr lang="ar-SY" b="1" dirty="0">
              <a:solidFill>
                <a:schemeClr val="accent2">
                  <a:lumMod val="60000"/>
                  <a:lumOff val="40000"/>
                </a:schemeClr>
              </a:solidFill>
            </a:endParaRPr>
          </a:p>
        </p:txBody>
      </p:sp>
      <p:sp>
        <p:nvSpPr>
          <p:cNvPr id="5" name="Down Arrow 4"/>
          <p:cNvSpPr/>
          <p:nvPr/>
        </p:nvSpPr>
        <p:spPr>
          <a:xfrm>
            <a:off x="4214810" y="4643446"/>
            <a:ext cx="785818"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t>Conclusion</a:t>
            </a:r>
            <a:endParaRPr lang="ar-SY" sz="4800" i="1" dirty="0"/>
          </a:p>
        </p:txBody>
      </p:sp>
      <p:sp>
        <p:nvSpPr>
          <p:cNvPr id="3" name="Content Placeholder 2"/>
          <p:cNvSpPr>
            <a:spLocks noGrp="1"/>
          </p:cNvSpPr>
          <p:nvPr>
            <p:ph sz="quarter" idx="1"/>
          </p:nvPr>
        </p:nvSpPr>
        <p:spPr/>
        <p:txBody>
          <a:bodyPr/>
          <a:lstStyle/>
          <a:p>
            <a:pPr algn="l" rtl="0"/>
            <a:endParaRPr lang="en-US" dirty="0" smtClean="0"/>
          </a:p>
          <a:p>
            <a:pPr algn="l" rtl="0"/>
            <a:r>
              <a:rPr lang="en-US" dirty="0" smtClean="0"/>
              <a:t>In the present case, the initial generalized skin eruption may have been induced by an allergic reaction to </a:t>
            </a:r>
            <a:r>
              <a:rPr lang="en-US" dirty="0" err="1" smtClean="0"/>
              <a:t>sitagliptin</a:t>
            </a:r>
            <a:r>
              <a:rPr lang="en-US" dirty="0" smtClean="0"/>
              <a:t>.</a:t>
            </a:r>
          </a:p>
          <a:p>
            <a:pPr algn="l" rtl="0"/>
            <a:endParaRPr lang="en-US" dirty="0" smtClean="0"/>
          </a:p>
          <a:p>
            <a:pPr algn="l" rtl="0"/>
            <a:r>
              <a:rPr lang="en-US" dirty="0" smtClean="0">
                <a:solidFill>
                  <a:schemeClr val="accent1">
                    <a:lumMod val="75000"/>
                  </a:schemeClr>
                </a:solidFill>
              </a:rPr>
              <a:t> </a:t>
            </a:r>
            <a:r>
              <a:rPr lang="en-US" sz="3600" b="1" dirty="0" smtClean="0">
                <a:solidFill>
                  <a:schemeClr val="accent1">
                    <a:lumMod val="75000"/>
                  </a:schemeClr>
                </a:solidFill>
              </a:rPr>
              <a:t>Close attention should be paid to patients receiving this drug with a history of </a:t>
            </a:r>
            <a:r>
              <a:rPr lang="en-US" sz="3600" b="1" dirty="0" err="1" smtClean="0">
                <a:solidFill>
                  <a:schemeClr val="accent1">
                    <a:lumMod val="75000"/>
                  </a:schemeClr>
                </a:solidFill>
              </a:rPr>
              <a:t>urticaria</a:t>
            </a:r>
            <a:r>
              <a:rPr lang="en-US" sz="3600" b="1" dirty="0" smtClean="0">
                <a:solidFill>
                  <a:schemeClr val="accent1">
                    <a:lumMod val="75000"/>
                  </a:schemeClr>
                </a:solidFill>
              </a:rPr>
              <a:t>, and to the development of photosensitivity.</a:t>
            </a:r>
          </a:p>
          <a:p>
            <a:endParaRPr lang="ar-SY"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3643338"/>
          </a:xfrm>
        </p:spPr>
        <p:txBody>
          <a:bodyPr>
            <a:normAutofit/>
          </a:bodyPr>
          <a:lstStyle/>
          <a:p>
            <a:r>
              <a:rPr lang="en-US" sz="4800" b="1" dirty="0" err="1" smtClean="0"/>
              <a:t>sitagliptin+metformin</a:t>
            </a:r>
            <a:r>
              <a:rPr lang="en-US" sz="4800" b="1" dirty="0" smtClean="0"/>
              <a:t>-Induced Fixed-Drug Eruption Confirmed by Multiple Exposures</a:t>
            </a:r>
            <a:endParaRPr lang="ar-SY" sz="4800" dirty="0"/>
          </a:p>
        </p:txBody>
      </p:sp>
      <p:sp>
        <p:nvSpPr>
          <p:cNvPr id="3" name="Content Placeholder 2"/>
          <p:cNvSpPr>
            <a:spLocks noGrp="1"/>
          </p:cNvSpPr>
          <p:nvPr>
            <p:ph sz="quarter" idx="1"/>
          </p:nvPr>
        </p:nvSpPr>
        <p:spPr>
          <a:xfrm>
            <a:off x="457200" y="5143512"/>
            <a:ext cx="8229600" cy="982651"/>
          </a:xfrm>
        </p:spPr>
        <p:txBody>
          <a:bodyPr/>
          <a:lstStyle/>
          <a:p>
            <a:endParaRPr lang="ar-SY"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endParaRPr lang="ar-SY" dirty="0"/>
          </a:p>
        </p:txBody>
      </p:sp>
      <p:sp>
        <p:nvSpPr>
          <p:cNvPr id="3" name="Content Placeholder 2"/>
          <p:cNvSpPr>
            <a:spLocks noGrp="1"/>
          </p:cNvSpPr>
          <p:nvPr>
            <p:ph sz="quarter" idx="1"/>
          </p:nvPr>
        </p:nvSpPr>
        <p:spPr>
          <a:xfrm>
            <a:off x="457200" y="1000108"/>
            <a:ext cx="8229600" cy="5126055"/>
          </a:xfrm>
        </p:spPr>
        <p:txBody>
          <a:bodyPr/>
          <a:lstStyle/>
          <a:p>
            <a:endParaRPr lang="ar-SY" dirty="0" smtClean="0"/>
          </a:p>
          <a:p>
            <a:r>
              <a:rPr lang="ar-SY" dirty="0" smtClean="0"/>
              <a:t>لا يوجد </a:t>
            </a:r>
            <a:r>
              <a:rPr lang="ar-SY" dirty="0" err="1" smtClean="0"/>
              <a:t>اي</a:t>
            </a:r>
            <a:r>
              <a:rPr lang="ar-SY" dirty="0" smtClean="0"/>
              <a:t> جهاز </a:t>
            </a:r>
            <a:r>
              <a:rPr lang="ar-SY" dirty="0" err="1" smtClean="0"/>
              <a:t>او</a:t>
            </a:r>
            <a:r>
              <a:rPr lang="ar-SY" dirty="0" smtClean="0"/>
              <a:t> عضو من </a:t>
            </a:r>
            <a:r>
              <a:rPr lang="ar-SY" dirty="0" err="1" smtClean="0"/>
              <a:t>اعضاء</a:t>
            </a:r>
            <a:r>
              <a:rPr lang="ar-SY" dirty="0" smtClean="0"/>
              <a:t> الجسم محمي من </a:t>
            </a:r>
            <a:r>
              <a:rPr lang="ar-SY" dirty="0" err="1" smtClean="0"/>
              <a:t>الاثار</a:t>
            </a:r>
            <a:r>
              <a:rPr lang="ar-SY" dirty="0" smtClean="0"/>
              <a:t> الجانبية </a:t>
            </a:r>
            <a:r>
              <a:rPr lang="ar-SY" dirty="0" err="1" smtClean="0"/>
              <a:t>وتاثير</a:t>
            </a:r>
            <a:r>
              <a:rPr lang="ar-SY" dirty="0" smtClean="0"/>
              <a:t> </a:t>
            </a:r>
            <a:r>
              <a:rPr lang="ar-SY" dirty="0" err="1" smtClean="0">
                <a:solidFill>
                  <a:schemeClr val="tx1">
                    <a:lumMod val="85000"/>
                    <a:lumOff val="15000"/>
                  </a:schemeClr>
                </a:solidFill>
                <a:hlinkClick r:id="rId2" tooltip="اليكم دليل الادوية وتاثيراتها الجانبية"/>
              </a:rPr>
              <a:t>الادوية</a:t>
            </a:r>
            <a:r>
              <a:rPr lang="ar-SY" dirty="0" smtClean="0"/>
              <a:t>. </a:t>
            </a:r>
          </a:p>
          <a:p>
            <a:pPr>
              <a:buNone/>
            </a:pPr>
            <a:endParaRPr lang="ar-SY" dirty="0" smtClean="0"/>
          </a:p>
          <a:p>
            <a:endParaRPr lang="ar-SY" dirty="0" smtClean="0"/>
          </a:p>
          <a:p>
            <a:pPr>
              <a:buNone/>
            </a:pPr>
            <a:endParaRPr lang="ar-SY" dirty="0" smtClean="0"/>
          </a:p>
          <a:p>
            <a:r>
              <a:rPr lang="ar-SY" dirty="0" smtClean="0"/>
              <a:t>ومع ذلك، فان</a:t>
            </a:r>
            <a:r>
              <a:rPr lang="ar-SY" sz="3600" dirty="0" smtClean="0">
                <a:solidFill>
                  <a:schemeClr val="tx2">
                    <a:lumMod val="60000"/>
                    <a:lumOff val="40000"/>
                  </a:schemeClr>
                </a:solidFill>
              </a:rPr>
              <a:t> </a:t>
            </a:r>
            <a:r>
              <a:rPr lang="ar-SY" sz="3600" b="1" dirty="0" smtClean="0">
                <a:solidFill>
                  <a:schemeClr val="tx2">
                    <a:lumMod val="60000"/>
                    <a:lumOff val="40000"/>
                  </a:schemeClr>
                </a:solidFill>
              </a:rPr>
              <a:t>الجلد</a:t>
            </a:r>
            <a:r>
              <a:rPr lang="ar-SY" dirty="0" smtClean="0"/>
              <a:t>، الكبد، الجهاز الهضمي، الجهاز العصبي والدورة الدموية هي </a:t>
            </a:r>
            <a:r>
              <a:rPr lang="ar-SY" dirty="0" err="1" smtClean="0"/>
              <a:t>الاكثر</a:t>
            </a:r>
            <a:r>
              <a:rPr lang="ar-SY" dirty="0" smtClean="0"/>
              <a:t> تعرضا </a:t>
            </a:r>
            <a:r>
              <a:rPr lang="ar-SY" dirty="0" err="1" smtClean="0"/>
              <a:t>للاثار</a:t>
            </a:r>
            <a:r>
              <a:rPr lang="ar-SY" dirty="0" smtClean="0"/>
              <a:t> الجانبية التي يتم تشخيصها.</a:t>
            </a:r>
            <a:endParaRPr lang="ar-SY"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857256"/>
          </a:xfrm>
        </p:spPr>
        <p:txBody>
          <a:bodyPr>
            <a:normAutofit/>
          </a:bodyPr>
          <a:lstStyle/>
          <a:p>
            <a:r>
              <a:rPr lang="en-US" b="1" i="1" dirty="0" smtClean="0"/>
              <a:t>Case Report</a:t>
            </a:r>
            <a:endParaRPr lang="ar-SY" i="1" dirty="0"/>
          </a:p>
        </p:txBody>
      </p:sp>
      <p:sp>
        <p:nvSpPr>
          <p:cNvPr id="3" name="Content Placeholder 2"/>
          <p:cNvSpPr>
            <a:spLocks noGrp="1"/>
          </p:cNvSpPr>
          <p:nvPr>
            <p:ph sz="quarter" idx="1"/>
          </p:nvPr>
        </p:nvSpPr>
        <p:spPr>
          <a:xfrm>
            <a:off x="457200" y="1000109"/>
            <a:ext cx="8229600" cy="5072098"/>
          </a:xfrm>
        </p:spPr>
        <p:txBody>
          <a:bodyPr>
            <a:noAutofit/>
          </a:bodyPr>
          <a:lstStyle/>
          <a:p>
            <a:r>
              <a:rPr lang="en-US" sz="2800" dirty="0" smtClean="0"/>
              <a:t>A 46 year-old woman presented in our centre . suffering from type II DM for the past three years and was being managed with tablet </a:t>
            </a:r>
            <a:r>
              <a:rPr lang="en-US" sz="2800" b="1" dirty="0" err="1" smtClean="0"/>
              <a:t>metformin</a:t>
            </a:r>
            <a:r>
              <a:rPr lang="en-US" sz="2800" dirty="0" smtClean="0"/>
              <a:t> 500 mg twice daily, but one week prior to the onset of skin lesions the patient was also started on tablet </a:t>
            </a:r>
            <a:r>
              <a:rPr lang="en-US" sz="2800" b="1" dirty="0" err="1" smtClean="0"/>
              <a:t>Sitagliptin</a:t>
            </a:r>
            <a:r>
              <a:rPr lang="en-US" sz="2800" dirty="0" smtClean="0"/>
              <a:t> 50 mg/day by her physician in view of the poor </a:t>
            </a:r>
            <a:r>
              <a:rPr lang="en-US" sz="2800" dirty="0" err="1" smtClean="0"/>
              <a:t>glycemic</a:t>
            </a:r>
            <a:r>
              <a:rPr lang="en-US" sz="2800" dirty="0" smtClean="0"/>
              <a:t> control. After the sixth dose of </a:t>
            </a:r>
            <a:r>
              <a:rPr lang="en-US" sz="2800" dirty="0" err="1" smtClean="0"/>
              <a:t>Sitagliptin</a:t>
            </a:r>
            <a:r>
              <a:rPr lang="en-US" sz="2800" dirty="0" smtClean="0"/>
              <a:t>, patient noticed </a:t>
            </a:r>
            <a:r>
              <a:rPr lang="en-US" sz="2800" b="1" dirty="0" smtClean="0">
                <a:solidFill>
                  <a:schemeClr val="accent2">
                    <a:lumMod val="60000"/>
                    <a:lumOff val="40000"/>
                  </a:schemeClr>
                </a:solidFill>
              </a:rPr>
              <a:t>multiple circumscribed, reddish lesions over the lips and hands which were associated with burning sensation,</a:t>
            </a:r>
            <a:r>
              <a:rPr lang="en-US" sz="2800" dirty="0" smtClean="0">
                <a:solidFill>
                  <a:schemeClr val="accent2">
                    <a:lumMod val="60000"/>
                    <a:lumOff val="40000"/>
                  </a:schemeClr>
                </a:solidFill>
              </a:rPr>
              <a:t> </a:t>
            </a:r>
            <a:r>
              <a:rPr lang="en-US" sz="2800" dirty="0" smtClean="0"/>
              <a:t>which over the next two days progressed to involve the trunk and lower extremities. There was no history of any other drug intake prior to the eruption or any similar lesions in the past</a:t>
            </a:r>
            <a:endParaRPr lang="ar-SY" sz="2800"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39718"/>
          </a:xfrm>
        </p:spPr>
        <p:txBody>
          <a:bodyPr>
            <a:normAutofit fontScale="90000"/>
          </a:bodyPr>
          <a:lstStyle/>
          <a:p>
            <a:endParaRPr lang="ar-SY" dirty="0"/>
          </a:p>
        </p:txBody>
      </p:sp>
      <p:sp>
        <p:nvSpPr>
          <p:cNvPr id="3" name="Content Placeholder 2"/>
          <p:cNvSpPr>
            <a:spLocks noGrp="1"/>
          </p:cNvSpPr>
          <p:nvPr>
            <p:ph sz="quarter" idx="1"/>
          </p:nvPr>
        </p:nvSpPr>
        <p:spPr>
          <a:xfrm>
            <a:off x="571472" y="1000108"/>
            <a:ext cx="8115328" cy="5019692"/>
          </a:xfrm>
        </p:spPr>
        <p:txBody>
          <a:bodyPr>
            <a:normAutofit lnSpcReduction="10000"/>
          </a:bodyPr>
          <a:lstStyle/>
          <a:p>
            <a:r>
              <a:rPr lang="en-US" sz="2800" dirty="0" smtClean="0">
                <a:solidFill>
                  <a:schemeClr val="accent2">
                    <a:lumMod val="60000"/>
                    <a:lumOff val="40000"/>
                  </a:schemeClr>
                </a:solidFill>
              </a:rPr>
              <a:t>On </a:t>
            </a:r>
            <a:r>
              <a:rPr lang="en-US" sz="2800" dirty="0" err="1" smtClean="0">
                <a:solidFill>
                  <a:schemeClr val="accent2">
                    <a:lumMod val="60000"/>
                    <a:lumOff val="40000"/>
                  </a:schemeClr>
                </a:solidFill>
              </a:rPr>
              <a:t>muco-cutaneous</a:t>
            </a:r>
            <a:r>
              <a:rPr lang="en-US" sz="2800" dirty="0" smtClean="0">
                <a:solidFill>
                  <a:schemeClr val="accent2">
                    <a:lumMod val="60000"/>
                    <a:lumOff val="40000"/>
                  </a:schemeClr>
                </a:solidFill>
              </a:rPr>
              <a:t> examination, </a:t>
            </a:r>
            <a:r>
              <a:rPr lang="en-US" sz="2800" b="1" dirty="0" smtClean="0">
                <a:solidFill>
                  <a:schemeClr val="accent2">
                    <a:lumMod val="60000"/>
                    <a:lumOff val="40000"/>
                  </a:schemeClr>
                </a:solidFill>
              </a:rPr>
              <a:t>multiple circumscribed</a:t>
            </a:r>
            <a:r>
              <a:rPr lang="en-US" sz="2800" dirty="0" smtClean="0">
                <a:solidFill>
                  <a:schemeClr val="accent2">
                    <a:lumMod val="60000"/>
                    <a:lumOff val="40000"/>
                  </a:schemeClr>
                </a:solidFill>
              </a:rPr>
              <a:t> </a:t>
            </a:r>
            <a:r>
              <a:rPr lang="en-US" sz="2800" b="1" dirty="0" err="1" smtClean="0">
                <a:solidFill>
                  <a:schemeClr val="accent2">
                    <a:lumMod val="60000"/>
                    <a:lumOff val="40000"/>
                  </a:schemeClr>
                </a:solidFill>
              </a:rPr>
              <a:t>erythematous</a:t>
            </a:r>
            <a:r>
              <a:rPr lang="en-US" sz="2800" b="1" dirty="0" smtClean="0">
                <a:solidFill>
                  <a:schemeClr val="accent2">
                    <a:lumMod val="60000"/>
                    <a:lumOff val="40000"/>
                  </a:schemeClr>
                </a:solidFill>
              </a:rPr>
              <a:t> and </a:t>
            </a:r>
            <a:r>
              <a:rPr lang="en-US" sz="2800" b="1" dirty="0" err="1" smtClean="0">
                <a:solidFill>
                  <a:schemeClr val="accent2">
                    <a:lumMod val="60000"/>
                    <a:lumOff val="40000"/>
                  </a:schemeClr>
                </a:solidFill>
              </a:rPr>
              <a:t>hyperpigmented</a:t>
            </a:r>
            <a:r>
              <a:rPr lang="en-US" sz="2800" b="1" dirty="0" smtClean="0">
                <a:solidFill>
                  <a:schemeClr val="accent2">
                    <a:lumMod val="60000"/>
                    <a:lumOff val="40000"/>
                  </a:schemeClr>
                </a:solidFill>
              </a:rPr>
              <a:t> round </a:t>
            </a:r>
            <a:r>
              <a:rPr lang="en-US" sz="2800" b="1" dirty="0" err="1" smtClean="0">
                <a:solidFill>
                  <a:schemeClr val="accent2">
                    <a:lumMod val="60000"/>
                    <a:lumOff val="40000"/>
                  </a:schemeClr>
                </a:solidFill>
              </a:rPr>
              <a:t>macules</a:t>
            </a:r>
            <a:r>
              <a:rPr lang="en-US" sz="2800" b="1" dirty="0" smtClean="0">
                <a:solidFill>
                  <a:schemeClr val="accent2">
                    <a:lumMod val="60000"/>
                    <a:lumOff val="40000"/>
                  </a:schemeClr>
                </a:solidFill>
              </a:rPr>
              <a:t> were present over the lips, trunk and the extremities whereas the oral and genital </a:t>
            </a:r>
            <a:r>
              <a:rPr lang="en-US" sz="2800" b="1" dirty="0" err="1" smtClean="0">
                <a:solidFill>
                  <a:schemeClr val="accent2">
                    <a:lumMod val="60000"/>
                    <a:lumOff val="40000"/>
                  </a:schemeClr>
                </a:solidFill>
              </a:rPr>
              <a:t>mucosae</a:t>
            </a:r>
            <a:r>
              <a:rPr lang="en-US" sz="2800" b="1" dirty="0" smtClean="0">
                <a:solidFill>
                  <a:schemeClr val="accent2">
                    <a:lumMod val="60000"/>
                    <a:lumOff val="40000"/>
                  </a:schemeClr>
                </a:solidFill>
              </a:rPr>
              <a:t> showed the presence of well defined erosions </a:t>
            </a:r>
            <a:r>
              <a:rPr lang="en-US" sz="2800" dirty="0" smtClean="0"/>
              <a:t>(Figure </a:t>
            </a:r>
            <a:r>
              <a:rPr lang="en-US" sz="2800" dirty="0" smtClean="0">
                <a:hlinkClick r:id="rId2" action="ppaction://hlinkfile"/>
              </a:rPr>
              <a:t>1</a:t>
            </a:r>
            <a:r>
              <a:rPr lang="en-US" sz="2800" dirty="0" smtClean="0"/>
              <a:t>).</a:t>
            </a:r>
          </a:p>
          <a:p>
            <a:endParaRPr lang="en-US" sz="2800" dirty="0" smtClean="0"/>
          </a:p>
          <a:p>
            <a:r>
              <a:rPr lang="en-US" sz="2800" dirty="0" smtClean="0"/>
              <a:t> Nails and hair examination revealed no abnormality. Laboratory tests, including full blood count and biochemistry profile including liver and renal functions, were within normal limits, except for blood glucose, with a value of 167 mg/d</a:t>
            </a:r>
            <a:r>
              <a:rPr lang="en-US" dirty="0" smtClean="0"/>
              <a:t>l</a:t>
            </a:r>
            <a:endParaRPr lang="ar-SY"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pic>
        <p:nvPicPr>
          <p:cNvPr id="2052" name="Picture 4" descr="C:\Users\DR\Desktop\40200_2015_145_Fig1_HTML.gif"/>
          <p:cNvPicPr>
            <a:picLocks noGrp="1" noChangeAspect="1" noChangeArrowheads="1"/>
          </p:cNvPicPr>
          <p:nvPr>
            <p:ph sz="quarter" idx="1"/>
          </p:nvPr>
        </p:nvPicPr>
        <p:blipFill>
          <a:blip r:embed="rId2"/>
          <a:srcRect/>
          <a:stretch>
            <a:fillRect/>
          </a:stretch>
        </p:blipFill>
        <p:spPr bwMode="auto">
          <a:xfrm>
            <a:off x="285720" y="285728"/>
            <a:ext cx="8572560" cy="6286544"/>
          </a:xfrm>
          <a:prstGeom prst="rect">
            <a:avLst/>
          </a:prstGeom>
          <a:noFill/>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2528"/>
          </a:xfrm>
        </p:spPr>
        <p:txBody>
          <a:bodyPr>
            <a:normAutofit fontScale="90000"/>
          </a:bodyPr>
          <a:lstStyle/>
          <a:p>
            <a:endParaRPr lang="ar-SY" dirty="0"/>
          </a:p>
        </p:txBody>
      </p:sp>
      <p:pic>
        <p:nvPicPr>
          <p:cNvPr id="3074" name="Picture 2" descr="C:\Users\DR\Desktop\40200_2015_145_Fig2_HTML.gif"/>
          <p:cNvPicPr>
            <a:picLocks noGrp="1" noChangeAspect="1" noChangeArrowheads="1"/>
          </p:cNvPicPr>
          <p:nvPr>
            <p:ph sz="quarter" idx="1"/>
          </p:nvPr>
        </p:nvPicPr>
        <p:blipFill>
          <a:blip r:embed="rId2"/>
          <a:srcRect/>
          <a:stretch>
            <a:fillRect/>
          </a:stretch>
        </p:blipFill>
        <p:spPr bwMode="auto">
          <a:xfrm>
            <a:off x="214282" y="428604"/>
            <a:ext cx="3643338" cy="6000792"/>
          </a:xfrm>
          <a:prstGeom prst="rect">
            <a:avLst/>
          </a:prstGeom>
          <a:noFill/>
        </p:spPr>
      </p:pic>
      <p:sp>
        <p:nvSpPr>
          <p:cNvPr id="4" name="Rectangle 3"/>
          <p:cNvSpPr/>
          <p:nvPr/>
        </p:nvSpPr>
        <p:spPr>
          <a:xfrm>
            <a:off x="3643306" y="428604"/>
            <a:ext cx="5143536" cy="5632311"/>
          </a:xfrm>
          <a:prstGeom prst="rect">
            <a:avLst/>
          </a:prstGeom>
        </p:spPr>
        <p:txBody>
          <a:bodyPr wrap="square">
            <a:spAutoFit/>
          </a:bodyPr>
          <a:lstStyle/>
          <a:p>
            <a:r>
              <a:rPr lang="en-US" sz="3600" dirty="0" smtClean="0"/>
              <a:t>A skin biopsy was performed and the </a:t>
            </a:r>
            <a:r>
              <a:rPr lang="en-US" sz="3600" dirty="0" err="1" smtClean="0"/>
              <a:t>histopathological</a:t>
            </a:r>
            <a:r>
              <a:rPr lang="en-US" sz="3600" dirty="0" smtClean="0"/>
              <a:t> examination revealed a dense band like lymphocytic infiltrate, </a:t>
            </a:r>
            <a:r>
              <a:rPr lang="en-US" sz="3600" dirty="0" err="1" smtClean="0"/>
              <a:t>perivascular</a:t>
            </a:r>
            <a:r>
              <a:rPr lang="en-US" sz="3600" dirty="0" smtClean="0"/>
              <a:t> inflammatory infiltrate, </a:t>
            </a:r>
            <a:r>
              <a:rPr lang="en-US" sz="3600" dirty="0" err="1" smtClean="0"/>
              <a:t>eosinophils</a:t>
            </a:r>
            <a:r>
              <a:rPr lang="en-US" sz="3600" dirty="0" smtClean="0"/>
              <a:t> and increased pigment incontinence </a:t>
            </a:r>
            <a:r>
              <a:rPr lang="en-US" sz="3600" b="1" dirty="0" smtClean="0"/>
              <a:t>suggestive of fixed drug eruption</a:t>
            </a:r>
            <a:r>
              <a:rPr lang="en-US" sz="3600" dirty="0" smtClean="0"/>
              <a:t> (Figure</a:t>
            </a:r>
            <a:r>
              <a:rPr lang="en-US" sz="3200" dirty="0" smtClean="0"/>
              <a:t> </a:t>
            </a:r>
            <a:r>
              <a:rPr lang="en-US" dirty="0" smtClean="0">
                <a:hlinkClick r:id="rId3" action="ppaction://hlinkfile"/>
              </a:rPr>
              <a:t>2</a:t>
            </a:r>
            <a:r>
              <a:rPr lang="en-US" dirty="0" smtClean="0"/>
              <a:t>).</a:t>
            </a:r>
            <a:endParaRPr lang="ar-SY"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sp>
        <p:nvSpPr>
          <p:cNvPr id="3" name="Content Placeholder 2"/>
          <p:cNvSpPr>
            <a:spLocks noGrp="1"/>
          </p:cNvSpPr>
          <p:nvPr>
            <p:ph sz="quarter" idx="1"/>
          </p:nvPr>
        </p:nvSpPr>
        <p:spPr/>
        <p:txBody>
          <a:bodyPr>
            <a:normAutofit/>
          </a:bodyPr>
          <a:lstStyle/>
          <a:p>
            <a:r>
              <a:rPr lang="en-US" sz="3200" dirty="0" smtClean="0"/>
              <a:t>At this junction, a diagnosis of FDE was made and all the drugs were discontinued and the patient was started on </a:t>
            </a:r>
            <a:r>
              <a:rPr lang="en-US" sz="3200" b="1" dirty="0" err="1" smtClean="0"/>
              <a:t>Prednisolone</a:t>
            </a:r>
            <a:r>
              <a:rPr lang="en-US" sz="3200" b="1" dirty="0" smtClean="0"/>
              <a:t> 40 mg/day and </a:t>
            </a:r>
            <a:r>
              <a:rPr lang="en-US" sz="3200" b="1" dirty="0" err="1" smtClean="0"/>
              <a:t>Glimepride</a:t>
            </a:r>
            <a:r>
              <a:rPr lang="en-US" sz="3200" dirty="0" smtClean="0"/>
              <a:t>. Five days after initiation of oral corticosteroids, the lesions subsided with residual </a:t>
            </a:r>
            <a:r>
              <a:rPr lang="en-US" sz="3200" dirty="0" err="1" smtClean="0"/>
              <a:t>hyperpigmentation</a:t>
            </a:r>
            <a:r>
              <a:rPr lang="en-US" sz="3200" dirty="0" smtClean="0"/>
              <a:t>. Two weeks later, oral provocation was done, after taking informed consent, and initially </a:t>
            </a:r>
            <a:r>
              <a:rPr lang="en-US" sz="3200" dirty="0" err="1" smtClean="0"/>
              <a:t>metformin</a:t>
            </a:r>
            <a:r>
              <a:rPr lang="en-US" sz="3200" dirty="0" smtClean="0"/>
              <a:t> was given in full therapeutic dose but no recurrence was observed</a:t>
            </a:r>
            <a:r>
              <a:rPr lang="en-US" dirty="0" smtClean="0"/>
              <a:t>. </a:t>
            </a:r>
            <a:endParaRPr lang="ar-SY"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966"/>
          </a:xfrm>
        </p:spPr>
        <p:txBody>
          <a:bodyPr>
            <a:normAutofit fontScale="90000"/>
          </a:bodyPr>
          <a:lstStyle/>
          <a:p>
            <a:endParaRPr lang="ar-SY" dirty="0"/>
          </a:p>
        </p:txBody>
      </p:sp>
      <p:sp>
        <p:nvSpPr>
          <p:cNvPr id="3" name="Content Placeholder 2"/>
          <p:cNvSpPr>
            <a:spLocks noGrp="1"/>
          </p:cNvSpPr>
          <p:nvPr>
            <p:ph sz="quarter" idx="1"/>
          </p:nvPr>
        </p:nvSpPr>
        <p:spPr>
          <a:xfrm>
            <a:off x="2928926" y="785794"/>
            <a:ext cx="5757874" cy="5340369"/>
          </a:xfrm>
        </p:spPr>
        <p:txBody>
          <a:bodyPr>
            <a:normAutofit/>
          </a:bodyPr>
          <a:lstStyle/>
          <a:p>
            <a:r>
              <a:rPr lang="en-US" dirty="0" smtClean="0"/>
              <a:t>After another two weeks, patient was administered </a:t>
            </a:r>
            <a:r>
              <a:rPr lang="en-US" dirty="0" err="1" smtClean="0"/>
              <a:t>Sitagliptin</a:t>
            </a:r>
            <a:r>
              <a:rPr lang="en-US" dirty="0" smtClean="0"/>
              <a:t> 50 mg and within six hours of administration, there was recurrence of lesions in the form of itching and </a:t>
            </a:r>
            <a:r>
              <a:rPr lang="en-US" dirty="0" err="1" smtClean="0"/>
              <a:t>erythema</a:t>
            </a:r>
            <a:r>
              <a:rPr lang="en-US" dirty="0" smtClean="0"/>
              <a:t> over the residual pigmented lesions .</a:t>
            </a:r>
          </a:p>
          <a:p>
            <a:pPr>
              <a:buNone/>
            </a:pPr>
            <a:endParaRPr lang="en-US" dirty="0" smtClean="0"/>
          </a:p>
          <a:p>
            <a:pPr>
              <a:buNone/>
            </a:pPr>
            <a:endParaRPr lang="en-US" dirty="0" smtClean="0"/>
          </a:p>
          <a:p>
            <a:r>
              <a:rPr lang="en-US" dirty="0" smtClean="0"/>
              <a:t>The patient was again started on a short course of oral corticosteroids and antihistamines which led to clearance of lesions.</a:t>
            </a:r>
            <a:endParaRPr lang="ar-SY" dirty="0"/>
          </a:p>
        </p:txBody>
      </p:sp>
      <p:pic>
        <p:nvPicPr>
          <p:cNvPr id="6146" name="Picture 2" descr="G:\stick_figure_search_clues_anim_md_wm_v2.gif"/>
          <p:cNvPicPr>
            <a:picLocks noChangeAspect="1" noChangeArrowheads="1" noCrop="1"/>
          </p:cNvPicPr>
          <p:nvPr/>
        </p:nvPicPr>
        <p:blipFill>
          <a:blip r:embed="rId2"/>
          <a:srcRect/>
          <a:stretch>
            <a:fillRect/>
          </a:stretch>
        </p:blipFill>
        <p:spPr bwMode="auto">
          <a:xfrm>
            <a:off x="285720" y="357166"/>
            <a:ext cx="2714644" cy="5786478"/>
          </a:xfrm>
          <a:prstGeom prst="rect">
            <a:avLst/>
          </a:prstGeom>
          <a:noFill/>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7772400" cy="1071570"/>
          </a:xfrm>
        </p:spPr>
        <p:txBody>
          <a:bodyPr>
            <a:normAutofit/>
          </a:bodyPr>
          <a:lstStyle/>
          <a:p>
            <a:r>
              <a:rPr lang="en-US" sz="5400" b="1" i="1" dirty="0" smtClean="0"/>
              <a:t>Discussion</a:t>
            </a:r>
            <a:endParaRPr lang="ar-SY" sz="5400" i="1" dirty="0"/>
          </a:p>
        </p:txBody>
      </p:sp>
      <p:sp>
        <p:nvSpPr>
          <p:cNvPr id="3" name="Content Placeholder 2"/>
          <p:cNvSpPr>
            <a:spLocks noGrp="1"/>
          </p:cNvSpPr>
          <p:nvPr>
            <p:ph sz="quarter" idx="1"/>
          </p:nvPr>
        </p:nvSpPr>
        <p:spPr>
          <a:xfrm>
            <a:off x="457200" y="1357298"/>
            <a:ext cx="8229600" cy="5143536"/>
          </a:xfrm>
        </p:spPr>
        <p:txBody>
          <a:bodyPr>
            <a:normAutofit fontScale="92500" lnSpcReduction="20000"/>
          </a:bodyPr>
          <a:lstStyle/>
          <a:p>
            <a:pPr algn="ctr"/>
            <a:r>
              <a:rPr lang="en-US" sz="3200" b="1" dirty="0" smtClean="0"/>
              <a:t> </a:t>
            </a:r>
            <a:r>
              <a:rPr lang="en-US" sz="3200" b="1" dirty="0" err="1" smtClean="0"/>
              <a:t>Sitagliptin</a:t>
            </a:r>
            <a:r>
              <a:rPr lang="en-US" sz="3200" b="1" dirty="0" smtClean="0"/>
              <a:t> has been reported to induce a wide array of </a:t>
            </a:r>
            <a:r>
              <a:rPr lang="en-US" sz="3200" b="1" dirty="0" err="1" smtClean="0"/>
              <a:t>cutaneous</a:t>
            </a:r>
            <a:r>
              <a:rPr lang="en-US" sz="3200" b="1" dirty="0" smtClean="0"/>
              <a:t> A/E </a:t>
            </a:r>
            <a:r>
              <a:rPr lang="en-US" sz="3200" b="1" dirty="0" smtClean="0">
                <a:solidFill>
                  <a:schemeClr val="accent2">
                    <a:lumMod val="60000"/>
                    <a:lumOff val="40000"/>
                  </a:schemeClr>
                </a:solidFill>
              </a:rPr>
              <a:t>including </a:t>
            </a:r>
          </a:p>
          <a:p>
            <a:r>
              <a:rPr lang="en-US" sz="3200" b="1" dirty="0" err="1" smtClean="0">
                <a:solidFill>
                  <a:schemeClr val="accent2">
                    <a:lumMod val="60000"/>
                    <a:lumOff val="40000"/>
                  </a:schemeClr>
                </a:solidFill>
              </a:rPr>
              <a:t>psoriasiform</a:t>
            </a:r>
            <a:r>
              <a:rPr lang="en-US" sz="3200" b="1" dirty="0" smtClean="0">
                <a:solidFill>
                  <a:schemeClr val="accent2">
                    <a:lumMod val="60000"/>
                    <a:lumOff val="40000"/>
                  </a:schemeClr>
                </a:solidFill>
              </a:rPr>
              <a:t> eruption</a:t>
            </a:r>
          </a:p>
          <a:p>
            <a:r>
              <a:rPr lang="en-US" sz="3200" b="1" dirty="0" smtClean="0">
                <a:solidFill>
                  <a:schemeClr val="accent2">
                    <a:lumMod val="60000"/>
                    <a:lumOff val="40000"/>
                  </a:schemeClr>
                </a:solidFill>
              </a:rPr>
              <a:t> </a:t>
            </a:r>
            <a:r>
              <a:rPr lang="en-US" sz="3200" b="1" dirty="0" err="1" smtClean="0">
                <a:solidFill>
                  <a:schemeClr val="accent2">
                    <a:lumMod val="60000"/>
                    <a:lumOff val="40000"/>
                  </a:schemeClr>
                </a:solidFill>
              </a:rPr>
              <a:t>maculopapular</a:t>
            </a:r>
            <a:r>
              <a:rPr lang="en-US" sz="3200" b="1" dirty="0" smtClean="0">
                <a:solidFill>
                  <a:schemeClr val="accent2">
                    <a:lumMod val="60000"/>
                    <a:lumOff val="40000"/>
                  </a:schemeClr>
                </a:solidFill>
              </a:rPr>
              <a:t> rash</a:t>
            </a:r>
          </a:p>
          <a:p>
            <a:r>
              <a:rPr lang="en-US" sz="3200" b="1" dirty="0" smtClean="0">
                <a:solidFill>
                  <a:schemeClr val="accent2">
                    <a:lumMod val="60000"/>
                    <a:lumOff val="40000"/>
                  </a:schemeClr>
                </a:solidFill>
              </a:rPr>
              <a:t> Stevens Johnson syndrome</a:t>
            </a:r>
          </a:p>
          <a:p>
            <a:r>
              <a:rPr lang="en-US" sz="3200" b="1" dirty="0" smtClean="0">
                <a:solidFill>
                  <a:schemeClr val="accent2">
                    <a:lumMod val="60000"/>
                    <a:lumOff val="40000"/>
                  </a:schemeClr>
                </a:solidFill>
              </a:rPr>
              <a:t>toxic epidermal </a:t>
            </a:r>
            <a:r>
              <a:rPr lang="en-US" sz="3200" b="1" dirty="0" err="1" smtClean="0">
                <a:solidFill>
                  <a:schemeClr val="accent2">
                    <a:lumMod val="60000"/>
                    <a:lumOff val="40000"/>
                  </a:schemeClr>
                </a:solidFill>
              </a:rPr>
              <a:t>necrolysis</a:t>
            </a:r>
            <a:endParaRPr lang="en-US" sz="3200" b="1" dirty="0" smtClean="0">
              <a:solidFill>
                <a:schemeClr val="accent2">
                  <a:lumMod val="60000"/>
                  <a:lumOff val="40000"/>
                </a:schemeClr>
              </a:solidFill>
            </a:endParaRPr>
          </a:p>
          <a:p>
            <a:r>
              <a:rPr lang="en-US" sz="3200" b="1" dirty="0" smtClean="0">
                <a:solidFill>
                  <a:schemeClr val="accent2">
                    <a:lumMod val="60000"/>
                    <a:lumOff val="40000"/>
                  </a:schemeClr>
                </a:solidFill>
              </a:rPr>
              <a:t> anaphylaxis</a:t>
            </a:r>
          </a:p>
          <a:p>
            <a:r>
              <a:rPr lang="en-US" sz="3200" b="1" dirty="0" err="1" smtClean="0">
                <a:solidFill>
                  <a:schemeClr val="accent2">
                    <a:lumMod val="60000"/>
                    <a:lumOff val="40000"/>
                  </a:schemeClr>
                </a:solidFill>
              </a:rPr>
              <a:t>cutaneous</a:t>
            </a:r>
            <a:r>
              <a:rPr lang="en-US" sz="3200" b="1" dirty="0" smtClean="0">
                <a:solidFill>
                  <a:schemeClr val="accent2">
                    <a:lumMod val="60000"/>
                    <a:lumOff val="40000"/>
                  </a:schemeClr>
                </a:solidFill>
              </a:rPr>
              <a:t> </a:t>
            </a:r>
            <a:r>
              <a:rPr lang="en-US" sz="3200" b="1" dirty="0" err="1" smtClean="0">
                <a:solidFill>
                  <a:schemeClr val="accent2">
                    <a:lumMod val="60000"/>
                    <a:lumOff val="40000"/>
                  </a:schemeClr>
                </a:solidFill>
              </a:rPr>
              <a:t>vasculitis</a:t>
            </a:r>
            <a:endParaRPr lang="en-US" sz="3200" b="1" dirty="0" smtClean="0">
              <a:solidFill>
                <a:schemeClr val="accent2">
                  <a:lumMod val="60000"/>
                  <a:lumOff val="40000"/>
                </a:schemeClr>
              </a:solidFill>
            </a:endParaRPr>
          </a:p>
          <a:p>
            <a:r>
              <a:rPr lang="en-US" sz="3200" b="1" dirty="0" smtClean="0">
                <a:solidFill>
                  <a:schemeClr val="accent2">
                    <a:lumMod val="60000"/>
                    <a:lumOff val="40000"/>
                  </a:schemeClr>
                </a:solidFill>
              </a:rPr>
              <a:t> </a:t>
            </a:r>
            <a:r>
              <a:rPr lang="en-US" sz="3200" b="1" dirty="0" err="1" smtClean="0">
                <a:solidFill>
                  <a:schemeClr val="accent2">
                    <a:lumMod val="60000"/>
                    <a:lumOff val="40000"/>
                  </a:schemeClr>
                </a:solidFill>
              </a:rPr>
              <a:t>bullous</a:t>
            </a:r>
            <a:r>
              <a:rPr lang="en-US" sz="3200" b="1" dirty="0" smtClean="0">
                <a:solidFill>
                  <a:schemeClr val="accent2">
                    <a:lumMod val="60000"/>
                    <a:lumOff val="40000"/>
                  </a:schemeClr>
                </a:solidFill>
              </a:rPr>
              <a:t> </a:t>
            </a:r>
            <a:r>
              <a:rPr lang="en-US" sz="3200" b="1" dirty="0" err="1" smtClean="0">
                <a:solidFill>
                  <a:schemeClr val="accent2">
                    <a:lumMod val="60000"/>
                    <a:lumOff val="40000"/>
                  </a:schemeClr>
                </a:solidFill>
              </a:rPr>
              <a:t>pemphigoid</a:t>
            </a:r>
            <a:endParaRPr lang="en-US" sz="3200" b="1" dirty="0" smtClean="0">
              <a:solidFill>
                <a:schemeClr val="accent2">
                  <a:lumMod val="60000"/>
                  <a:lumOff val="40000"/>
                </a:schemeClr>
              </a:solidFill>
            </a:endParaRPr>
          </a:p>
          <a:p>
            <a:r>
              <a:rPr lang="en-US" sz="3200" b="1" dirty="0" smtClean="0">
                <a:solidFill>
                  <a:schemeClr val="accent2">
                    <a:lumMod val="60000"/>
                    <a:lumOff val="40000"/>
                  </a:schemeClr>
                </a:solidFill>
              </a:rPr>
              <a:t> photosensitivity</a:t>
            </a:r>
          </a:p>
          <a:p>
            <a:r>
              <a:rPr lang="en-US" sz="3200" b="1" dirty="0" err="1" smtClean="0">
                <a:solidFill>
                  <a:schemeClr val="accent2">
                    <a:lumMod val="60000"/>
                    <a:lumOff val="40000"/>
                  </a:schemeClr>
                </a:solidFill>
              </a:rPr>
              <a:t>Angioedema</a:t>
            </a:r>
            <a:r>
              <a:rPr lang="en-US" sz="3200" b="1" dirty="0" smtClean="0">
                <a:solidFill>
                  <a:schemeClr val="accent2">
                    <a:lumMod val="60000"/>
                    <a:lumOff val="40000"/>
                  </a:schemeClr>
                </a:solidFill>
              </a:rPr>
              <a:t> with ACEI[</a:t>
            </a:r>
            <a:r>
              <a:rPr lang="en-US" sz="3200" b="1" dirty="0" smtClean="0">
                <a:solidFill>
                  <a:schemeClr val="accent2">
                    <a:lumMod val="60000"/>
                    <a:lumOff val="40000"/>
                  </a:schemeClr>
                </a:solidFill>
                <a:hlinkClick r:id="" action="ppaction://hlinkfile"/>
              </a:rPr>
              <a:t>1</a:t>
            </a:r>
            <a:r>
              <a:rPr lang="en-US" sz="3200" b="1" dirty="0" smtClean="0">
                <a:solidFill>
                  <a:schemeClr val="accent2">
                    <a:lumMod val="60000"/>
                    <a:lumOff val="40000"/>
                  </a:schemeClr>
                </a:solidFill>
              </a:rPr>
              <a:t>,</a:t>
            </a:r>
            <a:r>
              <a:rPr lang="en-US" sz="3200" b="1" dirty="0" smtClean="0">
                <a:solidFill>
                  <a:schemeClr val="accent2">
                    <a:lumMod val="60000"/>
                    <a:lumOff val="40000"/>
                  </a:schemeClr>
                </a:solidFill>
                <a:hlinkClick r:id="" action="ppaction://hlinkfile"/>
              </a:rPr>
              <a:t>4</a:t>
            </a:r>
            <a:r>
              <a:rPr lang="en-US" sz="3200" b="1" dirty="0" smtClean="0">
                <a:solidFill>
                  <a:schemeClr val="accent2">
                    <a:lumMod val="60000"/>
                    <a:lumOff val="40000"/>
                  </a:schemeClr>
                </a:solidFill>
              </a:rPr>
              <a:t>-</a:t>
            </a:r>
            <a:r>
              <a:rPr lang="en-US" sz="3200" b="1" dirty="0" smtClean="0">
                <a:solidFill>
                  <a:schemeClr val="accent2">
                    <a:lumMod val="60000"/>
                    <a:lumOff val="40000"/>
                  </a:schemeClr>
                </a:solidFill>
                <a:hlinkClick r:id="" action="ppaction://hlinkfile"/>
              </a:rPr>
              <a:t>7</a:t>
            </a:r>
            <a:r>
              <a:rPr lang="en-US" b="1" dirty="0" smtClean="0">
                <a:solidFill>
                  <a:schemeClr val="accent2">
                    <a:lumMod val="60000"/>
                    <a:lumOff val="40000"/>
                  </a:schemeClr>
                </a:solidFill>
              </a:rPr>
              <a:t>]..</a:t>
            </a:r>
            <a:endParaRPr lang="ar-SY" b="1" dirty="0">
              <a:solidFill>
                <a:schemeClr val="accent2">
                  <a:lumMod val="60000"/>
                  <a:lumOff val="40000"/>
                </a:schemeClr>
              </a:solidFill>
            </a:endParaRP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11222"/>
          </a:xfrm>
        </p:spPr>
        <p:txBody>
          <a:bodyPr>
            <a:normAutofit/>
          </a:bodyPr>
          <a:lstStyle/>
          <a:p>
            <a:r>
              <a:rPr lang="en-US" sz="5400" b="1" i="1" dirty="0" smtClean="0"/>
              <a:t>Conclusion</a:t>
            </a:r>
            <a:endParaRPr lang="ar-SY" sz="5400" i="1" dirty="0"/>
          </a:p>
        </p:txBody>
      </p:sp>
      <p:sp>
        <p:nvSpPr>
          <p:cNvPr id="3" name="Content Placeholder 2"/>
          <p:cNvSpPr>
            <a:spLocks noGrp="1"/>
          </p:cNvSpPr>
          <p:nvPr>
            <p:ph sz="quarter" idx="1"/>
          </p:nvPr>
        </p:nvSpPr>
        <p:spPr>
          <a:xfrm>
            <a:off x="914400" y="1285860"/>
            <a:ext cx="7772400" cy="4500594"/>
          </a:xfrm>
        </p:spPr>
        <p:txBody>
          <a:bodyPr>
            <a:noAutofit/>
          </a:bodyPr>
          <a:lstStyle/>
          <a:p>
            <a:pPr algn="l">
              <a:buNone/>
            </a:pPr>
            <a:endParaRPr lang="en-US" sz="2800" dirty="0" smtClean="0"/>
          </a:p>
          <a:p>
            <a:pPr algn="l"/>
            <a:r>
              <a:rPr lang="en-US" sz="2800" dirty="0" smtClean="0"/>
              <a:t> </a:t>
            </a:r>
            <a:r>
              <a:rPr lang="en-US" sz="2800" dirty="0" err="1" smtClean="0"/>
              <a:t>Cutaneous</a:t>
            </a:r>
            <a:r>
              <a:rPr lang="en-US" sz="2800" dirty="0" smtClean="0"/>
              <a:t> adverse effects have been reported with </a:t>
            </a:r>
            <a:r>
              <a:rPr lang="en-US" sz="2800" dirty="0" err="1" smtClean="0"/>
              <a:t>Sitagliptin</a:t>
            </a:r>
            <a:r>
              <a:rPr lang="en-US" sz="2800" dirty="0" smtClean="0"/>
              <a:t> but this is the first case of FDE reported with it</a:t>
            </a:r>
            <a:r>
              <a:rPr lang="en-US" sz="2800" dirty="0" smtClean="0">
                <a:solidFill>
                  <a:schemeClr val="accent1">
                    <a:lumMod val="75000"/>
                  </a:schemeClr>
                </a:solidFill>
              </a:rPr>
              <a:t>.</a:t>
            </a:r>
          </a:p>
          <a:p>
            <a:pPr algn="l">
              <a:buNone/>
            </a:pPr>
            <a:endParaRPr lang="en-US" sz="2800" dirty="0" smtClean="0">
              <a:solidFill>
                <a:schemeClr val="accent1">
                  <a:lumMod val="75000"/>
                </a:schemeClr>
              </a:solidFill>
            </a:endParaRPr>
          </a:p>
          <a:p>
            <a:pPr algn="l">
              <a:buNone/>
            </a:pPr>
            <a:endParaRPr lang="en-US" sz="2800" dirty="0" smtClean="0">
              <a:solidFill>
                <a:schemeClr val="accent1">
                  <a:lumMod val="75000"/>
                </a:schemeClr>
              </a:solidFill>
            </a:endParaRPr>
          </a:p>
          <a:p>
            <a:pPr algn="l"/>
            <a:r>
              <a:rPr lang="en-US" sz="2800" dirty="0" smtClean="0">
                <a:solidFill>
                  <a:schemeClr val="accent1">
                    <a:lumMod val="75000"/>
                  </a:schemeClr>
                </a:solidFill>
              </a:rPr>
              <a:t>The healthcare providers should be fully aware of the various adverse effects of the drug in order to prevent recurrences   and for rapid diagnosis and proper management of the same</a:t>
            </a:r>
            <a:r>
              <a:rPr lang="en-US" sz="2800" dirty="0" smtClean="0"/>
              <a:t>. </a:t>
            </a:r>
          </a:p>
          <a:p>
            <a:pPr algn="l">
              <a:buNone/>
            </a:pPr>
            <a:endParaRPr lang="ar-SY" sz="2800" dirty="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68742"/>
          </a:xfrm>
        </p:spPr>
        <p:txBody>
          <a:bodyPr>
            <a:normAutofit/>
          </a:bodyPr>
          <a:lstStyle/>
          <a:p>
            <a:pPr algn="ctr"/>
            <a:r>
              <a:rPr lang="en-US" b="1" dirty="0" err="1" smtClean="0"/>
              <a:t>Psoriasiform</a:t>
            </a:r>
            <a:r>
              <a:rPr lang="en-US" b="1" dirty="0" smtClean="0"/>
              <a:t> drug eruption associated with </a:t>
            </a:r>
            <a:r>
              <a:rPr lang="en-US" b="1" dirty="0" err="1" smtClean="0"/>
              <a:t>metformin</a:t>
            </a:r>
            <a:r>
              <a:rPr lang="en-US" b="1" dirty="0" smtClean="0"/>
              <a:t> hydrochloride:</a:t>
            </a:r>
            <a:endParaRPr lang="ar-SY" dirty="0"/>
          </a:p>
        </p:txBody>
      </p:sp>
      <p:sp>
        <p:nvSpPr>
          <p:cNvPr id="3" name="Content Placeholder 2"/>
          <p:cNvSpPr>
            <a:spLocks noGrp="1"/>
          </p:cNvSpPr>
          <p:nvPr>
            <p:ph sz="quarter" idx="1"/>
          </p:nvPr>
        </p:nvSpPr>
        <p:spPr>
          <a:xfrm>
            <a:off x="457200" y="4214818"/>
            <a:ext cx="8229600" cy="1911345"/>
          </a:xfrm>
        </p:spPr>
        <p:txBody>
          <a:bodyPr/>
          <a:lstStyle/>
          <a:p>
            <a:endParaRPr lang="ar-SY" dirty="0"/>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Case report.</a:t>
            </a:r>
            <a:endParaRPr lang="ar-SY" dirty="0"/>
          </a:p>
        </p:txBody>
      </p:sp>
      <p:sp>
        <p:nvSpPr>
          <p:cNvPr id="3" name="Content Placeholder 2"/>
          <p:cNvSpPr>
            <a:spLocks noGrp="1"/>
          </p:cNvSpPr>
          <p:nvPr>
            <p:ph sz="quarter" idx="1"/>
          </p:nvPr>
        </p:nvSpPr>
        <p:spPr/>
        <p:txBody>
          <a:bodyPr>
            <a:normAutofit/>
          </a:bodyPr>
          <a:lstStyle/>
          <a:p>
            <a:pPr algn="l">
              <a:buNone/>
            </a:pPr>
            <a:r>
              <a:rPr lang="en-US" dirty="0" smtClean="0"/>
              <a:t>An 18 year-old-woman presented with a 1-week history of </a:t>
            </a:r>
            <a:r>
              <a:rPr lang="en-US" b="1" dirty="0" smtClean="0"/>
              <a:t>a </a:t>
            </a:r>
            <a:r>
              <a:rPr lang="en-US" b="1" dirty="0" err="1" smtClean="0">
                <a:solidFill>
                  <a:schemeClr val="accent2">
                    <a:lumMod val="60000"/>
                    <a:lumOff val="40000"/>
                  </a:schemeClr>
                </a:solidFill>
              </a:rPr>
              <a:t>psoriasiform</a:t>
            </a:r>
            <a:r>
              <a:rPr lang="en-US" b="1" dirty="0" smtClean="0">
                <a:solidFill>
                  <a:schemeClr val="accent2">
                    <a:lumMod val="60000"/>
                    <a:lumOff val="40000"/>
                  </a:schemeClr>
                </a:solidFill>
              </a:rPr>
              <a:t> eruption on her limbs and trunk </a:t>
            </a:r>
            <a:r>
              <a:rPr lang="en-US" dirty="0" smtClean="0"/>
              <a:t>that began 1 week after starting </a:t>
            </a:r>
            <a:r>
              <a:rPr lang="en-US" b="1" dirty="0" err="1" smtClean="0"/>
              <a:t>metformin</a:t>
            </a:r>
            <a:r>
              <a:rPr lang="en-US" b="1" dirty="0" smtClean="0"/>
              <a:t> hydrochloride</a:t>
            </a:r>
            <a:r>
              <a:rPr lang="en-US" dirty="0" smtClean="0"/>
              <a:t>. She had taken no other medications. She had no personal or family history of psoriasis. The lesions disappeared within 5 weeks after discontinuation of the drug. In the 4 months following the cessation of </a:t>
            </a:r>
            <a:r>
              <a:rPr lang="en-US" dirty="0" err="1" smtClean="0"/>
              <a:t>metformin</a:t>
            </a:r>
            <a:r>
              <a:rPr lang="en-US" dirty="0" smtClean="0"/>
              <a:t> hydrochloride, no relapse was observed, but </a:t>
            </a:r>
            <a:r>
              <a:rPr lang="en-US" dirty="0" err="1" smtClean="0"/>
              <a:t>rechallenge</a:t>
            </a:r>
            <a:r>
              <a:rPr lang="en-US" dirty="0" smtClean="0"/>
              <a:t> with oral </a:t>
            </a:r>
            <a:r>
              <a:rPr lang="en-US" dirty="0" err="1" smtClean="0"/>
              <a:t>metformin</a:t>
            </a:r>
            <a:r>
              <a:rPr lang="en-US" dirty="0" smtClean="0"/>
              <a:t> again produced the eruption. </a:t>
            </a:r>
            <a:endParaRPr lang="ar-SY"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82660"/>
          </a:xfrm>
        </p:spPr>
        <p:txBody>
          <a:bodyPr>
            <a:normAutofit/>
          </a:bodyPr>
          <a:lstStyle/>
          <a:p>
            <a:pPr algn="ctr"/>
            <a:r>
              <a:rPr lang="ar-SY" sz="4800" b="1" i="1" u="sng" dirty="0" smtClean="0"/>
              <a:t>لماذا الجلد؟؟؟؟؟؟</a:t>
            </a:r>
            <a:endParaRPr lang="ar-SY" sz="4800" b="1" i="1" u="sng" dirty="0"/>
          </a:p>
        </p:txBody>
      </p:sp>
      <p:sp>
        <p:nvSpPr>
          <p:cNvPr id="3" name="Content Placeholder 2"/>
          <p:cNvSpPr>
            <a:spLocks noGrp="1"/>
          </p:cNvSpPr>
          <p:nvPr>
            <p:ph sz="quarter" idx="1"/>
          </p:nvPr>
        </p:nvSpPr>
        <p:spPr>
          <a:xfrm>
            <a:off x="5500694" y="1571612"/>
            <a:ext cx="3500462" cy="4786346"/>
          </a:xfrm>
        </p:spPr>
        <p:txBody>
          <a:bodyPr>
            <a:normAutofit fontScale="92500" lnSpcReduction="10000"/>
          </a:bodyPr>
          <a:lstStyle/>
          <a:p>
            <a:r>
              <a:rPr lang="ar-SY" b="1" dirty="0" smtClean="0"/>
              <a:t>الجلد </a:t>
            </a:r>
            <a:r>
              <a:rPr lang="ar-SY" sz="3200" dirty="0" smtClean="0"/>
              <a:t>- ربما </a:t>
            </a:r>
            <a:r>
              <a:rPr lang="ar-SY" sz="3200" dirty="0" err="1" smtClean="0"/>
              <a:t>بالاساس</a:t>
            </a:r>
            <a:r>
              <a:rPr lang="ar-SY" sz="3200" dirty="0" smtClean="0"/>
              <a:t> بسبب كونه عضوا سطحيا جدا (وبالتالي فان حساسيته للتغيرات في الجلد تكون </a:t>
            </a:r>
            <a:r>
              <a:rPr lang="ar-SY" sz="3200" dirty="0" err="1" smtClean="0"/>
              <a:t>اكثر</a:t>
            </a:r>
            <a:r>
              <a:rPr lang="ar-SY" sz="3200" dirty="0" smtClean="0"/>
              <a:t> بكثير - الغالبية منها ترى بالعين المجردة على النقيض من التغييرات في وظائف </a:t>
            </a:r>
            <a:r>
              <a:rPr lang="ar-SY" sz="3200" dirty="0" err="1" smtClean="0"/>
              <a:t>الاعضاء</a:t>
            </a:r>
            <a:r>
              <a:rPr lang="ar-SY" sz="3200" dirty="0" smtClean="0"/>
              <a:t> الداخلية، والتي عادة ما تتطلب الفحص </a:t>
            </a:r>
            <a:r>
              <a:rPr lang="ar-SY" sz="3200" dirty="0" err="1" smtClean="0"/>
              <a:t>الاكثر</a:t>
            </a:r>
            <a:r>
              <a:rPr lang="ar-SY" sz="3200" dirty="0" smtClean="0"/>
              <a:t> عمقا). </a:t>
            </a:r>
          </a:p>
          <a:p>
            <a:endParaRPr lang="ar-SY" b="1" dirty="0" smtClean="0"/>
          </a:p>
          <a:p>
            <a:endParaRPr lang="ar-SY" dirty="0" smtClean="0"/>
          </a:p>
          <a:p>
            <a:pPr>
              <a:buNone/>
            </a:pPr>
            <a:endParaRPr lang="ar-SY" dirty="0" smtClean="0"/>
          </a:p>
          <a:p>
            <a:endParaRPr lang="ar-SY" dirty="0"/>
          </a:p>
        </p:txBody>
      </p:sp>
      <p:pic>
        <p:nvPicPr>
          <p:cNvPr id="61441" name="Picture 1" descr="C:\Users\DR\Desktop\diabetic\index.jpg"/>
          <p:cNvPicPr>
            <a:picLocks noChangeAspect="1" noChangeArrowheads="1"/>
          </p:cNvPicPr>
          <p:nvPr/>
        </p:nvPicPr>
        <p:blipFill>
          <a:blip r:embed="rId2"/>
          <a:srcRect/>
          <a:stretch>
            <a:fillRect/>
          </a:stretch>
        </p:blipFill>
        <p:spPr bwMode="auto">
          <a:xfrm>
            <a:off x="285720" y="1285860"/>
            <a:ext cx="5286412" cy="5286412"/>
          </a:xfrm>
          <a:prstGeom prst="rect">
            <a:avLst/>
          </a:prstGeom>
          <a:noFill/>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Conclusion</a:t>
            </a:r>
            <a:endParaRPr lang="ar-SY" dirty="0"/>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r>
              <a:rPr lang="en-US" sz="3600" dirty="0" err="1" smtClean="0">
                <a:solidFill>
                  <a:schemeClr val="accent1">
                    <a:lumMod val="75000"/>
                  </a:schemeClr>
                </a:solidFill>
              </a:rPr>
              <a:t>Metformin</a:t>
            </a:r>
            <a:r>
              <a:rPr lang="en-US" sz="3600" dirty="0" smtClean="0">
                <a:solidFill>
                  <a:schemeClr val="accent1">
                    <a:lumMod val="75000"/>
                  </a:schemeClr>
                </a:solidFill>
              </a:rPr>
              <a:t> hydrochloride should be added to the list of drugs that can cause a </a:t>
            </a:r>
            <a:r>
              <a:rPr lang="en-US" sz="3600" dirty="0" err="1" smtClean="0">
                <a:solidFill>
                  <a:schemeClr val="accent1">
                    <a:lumMod val="75000"/>
                  </a:schemeClr>
                </a:solidFill>
              </a:rPr>
              <a:t>psoriasiform</a:t>
            </a:r>
            <a:r>
              <a:rPr lang="en-US" sz="3600" dirty="0" smtClean="0">
                <a:solidFill>
                  <a:schemeClr val="accent1">
                    <a:lumMod val="75000"/>
                  </a:schemeClr>
                </a:solidFill>
              </a:rPr>
              <a:t> eruption</a:t>
            </a:r>
          </a:p>
          <a:p>
            <a:endParaRPr lang="ar-SY" dirty="0">
              <a:solidFill>
                <a:schemeClr val="accent2">
                  <a:lumMod val="60000"/>
                  <a:lumOff val="4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229600" cy="3214710"/>
          </a:xfrm>
        </p:spPr>
        <p:txBody>
          <a:bodyPr>
            <a:normAutofit/>
          </a:bodyPr>
          <a:lstStyle/>
          <a:p>
            <a:pPr algn="ctr"/>
            <a:r>
              <a:rPr lang="en-US" b="1" dirty="0" err="1" smtClean="0"/>
              <a:t>Metformin</a:t>
            </a:r>
            <a:r>
              <a:rPr lang="en-US" b="1" dirty="0" smtClean="0"/>
              <a:t>-Induced Fixed-Drug Eruption Confirmed by Multiple Exposures </a:t>
            </a:r>
            <a:endParaRPr lang="ar-SY" b="1" dirty="0"/>
          </a:p>
        </p:txBody>
      </p:sp>
      <p:sp>
        <p:nvSpPr>
          <p:cNvPr id="3" name="Content Placeholder 2"/>
          <p:cNvSpPr>
            <a:spLocks noGrp="1"/>
          </p:cNvSpPr>
          <p:nvPr>
            <p:ph sz="quarter" idx="1"/>
          </p:nvPr>
        </p:nvSpPr>
        <p:spPr>
          <a:xfrm>
            <a:off x="457200" y="4857760"/>
            <a:ext cx="8229600" cy="1268403"/>
          </a:xfrm>
        </p:spPr>
        <p:txBody>
          <a:bodyPr/>
          <a:lstStyle/>
          <a:p>
            <a:endParaRPr lang="ar-SY"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ar-SY" dirty="0"/>
          </a:p>
        </p:txBody>
      </p:sp>
      <p:sp>
        <p:nvSpPr>
          <p:cNvPr id="3" name="Content Placeholder 2"/>
          <p:cNvSpPr>
            <a:spLocks noGrp="1"/>
          </p:cNvSpPr>
          <p:nvPr>
            <p:ph sz="quarter" idx="1"/>
          </p:nvPr>
        </p:nvSpPr>
        <p:spPr/>
        <p:txBody>
          <a:bodyPr>
            <a:normAutofit/>
          </a:bodyPr>
          <a:lstStyle/>
          <a:p>
            <a:pPr algn="l" rtl="0"/>
            <a:r>
              <a:rPr lang="en-US" dirty="0" smtClean="0"/>
              <a:t>Patient: Female, 56</a:t>
            </a:r>
          </a:p>
          <a:p>
            <a:pPr algn="l" rtl="0"/>
            <a:r>
              <a:rPr lang="en-US" dirty="0" smtClean="0"/>
              <a:t>Final Diagnosis: Fixed-drug eruption</a:t>
            </a:r>
          </a:p>
          <a:p>
            <a:pPr algn="l" rtl="0"/>
            <a:r>
              <a:rPr lang="en-US" dirty="0" smtClean="0"/>
              <a:t>Symptoms: —</a:t>
            </a:r>
          </a:p>
          <a:p>
            <a:pPr algn="l" rtl="0"/>
            <a:r>
              <a:rPr lang="en-US" dirty="0" smtClean="0"/>
              <a:t>Medication: </a:t>
            </a:r>
            <a:r>
              <a:rPr lang="en-US" dirty="0" err="1" smtClean="0"/>
              <a:t>Metformin</a:t>
            </a:r>
            <a:endParaRPr lang="en-US" dirty="0" smtClean="0"/>
          </a:p>
          <a:p>
            <a:pPr algn="l" rtl="0"/>
            <a:r>
              <a:rPr lang="en-US" dirty="0" smtClean="0"/>
              <a:t>Clinical Procedure: Discontinued </a:t>
            </a:r>
            <a:r>
              <a:rPr lang="en-US" dirty="0" err="1" smtClean="0"/>
              <a:t>metformin</a:t>
            </a:r>
            <a:endParaRPr lang="en-US" dirty="0" smtClean="0"/>
          </a:p>
          <a:p>
            <a:pPr algn="l" rtl="0"/>
            <a:r>
              <a:rPr lang="en-US" dirty="0" smtClean="0"/>
              <a:t>Specialty: Family Medicine</a:t>
            </a:r>
          </a:p>
          <a:p>
            <a:pPr>
              <a:buNone/>
            </a:pPr>
            <a:endParaRPr lang="ar-SY"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82660"/>
          </a:xfrm>
        </p:spPr>
        <p:txBody>
          <a:bodyPr/>
          <a:lstStyle/>
          <a:p>
            <a:r>
              <a:rPr lang="en-US" b="1" dirty="0" smtClean="0"/>
              <a:t>Case Report</a:t>
            </a:r>
            <a:endParaRPr lang="ar-SY" dirty="0"/>
          </a:p>
        </p:txBody>
      </p:sp>
      <p:sp>
        <p:nvSpPr>
          <p:cNvPr id="3" name="Content Placeholder 2"/>
          <p:cNvSpPr>
            <a:spLocks noGrp="1"/>
          </p:cNvSpPr>
          <p:nvPr>
            <p:ph sz="quarter" idx="1"/>
          </p:nvPr>
        </p:nvSpPr>
        <p:spPr>
          <a:xfrm>
            <a:off x="914400" y="1714488"/>
            <a:ext cx="7772400" cy="4305312"/>
          </a:xfrm>
        </p:spPr>
        <p:txBody>
          <a:bodyPr>
            <a:normAutofit/>
          </a:bodyPr>
          <a:lstStyle/>
          <a:p>
            <a:pPr algn="l"/>
            <a:r>
              <a:rPr lang="en-US" sz="3600" dirty="0" smtClean="0"/>
              <a:t>We describe a 56-year-old woman who developed a FDE with multiple exposures to </a:t>
            </a:r>
            <a:r>
              <a:rPr lang="en-US" sz="3600" dirty="0" err="1" smtClean="0"/>
              <a:t>metformin</a:t>
            </a:r>
            <a:r>
              <a:rPr lang="en-US" sz="3600" dirty="0" smtClean="0"/>
              <a:t>. Upon each exposure, small, </a:t>
            </a:r>
            <a:r>
              <a:rPr lang="en-US" sz="3600" b="1" dirty="0" smtClean="0">
                <a:solidFill>
                  <a:schemeClr val="accent2">
                    <a:lumMod val="60000"/>
                    <a:lumOff val="40000"/>
                  </a:schemeClr>
                </a:solidFill>
              </a:rPr>
              <a:t>round, erythematic lesions developed on the palms of the hands and soles of the feet</a:t>
            </a:r>
            <a:r>
              <a:rPr lang="en-US" sz="3600" dirty="0" smtClean="0"/>
              <a:t>; these lesions resolved each time after discontinuation of </a:t>
            </a:r>
            <a:r>
              <a:rPr lang="en-US" sz="3600" dirty="0" err="1" smtClean="0"/>
              <a:t>metformin</a:t>
            </a:r>
            <a:r>
              <a:rPr lang="en-US" dirty="0" smtClean="0"/>
              <a:t>.</a:t>
            </a:r>
            <a:endParaRPr lang="ar-SY" dirty="0"/>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11222"/>
          </a:xfrm>
        </p:spPr>
        <p:txBody>
          <a:bodyPr/>
          <a:lstStyle/>
          <a:p>
            <a:r>
              <a:rPr lang="en-US" b="1" dirty="0" smtClean="0"/>
              <a:t>Conclusions</a:t>
            </a:r>
            <a:endParaRPr lang="ar-SY" dirty="0"/>
          </a:p>
        </p:txBody>
      </p:sp>
      <p:sp>
        <p:nvSpPr>
          <p:cNvPr id="3" name="Content Placeholder 2"/>
          <p:cNvSpPr>
            <a:spLocks noGrp="1"/>
          </p:cNvSpPr>
          <p:nvPr>
            <p:ph sz="quarter" idx="1"/>
          </p:nvPr>
        </p:nvSpPr>
        <p:spPr>
          <a:xfrm>
            <a:off x="914400" y="1447800"/>
            <a:ext cx="7772400" cy="4838720"/>
          </a:xfrm>
        </p:spPr>
        <p:txBody>
          <a:bodyPr>
            <a:normAutofit/>
          </a:bodyPr>
          <a:lstStyle/>
          <a:p>
            <a:pPr algn="l" rtl="0"/>
            <a:r>
              <a:rPr lang="en-US" sz="2800" dirty="0" smtClean="0"/>
              <a:t>This report contributes to the limited documented literature on </a:t>
            </a:r>
            <a:r>
              <a:rPr lang="en-US" sz="2800" dirty="0" err="1" smtClean="0"/>
              <a:t>metformin</a:t>
            </a:r>
            <a:r>
              <a:rPr lang="en-US" sz="2800" dirty="0" smtClean="0"/>
              <a:t>-induced FDE.</a:t>
            </a:r>
          </a:p>
          <a:p>
            <a:pPr algn="l" rtl="0"/>
            <a:endParaRPr lang="en-US" sz="2800" dirty="0" smtClean="0"/>
          </a:p>
          <a:p>
            <a:pPr algn="l" rtl="0"/>
            <a:endParaRPr lang="en-US" sz="2800" dirty="0" smtClean="0"/>
          </a:p>
          <a:p>
            <a:pPr algn="l" rtl="0">
              <a:buNone/>
            </a:pPr>
            <a:endParaRPr lang="en-US" dirty="0" smtClean="0"/>
          </a:p>
          <a:p>
            <a:pPr algn="l" rtl="0"/>
            <a:r>
              <a:rPr lang="en-US" sz="3200" b="1" dirty="0" smtClean="0"/>
              <a:t> </a:t>
            </a:r>
            <a:r>
              <a:rPr lang="en-US" sz="3200" b="1" dirty="0" smtClean="0">
                <a:solidFill>
                  <a:schemeClr val="accent1">
                    <a:lumMod val="75000"/>
                  </a:schemeClr>
                </a:solidFill>
              </a:rPr>
              <a:t>Clinicians should be made aware of possible FDEs associated with this commonly used medication</a:t>
            </a:r>
            <a:r>
              <a:rPr lang="en-US" sz="3200" b="1" dirty="0" smtClean="0"/>
              <a:t>.</a:t>
            </a:r>
          </a:p>
          <a:p>
            <a:pPr algn="l" rtl="0"/>
            <a:endParaRPr lang="ar-SY" sz="3200" b="1" dirty="0"/>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53966"/>
          </a:xfrm>
        </p:spPr>
        <p:txBody>
          <a:bodyPr>
            <a:normAutofit fontScale="90000"/>
          </a:bodyPr>
          <a:lstStyle/>
          <a:p>
            <a:endParaRPr lang="ar-SY" dirty="0"/>
          </a:p>
        </p:txBody>
      </p:sp>
      <p:sp>
        <p:nvSpPr>
          <p:cNvPr id="3" name="Content Placeholder 2"/>
          <p:cNvSpPr>
            <a:spLocks noGrp="1"/>
          </p:cNvSpPr>
          <p:nvPr>
            <p:ph sz="quarter" idx="1"/>
          </p:nvPr>
        </p:nvSpPr>
        <p:spPr>
          <a:xfrm>
            <a:off x="571472" y="642918"/>
            <a:ext cx="8115328" cy="5786478"/>
          </a:xfrm>
        </p:spPr>
        <p:txBody>
          <a:bodyPr>
            <a:normAutofit/>
          </a:bodyPr>
          <a:lstStyle/>
          <a:p>
            <a:pPr algn="l"/>
            <a:r>
              <a:rPr lang="en-US" sz="3600" b="1" dirty="0" smtClean="0"/>
              <a:t>Case reports of possible</a:t>
            </a:r>
            <a:r>
              <a:rPr lang="en-US" sz="3600" b="1" dirty="0" smtClean="0">
                <a:solidFill>
                  <a:schemeClr val="accent2">
                    <a:lumMod val="60000"/>
                    <a:lumOff val="40000"/>
                  </a:schemeClr>
                </a:solidFill>
              </a:rPr>
              <a:t> </a:t>
            </a:r>
            <a:r>
              <a:rPr lang="en-US" sz="3600" b="1" dirty="0" smtClean="0"/>
              <a:t>reactions to </a:t>
            </a:r>
            <a:r>
              <a:rPr lang="en-US" sz="3600" b="1" dirty="0" err="1" smtClean="0"/>
              <a:t>metformin</a:t>
            </a:r>
            <a:r>
              <a:rPr lang="en-US" sz="3600" b="1" dirty="0" smtClean="0">
                <a:solidFill>
                  <a:schemeClr val="accent2">
                    <a:lumMod val="60000"/>
                    <a:lumOff val="40000"/>
                  </a:schemeClr>
                </a:solidFill>
              </a:rPr>
              <a:t> include</a:t>
            </a:r>
          </a:p>
          <a:p>
            <a:r>
              <a:rPr lang="en-US" sz="3600" b="1" dirty="0" smtClean="0">
                <a:solidFill>
                  <a:schemeClr val="accent2">
                    <a:lumMod val="60000"/>
                    <a:lumOff val="40000"/>
                  </a:schemeClr>
                </a:solidFill>
              </a:rPr>
              <a:t> </a:t>
            </a:r>
            <a:r>
              <a:rPr lang="en-US" sz="3600" b="1" dirty="0" err="1" smtClean="0">
                <a:solidFill>
                  <a:schemeClr val="accent2">
                    <a:lumMod val="60000"/>
                    <a:lumOff val="40000"/>
                  </a:schemeClr>
                </a:solidFill>
              </a:rPr>
              <a:t>erythema</a:t>
            </a:r>
            <a:r>
              <a:rPr lang="en-US" sz="3600" b="1" dirty="0" smtClean="0">
                <a:solidFill>
                  <a:schemeClr val="accent2">
                    <a:lumMod val="60000"/>
                    <a:lumOff val="40000"/>
                  </a:schemeClr>
                </a:solidFill>
              </a:rPr>
              <a:t> </a:t>
            </a:r>
            <a:r>
              <a:rPr lang="en-US" sz="3600" b="1" dirty="0" err="1" smtClean="0">
                <a:solidFill>
                  <a:schemeClr val="accent2">
                    <a:lumMod val="60000"/>
                    <a:lumOff val="40000"/>
                  </a:schemeClr>
                </a:solidFill>
              </a:rPr>
              <a:t>multiforme</a:t>
            </a:r>
            <a:endParaRPr lang="en-US" sz="3600" b="1" dirty="0" smtClean="0">
              <a:solidFill>
                <a:schemeClr val="accent2">
                  <a:lumMod val="60000"/>
                  <a:lumOff val="40000"/>
                </a:schemeClr>
              </a:solidFill>
            </a:endParaRPr>
          </a:p>
          <a:p>
            <a:r>
              <a:rPr lang="en-US" sz="3600" b="1" dirty="0" smtClean="0">
                <a:solidFill>
                  <a:schemeClr val="accent2">
                    <a:lumMod val="60000"/>
                    <a:lumOff val="40000"/>
                  </a:schemeClr>
                </a:solidFill>
              </a:rPr>
              <a:t> lichen </a:t>
            </a:r>
            <a:r>
              <a:rPr lang="en-US" sz="3600" b="1" dirty="0" err="1" smtClean="0">
                <a:solidFill>
                  <a:schemeClr val="accent2">
                    <a:lumMod val="60000"/>
                    <a:lumOff val="40000"/>
                  </a:schemeClr>
                </a:solidFill>
              </a:rPr>
              <a:t>planus</a:t>
            </a:r>
            <a:endParaRPr lang="en-US" sz="3600" b="1" dirty="0" smtClean="0">
              <a:solidFill>
                <a:schemeClr val="accent2">
                  <a:lumMod val="60000"/>
                  <a:lumOff val="40000"/>
                </a:schemeClr>
              </a:solidFill>
            </a:endParaRPr>
          </a:p>
          <a:p>
            <a:r>
              <a:rPr lang="en-US" sz="3600" b="1" dirty="0" smtClean="0">
                <a:solidFill>
                  <a:schemeClr val="accent2">
                    <a:lumMod val="60000"/>
                    <a:lumOff val="40000"/>
                  </a:schemeClr>
                </a:solidFill>
              </a:rPr>
              <a:t> </a:t>
            </a:r>
            <a:r>
              <a:rPr lang="en-US" sz="3600" b="1" dirty="0" err="1" smtClean="0">
                <a:solidFill>
                  <a:schemeClr val="accent2">
                    <a:lumMod val="60000"/>
                    <a:lumOff val="40000"/>
                  </a:schemeClr>
                </a:solidFill>
              </a:rPr>
              <a:t>rosacea</a:t>
            </a:r>
            <a:endParaRPr lang="en-US" sz="3600" b="1" dirty="0" smtClean="0">
              <a:solidFill>
                <a:schemeClr val="accent2">
                  <a:lumMod val="60000"/>
                  <a:lumOff val="40000"/>
                </a:schemeClr>
              </a:solidFill>
            </a:endParaRPr>
          </a:p>
          <a:p>
            <a:r>
              <a:rPr lang="en-US" sz="3600" b="1" dirty="0" smtClean="0">
                <a:solidFill>
                  <a:schemeClr val="accent2">
                    <a:lumMod val="60000"/>
                    <a:lumOff val="40000"/>
                  </a:schemeClr>
                </a:solidFill>
              </a:rPr>
              <a:t> and </a:t>
            </a:r>
            <a:r>
              <a:rPr lang="en-US" sz="3600" b="1" dirty="0" err="1" smtClean="0">
                <a:solidFill>
                  <a:schemeClr val="accent2">
                    <a:lumMod val="60000"/>
                    <a:lumOff val="40000"/>
                  </a:schemeClr>
                </a:solidFill>
              </a:rPr>
              <a:t>pseudoporphyria</a:t>
            </a:r>
            <a:endParaRPr lang="en-US" sz="3600" b="1" dirty="0" smtClean="0">
              <a:solidFill>
                <a:schemeClr val="accent2">
                  <a:lumMod val="60000"/>
                  <a:lumOff val="40000"/>
                </a:schemeClr>
              </a:solidFill>
            </a:endParaRPr>
          </a:p>
          <a:p>
            <a:r>
              <a:rPr lang="en-US" sz="3600" b="1" dirty="0" smtClean="0">
                <a:solidFill>
                  <a:schemeClr val="accent2">
                    <a:lumMod val="60000"/>
                    <a:lumOff val="40000"/>
                  </a:schemeClr>
                </a:solidFill>
              </a:rPr>
              <a:t> [</a:t>
            </a:r>
            <a:r>
              <a:rPr lang="en-US" sz="3600" b="1" dirty="0" smtClean="0">
                <a:solidFill>
                  <a:schemeClr val="accent2">
                    <a:lumMod val="60000"/>
                    <a:lumOff val="40000"/>
                  </a:schemeClr>
                </a:solidFill>
                <a:hlinkClick r:id="" action="ppaction://hlinkfile"/>
              </a:rPr>
              <a:t>3</a:t>
            </a:r>
            <a:r>
              <a:rPr lang="en-US" sz="3600" b="1" dirty="0" smtClean="0">
                <a:solidFill>
                  <a:schemeClr val="accent2">
                    <a:lumMod val="60000"/>
                    <a:lumOff val="40000"/>
                  </a:schemeClr>
                </a:solidFill>
              </a:rPr>
              <a:t>–</a:t>
            </a:r>
            <a:r>
              <a:rPr lang="en-US" sz="3600" b="1" dirty="0" smtClean="0">
                <a:solidFill>
                  <a:schemeClr val="accent2">
                    <a:lumMod val="60000"/>
                    <a:lumOff val="40000"/>
                  </a:schemeClr>
                </a:solidFill>
                <a:hlinkClick r:id="" action="ppaction://hlinkfile"/>
              </a:rPr>
              <a:t>6</a:t>
            </a:r>
            <a:r>
              <a:rPr lang="en-US" sz="3600" b="1" dirty="0" smtClean="0">
                <a:solidFill>
                  <a:schemeClr val="accent2">
                    <a:lumMod val="60000"/>
                    <a:lumOff val="40000"/>
                  </a:schemeClr>
                </a:solidFill>
              </a:rPr>
              <a:t>]</a:t>
            </a:r>
            <a:r>
              <a:rPr lang="en-US" sz="3600" dirty="0" smtClean="0">
                <a:solidFill>
                  <a:schemeClr val="accent2">
                    <a:lumMod val="60000"/>
                    <a:lumOff val="40000"/>
                  </a:schemeClr>
                </a:solidFill>
              </a:rPr>
              <a:t> </a:t>
            </a:r>
            <a:r>
              <a:rPr lang="en-US" sz="3600" b="1" dirty="0" smtClean="0"/>
              <a:t>The 2nd most common </a:t>
            </a:r>
            <a:r>
              <a:rPr lang="en-US" sz="3600" b="1" dirty="0" smtClean="0">
                <a:solidFill>
                  <a:schemeClr val="accent2">
                    <a:lumMod val="60000"/>
                    <a:lumOff val="40000"/>
                  </a:schemeClr>
                </a:solidFill>
              </a:rPr>
              <a:t>drug-induced </a:t>
            </a:r>
            <a:r>
              <a:rPr lang="en-US" sz="3600" b="1" dirty="0" err="1" smtClean="0">
                <a:solidFill>
                  <a:schemeClr val="accent2">
                    <a:lumMod val="60000"/>
                    <a:lumOff val="40000"/>
                  </a:schemeClr>
                </a:solidFill>
              </a:rPr>
              <a:t>cutaneous</a:t>
            </a:r>
            <a:r>
              <a:rPr lang="en-US" sz="3600" b="1" dirty="0" smtClean="0">
                <a:solidFill>
                  <a:schemeClr val="accent2">
                    <a:lumMod val="60000"/>
                    <a:lumOff val="40000"/>
                  </a:schemeClr>
                </a:solidFill>
              </a:rPr>
              <a:t> reactions are fixed-drug eruptions (FDEs) </a:t>
            </a:r>
          </a:p>
          <a:p>
            <a:endParaRPr lang="ar-SY" sz="3600" dirty="0">
              <a:solidFill>
                <a:schemeClr val="accent2">
                  <a:lumMod val="60000"/>
                  <a:lumOff val="40000"/>
                </a:schemeClr>
              </a:solidFill>
            </a:endParaRP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82594"/>
          </a:xfrm>
        </p:spPr>
        <p:txBody>
          <a:bodyPr>
            <a:noAutofit/>
          </a:bodyPr>
          <a:lstStyle/>
          <a:p>
            <a:r>
              <a:rPr lang="en-US" sz="3200" b="1" dirty="0" smtClean="0"/>
              <a:t>Any skin rash -------- with Any DM medication</a:t>
            </a:r>
            <a:endParaRPr lang="ar-SY" sz="3200" b="1" dirty="0"/>
          </a:p>
        </p:txBody>
      </p:sp>
      <p:pic>
        <p:nvPicPr>
          <p:cNvPr id="65538" name="Picture 2" descr="G:\images (1).jpg"/>
          <p:cNvPicPr>
            <a:picLocks noGrp="1" noChangeAspect="1" noChangeArrowheads="1"/>
          </p:cNvPicPr>
          <p:nvPr>
            <p:ph sz="quarter" idx="1"/>
          </p:nvPr>
        </p:nvPicPr>
        <p:blipFill>
          <a:blip r:embed="rId2"/>
          <a:srcRect/>
          <a:stretch>
            <a:fillRect/>
          </a:stretch>
        </p:blipFill>
        <p:spPr bwMode="auto">
          <a:xfrm>
            <a:off x="642910" y="857232"/>
            <a:ext cx="8072493" cy="5786478"/>
          </a:xfrm>
          <a:prstGeom prst="rect">
            <a:avLst/>
          </a:prstGeom>
          <a:noFill/>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53966"/>
          </a:xfrm>
        </p:spPr>
        <p:txBody>
          <a:bodyPr>
            <a:normAutofit fontScale="90000"/>
          </a:bodyPr>
          <a:lstStyle/>
          <a:p>
            <a:endParaRPr lang="ar-SY" dirty="0"/>
          </a:p>
        </p:txBody>
      </p:sp>
      <p:pic>
        <p:nvPicPr>
          <p:cNvPr id="66562" name="Picture 2" descr="G:\thank_you_inscription_02_hd_pictures_170886.jpg"/>
          <p:cNvPicPr>
            <a:picLocks noGrp="1" noChangeAspect="1" noChangeArrowheads="1"/>
          </p:cNvPicPr>
          <p:nvPr>
            <p:ph sz="quarter" idx="1"/>
          </p:nvPr>
        </p:nvPicPr>
        <p:blipFill>
          <a:blip r:embed="rId2"/>
          <a:srcRect/>
          <a:stretch>
            <a:fillRect/>
          </a:stretch>
        </p:blipFill>
        <p:spPr bwMode="auto">
          <a:xfrm>
            <a:off x="285720" y="285728"/>
            <a:ext cx="8572560" cy="6215106"/>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28"/>
          </a:xfrm>
        </p:spPr>
        <p:txBody>
          <a:bodyPr>
            <a:normAutofit fontScale="90000"/>
          </a:bodyPr>
          <a:lstStyle/>
          <a:p>
            <a:endParaRPr lang="ar-SY" dirty="0"/>
          </a:p>
        </p:txBody>
      </p:sp>
      <p:sp>
        <p:nvSpPr>
          <p:cNvPr id="3" name="Content Placeholder 2"/>
          <p:cNvSpPr>
            <a:spLocks noGrp="1"/>
          </p:cNvSpPr>
          <p:nvPr>
            <p:ph sz="quarter" idx="1"/>
          </p:nvPr>
        </p:nvSpPr>
        <p:spPr>
          <a:xfrm>
            <a:off x="457200" y="428604"/>
            <a:ext cx="8229600" cy="6429396"/>
          </a:xfrm>
        </p:spPr>
        <p:txBody>
          <a:bodyPr>
            <a:normAutofit/>
          </a:bodyPr>
          <a:lstStyle/>
          <a:p>
            <a:endParaRPr lang="ar-SY" b="1" dirty="0" smtClean="0"/>
          </a:p>
          <a:p>
            <a:r>
              <a:rPr lang="ar-SY" sz="3200" b="1" dirty="0" err="1" smtClean="0"/>
              <a:t>الاثار</a:t>
            </a:r>
            <a:r>
              <a:rPr lang="ar-SY" sz="3200" b="1" dirty="0" smtClean="0"/>
              <a:t> الجانبية في الجلد هي خفيفة جدا،ولكنها قد تكون مربكة للمريض والطبيب</a:t>
            </a:r>
            <a:r>
              <a:rPr lang="ar-SY" b="1" dirty="0" smtClean="0"/>
              <a:t>.............. </a:t>
            </a:r>
          </a:p>
          <a:p>
            <a:endParaRPr lang="ar-SY" b="1" dirty="0" smtClean="0"/>
          </a:p>
          <a:p>
            <a:endParaRPr lang="ar-SY" b="1" dirty="0" smtClean="0"/>
          </a:p>
          <a:p>
            <a:endParaRPr lang="ar-SY" b="1" dirty="0" smtClean="0"/>
          </a:p>
          <a:p>
            <a:endParaRPr lang="ar-SY" b="1" dirty="0" smtClean="0"/>
          </a:p>
          <a:p>
            <a:r>
              <a:rPr lang="ar-SY" dirty="0" smtClean="0"/>
              <a:t>ومع ذلك، في حالات </a:t>
            </a:r>
            <a:r>
              <a:rPr lang="ar-SY" dirty="0" err="1" smtClean="0"/>
              <a:t>اكثر</a:t>
            </a:r>
            <a:r>
              <a:rPr lang="ar-SY" dirty="0" smtClean="0"/>
              <a:t> ندرة فان </a:t>
            </a:r>
            <a:r>
              <a:rPr lang="ar-SY" b="1" dirty="0" err="1" smtClean="0"/>
              <a:t>الاثار</a:t>
            </a:r>
            <a:r>
              <a:rPr lang="ar-SY" b="1" dirty="0" smtClean="0"/>
              <a:t> الجانبية التي تؤثر على الجلد يمكن </a:t>
            </a:r>
            <a:r>
              <a:rPr lang="ar-SY" b="1" dirty="0" err="1" smtClean="0"/>
              <a:t>ان</a:t>
            </a:r>
            <a:r>
              <a:rPr lang="ar-SY" b="1" dirty="0" smtClean="0"/>
              <a:t> تكون مهددة للحياة. </a:t>
            </a:r>
            <a:r>
              <a:rPr lang="ar-SY" dirty="0" smtClean="0"/>
              <a:t>عندما يكون هناك ضرر في كل طبقات الجلد، وحروق على نطاق واسع.</a:t>
            </a:r>
          </a:p>
          <a:p>
            <a:pPr>
              <a:buNone/>
            </a:pPr>
            <a:r>
              <a:rPr lang="ar-SY" dirty="0" smtClean="0"/>
              <a:t> </a:t>
            </a:r>
          </a:p>
          <a:p>
            <a:endParaRPr lang="ar-SY"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428604"/>
            <a:ext cx="7772400" cy="1143008"/>
          </a:xfrm>
        </p:spPr>
        <p:txBody>
          <a:bodyPr>
            <a:normAutofit fontScale="90000"/>
          </a:bodyPr>
          <a:lstStyle/>
          <a:p>
            <a:pPr algn="ctr"/>
            <a:r>
              <a:rPr lang="ar-SY" dirty="0" smtClean="0"/>
              <a:t/>
            </a:r>
            <a:br>
              <a:rPr lang="ar-SY" dirty="0" smtClean="0"/>
            </a:br>
            <a:r>
              <a:rPr lang="ar-SY" b="1" u="sng" dirty="0" smtClean="0"/>
              <a:t> التعامل مع </a:t>
            </a:r>
            <a:r>
              <a:rPr lang="ar-SY" b="1" u="sng" dirty="0" err="1" smtClean="0"/>
              <a:t>الاثار</a:t>
            </a:r>
            <a:r>
              <a:rPr lang="ar-SY" b="1" u="sng" dirty="0" smtClean="0"/>
              <a:t> الجانبية </a:t>
            </a:r>
            <a:r>
              <a:rPr lang="ar-SY" b="1" u="sng" dirty="0" err="1" smtClean="0"/>
              <a:t>وتاثير</a:t>
            </a:r>
            <a:r>
              <a:rPr lang="ar-SY" b="1" u="sng" dirty="0" smtClean="0"/>
              <a:t> </a:t>
            </a:r>
            <a:r>
              <a:rPr lang="ar-SY" b="1" u="sng" dirty="0" err="1" smtClean="0"/>
              <a:t>الادوية</a:t>
            </a:r>
            <a:r>
              <a:rPr lang="ar-SY" b="1" dirty="0" smtClean="0"/>
              <a:t>؟</a:t>
            </a:r>
            <a:endParaRPr lang="ar-SY" dirty="0"/>
          </a:p>
        </p:txBody>
      </p:sp>
      <p:sp>
        <p:nvSpPr>
          <p:cNvPr id="3" name="Content Placeholder 2"/>
          <p:cNvSpPr>
            <a:spLocks noGrp="1"/>
          </p:cNvSpPr>
          <p:nvPr>
            <p:ph sz="quarter" idx="1"/>
          </p:nvPr>
        </p:nvSpPr>
        <p:spPr>
          <a:xfrm>
            <a:off x="3714744" y="1500174"/>
            <a:ext cx="4972056" cy="4929222"/>
          </a:xfrm>
        </p:spPr>
        <p:txBody>
          <a:bodyPr>
            <a:normAutofit lnSpcReduction="10000"/>
          </a:bodyPr>
          <a:lstStyle/>
          <a:p>
            <a:endParaRPr lang="ar-SY" dirty="0" smtClean="0"/>
          </a:p>
          <a:p>
            <a:r>
              <a:rPr lang="ar-SY" dirty="0" smtClean="0"/>
              <a:t>الخطوة </a:t>
            </a:r>
            <a:r>
              <a:rPr lang="ar-SY" dirty="0" err="1" smtClean="0"/>
              <a:t>الاكثر</a:t>
            </a:r>
            <a:r>
              <a:rPr lang="ar-SY" dirty="0" smtClean="0"/>
              <a:t> </a:t>
            </a:r>
            <a:r>
              <a:rPr lang="ar-SY" dirty="0" err="1" smtClean="0"/>
              <a:t>اهمية</a:t>
            </a:r>
            <a:r>
              <a:rPr lang="ar-SY" dirty="0" smtClean="0"/>
              <a:t> </a:t>
            </a:r>
            <a:r>
              <a:rPr lang="ar-SY" sz="2800" b="1" dirty="0" smtClean="0"/>
              <a:t>توثيق العلاج الدوائي </a:t>
            </a:r>
            <a:r>
              <a:rPr lang="ar-SY" dirty="0" smtClean="0"/>
              <a:t>(المقرر والحاد)، وخاصة التغييرات فيه</a:t>
            </a:r>
          </a:p>
          <a:p>
            <a:pPr>
              <a:buNone/>
            </a:pPr>
            <a:endParaRPr lang="ar-SY" dirty="0" smtClean="0"/>
          </a:p>
          <a:p>
            <a:r>
              <a:rPr lang="ar-SY" b="1" dirty="0" smtClean="0"/>
              <a:t>القصة </a:t>
            </a:r>
            <a:r>
              <a:rPr lang="ar-SY" b="1" dirty="0" err="1" smtClean="0"/>
              <a:t>و</a:t>
            </a:r>
            <a:r>
              <a:rPr lang="ar-SY" b="1" dirty="0" smtClean="0"/>
              <a:t> تشخيص السبب</a:t>
            </a:r>
            <a:r>
              <a:rPr lang="ar-SY" dirty="0" smtClean="0"/>
              <a:t>: </a:t>
            </a:r>
            <a:r>
              <a:rPr lang="ar-SY" dirty="0" err="1" smtClean="0"/>
              <a:t>اذا</a:t>
            </a:r>
            <a:r>
              <a:rPr lang="ar-SY" dirty="0" smtClean="0"/>
              <a:t> </a:t>
            </a:r>
            <a:r>
              <a:rPr lang="ar-SY" dirty="0" err="1" smtClean="0"/>
              <a:t>بدات</a:t>
            </a:r>
            <a:r>
              <a:rPr lang="ar-SY" dirty="0" smtClean="0"/>
              <a:t> </a:t>
            </a:r>
            <a:r>
              <a:rPr lang="ar-SY" dirty="0" err="1" smtClean="0"/>
              <a:t>الاعراض</a:t>
            </a:r>
            <a:r>
              <a:rPr lang="ar-SY" dirty="0" smtClean="0"/>
              <a:t> بعد وقت قصير من التغييرات في العلاج الدوائي فان المهمة تكون سهلة. ومع ذلك، فان المرضى غالبا ما </a:t>
            </a:r>
            <a:r>
              <a:rPr lang="ar-SY" dirty="0" err="1" smtClean="0"/>
              <a:t>ياخذون</a:t>
            </a:r>
            <a:r>
              <a:rPr lang="ar-SY" dirty="0" smtClean="0"/>
              <a:t> العديد من </a:t>
            </a:r>
            <a:r>
              <a:rPr lang="ar-SY" dirty="0" err="1" smtClean="0"/>
              <a:t>الادوية</a:t>
            </a:r>
            <a:r>
              <a:rPr lang="ar-SY" dirty="0" smtClean="0"/>
              <a:t>، </a:t>
            </a:r>
            <a:r>
              <a:rPr lang="ar-SY" dirty="0" err="1" smtClean="0"/>
              <a:t>والاثار</a:t>
            </a:r>
            <a:r>
              <a:rPr lang="ar-SY" dirty="0" smtClean="0"/>
              <a:t> الجانبية يمكن </a:t>
            </a:r>
            <a:r>
              <a:rPr lang="ar-SY" dirty="0" err="1" smtClean="0"/>
              <a:t>ان</a:t>
            </a:r>
            <a:r>
              <a:rPr lang="ar-SY" dirty="0" smtClean="0"/>
              <a:t> تحدث بعد عدة </a:t>
            </a:r>
            <a:r>
              <a:rPr lang="ar-SY" dirty="0" err="1" smtClean="0"/>
              <a:t>اشهر</a:t>
            </a:r>
            <a:r>
              <a:rPr lang="ar-SY" dirty="0" smtClean="0"/>
              <a:t>، وفي حالات نادرة حتى سنوات، بعد البدء في اخذ الدواء</a:t>
            </a:r>
          </a:p>
          <a:p>
            <a:endParaRPr lang="ar-SY" dirty="0" smtClean="0"/>
          </a:p>
          <a:p>
            <a:endParaRPr lang="ar-SY" dirty="0"/>
          </a:p>
        </p:txBody>
      </p:sp>
      <p:pic>
        <p:nvPicPr>
          <p:cNvPr id="59393" name="Picture 1" descr="G:\doctor_taking_notes_from_patient_300_wm.jpg"/>
          <p:cNvPicPr>
            <a:picLocks noChangeAspect="1" noChangeArrowheads="1"/>
          </p:cNvPicPr>
          <p:nvPr/>
        </p:nvPicPr>
        <p:blipFill>
          <a:blip r:embed="rId2"/>
          <a:srcRect/>
          <a:stretch>
            <a:fillRect/>
          </a:stretch>
        </p:blipFill>
        <p:spPr bwMode="auto">
          <a:xfrm>
            <a:off x="128920" y="1000108"/>
            <a:ext cx="3395295" cy="5643602"/>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5404"/>
          </a:xfrm>
        </p:spPr>
        <p:txBody>
          <a:bodyPr>
            <a:normAutofit fontScale="90000"/>
          </a:bodyPr>
          <a:lstStyle/>
          <a:p>
            <a:endParaRPr lang="ar-SY" dirty="0"/>
          </a:p>
        </p:txBody>
      </p:sp>
      <p:sp>
        <p:nvSpPr>
          <p:cNvPr id="3" name="Content Placeholder 2"/>
          <p:cNvSpPr>
            <a:spLocks noGrp="1"/>
          </p:cNvSpPr>
          <p:nvPr>
            <p:ph sz="quarter" idx="1"/>
          </p:nvPr>
        </p:nvSpPr>
        <p:spPr>
          <a:xfrm>
            <a:off x="457200" y="785794"/>
            <a:ext cx="8229600" cy="5572164"/>
          </a:xfrm>
        </p:spPr>
        <p:txBody>
          <a:bodyPr>
            <a:normAutofit/>
          </a:bodyPr>
          <a:lstStyle/>
          <a:p>
            <a:r>
              <a:rPr lang="ar-SY" dirty="0" smtClean="0"/>
              <a:t> في هذه الحالات هناك عدد من الاختبارات </a:t>
            </a:r>
            <a:r>
              <a:rPr lang="ar-SY" dirty="0" err="1" smtClean="0"/>
              <a:t>الاضافية</a:t>
            </a:r>
            <a:r>
              <a:rPr lang="ar-SY" dirty="0" smtClean="0"/>
              <a:t> التي يمكن </a:t>
            </a:r>
            <a:r>
              <a:rPr lang="ar-SY" dirty="0" err="1" smtClean="0"/>
              <a:t>ان</a:t>
            </a:r>
            <a:r>
              <a:rPr lang="ar-SY" dirty="0" smtClean="0"/>
              <a:t> تساعد في تحديد مصدر المشكلة. اختبارات الحساسية </a:t>
            </a:r>
            <a:r>
              <a:rPr lang="ar-SY" b="1" dirty="0" smtClean="0"/>
              <a:t>(مثل </a:t>
            </a:r>
            <a:r>
              <a:rPr lang="ar-SY" b="1" dirty="0" smtClean="0">
                <a:solidFill>
                  <a:schemeClr val="accent2">
                    <a:lumMod val="60000"/>
                    <a:lumOff val="40000"/>
                  </a:schemeClr>
                </a:solidFill>
                <a:hlinkClick r:id="rId2" tooltip="تعرفوا على طريقة اجراء اختبار حساسية الجلد"/>
              </a:rPr>
              <a:t>اختبار حساسية الجلد</a:t>
            </a:r>
            <a:r>
              <a:rPr lang="ar-SY" b="1" dirty="0" smtClean="0"/>
              <a:t>)، </a:t>
            </a:r>
            <a:r>
              <a:rPr lang="ar-SY" dirty="0" smtClean="0"/>
              <a:t>اختبارات الدم العامة </a:t>
            </a:r>
            <a:r>
              <a:rPr lang="ar-SY" dirty="0" err="1" smtClean="0"/>
              <a:t>واحيانا</a:t>
            </a:r>
            <a:r>
              <a:rPr lang="ar-SY" dirty="0" smtClean="0"/>
              <a:t> التصوير </a:t>
            </a:r>
            <a:r>
              <a:rPr lang="ar-SY" dirty="0" err="1" smtClean="0"/>
              <a:t>ايضا</a:t>
            </a:r>
            <a:r>
              <a:rPr lang="ar-SY" dirty="0" smtClean="0"/>
              <a:t>– جميعها تجرى وفقا لتقدير الطبيب</a:t>
            </a:r>
          </a:p>
          <a:p>
            <a:endParaRPr lang="ar-SY" dirty="0" smtClean="0"/>
          </a:p>
          <a:p>
            <a:r>
              <a:rPr lang="ar-SY" dirty="0" err="1" smtClean="0"/>
              <a:t>لايكون</a:t>
            </a:r>
            <a:r>
              <a:rPr lang="ar-SY" dirty="0" smtClean="0"/>
              <a:t> العلاج دائما بوقف الدواء، وفي كل الحالات لا ينبغي وقف الدواء دون استشارة الطبيب المختص - </a:t>
            </a:r>
            <a:r>
              <a:rPr lang="ar-SY" dirty="0" err="1" smtClean="0"/>
              <a:t>الاثار</a:t>
            </a:r>
            <a:r>
              <a:rPr lang="ar-SY" dirty="0" smtClean="0"/>
              <a:t> الجانبية يمكن </a:t>
            </a:r>
            <a:r>
              <a:rPr lang="ar-SY" dirty="0" err="1" smtClean="0"/>
              <a:t>ان</a:t>
            </a:r>
            <a:r>
              <a:rPr lang="ar-SY" dirty="0" smtClean="0"/>
              <a:t> تزداد سوءا عند وقف تناول </a:t>
            </a:r>
            <a:r>
              <a:rPr lang="ar-SY" dirty="0" err="1" smtClean="0"/>
              <a:t>الادوية</a:t>
            </a:r>
            <a:r>
              <a:rPr lang="ar-SY" dirty="0" smtClean="0"/>
              <a:t>.</a:t>
            </a:r>
          </a:p>
          <a:p>
            <a:pPr>
              <a:buNone/>
            </a:pPr>
            <a:r>
              <a:rPr lang="ar-SY" dirty="0" smtClean="0"/>
              <a:t> </a:t>
            </a:r>
          </a:p>
          <a:p>
            <a:pPr>
              <a:buNone/>
            </a:pPr>
            <a:endParaRPr lang="ar-SY" dirty="0" smtClean="0"/>
          </a:p>
          <a:p>
            <a:r>
              <a:rPr lang="ar-SY" dirty="0" smtClean="0"/>
              <a:t>عادة </a:t>
            </a:r>
            <a:r>
              <a:rPr lang="ar-SY" dirty="0" err="1" smtClean="0"/>
              <a:t>ايضا</a:t>
            </a:r>
            <a:r>
              <a:rPr lang="ar-SY" dirty="0" smtClean="0"/>
              <a:t>  ودون التشخيص </a:t>
            </a:r>
            <a:r>
              <a:rPr lang="ar-SY" dirty="0" err="1" smtClean="0"/>
              <a:t>الاكيد</a:t>
            </a:r>
            <a:r>
              <a:rPr lang="ar-SY" dirty="0" smtClean="0"/>
              <a:t>، من المقبول تبديل الدواء الجديد </a:t>
            </a:r>
            <a:r>
              <a:rPr lang="ar-SY" dirty="0" err="1" smtClean="0"/>
              <a:t>و</a:t>
            </a:r>
            <a:r>
              <a:rPr lang="ar-SY" dirty="0" smtClean="0"/>
              <a:t> / </a:t>
            </a:r>
            <a:r>
              <a:rPr lang="ar-SY" dirty="0" err="1" smtClean="0"/>
              <a:t>او</a:t>
            </a:r>
            <a:r>
              <a:rPr lang="ar-SY" dirty="0" smtClean="0"/>
              <a:t> تعديل الجرعة.</a:t>
            </a:r>
          </a:p>
          <a:p>
            <a:endParaRPr lang="ar-SY" dirty="0" smtClean="0"/>
          </a:p>
          <a:p>
            <a:endParaRPr lang="ar-SY" dirty="0" smtClean="0"/>
          </a:p>
          <a:p>
            <a:endParaRPr lang="ar-SY" dirty="0" smtClean="0"/>
          </a:p>
          <a:p>
            <a:endParaRPr lang="ar-SY" dirty="0" smtClean="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7772400" cy="1000132"/>
          </a:xfrm>
        </p:spPr>
        <p:txBody>
          <a:bodyPr/>
          <a:lstStyle/>
          <a:p>
            <a:pPr algn="ctr"/>
            <a:r>
              <a:rPr lang="en-US" b="1" i="1" u="sng" dirty="0" smtClean="0"/>
              <a:t>Insulin  A/E</a:t>
            </a:r>
            <a:endParaRPr lang="ar-SY" b="1" i="1" u="sng" dirty="0"/>
          </a:p>
        </p:txBody>
      </p:sp>
      <p:sp>
        <p:nvSpPr>
          <p:cNvPr id="3" name="Content Placeholder 2"/>
          <p:cNvSpPr>
            <a:spLocks noGrp="1"/>
          </p:cNvSpPr>
          <p:nvPr>
            <p:ph sz="quarter" idx="1"/>
          </p:nvPr>
        </p:nvSpPr>
        <p:spPr>
          <a:xfrm>
            <a:off x="3143240" y="1285860"/>
            <a:ext cx="5543560" cy="5072098"/>
          </a:xfrm>
        </p:spPr>
        <p:txBody>
          <a:bodyPr>
            <a:normAutofit fontScale="92500" lnSpcReduction="20000"/>
          </a:bodyPr>
          <a:lstStyle/>
          <a:p>
            <a:pPr algn="l" rtl="0"/>
            <a:r>
              <a:rPr lang="en-US" altLang="en-US" sz="2400" b="1" dirty="0" smtClean="0">
                <a:solidFill>
                  <a:schemeClr val="accent2">
                    <a:lumMod val="60000"/>
                    <a:lumOff val="40000"/>
                  </a:schemeClr>
                </a:solidFill>
              </a:rPr>
              <a:t>Immediate</a:t>
            </a:r>
          </a:p>
          <a:p>
            <a:pPr lvl="1" algn="l" rtl="0"/>
            <a:r>
              <a:rPr lang="en-US" altLang="en-US" dirty="0" smtClean="0"/>
              <a:t>Localized/ </a:t>
            </a:r>
            <a:r>
              <a:rPr lang="en-US" altLang="en-US" dirty="0" err="1" smtClean="0"/>
              <a:t>Generalised</a:t>
            </a:r>
            <a:r>
              <a:rPr lang="en-US" altLang="en-US" dirty="0" smtClean="0"/>
              <a:t> </a:t>
            </a:r>
            <a:r>
              <a:rPr lang="en-US" altLang="en-US" dirty="0" err="1" smtClean="0"/>
              <a:t>erythema</a:t>
            </a:r>
            <a:r>
              <a:rPr lang="en-US" altLang="en-US" dirty="0" smtClean="0"/>
              <a:t>, </a:t>
            </a:r>
            <a:r>
              <a:rPr lang="en-US" altLang="en-US" dirty="0" err="1" smtClean="0"/>
              <a:t>urticaria</a:t>
            </a:r>
            <a:r>
              <a:rPr lang="en-US" altLang="en-US" dirty="0" smtClean="0"/>
              <a:t>.</a:t>
            </a:r>
          </a:p>
          <a:p>
            <a:pPr algn="l" rtl="0"/>
            <a:r>
              <a:rPr lang="en-US" altLang="en-US" sz="2400" b="1" dirty="0" smtClean="0">
                <a:solidFill>
                  <a:schemeClr val="accent2">
                    <a:lumMod val="60000"/>
                    <a:lumOff val="40000"/>
                  </a:schemeClr>
                </a:solidFill>
              </a:rPr>
              <a:t>Delayed</a:t>
            </a:r>
          </a:p>
          <a:p>
            <a:pPr lvl="1" algn="l" rtl="0"/>
            <a:r>
              <a:rPr lang="en-US" altLang="en-US" dirty="0" smtClean="0"/>
              <a:t>Itchy nodule 4-24 h after injection</a:t>
            </a:r>
          </a:p>
          <a:p>
            <a:pPr algn="l" rtl="0"/>
            <a:r>
              <a:rPr lang="en-US" altLang="en-US" sz="2400" b="1" dirty="0" err="1" smtClean="0">
                <a:solidFill>
                  <a:schemeClr val="accent2">
                    <a:lumMod val="60000"/>
                    <a:lumOff val="40000"/>
                  </a:schemeClr>
                </a:solidFill>
              </a:rPr>
              <a:t>Lipoatrophy</a:t>
            </a:r>
            <a:endParaRPr lang="en-US" altLang="en-US" sz="2400" b="1" dirty="0" smtClean="0">
              <a:solidFill>
                <a:schemeClr val="accent2">
                  <a:lumMod val="60000"/>
                  <a:lumOff val="40000"/>
                </a:schemeClr>
              </a:solidFill>
            </a:endParaRPr>
          </a:p>
          <a:p>
            <a:pPr lvl="1" algn="l" rtl="0"/>
            <a:r>
              <a:rPr lang="en-US" altLang="en-US" dirty="0" smtClean="0"/>
              <a:t>Circumscribed depressed areas 6-24/12 after starting Rx</a:t>
            </a:r>
          </a:p>
          <a:p>
            <a:pPr lvl="1" algn="l" rtl="0"/>
            <a:r>
              <a:rPr lang="en-US" altLang="en-US" dirty="0" err="1" smtClean="0"/>
              <a:t>lypolytic</a:t>
            </a:r>
            <a:r>
              <a:rPr lang="en-US" altLang="en-US" dirty="0" smtClean="0"/>
              <a:t> component of insulin preparation, immune complex mediated inflammation</a:t>
            </a:r>
          </a:p>
          <a:p>
            <a:pPr lvl="1" algn="l" rtl="0"/>
            <a:r>
              <a:rPr lang="en-US" altLang="en-US" b="1" dirty="0" smtClean="0"/>
              <a:t>Less common with purified recombinant human </a:t>
            </a:r>
            <a:r>
              <a:rPr lang="en-US" altLang="en-US" b="1" dirty="0" err="1" smtClean="0"/>
              <a:t>insulins</a:t>
            </a:r>
            <a:endParaRPr lang="en-US" altLang="en-US" b="1" dirty="0" smtClean="0"/>
          </a:p>
          <a:p>
            <a:pPr algn="l" rtl="0"/>
            <a:r>
              <a:rPr lang="en-US" altLang="en-US" sz="2400" b="1" dirty="0" err="1" smtClean="0">
                <a:solidFill>
                  <a:schemeClr val="accent2">
                    <a:lumMod val="60000"/>
                    <a:lumOff val="40000"/>
                  </a:schemeClr>
                </a:solidFill>
              </a:rPr>
              <a:t>Lipohypertrophy</a:t>
            </a:r>
            <a:r>
              <a:rPr lang="en-US" altLang="en-US" sz="2400" b="1" dirty="0" smtClean="0">
                <a:solidFill>
                  <a:schemeClr val="accent2">
                    <a:lumMod val="60000"/>
                    <a:lumOff val="40000"/>
                  </a:schemeClr>
                </a:solidFill>
              </a:rPr>
              <a:t> </a:t>
            </a:r>
          </a:p>
          <a:p>
            <a:pPr lvl="1" algn="l" rtl="0"/>
            <a:r>
              <a:rPr lang="en-US" altLang="en-US" dirty="0" smtClean="0"/>
              <a:t>Soft nodules resembling </a:t>
            </a:r>
            <a:r>
              <a:rPr lang="en-US" altLang="en-US" dirty="0" err="1" smtClean="0"/>
              <a:t>lipoma</a:t>
            </a:r>
            <a:endParaRPr lang="en-US" altLang="en-US" dirty="0" smtClean="0"/>
          </a:p>
          <a:p>
            <a:pPr lvl="1" algn="l" rtl="0"/>
            <a:r>
              <a:rPr lang="en-US" altLang="en-US" dirty="0" smtClean="0"/>
              <a:t>Local response to </a:t>
            </a:r>
            <a:r>
              <a:rPr lang="en-US" altLang="en-US" dirty="0" err="1" smtClean="0"/>
              <a:t>lipogenic</a:t>
            </a:r>
            <a:r>
              <a:rPr lang="en-US" altLang="en-US" dirty="0" smtClean="0"/>
              <a:t> action of insulin</a:t>
            </a:r>
          </a:p>
          <a:p>
            <a:pPr lvl="1" algn="l" rtl="0"/>
            <a:r>
              <a:rPr lang="en-US" altLang="en-US" b="1" dirty="0" smtClean="0"/>
              <a:t>Preventable by rotating injection sites</a:t>
            </a:r>
          </a:p>
          <a:p>
            <a:pPr algn="l" rtl="0"/>
            <a:endParaRPr lang="ar-SY" dirty="0"/>
          </a:p>
        </p:txBody>
      </p:sp>
      <p:pic>
        <p:nvPicPr>
          <p:cNvPr id="1027" name="Picture 3" descr="C:\Users\DR\Desktop\diabetic\سكر2.jpg"/>
          <p:cNvPicPr>
            <a:picLocks noChangeAspect="1" noChangeArrowheads="1"/>
          </p:cNvPicPr>
          <p:nvPr/>
        </p:nvPicPr>
        <p:blipFill>
          <a:blip r:embed="rId2"/>
          <a:srcRect/>
          <a:stretch>
            <a:fillRect/>
          </a:stretch>
        </p:blipFill>
        <p:spPr bwMode="auto">
          <a:xfrm>
            <a:off x="285721" y="357166"/>
            <a:ext cx="2786082" cy="6143668"/>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5470"/>
          </a:xfrm>
        </p:spPr>
        <p:txBody>
          <a:bodyPr>
            <a:normAutofit fontScale="90000"/>
          </a:bodyPr>
          <a:lstStyle/>
          <a:p>
            <a:r>
              <a:rPr lang="en-US" dirty="0" err="1" smtClean="0"/>
              <a:t>Lipotrophy</a:t>
            </a:r>
            <a:r>
              <a:rPr lang="en-US" dirty="0" smtClean="0"/>
              <a:t> </a:t>
            </a:r>
            <a:r>
              <a:rPr lang="en-US" dirty="0" err="1" smtClean="0"/>
              <a:t>dueto</a:t>
            </a:r>
            <a:r>
              <a:rPr lang="en-US" dirty="0" smtClean="0"/>
              <a:t> Insulin injection</a:t>
            </a:r>
            <a:endParaRPr lang="ar-SY" dirty="0"/>
          </a:p>
        </p:txBody>
      </p:sp>
      <p:pic>
        <p:nvPicPr>
          <p:cNvPr id="4" name="Content Placeholder 3"/>
          <p:cNvPicPr>
            <a:picLocks noGrp="1" noChangeAspect="1" noChangeArrowheads="1"/>
          </p:cNvPicPr>
          <p:nvPr>
            <p:ph sz="quarter" idx="1"/>
          </p:nvPr>
        </p:nvPicPr>
        <p:blipFill>
          <a:blip r:embed="rId2"/>
          <a:stretch>
            <a:fillRect/>
          </a:stretch>
        </p:blipFill>
        <p:spPr bwMode="auto">
          <a:xfrm>
            <a:off x="928662" y="1142984"/>
            <a:ext cx="7143800" cy="500066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839</TotalTime>
  <Words>1392</Words>
  <Application>Microsoft Office PowerPoint</Application>
  <PresentationFormat>On-screen Show (4:3)</PresentationFormat>
  <Paragraphs>185</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Equity</vt:lpstr>
      <vt:lpstr>تأثيرات أدوية السكري على الجلد</vt:lpstr>
      <vt:lpstr>Slide 2</vt:lpstr>
      <vt:lpstr>Slide 3</vt:lpstr>
      <vt:lpstr>لماذا الجلد؟؟؟؟؟؟</vt:lpstr>
      <vt:lpstr>Slide 5</vt:lpstr>
      <vt:lpstr>  التعامل مع الاثار الجانبية وتاثير الادوية؟</vt:lpstr>
      <vt:lpstr>Slide 7</vt:lpstr>
      <vt:lpstr>Insulin  A/E</vt:lpstr>
      <vt:lpstr>Lipotrophy dueto Insulin injection</vt:lpstr>
      <vt:lpstr>Oral hypoglycemic drugs A/E</vt:lpstr>
      <vt:lpstr>Slide 11</vt:lpstr>
      <vt:lpstr>Slide 12</vt:lpstr>
      <vt:lpstr>Slide 13</vt:lpstr>
      <vt:lpstr>Skin Rashes</vt:lpstr>
      <vt:lpstr>Slide 15</vt:lpstr>
      <vt:lpstr>Drug-Induced Generalized Skin Eruption in a Diabetes Mellitus Patient Receiving a Dipeptidyl Peptidase-4 Inhibitor Plus Metformin </vt:lpstr>
      <vt:lpstr>Case Report</vt:lpstr>
      <vt:lpstr>Slide 18</vt:lpstr>
      <vt:lpstr>Slide 19</vt:lpstr>
      <vt:lpstr>Slide 20</vt:lpstr>
      <vt:lpstr>Chest just before discontinuation of sitagliptin (a), after 1 month (b), after 2 months (c</vt:lpstr>
      <vt:lpstr>Slide 22</vt:lpstr>
      <vt:lpstr>Slide 23</vt:lpstr>
      <vt:lpstr>Discussion</vt:lpstr>
      <vt:lpstr>Slide 25</vt:lpstr>
      <vt:lpstr>Slide 26</vt:lpstr>
      <vt:lpstr>Slide 27</vt:lpstr>
      <vt:lpstr>Conclusion</vt:lpstr>
      <vt:lpstr>sitagliptin+metformin-Induced Fixed-Drug Eruption Confirmed by Multiple Exposures</vt:lpstr>
      <vt:lpstr>Case Report</vt:lpstr>
      <vt:lpstr>Slide 31</vt:lpstr>
      <vt:lpstr>Slide 32</vt:lpstr>
      <vt:lpstr>Slide 33</vt:lpstr>
      <vt:lpstr>Slide 34</vt:lpstr>
      <vt:lpstr>Slide 35</vt:lpstr>
      <vt:lpstr>Discussion</vt:lpstr>
      <vt:lpstr>Conclusion</vt:lpstr>
      <vt:lpstr>Psoriasiform drug eruption associated with metformin hydrochloride:</vt:lpstr>
      <vt:lpstr> Case report.</vt:lpstr>
      <vt:lpstr>Conclusion</vt:lpstr>
      <vt:lpstr>Metformin-Induced Fixed-Drug Eruption Confirmed by Multiple Exposures </vt:lpstr>
      <vt:lpstr>Slide 42</vt:lpstr>
      <vt:lpstr>Case Report</vt:lpstr>
      <vt:lpstr>Conclusions</vt:lpstr>
      <vt:lpstr>Slide 45</vt:lpstr>
      <vt:lpstr>Any skin rash -------- with Any DM medication</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dc:creator>
  <cp:lastModifiedBy>DR</cp:lastModifiedBy>
  <cp:revision>69</cp:revision>
  <dcterms:created xsi:type="dcterms:W3CDTF">2016-05-14T15:46:05Z</dcterms:created>
  <dcterms:modified xsi:type="dcterms:W3CDTF">2016-05-16T20:25:49Z</dcterms:modified>
</cp:coreProperties>
</file>