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14" r:id="rId2"/>
    <p:sldId id="258" r:id="rId3"/>
    <p:sldId id="299" r:id="rId4"/>
    <p:sldId id="290" r:id="rId5"/>
    <p:sldId id="325" r:id="rId6"/>
    <p:sldId id="261" r:id="rId7"/>
    <p:sldId id="321" r:id="rId8"/>
    <p:sldId id="322" r:id="rId9"/>
    <p:sldId id="315" r:id="rId10"/>
    <p:sldId id="316" r:id="rId11"/>
    <p:sldId id="291" r:id="rId12"/>
    <p:sldId id="264" r:id="rId13"/>
    <p:sldId id="263" r:id="rId14"/>
    <p:sldId id="312" r:id="rId15"/>
    <p:sldId id="259" r:id="rId16"/>
    <p:sldId id="313" r:id="rId17"/>
    <p:sldId id="260" r:id="rId18"/>
    <p:sldId id="262" r:id="rId19"/>
    <p:sldId id="267" r:id="rId20"/>
    <p:sldId id="268" r:id="rId21"/>
    <p:sldId id="270" r:id="rId22"/>
    <p:sldId id="271" r:id="rId23"/>
    <p:sldId id="272" r:id="rId24"/>
    <p:sldId id="265" r:id="rId25"/>
    <p:sldId id="269" r:id="rId26"/>
    <p:sldId id="292" r:id="rId27"/>
    <p:sldId id="266" r:id="rId28"/>
    <p:sldId id="285" r:id="rId29"/>
    <p:sldId id="280" r:id="rId30"/>
    <p:sldId id="274" r:id="rId31"/>
    <p:sldId id="275" r:id="rId32"/>
    <p:sldId id="276" r:id="rId33"/>
    <p:sldId id="279" r:id="rId34"/>
    <p:sldId id="277" r:id="rId35"/>
    <p:sldId id="308" r:id="rId36"/>
    <p:sldId id="278" r:id="rId37"/>
    <p:sldId id="284" r:id="rId38"/>
    <p:sldId id="293" r:id="rId39"/>
    <p:sldId id="282" r:id="rId40"/>
    <p:sldId id="281" r:id="rId41"/>
    <p:sldId id="297" r:id="rId42"/>
    <p:sldId id="287" r:id="rId43"/>
    <p:sldId id="309" r:id="rId44"/>
    <p:sldId id="310" r:id="rId45"/>
    <p:sldId id="311" r:id="rId46"/>
    <p:sldId id="303" r:id="rId47"/>
    <p:sldId id="304" r:id="rId48"/>
    <p:sldId id="305" r:id="rId49"/>
    <p:sldId id="307" r:id="rId50"/>
    <p:sldId id="317" r:id="rId51"/>
    <p:sldId id="318" r:id="rId52"/>
    <p:sldId id="319" r:id="rId53"/>
    <p:sldId id="320" r:id="rId54"/>
    <p:sldId id="323" r:id="rId55"/>
    <p:sldId id="324" r:id="rId56"/>
    <p:sldId id="298" r:id="rId57"/>
    <p:sldId id="326" r:id="rId5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387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3842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9149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40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3252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188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176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686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62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 smtClean="0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808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S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SA" smtClean="0"/>
              <a:t>Haga clic para modificar el estilo de texto del patrón</a:t>
            </a:r>
          </a:p>
          <a:p>
            <a:pPr lvl="1"/>
            <a:r>
              <a:rPr lang="es-ES" altLang="ar-SA" smtClean="0"/>
              <a:t>Segundo nivel</a:t>
            </a:r>
          </a:p>
          <a:p>
            <a:pPr lvl="2"/>
            <a:r>
              <a:rPr lang="es-ES" altLang="ar-SA" smtClean="0"/>
              <a:t>Tercer nivel</a:t>
            </a:r>
          </a:p>
          <a:p>
            <a:pPr lvl="3"/>
            <a:r>
              <a:rPr lang="es-ES" altLang="ar-SA" smtClean="0"/>
              <a:t>Cuarto nivel</a:t>
            </a:r>
          </a:p>
          <a:p>
            <a:pPr lvl="4"/>
            <a:r>
              <a:rPr lang="es-ES" altLang="ar-S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C331A54-A5D8-4678-A81D-0B75472D7960}" type="datetimeFigureOut">
              <a:rPr lang="ar-SA" smtClean="0"/>
              <a:t>08/10/1437</a:t>
            </a:fld>
            <a:endParaRPr lang="ar-S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ar-S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8BF2CC-D63B-42AE-A5C2-59B8911D2720}" type="slidenum">
              <a:rPr lang="ar-SA" smtClean="0"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498178"/>
          </a:xfrm>
        </p:spPr>
        <p:txBody>
          <a:bodyPr/>
          <a:lstStyle/>
          <a:p>
            <a:r>
              <a:rPr lang="en-US" altLang="ar-SA" sz="32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The Role of SGLT-2 Inhibitors in the Management of Patients with Type 2 Diabetes</a:t>
            </a:r>
            <a:endParaRPr lang="ar-S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916833"/>
            <a:ext cx="7308304" cy="496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8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sz="4000" kern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</a:t>
            </a:r>
            <a:r>
              <a:rPr lang="en-US" sz="4000" dirty="0">
                <a:solidFill>
                  <a:srgbClr val="1F497D"/>
                </a:solidFill>
              </a:rPr>
              <a:t>Limitations</a:t>
            </a:r>
            <a:r>
              <a:rPr lang="en-US" altLang="ar-SA" sz="4000" kern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Conventional Antihyperglycemic Therapies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ar-SA" sz="28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Many therapies are associated with weight gain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ar-SA" sz="28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Insulin and non incretin oral insulin secretagogue therapies are associated with significant risk for hypoglycemia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ar-SA" sz="28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Other AEs with some therapies include GI side effects and edema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ar-SA" sz="28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Many therapies fail to adequately control postprandial hyperglycemia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ar-SA" sz="28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Therapies often fail to maintain long-term glycemic control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10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41763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Features Of The Ideal Antidiabetes Medication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1600200"/>
            <a:ext cx="7308304" cy="5257800"/>
          </a:xfrm>
        </p:spPr>
        <p:txBody>
          <a:bodyPr/>
          <a:lstStyle/>
          <a:p>
            <a:pPr algn="l" rtl="0"/>
            <a:r>
              <a:rPr lang="en-US" dirty="0" smtClean="0"/>
              <a:t>Effective long-term control of hyperglycemia</a:t>
            </a:r>
          </a:p>
          <a:p>
            <a:pPr algn="l" rtl="0"/>
            <a:r>
              <a:rPr lang="en-US" dirty="0" smtClean="0"/>
              <a:t>No risk for hypoglycemia</a:t>
            </a:r>
          </a:p>
          <a:p>
            <a:pPr algn="l" rtl="0"/>
            <a:r>
              <a:rPr lang="en-US" dirty="0" smtClean="0"/>
              <a:t>Causes weight loss</a:t>
            </a:r>
          </a:p>
          <a:p>
            <a:pPr algn="l" rtl="0"/>
            <a:r>
              <a:rPr lang="en-US" dirty="0" smtClean="0"/>
              <a:t>Improves CV outcomes</a:t>
            </a:r>
          </a:p>
          <a:p>
            <a:pPr algn="l" rtl="0"/>
            <a:r>
              <a:rPr lang="en-US" dirty="0" smtClean="0"/>
              <a:t>Safe</a:t>
            </a:r>
          </a:p>
          <a:p>
            <a:pPr algn="l" rtl="0"/>
            <a:r>
              <a:rPr lang="en-US" dirty="0" smtClean="0"/>
              <a:t>Tolerable</a:t>
            </a:r>
          </a:p>
          <a:p>
            <a:pPr algn="l" rtl="0"/>
            <a:r>
              <a:rPr lang="en-US" dirty="0" smtClean="0"/>
              <a:t>affordable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0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0"/>
            <a:ext cx="7308304" cy="6858000"/>
          </a:xfrm>
        </p:spPr>
      </p:pic>
    </p:spTree>
    <p:extLst>
      <p:ext uri="{BB962C8B-B14F-4D97-AF65-F5344CB8AC3E}">
        <p14:creationId xmlns:p14="http://schemas.microsoft.com/office/powerpoint/2010/main" val="11993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Sodium- Glucose Cotransporters</a:t>
            </a:r>
            <a:endParaRPr lang="ar-S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53254"/>
            <a:ext cx="8229600" cy="34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8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Altered Renal Glucose Control in Diabetes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lvl="0" algn="l" rtl="0" eaLnBrk="0" hangingPunct="0">
              <a:buFont typeface="Arial" charset="0"/>
              <a:buChar char="•"/>
            </a:pPr>
            <a:r>
              <a:rPr lang="en-US" altLang="ar-SA" sz="3000" kern="1200" dirty="0">
                <a:solidFill>
                  <a:srgbClr val="FF0000"/>
                </a:solidFill>
                <a:latin typeface="Calibri"/>
                <a:ea typeface="ＭＳ Ｐゴシック" pitchFamily="34" charset="-128"/>
              </a:rPr>
              <a:t>Gluconeogenesis</a:t>
            </a:r>
            <a:r>
              <a:rPr lang="en-US" altLang="ar-SA" sz="3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is increased in postprandial and postabsorptive states in patients with Type 2 DM</a:t>
            </a:r>
          </a:p>
          <a:p>
            <a:pPr lvl="1" algn="l" rtl="0" eaLnBrk="0" hangingPunct="0">
              <a:buFont typeface="Arial" charset="0"/>
              <a:buChar char="–"/>
            </a:pPr>
            <a:r>
              <a:rPr lang="en-US" altLang="ar-SA" sz="2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Renal contribution to hyperglycemia</a:t>
            </a:r>
          </a:p>
          <a:p>
            <a:pPr lvl="1" algn="l" rtl="0" eaLnBrk="0" hangingPunct="0">
              <a:buFont typeface="Arial" charset="0"/>
              <a:buChar char="–"/>
            </a:pPr>
            <a:r>
              <a:rPr lang="en-US" altLang="ar-SA" sz="2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3-fold increase relative to patients without diabetes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sz="3000" kern="1200" dirty="0">
                <a:solidFill>
                  <a:srgbClr val="FF0000"/>
                </a:solidFill>
                <a:latin typeface="Calibri"/>
                <a:ea typeface="ＭＳ Ｐゴシック" pitchFamily="34" charset="-128"/>
              </a:rPr>
              <a:t>Glucose reabsorption</a:t>
            </a:r>
          </a:p>
          <a:p>
            <a:pPr lvl="1" algn="l" rtl="0" eaLnBrk="0" hangingPunct="0">
              <a:buFont typeface="Arial" charset="0"/>
              <a:buChar char="–"/>
            </a:pPr>
            <a:r>
              <a:rPr lang="en-US" altLang="ar-SA" sz="2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Increased SGLT-2 expression and activity in renal epithelial cells from patients with diabetes vs. normoglycemic individuals 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423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0"/>
            <a:ext cx="7308304" cy="6858000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</a:p>
          <a:p>
            <a:pPr lvl="0" algn="l" rtl="0"/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(SGLT2) Inhibitors </a:t>
            </a:r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</a:rPr>
              <a:t>are a novel class of agents that lower plasma glucose by blocking renal glucose reabsorption,</a:t>
            </a:r>
          </a:p>
          <a:p>
            <a:pPr lvl="0" algn="l" rtl="0"/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</a:rPr>
              <a:t> As well as increase the renal threshold for glucose excretion.</a:t>
            </a:r>
          </a:p>
          <a:p>
            <a:pPr marL="0" lvl="0" indent="0" algn="l" rtl="0">
              <a:buNone/>
            </a:pPr>
            <a:endParaRPr lang="en-US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lvl="0" algn="l" rtl="0"/>
            <a:r>
              <a:rPr lang="en-US" dirty="0" smtClean="0">
                <a:solidFill>
                  <a:srgbClr val="444444"/>
                </a:solidFill>
                <a:latin typeface="arial" panose="020B0604020202020204" pitchFamily="34" charset="0"/>
              </a:rPr>
              <a:t> Inducing glucosuria (glucose in the urine)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889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</p:spPr>
      </p:pic>
    </p:spTree>
    <p:extLst>
      <p:ext uri="{BB962C8B-B14F-4D97-AF65-F5344CB8AC3E}">
        <p14:creationId xmlns:p14="http://schemas.microsoft.com/office/powerpoint/2010/main" val="26192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0"/>
            <a:ext cx="7308304" cy="68580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(T2DM) accounts for &gt;90% of all cases of diabetes in the United States.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More than 200,000 people die each year ,making it the sixth leading cause of death.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All evidence suggests that the prevalence of type2 diabetes will continue to increase both in the US and in the rest of the world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85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</p:spPr>
      </p:pic>
    </p:spTree>
    <p:extLst>
      <p:ext uri="{BB962C8B-B14F-4D97-AF65-F5344CB8AC3E}">
        <p14:creationId xmlns:p14="http://schemas.microsoft.com/office/powerpoint/2010/main" val="14108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2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C:\Users\ahmad\Downloads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41763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SGLT2 Inhibition :Potential Clinical Benefits In T2DM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600200"/>
            <a:ext cx="7380312" cy="5257800"/>
          </a:xfrm>
        </p:spPr>
        <p:txBody>
          <a:bodyPr/>
          <a:lstStyle/>
          <a:p>
            <a:pPr algn="l" rtl="0"/>
            <a:r>
              <a:rPr lang="en-US" dirty="0" smtClean="0"/>
              <a:t>Insulin</a:t>
            </a:r>
            <a:r>
              <a:rPr lang="en-US" dirty="0" smtClean="0">
                <a:solidFill>
                  <a:srgbClr val="FF0000"/>
                </a:solidFill>
              </a:rPr>
              <a:t>-independent</a:t>
            </a:r>
            <a:r>
              <a:rPr lang="en-US" dirty="0" smtClean="0"/>
              <a:t> mechanism</a:t>
            </a:r>
          </a:p>
          <a:p>
            <a:pPr algn="l" rtl="0"/>
            <a:r>
              <a:rPr lang="en-US" dirty="0" smtClean="0"/>
              <a:t>Glucose lowering with a </a:t>
            </a:r>
            <a:r>
              <a:rPr lang="en-US" dirty="0" smtClean="0">
                <a:solidFill>
                  <a:srgbClr val="FF0000"/>
                </a:solidFill>
              </a:rPr>
              <a:t>low risk </a:t>
            </a:r>
            <a:r>
              <a:rPr lang="en-US" dirty="0" smtClean="0"/>
              <a:t>for hypoglycemia</a:t>
            </a:r>
          </a:p>
          <a:p>
            <a:pPr algn="l" rtl="0"/>
            <a:r>
              <a:rPr lang="en-US" dirty="0" smtClean="0"/>
              <a:t>Osmotic diuresis resulting in initial </a:t>
            </a:r>
            <a:r>
              <a:rPr lang="en-US" dirty="0" smtClean="0">
                <a:solidFill>
                  <a:srgbClr val="FF0000"/>
                </a:solidFill>
              </a:rPr>
              <a:t>weight loss</a:t>
            </a:r>
          </a:p>
          <a:p>
            <a:pPr algn="l" rtl="0"/>
            <a:r>
              <a:rPr lang="en-US" dirty="0" smtClean="0"/>
              <a:t>Loss of excess glucose in the urine leading to sustained weight loss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35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475656"/>
          </a:xfrm>
        </p:spPr>
        <p:txBody>
          <a:bodyPr/>
          <a:lstStyle/>
          <a:p>
            <a:pPr algn="l" rtl="0"/>
            <a:r>
              <a:rPr lang="en-US" dirty="0" smtClean="0"/>
              <a:t>SGLT2 Inhibitors :Efficacy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600200"/>
            <a:ext cx="7380312" cy="5257800"/>
          </a:xfrm>
        </p:spPr>
        <p:txBody>
          <a:bodyPr/>
          <a:lstStyle/>
          <a:p>
            <a:pPr algn="l" rtl="0"/>
            <a:r>
              <a:rPr lang="en-US" dirty="0" smtClean="0"/>
              <a:t>Reduce HBA1c by </a:t>
            </a:r>
            <a:r>
              <a:rPr lang="en-US" dirty="0" smtClean="0">
                <a:latin typeface="Calibri"/>
              </a:rPr>
              <a:t>˷0,4%- o.9%</a:t>
            </a:r>
          </a:p>
          <a:p>
            <a:pPr marL="0" indent="0" algn="l" rtl="0">
              <a:buNone/>
            </a:pPr>
            <a:endParaRPr lang="en-US" dirty="0" smtClean="0">
              <a:latin typeface="Calibri"/>
            </a:endParaRPr>
          </a:p>
          <a:p>
            <a:pPr algn="l" rtl="0"/>
            <a:r>
              <a:rPr lang="en-US" dirty="0" smtClean="0">
                <a:latin typeface="Calibri"/>
              </a:rPr>
              <a:t>Reduce weight by ˷3-4 kg</a:t>
            </a:r>
          </a:p>
          <a:p>
            <a:pPr marL="0" indent="0" algn="l" rtl="0">
              <a:buNone/>
            </a:pPr>
            <a:endParaRPr lang="en-US" dirty="0" smtClean="0">
              <a:latin typeface="Calibri"/>
            </a:endParaRPr>
          </a:p>
          <a:p>
            <a:pPr algn="l" rtl="0"/>
            <a:r>
              <a:rPr lang="en-US" dirty="0" smtClean="0">
                <a:latin typeface="Calibri"/>
              </a:rPr>
              <a:t>Reduce SBP by ˷5-6 mm hg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1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hmad\Downloads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1600200"/>
            <a:ext cx="7308304" cy="5257800"/>
          </a:xfrm>
        </p:spPr>
        <p:txBody>
          <a:bodyPr/>
          <a:lstStyle/>
          <a:p>
            <a:pPr algn="l" rtl="0"/>
            <a:r>
              <a:rPr lang="en-US" dirty="0"/>
              <a:t>The development of diabetes is projected to reach pandemic proportions over the next10-20 years.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International Diabetes Federation (IDF) data indicate that by the year 2025, the number of people affected will reach 333 million –90% of these people will have Type 2 diabetes.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62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414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6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7999"/>
          </a:xfrm>
        </p:spPr>
      </p:pic>
    </p:spTree>
    <p:extLst>
      <p:ext uri="{BB962C8B-B14F-4D97-AF65-F5344CB8AC3E}">
        <p14:creationId xmlns:p14="http://schemas.microsoft.com/office/powerpoint/2010/main" val="5347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741368"/>
          </a:xfrm>
        </p:spPr>
      </p:pic>
    </p:spTree>
    <p:extLst>
      <p:ext uri="{BB962C8B-B14F-4D97-AF65-F5344CB8AC3E}">
        <p14:creationId xmlns:p14="http://schemas.microsoft.com/office/powerpoint/2010/main" val="42771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9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3" cy="6858000"/>
          </a:xfrm>
        </p:spPr>
      </p:pic>
    </p:spTree>
    <p:extLst>
      <p:ext uri="{BB962C8B-B14F-4D97-AF65-F5344CB8AC3E}">
        <p14:creationId xmlns:p14="http://schemas.microsoft.com/office/powerpoint/2010/main" val="8160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Safety: Malignancies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 eaLnBrk="0" hangingPunct="0">
              <a:buFont typeface="Arial" charset="0"/>
              <a:buChar char="•"/>
            </a:pPr>
            <a:r>
              <a:rPr lang="en-US" altLang="ar-SA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Bladder cancer incidence rate:</a:t>
            </a:r>
          </a:p>
          <a:p>
            <a:pPr lvl="1" algn="l" rtl="0" eaLnBrk="0" hangingPunct="0">
              <a:buFont typeface="Arial" charset="0"/>
              <a:buChar char="–"/>
            </a:pPr>
            <a:r>
              <a:rPr lang="en-US" altLang="ar-SA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0.16% patients (n=5,478) treated with dapagliflozin vs 0.03% patients (n-3,156) in placebo group (p = 0.15)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Breast cancer incidence rate:</a:t>
            </a:r>
          </a:p>
          <a:p>
            <a:pPr lvl="1" algn="l" rtl="0" eaLnBrk="0" hangingPunct="0">
              <a:buFont typeface="Arial" charset="0"/>
              <a:buChar char="–"/>
            </a:pPr>
            <a:r>
              <a:rPr lang="en-US" altLang="ar-SA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0.4% patients (n=2,223) treated with dapagliflozin vs 0.09% patients (n=1,053) in placebo group (p = 0.27)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8357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hmad\Downloads\Slide5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7380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0"/>
            <a:ext cx="6923112" cy="1196752"/>
          </a:xfrm>
        </p:spPr>
        <p:txBody>
          <a:bodyPr/>
          <a:lstStyle/>
          <a:p>
            <a:pPr rtl="0"/>
            <a:r>
              <a:rPr lang="en-US" dirty="0" smtClean="0"/>
              <a:t>summary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63688" y="1196752"/>
            <a:ext cx="7380312" cy="566124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SgLT2 inhibitors are generally well tolerated</a:t>
            </a:r>
          </a:p>
          <a:p>
            <a:pPr algn="l" rtl="0"/>
            <a:r>
              <a:rPr lang="en-US" dirty="0" smtClean="0"/>
              <a:t>SGLT2 inhibitors are associated with an increase in GMIs,but these are generally mild to moderate and respond well to treatment</a:t>
            </a:r>
          </a:p>
          <a:p>
            <a:pPr algn="l" rtl="0"/>
            <a:r>
              <a:rPr lang="en-US" dirty="0" smtClean="0"/>
              <a:t>SGLT2 inhibitors do not increase the risk for fractures </a:t>
            </a:r>
          </a:p>
          <a:p>
            <a:pPr algn="l" rtl="0"/>
            <a:r>
              <a:rPr lang="en-US" dirty="0" smtClean="0"/>
              <a:t>Ongoing outcomes studies are evaluating the long-term effect of SGLT2 inhibitors on CV events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5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55679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Patient Selection Criteria For Therapy With An SGLT2 </a:t>
            </a:r>
            <a:br>
              <a:rPr lang="en-US" dirty="0" smtClean="0"/>
            </a:br>
            <a:r>
              <a:rPr lang="en-US" dirty="0" smtClean="0"/>
              <a:t>Inhibitor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1772816"/>
            <a:ext cx="7308304" cy="5085184"/>
          </a:xfrm>
        </p:spPr>
        <p:txBody>
          <a:bodyPr/>
          <a:lstStyle/>
          <a:p>
            <a:pPr algn="l" rtl="0"/>
            <a:r>
              <a:rPr lang="en-US" dirty="0" smtClean="0"/>
              <a:t>Patient not at target HBA1c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Overweight or obese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Difficulty controlling blood pressure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Adequate renal function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9523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16632"/>
            <a:ext cx="7200800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5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41763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Ideal T2DM Patients For SGLT2 Inhibitors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5696" y="1600200"/>
            <a:ext cx="7308304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Those who do not tolerate metformin</a:t>
            </a:r>
          </a:p>
          <a:p>
            <a:pPr algn="l" rtl="0"/>
            <a:r>
              <a:rPr lang="en-US" dirty="0" smtClean="0"/>
              <a:t>Patients unable to sustain glucose lowering effect on metformin</a:t>
            </a:r>
          </a:p>
          <a:p>
            <a:pPr algn="l" rtl="0"/>
            <a:r>
              <a:rPr lang="en-US" dirty="0" smtClean="0"/>
              <a:t>These not at goal on insulin therapy</a:t>
            </a:r>
          </a:p>
          <a:p>
            <a:pPr algn="l" rtl="0"/>
            <a:r>
              <a:rPr lang="en-US" dirty="0" smtClean="0"/>
              <a:t>In individuals where you would like to see weight loss </a:t>
            </a:r>
          </a:p>
          <a:p>
            <a:pPr algn="l" rtl="0"/>
            <a:r>
              <a:rPr lang="en-US" dirty="0" smtClean="0"/>
              <a:t>Those with good renal function </a:t>
            </a:r>
          </a:p>
          <a:p>
            <a:pPr algn="l" rtl="0"/>
            <a:r>
              <a:rPr lang="en-US" dirty="0" smtClean="0"/>
              <a:t>Concern in the elderly and those at risk for hypotension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308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738031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22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7308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Changes from Baseline in A1C </a:t>
            </a:r>
            <a:b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</a:br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 </a:t>
            </a:r>
            <a:r>
              <a:rPr lang="en-US" altLang="ar-SA" sz="4000" kern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Dapagliflozin </a:t>
            </a:r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Studies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6752"/>
            <a:ext cx="8229600" cy="40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184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sz="3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Changes from Baseline in Fasting Plasma Glucose in </a:t>
            </a:r>
            <a:r>
              <a:rPr lang="en-US" altLang="ar-SA" sz="3600" kern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Dapagliflozin </a:t>
            </a:r>
            <a:r>
              <a:rPr lang="en-US" altLang="ar-SA" sz="3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Studies </a:t>
            </a:r>
            <a:endParaRPr lang="ar-S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14657"/>
            <a:ext cx="8229600" cy="4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15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sz="3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Changes from Baseline in Body Weight </a:t>
            </a:r>
            <a:br>
              <a:rPr lang="en-US" altLang="ar-SA" sz="3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</a:br>
            <a:r>
              <a:rPr lang="en-US" altLang="ar-SA" sz="3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 </a:t>
            </a:r>
            <a:r>
              <a:rPr lang="en-US" altLang="ar-SA" sz="3600" kern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Dapagliflozin </a:t>
            </a:r>
            <a:r>
              <a:rPr lang="en-US" altLang="ar-SA" sz="3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Studies</a:t>
            </a:r>
            <a:endParaRPr lang="ar-S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34200"/>
            <a:ext cx="8229600" cy="42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041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Dapagliflozin as Add-on Therapy: Summary and Conclusions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buNone/>
            </a:pPr>
            <a:r>
              <a:rPr lang="en-US" altLang="ar-SA" sz="28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Add-on to metformin in patients inadequately controlled with metformin alone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4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Favorable safety parameters and tolerability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4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Improved glycemic control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4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Lowers weight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4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Not associated with risk for hypoglycemia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4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Adverse events occurred in similar proportions</a:t>
            </a:r>
          </a:p>
          <a:p>
            <a:pPr marL="914400" lvl="2" indent="0" algn="l" rtl="0">
              <a:spcBef>
                <a:spcPct val="0"/>
              </a:spcBef>
              <a:buFontTx/>
              <a:buChar char="-"/>
            </a:pPr>
            <a:r>
              <a:rPr lang="en-US" altLang="ar-SA" sz="20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Events suggestive of urinary tract infection were 8%, 4%, 7%, and 8% for placebo, DAPA 2.5mg, 5mg, and 10mg groups, respectively</a:t>
            </a:r>
          </a:p>
          <a:p>
            <a:pPr marL="914400" lvl="2" indent="0" algn="l" rtl="0">
              <a:spcBef>
                <a:spcPct val="0"/>
              </a:spcBef>
              <a:buFontTx/>
              <a:buChar char="-"/>
            </a:pPr>
            <a:r>
              <a:rPr lang="en-US" altLang="ar-SA" sz="20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Events suggestive of genital infection were 5%, 8%, 13%, and 9% for placebo, DAPA 2.5mg, 5mg, and 10 mg groups respectively</a:t>
            </a:r>
          </a:p>
          <a:p>
            <a:pPr marL="914400" lvl="2" indent="0" algn="l" rtl="0">
              <a:spcBef>
                <a:spcPct val="0"/>
              </a:spcBef>
              <a:buFontTx/>
              <a:buChar char="-"/>
            </a:pPr>
            <a:r>
              <a:rPr lang="en-US" altLang="ar-SA" sz="20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Hypoglycemic events occurred in 3%, 2%, 4%, and 4% of patients in placebo, DAPA 2.5mg, 5mg, and 10 mg groups respectively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3533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Dapagliflozin as Add-on Therapy: Summary and Conclusions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  <a:defRPr/>
            </a:pPr>
            <a:r>
              <a:rPr lang="en-US" sz="24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Add-on to glimepiride in patients poorly controlled sulfonylurea therapy</a:t>
            </a:r>
            <a:endParaRPr lang="en-US" sz="2000" kern="1200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  <a:p>
            <a:pPr lvl="1" algn="l" rtl="0">
              <a:buFontTx/>
              <a:buChar char="-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Significantly improved mean A1C</a:t>
            </a:r>
          </a:p>
          <a:p>
            <a:pPr lvl="1" algn="l" rtl="0">
              <a:buFontTx/>
              <a:buChar char="-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Reduced weight</a:t>
            </a:r>
          </a:p>
          <a:p>
            <a:pPr lvl="1" algn="l" rtl="0">
              <a:buFontTx/>
              <a:buChar char="-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Well-tolerated</a:t>
            </a:r>
          </a:p>
          <a:p>
            <a:pPr lvl="1" algn="l" rtl="0">
              <a:buFontTx/>
              <a:buChar char="-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Adverse events were similar across all treatment groups</a:t>
            </a:r>
          </a:p>
          <a:p>
            <a:pPr lvl="2" algn="l" rtl="0">
              <a:buFontTx/>
              <a:buChar char="-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Events suggestive of urinary tract infection were 6.2%, 3.9%, 6.9%, and 5.3% for placebo, DAPA 2.5mg, 5mg, and 10mg groups, respectively</a:t>
            </a:r>
          </a:p>
          <a:p>
            <a:pPr lvl="2" algn="l" rtl="0">
              <a:buFontTx/>
              <a:buChar char="-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Events suggestive of genital infection were 0.7%, 3.9%, 6.2%, and 6.6% for placebo, DAPA 2.5mg, 5mg, and 10 mg groups respectively</a:t>
            </a:r>
          </a:p>
          <a:p>
            <a:pPr lvl="2" algn="l" rtl="0">
              <a:buFontTx/>
              <a:buChar char="-"/>
              <a:defRPr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Hypoglycemic events occurred in 4.8%, 7.1%, 6.9%, and 7.9% in patients for placebo, DAPA 2.5mg, 5mg, and 10 mg groups respectively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2345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Dapagliflozin as Add-on Therapy: Summary and Conclusions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spcBef>
                <a:spcPct val="0"/>
              </a:spcBef>
              <a:buNone/>
            </a:pPr>
            <a:r>
              <a:rPr lang="en-US" altLang="ar-SA" sz="24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Add-on to insulin in patients poorly controlled with insulin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2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Sustained effectiveness and stable tolerability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2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Less likely to D.C or require insulin up-titration due to poor glycemic control versus placebo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2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Increased frequency of weight loss and reduced frequency of peripheral edema over time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2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Adverse events and discontinuations were balanced across groups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r>
              <a:rPr lang="en-US" altLang="ar-SA" sz="22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Actively solicited signs and symptoms suggestive of urinary tract (UTI) and genital infections (GI) were higher with dapagliflozin vs. placebo</a:t>
            </a:r>
          </a:p>
          <a:p>
            <a:pPr marL="914400" lvl="2" indent="0" algn="l" rtl="0">
              <a:spcBef>
                <a:spcPct val="0"/>
              </a:spcBef>
              <a:buFontTx/>
              <a:buChar char="-"/>
            </a:pPr>
            <a:r>
              <a:rPr lang="en-US" altLang="ar-SA" sz="20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Events suggestive of urinary tract infection occurred in 8.4% DAPA vs 4.1% placebo</a:t>
            </a:r>
          </a:p>
          <a:p>
            <a:pPr marL="914400" lvl="2" indent="0" algn="l" rtl="0">
              <a:spcBef>
                <a:spcPct val="0"/>
              </a:spcBef>
              <a:buFontTx/>
              <a:buChar char="-"/>
            </a:pPr>
            <a:r>
              <a:rPr lang="en-US" altLang="ar-SA" sz="2000" kern="1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Events suggestive of genital infection occurred in 7.2% DAPA vs 2.0% placebo</a:t>
            </a:r>
          </a:p>
          <a:p>
            <a:pPr marL="457200" lvl="1" indent="0" algn="l" rtl="0">
              <a:spcBef>
                <a:spcPct val="0"/>
              </a:spcBef>
              <a:buFontTx/>
              <a:buChar char="-"/>
            </a:pPr>
            <a:endParaRPr lang="en-US" altLang="ar-SA" sz="2200" kern="12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5833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484784"/>
          </a:xfrm>
        </p:spPr>
        <p:txBody>
          <a:bodyPr/>
          <a:lstStyle/>
          <a:p>
            <a:pPr algn="ctr" rtl="0"/>
            <a:r>
              <a:rPr lang="en-US" altLang="ar-SA" sz="3600" b="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Dapagliflozin* vs. Glipizide as Add-on Therapy to Metformin: 2 </a:t>
            </a:r>
            <a:r>
              <a:rPr lang="en-US" altLang="ar-SA" sz="3600" b="0" kern="1200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Years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63688" y="5367338"/>
            <a:ext cx="6912768" cy="1374030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n-US" sz="2000" dirty="0"/>
              <a:t>Urinary tract infection: 13.5% for dapagliflozin; 9.1% for glipizide</a:t>
            </a:r>
          </a:p>
          <a:p>
            <a:pPr algn="l" rtl="0"/>
            <a:r>
              <a:rPr lang="en-US" sz="2000" dirty="0"/>
              <a:t>Genital infection: 14.8% for dapagliflozin ; 2.9% for glipizide</a:t>
            </a:r>
          </a:p>
          <a:p>
            <a:pPr algn="l" rtl="0"/>
            <a:endParaRPr lang="ar-SA" sz="2000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988840"/>
            <a:ext cx="8305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7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63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835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366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55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41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388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501775"/>
            <a:ext cx="5145087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716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0"/>
            <a:ext cx="7308304" cy="6853436"/>
          </a:xfrm>
        </p:spPr>
      </p:pic>
    </p:spTree>
    <p:extLst>
      <p:ext uri="{BB962C8B-B14F-4D97-AF65-F5344CB8AC3E}">
        <p14:creationId xmlns:p14="http://schemas.microsoft.com/office/powerpoint/2010/main" val="568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730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ar-SA" sz="4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Challenges in Type 2 Diabetes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5257800"/>
          </a:xfrm>
        </p:spPr>
        <p:txBody>
          <a:bodyPr/>
          <a:lstStyle/>
          <a:p>
            <a:pPr lvl="0" algn="l" rtl="0" eaLnBrk="0" hangingPunct="0">
              <a:buFont typeface="Arial" charset="0"/>
              <a:buChar char="•"/>
            </a:pP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Large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number of patients</a:t>
            </a:r>
          </a:p>
          <a:p>
            <a:pPr lvl="1" algn="l" rtl="0" eaLnBrk="0" hangingPunct="0">
              <a:buFont typeface="Arial" charset="0"/>
              <a:buChar char="–"/>
            </a:pPr>
            <a:r>
              <a:rPr lang="en-US" altLang="ar-SA" sz="20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Diabetes affects 25.8 million people (</a:t>
            </a:r>
            <a:r>
              <a:rPr lang="en-US" altLang="ar-SA" sz="1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8.3 % of the US population)</a:t>
            </a:r>
          </a:p>
          <a:p>
            <a:pPr lvl="2" algn="l" rtl="0" eaLnBrk="0" hangingPunct="0">
              <a:buFont typeface="Arial" charset="0"/>
              <a:buChar char="•"/>
            </a:pPr>
            <a:r>
              <a:rPr lang="en-US" altLang="ar-SA" sz="1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DIAGNOSED- 18.8 million people</a:t>
            </a:r>
          </a:p>
          <a:p>
            <a:pPr lvl="2" algn="l" rtl="0" eaLnBrk="0" hangingPunct="0">
              <a:buFont typeface="Arial" charset="0"/>
              <a:buChar char="•"/>
            </a:pPr>
            <a:r>
              <a:rPr lang="en-US" altLang="ar-SA" sz="1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UNDIAGNOSED- 7.0 million people</a:t>
            </a:r>
          </a:p>
          <a:p>
            <a:pPr lvl="2" algn="l" rtl="0" eaLnBrk="0" hangingPunct="0">
              <a:buFont typeface="Arial" charset="0"/>
              <a:buChar char="•"/>
            </a:pPr>
            <a:r>
              <a:rPr lang="en-US" altLang="ar-SA" sz="16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PREDIABETES – 79 million people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Progressive worsening of </a:t>
            </a: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insulin secretory deficit 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requiring increased number of </a:t>
            </a:r>
            <a:r>
              <a:rPr lang="en-US" altLang="ar-SA" sz="2300" kern="1200" dirty="0" err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antihyperglycemic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medications over time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Risk for </a:t>
            </a: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hypoglycemia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with some therapies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Risk for </a:t>
            </a: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weight gain 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with some therapies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Difficulty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controlling </a:t>
            </a: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postprandial 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glucose and glucose fluctuations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Preventing 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and managing complications and co-morbidities</a:t>
            </a:r>
          </a:p>
          <a:p>
            <a:pPr lvl="0" algn="l" rtl="0" eaLnBrk="0" hangingPunct="0">
              <a:buFont typeface="Arial" charset="0"/>
              <a:buChar char="•"/>
            </a:pPr>
            <a:r>
              <a:rPr lang="en-US" altLang="ar-SA" sz="2300" b="1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Difficulty </a:t>
            </a:r>
            <a:r>
              <a:rPr lang="en-US" altLang="ar-SA" sz="2300" kern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attaining and sustaining optimal long-term glycemic control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649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1033</Words>
  <Application>Microsoft Office PowerPoint</Application>
  <PresentationFormat>عرض على الشاشة (3:4)‏</PresentationFormat>
  <Paragraphs>117</Paragraphs>
  <Slides>57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Diseño predeterminado</vt:lpstr>
      <vt:lpstr>The Role of SGLT-2 Inhibitors in the Management of Patients with Type 2 Diabetes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Challenges in Type 2 Diabetes</vt:lpstr>
      <vt:lpstr> Limitations Conventional Antihyperglycemic Therapies</vt:lpstr>
      <vt:lpstr>Features Of The Ideal Antidiabetes Medication</vt:lpstr>
      <vt:lpstr>عرض تقديمي في PowerPoint</vt:lpstr>
      <vt:lpstr>عرض تقديمي في PowerPoint</vt:lpstr>
      <vt:lpstr>Sodium- Glucose Cotransporters</vt:lpstr>
      <vt:lpstr>عرض تقديمي في PowerPoint</vt:lpstr>
      <vt:lpstr>Altered Renal Glucose Control in Diabetes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SGLT2 Inhibition :Potential Clinical Benefits In T2DM</vt:lpstr>
      <vt:lpstr>SGLT2 Inhibitors :Efficacy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Safety: Malignancies</vt:lpstr>
      <vt:lpstr>عرض تقديمي في PowerPoint</vt:lpstr>
      <vt:lpstr>عرض تقديمي في PowerPoint</vt:lpstr>
      <vt:lpstr>summary</vt:lpstr>
      <vt:lpstr>Patient Selection Criteria For Therapy With An SGLT2  Inhibitor</vt:lpstr>
      <vt:lpstr>Ideal T2DM Patients For SGLT2 Inhibitors</vt:lpstr>
      <vt:lpstr>عرض تقديمي في PowerPoint</vt:lpstr>
      <vt:lpstr>عرض تقديمي في PowerPoint</vt:lpstr>
      <vt:lpstr>Changes from Baseline in A1C  in Dapagliflozin Studies</vt:lpstr>
      <vt:lpstr>Changes from Baseline in Fasting Plasma Glucose in Dapagliflozin Studies </vt:lpstr>
      <vt:lpstr>Changes from Baseline in Body Weight  in Dapagliflozin Studies</vt:lpstr>
      <vt:lpstr>Dapagliflozin as Add-on Therapy: Summary and Conclusions</vt:lpstr>
      <vt:lpstr>Dapagliflozin as Add-on Therapy: Summary and Conclusions</vt:lpstr>
      <vt:lpstr>Dapagliflozin as Add-on Therapy: Summary and Conclusions</vt:lpstr>
      <vt:lpstr>Dapagliflozin* vs. Glipizide as Add-on Therapy to Metformin: 2 Years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Ahmad</cp:lastModifiedBy>
  <cp:revision>88</cp:revision>
  <dcterms:created xsi:type="dcterms:W3CDTF">2015-05-06T18:03:08Z</dcterms:created>
  <dcterms:modified xsi:type="dcterms:W3CDTF">2016-05-17T18:01:45Z</dcterms:modified>
</cp:coreProperties>
</file>