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80" r:id="rId1"/>
  </p:sldMasterIdLst>
  <p:sldIdLst>
    <p:sldId id="257" r:id="rId2"/>
    <p:sldId id="256" r:id="rId3"/>
    <p:sldId id="258" r:id="rId4"/>
    <p:sldId id="259" r:id="rId5"/>
    <p:sldId id="260" r:id="rId6"/>
    <p:sldId id="261" r:id="rId7"/>
    <p:sldId id="262" r:id="rId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102" d="100"/>
          <a:sy n="102" d="100"/>
        </p:scale>
        <p:origin x="-23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8" name="عنوان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ar-SA" smtClean="0"/>
              <a:t>انقر لتحرير نمط العنوان الرئيسي</a:t>
            </a:r>
            <a:endParaRPr kumimoji="0" lang="en-US"/>
          </a:p>
        </p:txBody>
      </p:sp>
      <p:sp>
        <p:nvSpPr>
          <p:cNvPr id="28" name="عنصر نائب للتاريخ 27"/>
          <p:cNvSpPr>
            <a:spLocks noGrp="1"/>
          </p:cNvSpPr>
          <p:nvPr>
            <p:ph type="dt" sz="half" idx="10"/>
          </p:nvPr>
        </p:nvSpPr>
        <p:spPr/>
        <p:txBody>
          <a:bodyPr/>
          <a:lstStyle/>
          <a:p>
            <a:fld id="{1B8ABB09-4A1D-463E-8065-109CC2B7EFAA}" type="datetimeFigureOut">
              <a:rPr lang="ar-SA" smtClean="0"/>
              <a:t>12/10/1439</a:t>
            </a:fld>
            <a:endParaRPr lang="ar-SA"/>
          </a:p>
        </p:txBody>
      </p:sp>
      <p:sp>
        <p:nvSpPr>
          <p:cNvPr id="17" name="عنصر نائب للتذييل 16"/>
          <p:cNvSpPr>
            <a:spLocks noGrp="1"/>
          </p:cNvSpPr>
          <p:nvPr>
            <p:ph type="ftr" sz="quarter" idx="11"/>
          </p:nvPr>
        </p:nvSpPr>
        <p:spPr/>
        <p:txBody>
          <a:bodyPr/>
          <a:lstStyle/>
          <a:p>
            <a:endParaRPr lang="ar-SA"/>
          </a:p>
        </p:txBody>
      </p:sp>
      <p:sp>
        <p:nvSpPr>
          <p:cNvPr id="29" name="عنصر نائب لرقم الشريحة 28"/>
          <p:cNvSpPr>
            <a:spLocks noGrp="1"/>
          </p:cNvSpPr>
          <p:nvPr>
            <p:ph type="sldNum" sz="quarter" idx="12"/>
          </p:nvPr>
        </p:nvSpPr>
        <p:spPr/>
        <p:txBody>
          <a:bodyPr/>
          <a:lstStyle/>
          <a:p>
            <a:fld id="{0B34F065-1154-456A-91E3-76DE8E75E17B}" type="slidenum">
              <a:rPr lang="ar-SA" smtClean="0"/>
              <a:t>‹#›</a:t>
            </a:fld>
            <a:endParaRPr lang="ar-SA"/>
          </a:p>
        </p:txBody>
      </p:sp>
      <p:sp>
        <p:nvSpPr>
          <p:cNvPr id="9" name="عنوان فرعي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12/10/1439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12/10/1439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12/10/1439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3">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12/10/1439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a:xfrm>
            <a:off x="7924800" y="6416675"/>
            <a:ext cx="762000" cy="365125"/>
          </a:xfrm>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12/10/1439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12/10/1439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12/10/1439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12/10/1439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12/10/1439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ar-SA" smtClean="0">
                <a:solidFill>
                  <a:schemeClr val="lt1"/>
                </a:solidFill>
                <a:latin typeface="+mn-lt"/>
                <a:ea typeface="+mn-ea"/>
                <a:cs typeface="+mn-cs"/>
              </a:rPr>
              <a:t>انقر فوق الأيقونة لإضافة صورة</a:t>
            </a:r>
            <a:endParaRPr kumimoji="0" lang="en-US" dirty="0">
              <a:solidFill>
                <a:schemeClr val="lt1"/>
              </a:solidFill>
              <a:latin typeface="+mn-lt"/>
              <a:ea typeface="+mn-ea"/>
              <a:cs typeface="+mn-cs"/>
            </a:endParaRPr>
          </a:p>
        </p:txBody>
      </p:sp>
      <p:sp>
        <p:nvSpPr>
          <p:cNvPr id="4" name="عنصر نائب للنص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12/10/1439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عنصر نائب للعنوان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B8ABB09-4A1D-463E-8065-109CC2B7EFAA}" type="datetimeFigureOut">
              <a:rPr lang="ar-SA" smtClean="0"/>
              <a:t>12/10/1439</a:t>
            </a:fld>
            <a:endParaRPr lang="ar-SA"/>
          </a:p>
        </p:txBody>
      </p:sp>
      <p:sp>
        <p:nvSpPr>
          <p:cNvPr id="3" name="عنصر نائب للتذييل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ar-SA"/>
          </a:p>
        </p:txBody>
      </p:sp>
      <p:sp>
        <p:nvSpPr>
          <p:cNvPr id="23" name="عنصر نائب لرقم الشريحة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0B34F065-1154-456A-91E3-76DE8E75E17B}" type="slidenum">
              <a:rPr lang="ar-SA" smtClean="0"/>
              <a:t>‹#›</a:t>
            </a:fld>
            <a:endParaRPr lang="ar-SA"/>
          </a:p>
        </p:txBody>
      </p:sp>
    </p:spTree>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rtl="1"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5796136" y="620689"/>
            <a:ext cx="3168352" cy="830997"/>
          </a:xfrm>
          <a:prstGeom prst="rect">
            <a:avLst/>
          </a:prstGeom>
        </p:spPr>
        <p:txBody>
          <a:bodyPr wrap="square">
            <a:spAutoFit/>
          </a:bodyPr>
          <a:lstStyle/>
          <a:p>
            <a:pPr algn="ctr"/>
            <a:r>
              <a:rPr lang="ar-SA" altLang="en-US" sz="2400" b="1" dirty="0">
                <a:solidFill>
                  <a:srgbClr val="002060"/>
                </a:solidFill>
              </a:rPr>
              <a:t>الجمهورية العربية السورية </a:t>
            </a:r>
            <a:endParaRPr lang="en-US" altLang="en-US" sz="2400" b="1" dirty="0">
              <a:solidFill>
                <a:srgbClr val="002060"/>
              </a:solidFill>
            </a:endParaRPr>
          </a:p>
          <a:p>
            <a:pPr algn="ctr"/>
            <a:r>
              <a:rPr lang="ar-SA" altLang="en-US" sz="2400" b="1" dirty="0">
                <a:solidFill>
                  <a:srgbClr val="002060"/>
                </a:solidFill>
              </a:rPr>
              <a:t>وزارة الصحة </a:t>
            </a:r>
            <a:endParaRPr lang="en-US" altLang="en-US" sz="2400" b="1" dirty="0">
              <a:solidFill>
                <a:srgbClr val="002060"/>
              </a:solidFill>
            </a:endParaRPr>
          </a:p>
        </p:txBody>
      </p:sp>
      <p:pic>
        <p:nvPicPr>
          <p:cNvPr id="11" name="Picture 1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314974"/>
            <a:ext cx="1440160" cy="1097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مستطيل 11"/>
          <p:cNvSpPr/>
          <p:nvPr/>
        </p:nvSpPr>
        <p:spPr>
          <a:xfrm>
            <a:off x="2270178" y="1814195"/>
            <a:ext cx="5508104" cy="707886"/>
          </a:xfrm>
          <a:prstGeom prst="rect">
            <a:avLst/>
          </a:prstGeom>
        </p:spPr>
        <p:txBody>
          <a:bodyPr wrap="square">
            <a:spAutoFit/>
          </a:bodyPr>
          <a:lstStyle/>
          <a:p>
            <a:pPr algn="ctr"/>
            <a:r>
              <a:rPr lang="ar-SY" sz="4000" b="1" dirty="0">
                <a:solidFill>
                  <a:srgbClr val="C00000"/>
                </a:solidFill>
              </a:rPr>
              <a:t>البرنامج الوطني </a:t>
            </a:r>
            <a:r>
              <a:rPr lang="ar-SY" sz="4000" b="1" dirty="0" smtClean="0">
                <a:solidFill>
                  <a:srgbClr val="C00000"/>
                </a:solidFill>
              </a:rPr>
              <a:t>لمكافحة السل</a:t>
            </a:r>
            <a:endParaRPr lang="en-US" sz="4000" b="1" dirty="0">
              <a:solidFill>
                <a:srgbClr val="C00000"/>
              </a:solidFill>
            </a:endParaRPr>
          </a:p>
        </p:txBody>
      </p:sp>
      <p:sp>
        <p:nvSpPr>
          <p:cNvPr id="13" name="مستطيل 12"/>
          <p:cNvSpPr/>
          <p:nvPr/>
        </p:nvSpPr>
        <p:spPr>
          <a:xfrm>
            <a:off x="1763688" y="2368044"/>
            <a:ext cx="6336704" cy="369332"/>
          </a:xfrm>
          <a:prstGeom prst="rect">
            <a:avLst/>
          </a:prstGeom>
        </p:spPr>
        <p:txBody>
          <a:bodyPr wrap="square">
            <a:spAutoFit/>
          </a:bodyPr>
          <a:lstStyle/>
          <a:p>
            <a:pPr algn="ctr"/>
            <a:r>
              <a:rPr lang="ar-SY" b="1" dirty="0" smtClean="0">
                <a:solidFill>
                  <a:srgbClr val="0070C0"/>
                </a:solidFill>
              </a:rPr>
              <a:t> </a:t>
            </a:r>
            <a:endParaRPr lang="en-US" sz="2000" dirty="0"/>
          </a:p>
        </p:txBody>
      </p:sp>
      <p:sp>
        <p:nvSpPr>
          <p:cNvPr id="16" name="TextBox 10"/>
          <p:cNvSpPr txBox="1">
            <a:spLocks noChangeArrowheads="1"/>
          </p:cNvSpPr>
          <p:nvPr/>
        </p:nvSpPr>
        <p:spPr bwMode="auto">
          <a:xfrm>
            <a:off x="4932040" y="6317908"/>
            <a:ext cx="4221425" cy="369332"/>
          </a:xfrm>
          <a:prstGeom prst="rect">
            <a:avLst/>
          </a:prstGeom>
          <a:solidFill>
            <a:schemeClr val="accent1">
              <a:lumMod val="60000"/>
              <a:lumOff val="40000"/>
            </a:schemeClr>
          </a:solidFill>
          <a:ln w="9525">
            <a:noFill/>
            <a:miter lim="800000"/>
            <a:headEnd/>
            <a:tailEnd/>
          </a:ln>
        </p:spPr>
        <p:txBody>
          <a:bodyPr wrap="square">
            <a:spAutoFit/>
          </a:bodyPr>
          <a:lstStyle/>
          <a:p>
            <a:pPr rtl="0">
              <a:defRPr/>
            </a:pPr>
            <a:r>
              <a:rPr lang="ar-SY" b="1" dirty="0">
                <a:latin typeface="Verdana" pitchFamily="34" charset="0"/>
                <a:cs typeface="Tahoma" pitchFamily="34" charset="0"/>
              </a:rPr>
              <a:t>البرنامج الوطني لمكافحة </a:t>
            </a:r>
            <a:r>
              <a:rPr lang="ar-SY" b="1" dirty="0" smtClean="0">
                <a:latin typeface="Verdana" pitchFamily="34" charset="0"/>
                <a:cs typeface="Tahoma" pitchFamily="34" charset="0"/>
              </a:rPr>
              <a:t>السل</a:t>
            </a:r>
            <a:endParaRPr lang="ar-SY" b="1" dirty="0">
              <a:latin typeface="Verdana" pitchFamily="34" charset="0"/>
              <a:cs typeface="Tahoma" pitchFamily="34" charset="0"/>
            </a:endParaRPr>
          </a:p>
        </p:txBody>
      </p:sp>
      <p:sp>
        <p:nvSpPr>
          <p:cNvPr id="21" name="TextBox 14"/>
          <p:cNvSpPr txBox="1">
            <a:spLocks noChangeArrowheads="1"/>
          </p:cNvSpPr>
          <p:nvPr/>
        </p:nvSpPr>
        <p:spPr bwMode="auto">
          <a:xfrm>
            <a:off x="43284" y="6317908"/>
            <a:ext cx="4355977" cy="369332"/>
          </a:xfrm>
          <a:prstGeom prst="rect">
            <a:avLst/>
          </a:prstGeom>
          <a:solidFill>
            <a:schemeClr val="accent1">
              <a:lumMod val="60000"/>
              <a:lumOff val="40000"/>
            </a:schemeClr>
          </a:solidFill>
          <a:ln w="9525">
            <a:noFill/>
            <a:miter lim="800000"/>
            <a:headEnd/>
            <a:tailEnd/>
          </a:ln>
        </p:spPr>
        <p:txBody>
          <a:bodyPr wrap="square">
            <a:spAutoFit/>
          </a:bodyPr>
          <a:lstStyle/>
          <a:p>
            <a:pPr algn="l" rtl="0">
              <a:defRPr/>
            </a:pPr>
            <a:r>
              <a:rPr lang="en-US" b="1" dirty="0">
                <a:latin typeface="Verdana" pitchFamily="34" charset="0"/>
                <a:cs typeface="Arial" pitchFamily="34" charset="0"/>
              </a:rPr>
              <a:t>National </a:t>
            </a:r>
            <a:r>
              <a:rPr lang="en-US" b="1" dirty="0" smtClean="0">
                <a:latin typeface="Verdana" pitchFamily="34" charset="0"/>
                <a:cs typeface="Arial" pitchFamily="34" charset="0"/>
              </a:rPr>
              <a:t>TB </a:t>
            </a:r>
            <a:r>
              <a:rPr lang="en-US" b="1" dirty="0" err="1" smtClean="0">
                <a:latin typeface="Verdana" pitchFamily="34" charset="0"/>
                <a:cs typeface="Arial" pitchFamily="34" charset="0"/>
              </a:rPr>
              <a:t>Programme</a:t>
            </a:r>
            <a:r>
              <a:rPr lang="en-US" b="1" dirty="0" smtClean="0">
                <a:latin typeface="Verdana" pitchFamily="34" charset="0"/>
                <a:cs typeface="Arial" pitchFamily="34" charset="0"/>
              </a:rPr>
              <a:t> </a:t>
            </a:r>
            <a:endParaRPr lang="ar-SY" b="1" dirty="0">
              <a:latin typeface="Verdana" pitchFamily="34" charset="0"/>
              <a:cs typeface="Tahoma" pitchFamily="34" charset="0"/>
            </a:endParaRPr>
          </a:p>
        </p:txBody>
      </p:sp>
      <p:pic>
        <p:nvPicPr>
          <p:cNvPr id="22" name="Picture 2" descr="New Picture"/>
          <p:cNvPicPr/>
          <p:nvPr/>
        </p:nvPicPr>
        <p:blipFill>
          <a:blip r:embed="rId3" cstate="print"/>
          <a:srcRect/>
          <a:stretch>
            <a:fillRect/>
          </a:stretch>
        </p:blipFill>
        <p:spPr bwMode="auto">
          <a:xfrm>
            <a:off x="2843808" y="2522081"/>
            <a:ext cx="4198944" cy="3067159"/>
          </a:xfrm>
          <a:prstGeom prst="rect">
            <a:avLst/>
          </a:prstGeom>
          <a:noFill/>
          <a:ln w="9525">
            <a:noFill/>
            <a:miter lim="800000"/>
            <a:headEnd/>
            <a:tailEnd/>
          </a:ln>
        </p:spPr>
      </p:pic>
    </p:spTree>
    <p:extLst>
      <p:ext uri="{BB962C8B-B14F-4D97-AF65-F5344CB8AC3E}">
        <p14:creationId xmlns:p14="http://schemas.microsoft.com/office/powerpoint/2010/main" val="34288989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11560" y="548680"/>
            <a:ext cx="7920880" cy="5688632"/>
          </a:xfrm>
        </p:spPr>
        <p:txBody>
          <a:bodyPr>
            <a:normAutofit fontScale="85000" lnSpcReduction="20000"/>
          </a:bodyPr>
          <a:lstStyle/>
          <a:p>
            <a:r>
              <a:rPr lang="ar-SY" sz="4600" b="1" dirty="0" smtClean="0">
                <a:solidFill>
                  <a:srgbClr val="FF0000"/>
                </a:solidFill>
              </a:rPr>
              <a:t>التدرن الأولي (1) </a:t>
            </a:r>
          </a:p>
          <a:p>
            <a:endParaRPr lang="ar-SY" b="1" dirty="0"/>
          </a:p>
          <a:p>
            <a:endParaRPr lang="ar-SY" b="1" dirty="0" smtClean="0"/>
          </a:p>
          <a:p>
            <a:pPr algn="r"/>
            <a:r>
              <a:rPr lang="ar-SY" dirty="0" smtClean="0"/>
              <a:t>_ </a:t>
            </a:r>
            <a:r>
              <a:rPr lang="ar-SA" dirty="0" smtClean="0"/>
              <a:t>أسرة </a:t>
            </a:r>
            <a:r>
              <a:rPr lang="ar-SA" dirty="0"/>
              <a:t>مكوّنة من أب وأم وولدين (7 و 3 أعوام) ورضيع عمره 9 أشهر، تعيش في بلدة ريفية، مرض الولد الثاني 3 سنوات، ارتفاع بسيط في الحرارة + ضعف في الشهية، لم يظهر مرض معين في الفحص الطبي، أعطاه الطبيب مركبات </a:t>
            </a:r>
            <a:r>
              <a:rPr lang="ar-SA" dirty="0" err="1"/>
              <a:t>السيلفا</a:t>
            </a:r>
            <a:r>
              <a:rPr lang="ar-SA" dirty="0"/>
              <a:t> ثم </a:t>
            </a:r>
            <a:r>
              <a:rPr lang="ar-SA" dirty="0" err="1"/>
              <a:t>أغمونتين</a:t>
            </a:r>
            <a:r>
              <a:rPr lang="ar-SA" dirty="0"/>
              <a:t>..</a:t>
            </a:r>
            <a:endParaRPr lang="en-US" dirty="0"/>
          </a:p>
          <a:p>
            <a:pPr algn="r"/>
            <a:r>
              <a:rPr lang="ar-SA" dirty="0"/>
              <a:t>بعد 7-10 أيام أصيب بالقيء فأدخل المشفى، كان ضعيف الجسم هزيلاً وبلا أعراض سريرية، أظهر الفحص الشعاعي </a:t>
            </a:r>
            <a:r>
              <a:rPr lang="ar-SA" dirty="0" err="1"/>
              <a:t>عتامة</a:t>
            </a:r>
            <a:r>
              <a:rPr lang="ar-SA" dirty="0"/>
              <a:t> في نقير الرئة اليسرى، وجاء اختبار </a:t>
            </a:r>
            <a:r>
              <a:rPr lang="ar-SA" dirty="0" err="1"/>
              <a:t>التبركلين</a:t>
            </a:r>
            <a:r>
              <a:rPr lang="ar-SA" dirty="0"/>
              <a:t> بقياس 8 ملم بعد 48 ساعة (عشر وحدات </a:t>
            </a:r>
            <a:r>
              <a:rPr lang="ar-SA" dirty="0" err="1"/>
              <a:t>تبركلين</a:t>
            </a:r>
            <a:r>
              <a:rPr lang="ar-SA" dirty="0"/>
              <a:t>) أظهر فحص السائل النخاعي الشوكي وجود 186 خلية/سم2 - بروتين 100 ملم % ، وكانت نتيجة زرعه إيجابية بالنسبة لجرثومة المرض، مع وجود </a:t>
            </a:r>
            <a:r>
              <a:rPr lang="ar-SA" dirty="0" err="1"/>
              <a:t>العتامة</a:t>
            </a:r>
            <a:r>
              <a:rPr lang="ar-SA" dirty="0"/>
              <a:t> الصدرية- تم تشخيص تدرّن سحائي، وبدأ العلاج على الفور- جرى فحص أفراد العائلة، فجاء قشع الأم إيجابياً (كان الوالد سلبياً) وأظهرت أشعة الوالدة وجود تدرّن رئوي فعّال- كذلك ظهر المرض عند الولد الأول (7 سنوات)، وكان اختبار </a:t>
            </a:r>
            <a:r>
              <a:rPr lang="ar-SA" dirty="0" err="1"/>
              <a:t>التبركلين</a:t>
            </a:r>
            <a:r>
              <a:rPr lang="ar-SA" dirty="0"/>
              <a:t> عنده إيجابياً، كما أظهر الفحص الشعاعي وجود مركب أولي في الناحية اليمنى، فأعطي العلاج وتحسنت حالته</a:t>
            </a:r>
            <a:r>
              <a:rPr lang="ar-SA" dirty="0" smtClean="0"/>
              <a:t>.</a:t>
            </a:r>
            <a:endParaRPr lang="ar-SY" dirty="0" smtClean="0"/>
          </a:p>
          <a:p>
            <a:pPr algn="r"/>
            <a:endParaRPr lang="ar-SY" dirty="0"/>
          </a:p>
          <a:p>
            <a:pPr algn="r"/>
            <a:endParaRPr lang="en-US" dirty="0"/>
          </a:p>
          <a:p>
            <a:endParaRPr lang="ar-SY" b="1" dirty="0" smtClean="0"/>
          </a:p>
          <a:p>
            <a:endParaRPr lang="ar-SY" b="1" dirty="0"/>
          </a:p>
          <a:p>
            <a:endParaRPr lang="ar-SY" b="1" dirty="0" smtClean="0"/>
          </a:p>
          <a:p>
            <a:endParaRPr lang="ar-SY" b="1" dirty="0"/>
          </a:p>
          <a:p>
            <a:endParaRPr lang="ar-SY" b="1" dirty="0" smtClean="0"/>
          </a:p>
          <a:p>
            <a:endParaRPr lang="ar-SY" b="1" dirty="0"/>
          </a:p>
          <a:p>
            <a:endParaRPr lang="ar-SY" b="1" dirty="0" smtClean="0"/>
          </a:p>
          <a:p>
            <a:endParaRPr lang="ar-SY" b="1" dirty="0" smtClean="0"/>
          </a:p>
          <a:p>
            <a:endParaRPr lang="ar-SY" b="1" dirty="0"/>
          </a:p>
          <a:p>
            <a:endParaRPr lang="ar-SY" b="1" dirty="0" smtClean="0"/>
          </a:p>
          <a:p>
            <a:endParaRPr lang="ar-SY" b="1" dirty="0"/>
          </a:p>
          <a:p>
            <a:endParaRPr lang="ar-SY" b="1" dirty="0" smtClean="0"/>
          </a:p>
          <a:p>
            <a:endParaRPr lang="ar-SY" b="1" dirty="0"/>
          </a:p>
          <a:p>
            <a:endParaRPr lang="ar-SY" b="1" dirty="0"/>
          </a:p>
        </p:txBody>
      </p:sp>
    </p:spTree>
    <p:extLst>
      <p:ext uri="{BB962C8B-B14F-4D97-AF65-F5344CB8AC3E}">
        <p14:creationId xmlns:p14="http://schemas.microsoft.com/office/powerpoint/2010/main" val="22478245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268759"/>
            <a:ext cx="8229600" cy="3600401"/>
          </a:xfrm>
        </p:spPr>
        <p:txBody>
          <a:bodyPr/>
          <a:lstStyle/>
          <a:p>
            <a:r>
              <a:rPr lang="ar-SA" dirty="0"/>
              <a:t>أما البنت وعمرها 9 أشهر فكان اختبار </a:t>
            </a:r>
            <a:r>
              <a:rPr lang="ar-SA" dirty="0" err="1"/>
              <a:t>التبركلين</a:t>
            </a:r>
            <a:r>
              <a:rPr lang="ar-SA" dirty="0"/>
              <a:t> سلبياً، وبسبب المخالطة مع الأم أعطيت لقاح </a:t>
            </a:r>
            <a:r>
              <a:rPr lang="en-US" dirty="0"/>
              <a:t>BCG</a:t>
            </a:r>
            <a:r>
              <a:rPr lang="ar-SA" dirty="0"/>
              <a:t> فوراً، أعيد اختبار </a:t>
            </a:r>
            <a:r>
              <a:rPr lang="ar-SA" dirty="0" err="1"/>
              <a:t>التبركلين</a:t>
            </a:r>
            <a:r>
              <a:rPr lang="ar-SA" dirty="0"/>
              <a:t> بعد شهر فجاء قوي الإيجابية، فأعطيت على إثرها العلاج.</a:t>
            </a:r>
            <a:endParaRPr lang="en-US" dirty="0"/>
          </a:p>
          <a:p>
            <a:r>
              <a:rPr lang="ar-SA" dirty="0"/>
              <a:t>أكمل أفراد العائلة العلاج وتماثلوا للشفاء، وأظهرت الصور الشعاعية للأطفال الثلاثة لاحقاً وجود مركب أولي متكلس.</a:t>
            </a:r>
            <a:endParaRPr lang="en-US" dirty="0"/>
          </a:p>
          <a:p>
            <a:endParaRPr lang="ar-SY" dirty="0"/>
          </a:p>
        </p:txBody>
      </p:sp>
    </p:spTree>
    <p:extLst>
      <p:ext uri="{BB962C8B-B14F-4D97-AF65-F5344CB8AC3E}">
        <p14:creationId xmlns:p14="http://schemas.microsoft.com/office/powerpoint/2010/main" val="5769955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96753"/>
            <a:ext cx="8229600" cy="4320480"/>
          </a:xfrm>
        </p:spPr>
        <p:txBody>
          <a:bodyPr>
            <a:normAutofit/>
          </a:bodyPr>
          <a:lstStyle/>
          <a:p>
            <a:r>
              <a:rPr lang="ar-SA" b="1" dirty="0"/>
              <a:t>التعليق: </a:t>
            </a:r>
            <a:r>
              <a:rPr lang="ar-SA" dirty="0"/>
              <a:t>تم علاج هذه العائلة بطريقة صحيحة، ولما لم تتحسن حالة الطفل الأول عولج </a:t>
            </a:r>
            <a:r>
              <a:rPr lang="ar-SA" dirty="0" err="1"/>
              <a:t>بالأوغمنتين</a:t>
            </a:r>
            <a:r>
              <a:rPr lang="ar-SA" dirty="0"/>
              <a:t> ثم حوّله الطبيب إلى المشفى بسبب وضعه الطبي المتردي- فكر بعد ذلك باحتمال إصابته بالتدرّن، وأثبت ذلك اختبار </a:t>
            </a:r>
            <a:r>
              <a:rPr lang="ar-SA" dirty="0" err="1"/>
              <a:t>التبركلين</a:t>
            </a:r>
            <a:r>
              <a:rPr lang="ar-SA" dirty="0"/>
              <a:t> والصورة الشعاعية والبزل السحائي- فحص جميع أفراد العائلة وتم الشفاء.</a:t>
            </a:r>
            <a:endParaRPr lang="en-US" dirty="0"/>
          </a:p>
          <a:p>
            <a:r>
              <a:rPr lang="ar-SA" b="1" dirty="0"/>
              <a:t>ملاحظة:</a:t>
            </a:r>
            <a:r>
              <a:rPr lang="ar-SA" dirty="0"/>
              <a:t> للأسف أصيب الطبيب المعالج بعد فترة بالعدوى بالتدرن الرئوي، ولكونه في عمر 72 سنة وهو مدخن ولم يكن يلتزم بالشروط الصحية كما يجب، أدى إلى وفاته.</a:t>
            </a:r>
            <a:endParaRPr lang="en-US" dirty="0"/>
          </a:p>
          <a:p>
            <a:endParaRPr lang="ar-SY" dirty="0"/>
          </a:p>
        </p:txBody>
      </p:sp>
    </p:spTree>
    <p:extLst>
      <p:ext uri="{BB962C8B-B14F-4D97-AF65-F5344CB8AC3E}">
        <p14:creationId xmlns:p14="http://schemas.microsoft.com/office/powerpoint/2010/main" val="7893206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23528" y="620688"/>
            <a:ext cx="8229600" cy="868958"/>
          </a:xfrm>
        </p:spPr>
        <p:txBody>
          <a:bodyPr>
            <a:normAutofit fontScale="90000"/>
          </a:bodyPr>
          <a:lstStyle/>
          <a:p>
            <a:pPr algn="ctr"/>
            <a:r>
              <a:rPr lang="ar-SY" b="1" dirty="0" smtClean="0">
                <a:solidFill>
                  <a:srgbClr val="FF0000"/>
                </a:solidFill>
              </a:rPr>
              <a:t/>
            </a:r>
            <a:br>
              <a:rPr lang="ar-SY" b="1" dirty="0" smtClean="0">
                <a:solidFill>
                  <a:srgbClr val="FF0000"/>
                </a:solidFill>
              </a:rPr>
            </a:br>
            <a:r>
              <a:rPr lang="ar-SY" dirty="0">
                <a:solidFill>
                  <a:srgbClr val="FF0000"/>
                </a:solidFill>
              </a:rPr>
              <a:t/>
            </a:r>
            <a:br>
              <a:rPr lang="ar-SY" dirty="0">
                <a:solidFill>
                  <a:srgbClr val="FF0000"/>
                </a:solidFill>
              </a:rPr>
            </a:br>
            <a:r>
              <a:rPr lang="ar-SY" dirty="0" smtClean="0">
                <a:solidFill>
                  <a:srgbClr val="FF0000"/>
                </a:solidFill>
              </a:rPr>
              <a:t/>
            </a:r>
            <a:br>
              <a:rPr lang="ar-SY" dirty="0" smtClean="0">
                <a:solidFill>
                  <a:srgbClr val="FF0000"/>
                </a:solidFill>
              </a:rPr>
            </a:br>
            <a:r>
              <a:rPr lang="ar-SA" b="1" dirty="0" smtClean="0">
                <a:solidFill>
                  <a:srgbClr val="FF0000"/>
                </a:solidFill>
              </a:rPr>
              <a:t>التدرن </a:t>
            </a:r>
            <a:r>
              <a:rPr lang="ar-SA" b="1" dirty="0">
                <a:solidFill>
                  <a:srgbClr val="FF0000"/>
                </a:solidFill>
              </a:rPr>
              <a:t>الأولي (2</a:t>
            </a:r>
            <a:r>
              <a:rPr lang="ar-SA" b="1" dirty="0" smtClean="0">
                <a:solidFill>
                  <a:srgbClr val="FF0000"/>
                </a:solidFill>
              </a:rPr>
              <a:t>)</a:t>
            </a:r>
            <a:r>
              <a:rPr lang="en-US" b="1" dirty="0" smtClean="0">
                <a:solidFill>
                  <a:srgbClr val="FF0000"/>
                </a:solidFill>
              </a:rPr>
              <a:t/>
            </a:r>
            <a:br>
              <a:rPr lang="en-US" b="1" dirty="0" smtClean="0">
                <a:solidFill>
                  <a:srgbClr val="FF0000"/>
                </a:solidFill>
              </a:rPr>
            </a:br>
            <a:r>
              <a:rPr lang="en-US" dirty="0">
                <a:solidFill>
                  <a:srgbClr val="FF0000"/>
                </a:solidFill>
              </a:rPr>
              <a:t/>
            </a:r>
            <a:br>
              <a:rPr lang="en-US" dirty="0">
                <a:solidFill>
                  <a:srgbClr val="FF0000"/>
                </a:solidFill>
              </a:rPr>
            </a:br>
            <a:r>
              <a:rPr lang="en-US" dirty="0">
                <a:solidFill>
                  <a:srgbClr val="FF0000"/>
                </a:solidFill>
              </a:rPr>
              <a:t/>
            </a:r>
            <a:br>
              <a:rPr lang="en-US" dirty="0">
                <a:solidFill>
                  <a:srgbClr val="FF0000"/>
                </a:solidFill>
              </a:rPr>
            </a:br>
            <a:endParaRPr lang="ar-SY" dirty="0">
              <a:solidFill>
                <a:srgbClr val="FF0000"/>
              </a:solidFill>
            </a:endParaRPr>
          </a:p>
        </p:txBody>
      </p:sp>
      <p:sp>
        <p:nvSpPr>
          <p:cNvPr id="3" name="عنصر نائب للمحتوى 2"/>
          <p:cNvSpPr>
            <a:spLocks noGrp="1"/>
          </p:cNvSpPr>
          <p:nvPr>
            <p:ph idx="1"/>
          </p:nvPr>
        </p:nvSpPr>
        <p:spPr>
          <a:xfrm>
            <a:off x="457200" y="1600201"/>
            <a:ext cx="8229600" cy="4133056"/>
          </a:xfrm>
        </p:spPr>
        <p:txBody>
          <a:bodyPr>
            <a:normAutofit fontScale="92500"/>
          </a:bodyPr>
          <a:lstStyle/>
          <a:p>
            <a:r>
              <a:rPr lang="ar-SA" dirty="0"/>
              <a:t>طفلة عمرها 4 سنوات، وحيدة لأبويها، أخذتها والدتها للمشفى بسبب سعال استمر لمدة شهرين تقريباً مع فقدان وزن، وكانت الطفلة هزيلة وشاحبة اللون، انتبه الطبيب إلى أن الجزء الأيسر من صدرها كان لا يتحرك مثل الجزء الأيمن، وكان دخول الهواء إلى هذا الجزء خفيفاً وسعالها بدون قشع- جاء اختبار </a:t>
            </a:r>
            <a:r>
              <a:rPr lang="ar-SA" dirty="0" err="1"/>
              <a:t>التبركلين</a:t>
            </a:r>
            <a:r>
              <a:rPr lang="ar-SA" dirty="0"/>
              <a:t> إيجابياً وأظهرت أشعة الصدر وجود </a:t>
            </a:r>
            <a:r>
              <a:rPr lang="ar-SA" dirty="0" err="1"/>
              <a:t>ارتشاحات</a:t>
            </a:r>
            <a:r>
              <a:rPr lang="ar-SA" dirty="0"/>
              <a:t> </a:t>
            </a:r>
            <a:r>
              <a:rPr lang="ar-SA" dirty="0" err="1"/>
              <a:t>وعتامات</a:t>
            </a:r>
            <a:r>
              <a:rPr lang="ar-SA" dirty="0"/>
              <a:t> في الرئة اليسرى مع تضخم في جذر الرئة.</a:t>
            </a:r>
            <a:endParaRPr lang="en-US" dirty="0"/>
          </a:p>
          <a:p>
            <a:r>
              <a:rPr lang="ar-SA" dirty="0"/>
              <a:t>بوشر بعلاجها بالأدوية المضادة للتدرن فتحسنت حالتها وتماثلت للشفاء دون أي بقايا مرضية رئوية- كان الوالدان سليمين- لدى فحص الجدة تبين إصابتها بالتدرن الرئوي وقد شفيت بعد إعطائها العلاج الملائم.</a:t>
            </a:r>
            <a:endParaRPr lang="en-US" dirty="0"/>
          </a:p>
          <a:p>
            <a:endParaRPr lang="ar-SY" dirty="0"/>
          </a:p>
        </p:txBody>
      </p:sp>
    </p:spTree>
    <p:extLst>
      <p:ext uri="{BB962C8B-B14F-4D97-AF65-F5344CB8AC3E}">
        <p14:creationId xmlns:p14="http://schemas.microsoft.com/office/powerpoint/2010/main" val="25318141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600201"/>
            <a:ext cx="8229600" cy="3052936"/>
          </a:xfrm>
        </p:spPr>
        <p:txBody>
          <a:bodyPr/>
          <a:lstStyle/>
          <a:p>
            <a:r>
              <a:rPr lang="ar-SA" b="1" dirty="0"/>
              <a:t>ملاحظة: </a:t>
            </a:r>
            <a:r>
              <a:rPr lang="ar-SA" dirty="0"/>
              <a:t>سعال مزمن لمدة شهرين مصحوب بفقد وزن جعل تشخيص الالتهاب الرئوي غير مبرر، وكان التدرن أكثر احتمالاً- وقد أكد اختبار </a:t>
            </a:r>
            <a:r>
              <a:rPr lang="ar-SA" dirty="0" err="1"/>
              <a:t>التبركلين</a:t>
            </a:r>
            <a:r>
              <a:rPr lang="ar-SA" dirty="0"/>
              <a:t> والصورة الشعاعية التشخيص الدرني.</a:t>
            </a:r>
            <a:endParaRPr lang="en-US" dirty="0"/>
          </a:p>
        </p:txBody>
      </p:sp>
    </p:spTree>
    <p:extLst>
      <p:ext uri="{BB962C8B-B14F-4D97-AF65-F5344CB8AC3E}">
        <p14:creationId xmlns:p14="http://schemas.microsoft.com/office/powerpoint/2010/main" val="42050878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2636912"/>
            <a:ext cx="8229600" cy="1143000"/>
          </a:xfrm>
        </p:spPr>
        <p:txBody>
          <a:bodyPr/>
          <a:lstStyle/>
          <a:p>
            <a:pPr algn="ctr"/>
            <a:r>
              <a:rPr lang="ar-SY" dirty="0" smtClean="0"/>
              <a:t>شكراً لإصغائكم </a:t>
            </a:r>
            <a:endParaRPr lang="ar-SY" dirty="0"/>
          </a:p>
        </p:txBody>
      </p:sp>
    </p:spTree>
    <p:extLst>
      <p:ext uri="{BB962C8B-B14F-4D97-AF65-F5344CB8AC3E}">
        <p14:creationId xmlns:p14="http://schemas.microsoft.com/office/powerpoint/2010/main" val="291822487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ذروة">
  <a:themeElements>
    <a:clrScheme name="ذروة">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ذروة">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ذروة">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27</TotalTime>
  <Words>465</Words>
  <Application>Microsoft Office PowerPoint</Application>
  <PresentationFormat>عرض على الشاشة (3:4)‏</PresentationFormat>
  <Paragraphs>34</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ذروة</vt:lpstr>
      <vt:lpstr>عرض تقديمي في PowerPoint</vt:lpstr>
      <vt:lpstr>عرض تقديمي في PowerPoint</vt:lpstr>
      <vt:lpstr>عرض تقديمي في PowerPoint</vt:lpstr>
      <vt:lpstr>عرض تقديمي في PowerPoint</vt:lpstr>
      <vt:lpstr>   التدرن الأولي (2)   </vt:lpstr>
      <vt:lpstr>عرض تقديمي في PowerPoint</vt:lpstr>
      <vt:lpstr>شكراً لإصغائكم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Taghreed Awad</dc:creator>
  <cp:lastModifiedBy>Taghreed Awad</cp:lastModifiedBy>
  <cp:revision>5</cp:revision>
  <dcterms:created xsi:type="dcterms:W3CDTF">2018-06-25T07:45:42Z</dcterms:created>
  <dcterms:modified xsi:type="dcterms:W3CDTF">2018-06-25T09:07:31Z</dcterms:modified>
</cp:coreProperties>
</file>