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77"/>
  </p:notesMasterIdLst>
  <p:sldIdLst>
    <p:sldId id="389" r:id="rId2"/>
    <p:sldId id="260" r:id="rId3"/>
    <p:sldId id="427" r:id="rId4"/>
    <p:sldId id="256" r:id="rId5"/>
    <p:sldId id="385" r:id="rId6"/>
    <p:sldId id="293" r:id="rId7"/>
    <p:sldId id="292" r:id="rId8"/>
    <p:sldId id="276" r:id="rId9"/>
    <p:sldId id="346" r:id="rId10"/>
    <p:sldId id="278" r:id="rId11"/>
    <p:sldId id="280" r:id="rId12"/>
    <p:sldId id="277" r:id="rId13"/>
    <p:sldId id="387" r:id="rId14"/>
    <p:sldId id="348" r:id="rId15"/>
    <p:sldId id="349" r:id="rId16"/>
    <p:sldId id="275" r:id="rId17"/>
    <p:sldId id="386" r:id="rId18"/>
    <p:sldId id="371" r:id="rId19"/>
    <p:sldId id="372" r:id="rId20"/>
    <p:sldId id="374" r:id="rId21"/>
    <p:sldId id="375" r:id="rId22"/>
    <p:sldId id="281" r:id="rId23"/>
    <p:sldId id="282" r:id="rId24"/>
    <p:sldId id="379" r:id="rId25"/>
    <p:sldId id="283" r:id="rId26"/>
    <p:sldId id="286" r:id="rId27"/>
    <p:sldId id="285" r:id="rId28"/>
    <p:sldId id="350" r:id="rId29"/>
    <p:sldId id="301" r:id="rId30"/>
    <p:sldId id="376" r:id="rId31"/>
    <p:sldId id="305" r:id="rId32"/>
    <p:sldId id="404" r:id="rId33"/>
    <p:sldId id="310" r:id="rId34"/>
    <p:sldId id="391" r:id="rId35"/>
    <p:sldId id="392" r:id="rId36"/>
    <p:sldId id="393" r:id="rId37"/>
    <p:sldId id="362" r:id="rId38"/>
    <p:sldId id="363" r:id="rId39"/>
    <p:sldId id="365" r:id="rId40"/>
    <p:sldId id="366" r:id="rId41"/>
    <p:sldId id="367" r:id="rId42"/>
    <p:sldId id="369" r:id="rId43"/>
    <p:sldId id="370" r:id="rId44"/>
    <p:sldId id="325" r:id="rId45"/>
    <p:sldId id="400" r:id="rId46"/>
    <p:sldId id="396" r:id="rId47"/>
    <p:sldId id="330" r:id="rId48"/>
    <p:sldId id="331" r:id="rId49"/>
    <p:sldId id="401" r:id="rId50"/>
    <p:sldId id="397" r:id="rId51"/>
    <p:sldId id="402" r:id="rId52"/>
    <p:sldId id="403" r:id="rId53"/>
    <p:sldId id="405" r:id="rId54"/>
    <p:sldId id="406" r:id="rId55"/>
    <p:sldId id="407" r:id="rId56"/>
    <p:sldId id="408" r:id="rId57"/>
    <p:sldId id="417" r:id="rId58"/>
    <p:sldId id="409" r:id="rId59"/>
    <p:sldId id="410" r:id="rId60"/>
    <p:sldId id="411" r:id="rId61"/>
    <p:sldId id="412" r:id="rId62"/>
    <p:sldId id="413" r:id="rId63"/>
    <p:sldId id="414" r:id="rId64"/>
    <p:sldId id="415" r:id="rId65"/>
    <p:sldId id="419" r:id="rId66"/>
    <p:sldId id="416" r:id="rId67"/>
    <p:sldId id="418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333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ADE9AB3-8D0F-4C4B-948F-AE59D2D443B2}">
          <p14:sldIdLst>
            <p14:sldId id="389"/>
            <p14:sldId id="260"/>
            <p14:sldId id="427"/>
            <p14:sldId id="256"/>
            <p14:sldId id="385"/>
            <p14:sldId id="293"/>
            <p14:sldId id="292"/>
            <p14:sldId id="276"/>
            <p14:sldId id="346"/>
            <p14:sldId id="278"/>
            <p14:sldId id="280"/>
            <p14:sldId id="277"/>
            <p14:sldId id="387"/>
            <p14:sldId id="348"/>
            <p14:sldId id="349"/>
            <p14:sldId id="275"/>
            <p14:sldId id="386"/>
            <p14:sldId id="371"/>
            <p14:sldId id="372"/>
            <p14:sldId id="374"/>
            <p14:sldId id="375"/>
            <p14:sldId id="281"/>
            <p14:sldId id="282"/>
            <p14:sldId id="379"/>
            <p14:sldId id="283"/>
            <p14:sldId id="286"/>
            <p14:sldId id="285"/>
            <p14:sldId id="350"/>
            <p14:sldId id="301"/>
            <p14:sldId id="376"/>
            <p14:sldId id="305"/>
            <p14:sldId id="404"/>
            <p14:sldId id="310"/>
            <p14:sldId id="391"/>
            <p14:sldId id="392"/>
            <p14:sldId id="393"/>
            <p14:sldId id="362"/>
            <p14:sldId id="363"/>
            <p14:sldId id="365"/>
            <p14:sldId id="366"/>
            <p14:sldId id="367"/>
            <p14:sldId id="369"/>
            <p14:sldId id="370"/>
            <p14:sldId id="325"/>
            <p14:sldId id="400"/>
            <p14:sldId id="396"/>
            <p14:sldId id="330"/>
            <p14:sldId id="331"/>
            <p14:sldId id="401"/>
            <p14:sldId id="397"/>
            <p14:sldId id="402"/>
            <p14:sldId id="403"/>
            <p14:sldId id="405"/>
            <p14:sldId id="406"/>
            <p14:sldId id="407"/>
            <p14:sldId id="408"/>
            <p14:sldId id="417"/>
            <p14:sldId id="409"/>
            <p14:sldId id="410"/>
            <p14:sldId id="411"/>
            <p14:sldId id="412"/>
            <p14:sldId id="413"/>
            <p14:sldId id="414"/>
            <p14:sldId id="415"/>
            <p14:sldId id="419"/>
            <p14:sldId id="416"/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660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0" autoAdjust="0"/>
    <p:restoredTop sz="94660"/>
  </p:normalViewPr>
  <p:slideViewPr>
    <p:cSldViewPr>
      <p:cViewPr varScale="1">
        <p:scale>
          <a:sx n="72" d="100"/>
          <a:sy n="72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2495-D7E7-48A3-A575-F46BA5E6775C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148F-5F8C-4032-B2FE-AFC08FA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48F-5F8C-4032-B2FE-AFC08FA21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48F-5F8C-4032-B2FE-AFC08FA21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0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08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37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3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4C70-D34A-4683-A754-22BA23A7725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A60FA9-4CE0-47E1-80DB-116FA4D3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menenabled.org/images/chem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7" y="0"/>
            <a:ext cx="9132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505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Alkylating Agents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019800"/>
            <a:ext cx="3628577" cy="71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Dr.Muhammad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Albaghdadi</a:t>
            </a:r>
          </a:p>
          <a:p>
            <a:pPr marL="0" indent="0" algn="ctr">
              <a:buNone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Oncologist</a:t>
            </a:r>
            <a:endParaRPr 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ROA-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in Dextrose 5% or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0.9 %, Oral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Absorption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bioavailability 90%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 of Dist-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0.6L/Kg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-including brain &amp;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csf,also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milk &amp; saliva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Protein binding-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&lt;20%</a:t>
            </a:r>
          </a:p>
        </p:txBody>
      </p:sp>
      <p:pic>
        <p:nvPicPr>
          <p:cNvPr id="2050" name="Picture 2" descr="http://www.gabionline.net/var/gabi/storage/images/media/images/pharmacokinetics-1-v13k15/20251-1-eng-GB/Pharmacokinetics-1-V13K15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74812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6496" y="606596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Ifosfamide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Metabolism-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Prodrug activation by Cyt-p450 active forms are 4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hydroxycyclophosphamide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phosphoramide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mustard &amp;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acrolein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Elimination-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t1/2-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4-6 hours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drug &amp; metabolites exclusively in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</a:p>
        </p:txBody>
      </p:sp>
      <p:pic>
        <p:nvPicPr>
          <p:cNvPr id="2050" name="Picture 2" descr="http://www.gabionline.net/var/gabi/storage/images/media/images/pharmacokinetics-1-v13k15/20251-1-eng-GB/Pharmacokinetics-1-V13K15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74812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6496" y="606596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Ifosfamide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trategydriven.com/wp-content/themes/strategydriven/img/DiverseIndicators.jpg?widt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56" y="3289298"/>
            <a:ext cx="4299789" cy="35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Indications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60198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Ovarian Cancer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Sarcoma</a:t>
            </a: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NHL</a:t>
            </a:r>
          </a:p>
          <a:p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dose regimen-in bone marrow transplantation and for other autoimmune disorders</a:t>
            </a:r>
            <a:endParaRPr lang="en-US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c01.deviantart.net/fs71/i/2012/098/7/7/medicine_wallpaper_by_hidan001-d4vi4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6" r="6120"/>
          <a:stretch/>
        </p:blipFill>
        <p:spPr bwMode="auto">
          <a:xfrm>
            <a:off x="5880100" y="0"/>
            <a:ext cx="3263900" cy="68580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0292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Dosage range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943600" cy="48307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cancer 100mg/m2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 1-14 every 28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days,iv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600mg/m2 every 21 days AC or CMF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NHL 400-600 mg/m2 iv every 21 days CVP,750mg/m2 every 21 days CHOP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dose BMT 60mg/kg iv for 2 days</a:t>
            </a:r>
          </a:p>
        </p:txBody>
      </p:sp>
    </p:spTree>
    <p:extLst>
      <p:ext uri="{BB962C8B-B14F-4D97-AF65-F5344CB8AC3E}">
        <p14:creationId xmlns:p14="http://schemas.microsoft.com/office/powerpoint/2010/main" val="29831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hopping-cart-diagnostics.com/wp-content/uploads/2012/08/search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26780"/>
          <a:stretch/>
        </p:blipFill>
        <p:spPr bwMode="auto">
          <a:xfrm>
            <a:off x="5257800" y="1554162"/>
            <a:ext cx="3784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 in patients with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renal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fuction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fluid intake 2-3l/day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 bladder several times daily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5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rug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66" y="3810000"/>
            <a:ext cx="5540533" cy="3060700"/>
          </a:xfrm>
          <a:prstGeom prst="rect">
            <a:avLst/>
          </a:prstGeom>
          <a:noFill/>
          <a:effectLst>
            <a:glow>
              <a:schemeClr val="bg1">
                <a:alpha val="0"/>
              </a:schemeClr>
            </a:glo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Myelosuppression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dose limiting mainly leukopenia 7-14 days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 &amp; vomiting 2-4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Alopecia 2-3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Amenorrhoea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ovarian failure 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Cardiotoxicity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AML &amp; bladder cancer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SIADH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drug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8" y="4343400"/>
            <a:ext cx="4574961" cy="2527299"/>
          </a:xfrm>
          <a:prstGeom prst="rect">
            <a:avLst/>
          </a:prstGeom>
          <a:noFill/>
          <a:effectLst>
            <a:glow>
              <a:schemeClr val="bg1">
                <a:alpha val="0"/>
              </a:schemeClr>
            </a:glo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438"/>
            <a:ext cx="7620000" cy="5927725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Hemorrhagic cystitis- Excretion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Acrolein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Adequate hydration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Continuous irrigation of bladder with MESNA (2mercaptoethanesulfonate)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Frequent bladder emptying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MESNA</a:t>
            </a:r>
          </a:p>
          <a:p>
            <a:pPr lvl="2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ree sulfhydryl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Divided doses every 4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- 60% of alkylating agents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98438"/>
            <a:ext cx="685800" cy="612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IFOSFAMIDE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www.oncoprof.net/Generale2000/g09_Chimiotherapie/images/StructureIfospham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35682" cy="5143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01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ROA-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or iv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Absorption-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bioavailability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Distribution-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Widely distributed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binding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 in liver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Elimination-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50-70% excreted in urine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T1/2-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3 -10hrs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gabionline.net/var/gabi/storage/images/media/images/pharmacokinetics-1-v13k15/20251-1-eng-GB/Pharmacokinetics-1-V13K15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74812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rategydriven.com/wp-content/themes/strategydriven/img/DiverseIndicators.jpg?widt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2" y="4191000"/>
            <a:ext cx="3106253" cy="25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Osteogenic sarcoma </a:t>
            </a:r>
          </a:p>
          <a:p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Ewing sarcoma</a:t>
            </a:r>
          </a:p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 &amp;NHL </a:t>
            </a:r>
          </a:p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small cell &amp; small cell lung cancer</a:t>
            </a:r>
          </a:p>
          <a:p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cancer </a:t>
            </a:r>
          </a:p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germ cell tumors </a:t>
            </a:r>
          </a:p>
          <a:p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8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724400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Mechlorethamine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first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alkylating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agent-1942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Analogue of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Sulphur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mustard gas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Weapon in first world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war-1917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hour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hopping-cart-diagnostics.com/wp-content/uploads/2012/08/search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26780"/>
          <a:stretch/>
        </p:blipFill>
        <p:spPr bwMode="auto">
          <a:xfrm>
            <a:off x="5257800" y="1554162"/>
            <a:ext cx="3784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867400" cy="45259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 in patients with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renal function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Uroprotection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mesna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hydration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coagulation parameters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ug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58" y="3508374"/>
            <a:ext cx="6086542" cy="3362326"/>
          </a:xfrm>
          <a:prstGeom prst="rect">
            <a:avLst/>
          </a:prstGeom>
          <a:noFill/>
          <a:effectLst>
            <a:glow>
              <a:schemeClr val="bg1">
                <a:alpha val="0"/>
              </a:schemeClr>
            </a:glo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Myelosuppression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toxicity dose limiting 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Alopecia &gt;80 %</a:t>
            </a:r>
          </a:p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Amenorrhoea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oligospermia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76200"/>
            <a:ext cx="8305800" cy="6278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dose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ifosfamide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Neurotoxicity</a:t>
            </a:r>
          </a:p>
          <a:p>
            <a:pPr lvl="2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Seizures, altered mental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status,CN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palsies, coma</a:t>
            </a:r>
          </a:p>
          <a:p>
            <a:pPr lvl="2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Painful and acute exacerbation of peripheral sensory neuropathies and motor dysfunction of distal extremities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N-linked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Chloroethyl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			</a:t>
            </a:r>
          </a:p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Acetaldehyde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98438"/>
            <a:ext cx="685800" cy="612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5583382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4573" y="5558135"/>
            <a:ext cx="191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60518" y="5177135"/>
            <a:ext cx="257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Deethylation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343400"/>
            <a:ext cx="8305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risk 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S.Cr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&gt;1.5mg or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S.Albumin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&lt;3g/dl or both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 day regimens reduce risk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Monitor-early signs(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irritability,anxiety,hallucinations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Terminate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ifosfamide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Palliative therapy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Mechlorethamine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atentimages.storage.googleapis.com/US20110039943A1/US20110039943A1-20110217-C00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391400" cy="441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71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rategydriven.com/wp-content/themes/strategydriven/img/DiverseIndicators.jpg?widt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102099"/>
            <a:ext cx="33051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</a:t>
            </a:r>
          </a:p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NHL </a:t>
            </a:r>
          </a:p>
          <a:p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 T cell lymphoma </a:t>
            </a:r>
          </a:p>
          <a:p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Intrapleural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intrapericardial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intraperitoneal treatment of metastatic disease 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9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Melphalan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patentimages.storage.googleapis.com/EP0317281B1/imgb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39175" cy="525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410200" y="1600200"/>
            <a:ext cx="32004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Phenylalanine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673" y="39624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rardatlarge.com/wp-content/uploads/2014/05/Pamr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978400" cy="3733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iconleak/cerulean/256/injectio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5486400" cy="27733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 Myeloma</a:t>
            </a:r>
          </a:p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Ovarian cancer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Myeloablative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therapy</a:t>
            </a:r>
          </a:p>
          <a:p>
            <a:pPr lvl="1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Bone marrow transplant</a:t>
            </a:r>
          </a:p>
          <a:p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USE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8382" y="6412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Melphalan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Chlorambucil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hat-when-how.com/wp-content/uploads/2012/04/tmpDC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47800"/>
            <a:ext cx="8467725" cy="464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048000" y="617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Aromatic Mustard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CLL</a:t>
            </a:r>
          </a:p>
          <a:p>
            <a: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NHL</a:t>
            </a:r>
          </a:p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</a:t>
            </a:r>
          </a:p>
          <a:p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Thiotepa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://images.ddccdn.com/img/mol/DB04572.mol.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6200" y="641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Thiotepa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1" y="1676400"/>
            <a:ext cx="7467600" cy="4234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Alkylating agents were the first anticancer molecules developed, and</a:t>
            </a:r>
          </a:p>
          <a:p>
            <a:pPr marL="0" indent="0">
              <a:buNone/>
            </a:pPr>
            <a:r>
              <a:rPr lang="en-US" sz="3200" dirty="0"/>
              <a:t>they are still used today. </a:t>
            </a:r>
          </a:p>
          <a:p>
            <a:pPr marL="0" indent="0">
              <a:buNone/>
            </a:pPr>
            <a:r>
              <a:rPr lang="en-US" sz="3200" dirty="0"/>
              <a:t>After more than 50 years of use, the basic</a:t>
            </a:r>
          </a:p>
          <a:p>
            <a:pPr marL="0" indent="0">
              <a:buNone/>
            </a:pPr>
            <a:r>
              <a:rPr lang="en-US" sz="3200" dirty="0"/>
              <a:t>chemistry and pharmacology of this drug family is well understood</a:t>
            </a:r>
          </a:p>
          <a:p>
            <a:pPr marL="0" indent="0">
              <a:buNone/>
            </a:pPr>
            <a:r>
              <a:rPr lang="en-US" sz="3200" dirty="0"/>
              <a:t>and has not changed substantially.</a:t>
            </a:r>
            <a:endParaRPr lang="ar-SY" sz="3200" dirty="0"/>
          </a:p>
          <a:p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37466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cancer</a:t>
            </a:r>
          </a:p>
          <a:p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cancer</a:t>
            </a:r>
          </a:p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</a:t>
            </a:r>
          </a:p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NHL 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4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Busulphan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medicalisotopes.com/structures/78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9" y="1600200"/>
            <a:ext cx="8093881" cy="464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543800" y="641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Busulphan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rardatlarge.com/wp-content/uploads/2014/05/Pamr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978400" cy="3733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iconleak/cerulean/256/injectio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USE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53340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CML</a:t>
            </a:r>
          </a:p>
          <a:p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Myeloablative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treatment- prior to BMT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41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Busulphan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670964" y="2133600"/>
            <a:ext cx="2438400" cy="2514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Carmustin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BiCNU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Skeletal formula of carmus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85017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Nitrosourea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rardatlarge.com/wp-content/uploads/2014/05/Pamr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978400" cy="3733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iconleak/cerulean/256/injectio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USE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5334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tumour-GBM,glioma</a:t>
            </a:r>
            <a:endParaRPr lang="en-US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 Myeloma</a:t>
            </a:r>
          </a:p>
          <a:p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Hodgkins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Lymphoma,NHL</a:t>
            </a:r>
            <a:endParaRPr lang="en-US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Nitrosourea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304800" y="2971800"/>
            <a:ext cx="3927764" cy="3733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Lomustin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Lomustine Structural Formulae V.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841"/>
            <a:ext cx="8257751" cy="44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Nitrosourea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tumor</a:t>
            </a:r>
          </a:p>
          <a:p>
            <a:r>
              <a:rPr lang="en-US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</a:t>
            </a:r>
          </a:p>
          <a:p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NHL</a:t>
            </a: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Dacarbazine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4818"/>
            <a:ext cx="8229600" cy="808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Nonclassic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alkylating agent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acarbazine Formula V.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31" y="2057400"/>
            <a:ext cx="5029200" cy="34588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683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Methylates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nucleic acids and inhibits DNA RNA &amp; protein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rmit.edu.au/media/public-site-media-production/rmit-images/marketing-only/ia--sia/Chemistry-192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69" y="1447799"/>
            <a:ext cx="4049193" cy="43434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abionline.net/var/gabi/storage/images/media/images/pharmacokinetics-1-v13k15/20251-1-eng-GB/Pharmacokinetics-1-V13K15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74812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943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 &amp; variable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widely distributed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binding-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40 -60% unchanged in urine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t1/2-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152400"/>
            <a:ext cx="4165600" cy="1066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Alkylating Agents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2286000"/>
            <a:ext cx="1371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Nitrogen Mustards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4054187"/>
            <a:ext cx="1600200" cy="10590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Carmustine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Lomustine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Streptozotocin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7764" y="4054187"/>
            <a:ext cx="1371600" cy="990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Busulfan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00" y="3953165"/>
            <a:ext cx="1752600" cy="22704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Cyclophosphamide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Ifosfamide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Melphalan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Chlorambucil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 Black" panose="020B0A04020102020204" pitchFamily="34" charset="0"/>
              </a:rPr>
              <a:t>Mechlorethamine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09800" y="2286000"/>
            <a:ext cx="1371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Aziridines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286000"/>
            <a:ext cx="1371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Alkyl Sulfonates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38800" y="2286000"/>
            <a:ext cx="1371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Nitrosoureas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43446" y="1524000"/>
            <a:ext cx="68337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>
            <a:off x="1219200" y="3276600"/>
            <a:ext cx="0" cy="663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32766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2766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315200" y="2286000"/>
            <a:ext cx="1371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Triazenes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19109" y="4054187"/>
            <a:ext cx="1447800" cy="14962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Dacarbazine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Temozolomide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43446" y="1508413"/>
            <a:ext cx="0" cy="663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9846" y="1508413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1219200"/>
            <a:ext cx="0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077200" y="152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24600" y="15240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24600" y="32766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77200" y="32766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09800" y="4038600"/>
            <a:ext cx="1371600" cy="990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TEPA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6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rategydriven.com/wp-content/themes/strategydriven/img/DiverseIndicators.jpg?widt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83" y="3048001"/>
            <a:ext cx="4575217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Metastatic malignant melanoma</a:t>
            </a:r>
          </a:p>
          <a:p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 </a:t>
            </a:r>
          </a:p>
          <a:p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Sarcoma</a:t>
            </a:r>
          </a:p>
          <a:p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Neuroblastoma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1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0292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Dosage range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953000" cy="2362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 375mg/m2 iv D1 D15 every 28 days ABVD </a:t>
            </a:r>
          </a:p>
          <a:p>
            <a:pPr marL="0" indent="0">
              <a:buNone/>
            </a:pP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fc01.deviantart.net/fs71/i/2012/098/7/7/medicine_wallpaper_by_hidan001-d4vi4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6" r="6120"/>
          <a:stretch/>
        </p:blipFill>
        <p:spPr bwMode="auto">
          <a:xfrm>
            <a:off x="5880100" y="0"/>
            <a:ext cx="3263900" cy="68580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 vesicant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aggressive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antiemetics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sunexposure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 descr="http://www.shopping-cart-diagnostics.com/wp-content/uploads/2012/08/search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26780"/>
          <a:stretch/>
        </p:blipFill>
        <p:spPr bwMode="auto">
          <a:xfrm>
            <a:off x="5257800" y="1554162"/>
            <a:ext cx="3784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rug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6186"/>
            <a:ext cx="5257800" cy="2904513"/>
          </a:xfrm>
          <a:prstGeom prst="rect">
            <a:avLst/>
          </a:prstGeom>
          <a:noFill/>
          <a:effectLst>
            <a:glow>
              <a:schemeClr val="bg1">
                <a:alpha val="0"/>
              </a:schemeClr>
            </a:glo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 like syndrome</a:t>
            </a:r>
          </a:p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 toxicity paresthesia neuropathies,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ataxia,seizures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Photosensitivity</a:t>
            </a:r>
          </a:p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Teratogenic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0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Temozolomide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chemspider.com/ImagesHandler.ashx?id=5201&amp;w=250&amp;h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0470"/>
            <a:ext cx="8153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Temozolomide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Spontaneously releases the cytotoxic species 3-methyl-(triazen-1-yl) imidazole-4-carboxamide(MTIC)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3048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Dacarbazine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630362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metabolic activation mediated by microsomal enzymes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Dacarbazine Formula V.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93344"/>
            <a:ext cx="3048000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Temozolomide 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3893344"/>
            <a:ext cx="3129947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201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4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867400" cy="5257800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Imidazotetrazine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Methylates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guanine residues(N7,O6) in DNA and inhibits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DNA,RNA,protein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Cytotoxicity-formation of O6 methyl guanine  adducts</a:t>
            </a:r>
          </a:p>
        </p:txBody>
      </p:sp>
      <p:pic>
        <p:nvPicPr>
          <p:cNvPr id="6" name="Picture 2" descr="https://www.rmit.edu.au/media/public-site-media-production/rmit-images/marketing-only/ia--sia/Chemistry-192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07" y="1523999"/>
            <a:ext cx="4049193" cy="43434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ROA-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Oral,iv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Absorption- </a:t>
            </a:r>
          </a:p>
          <a:p>
            <a:pPr lvl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oral bioavailability 100% </a:t>
            </a:r>
          </a:p>
          <a:p>
            <a:pPr lvl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Food reduces </a:t>
            </a:r>
          </a:p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Peak con-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&lt;1 h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Nitrosourea</a:t>
            </a:r>
            <a:endParaRPr lang="en-US" dirty="0"/>
          </a:p>
        </p:txBody>
      </p:sp>
      <p:pic>
        <p:nvPicPr>
          <p:cNvPr id="8" name="Picture 2" descr="http://www.gabionline.net/var/gabi/storage/images/media/images/pharmacokinetics-1-v13k15/20251-1-eng-GB/Pharmacokinetics-1-V13K15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94" y="1219200"/>
            <a:ext cx="3574812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943600" cy="499693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CNS Penetration-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High, CSF con 30-40% Selective distribution over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brain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Metabolism-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MTIC &amp;AIC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Elimination-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Majority in urine 40-50%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t1/2-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1.8h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Nitrosourea</a:t>
            </a:r>
            <a:endParaRPr lang="en-US" dirty="0"/>
          </a:p>
        </p:txBody>
      </p:sp>
      <p:pic>
        <p:nvPicPr>
          <p:cNvPr id="8" name="Picture 2" descr="http://www.gabionline.net/var/gabi/storage/images/media/images/pharmacokinetics-1-v13k15/20251-1-eng-GB/Pharmacokinetics-1-V13K15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94" y="1219200"/>
            <a:ext cx="3574812" cy="5105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019800" cy="12192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Dosage range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472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150mg/m2 </a:t>
            </a:r>
            <a:r>
              <a:rPr lang="en-US" sz="48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daily for 5 days -28 days </a:t>
            </a:r>
          </a:p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75mg/m2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daily for 42 days with RT- GBM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fc01.deviantart.net/fs71/i/2012/098/7/7/medicine_wallpaper_by_hidan001-d4vi4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6" r="6120"/>
          <a:stretch/>
        </p:blipFill>
        <p:spPr bwMode="auto">
          <a:xfrm>
            <a:off x="5880100" y="0"/>
            <a:ext cx="3263900" cy="68580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alkylating agents react with</a:t>
            </a:r>
            <a:br>
              <a:rPr lang="en-US" dirty="0"/>
            </a:br>
            <a:r>
              <a:rPr lang="en-US" dirty="0"/>
              <a:t>cells in all phases of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inicalgate.com/wp-content/uploads/2015/04/B9780723434580000099_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80" y="2110409"/>
            <a:ext cx="5352583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rardatlarge.com/wp-content/uploads/2014/05/Pamr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978400" cy="3733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iconleak/cerulean/256/injectio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USE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53340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Glioma</a:t>
            </a:r>
          </a:p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Astrocytoma</a:t>
            </a:r>
          </a:p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Melanoma</a:t>
            </a:r>
          </a:p>
          <a:p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41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Busulphan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hopping-cart-diagnostics.com/wp-content/uploads/2012/08/search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26780"/>
          <a:stretch/>
        </p:blipFill>
        <p:spPr bwMode="auto">
          <a:xfrm>
            <a:off x="5257800" y="1554162"/>
            <a:ext cx="3784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943600" cy="50593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Moderately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emetogenic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agent. 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sun exposure after Rx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 in elderly patients</a:t>
            </a:r>
          </a:p>
        </p:txBody>
      </p:sp>
    </p:spTree>
    <p:extLst>
      <p:ext uri="{BB962C8B-B14F-4D97-AF65-F5344CB8AC3E}">
        <p14:creationId xmlns:p14="http://schemas.microsoft.com/office/powerpoint/2010/main" val="37509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rug tox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6186"/>
            <a:ext cx="5257800" cy="2904513"/>
          </a:xfrm>
          <a:prstGeom prst="rect">
            <a:avLst/>
          </a:prstGeom>
          <a:noFill/>
          <a:effectLst>
            <a:glow>
              <a:schemeClr val="bg1">
                <a:alpha val="0"/>
              </a:schemeClr>
            </a:glo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Myelosupression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-Dose limiting toxicity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Photosensitivity</a:t>
            </a: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Teratogenic</a:t>
            </a:r>
          </a:p>
        </p:txBody>
      </p:sp>
    </p:spTree>
    <p:extLst>
      <p:ext uri="{BB962C8B-B14F-4D97-AF65-F5344CB8AC3E}">
        <p14:creationId xmlns:p14="http://schemas.microsoft.com/office/powerpoint/2010/main" val="23484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0"/>
            <a:ext cx="8869577" cy="6705600"/>
          </a:xfrm>
        </p:spPr>
      </p:pic>
    </p:spTree>
    <p:extLst>
      <p:ext uri="{BB962C8B-B14F-4D97-AF65-F5344CB8AC3E}">
        <p14:creationId xmlns:p14="http://schemas.microsoft.com/office/powerpoint/2010/main" val="4165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298174"/>
            <a:ext cx="9299273" cy="6553200"/>
          </a:xfrm>
        </p:spPr>
      </p:pic>
    </p:spTree>
    <p:extLst>
      <p:ext uri="{BB962C8B-B14F-4D97-AF65-F5344CB8AC3E}">
        <p14:creationId xmlns:p14="http://schemas.microsoft.com/office/powerpoint/2010/main" val="15445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Platinum Analogs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1-Cisplatin</a:t>
            </a:r>
          </a:p>
          <a:p>
            <a:pPr algn="l"/>
            <a:r>
              <a:rPr lang="en-US" sz="2400" dirty="0">
                <a:solidFill>
                  <a:schemeClr val="accent2"/>
                </a:solidFill>
              </a:rPr>
              <a:t>2-Carboplatin</a:t>
            </a:r>
          </a:p>
          <a:p>
            <a:pPr lvl="2" algn="l"/>
            <a:r>
              <a:rPr lang="en-US" sz="2000" dirty="0" smtClean="0">
                <a:solidFill>
                  <a:schemeClr val="accent2"/>
                </a:solidFill>
              </a:rPr>
              <a:t>3-Oxaliplatin</a:t>
            </a:r>
          </a:p>
          <a:p>
            <a:pPr marL="914400" lvl="2" indent="0" algn="l">
              <a:buNone/>
            </a:pPr>
            <a:endParaRPr lang="ar-SY" sz="2000" dirty="0">
              <a:solidFill>
                <a:schemeClr val="accent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ar-SY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History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1676400"/>
            <a:ext cx="6591985" cy="377762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1845 – </a:t>
            </a:r>
            <a:r>
              <a:rPr lang="en-US" dirty="0" err="1"/>
              <a:t>Cisplatin</a:t>
            </a:r>
            <a:r>
              <a:rPr lang="en-US" dirty="0"/>
              <a:t> first synthesized</a:t>
            </a:r>
          </a:p>
          <a:p>
            <a:pPr algn="l"/>
            <a:r>
              <a:rPr lang="en-US" dirty="0"/>
              <a:t>1961 – </a:t>
            </a:r>
            <a:r>
              <a:rPr lang="en-US" dirty="0" err="1"/>
              <a:t>Cisplatin’s</a:t>
            </a:r>
            <a:r>
              <a:rPr lang="en-US" dirty="0"/>
              <a:t> cytotoxic effects discovered</a:t>
            </a:r>
          </a:p>
          <a:p>
            <a:pPr marL="0" indent="0" algn="l">
              <a:buNone/>
            </a:pPr>
            <a:r>
              <a:rPr lang="en-US" dirty="0"/>
              <a:t>by Dr. Barnett Rosenberg during a study on the</a:t>
            </a:r>
          </a:p>
          <a:p>
            <a:pPr marL="0" indent="0" algn="l">
              <a:buNone/>
            </a:pPr>
            <a:r>
              <a:rPr lang="en-US" dirty="0"/>
              <a:t>effect of electromagnetic radiation on E. Coli</a:t>
            </a:r>
          </a:p>
          <a:p>
            <a:pPr marL="0" indent="0" algn="l">
              <a:buNone/>
            </a:pPr>
            <a:r>
              <a:rPr lang="en-US" dirty="0"/>
              <a:t>growth</a:t>
            </a:r>
          </a:p>
          <a:p>
            <a:pPr algn="l"/>
            <a:r>
              <a:rPr lang="en-US" dirty="0"/>
              <a:t>1978 – </a:t>
            </a:r>
            <a:r>
              <a:rPr lang="en-US" dirty="0" err="1"/>
              <a:t>Cisplatin</a:t>
            </a:r>
            <a:r>
              <a:rPr lang="en-US" dirty="0"/>
              <a:t> gains FDA approval for</a:t>
            </a:r>
          </a:p>
          <a:p>
            <a:pPr algn="l"/>
            <a:r>
              <a:rPr lang="en-US" dirty="0"/>
              <a:t>testicular and ovarian cancers</a:t>
            </a:r>
          </a:p>
          <a:p>
            <a:pPr algn="l"/>
            <a:r>
              <a:rPr lang="en-US" dirty="0"/>
              <a:t>1988 – Carboplatin gains FDA approval for</a:t>
            </a:r>
          </a:p>
          <a:p>
            <a:pPr marL="0" indent="0" algn="l">
              <a:buNone/>
            </a:pPr>
            <a:r>
              <a:rPr lang="en-US" dirty="0"/>
              <a:t>palliative treatment of recurrent ovarian</a:t>
            </a:r>
          </a:p>
          <a:p>
            <a:pPr algn="l"/>
            <a:r>
              <a:rPr lang="en-US" dirty="0"/>
              <a:t>2002 – </a:t>
            </a:r>
            <a:r>
              <a:rPr lang="en-US" dirty="0" err="1"/>
              <a:t>Oxaliplatin</a:t>
            </a:r>
            <a:r>
              <a:rPr lang="en-US" dirty="0"/>
              <a:t> gains FDA approval for</a:t>
            </a:r>
          </a:p>
          <a:p>
            <a:pPr marL="0" indent="0" algn="l">
              <a:buNone/>
            </a:pPr>
            <a:r>
              <a:rPr lang="en-US" dirty="0"/>
              <a:t>metastatic colorectal 2nd line (2004 gains 1st </a:t>
            </a:r>
            <a:r>
              <a:rPr lang="en-US" dirty="0" err="1" smtClean="0"/>
              <a:t>line</a:t>
            </a:r>
            <a:r>
              <a:rPr lang="en-US" dirty="0" err="1"/>
              <a:t>approval</a:t>
            </a:r>
            <a:r>
              <a:rPr lang="en-US" dirty="0"/>
              <a:t> for advanced colorectal)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456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Cisplatin</a:t>
            </a:r>
            <a:endParaRPr lang="ar-SY" dirty="0">
              <a:solidFill>
                <a:srgbClr val="C0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715000" cy="3230217"/>
          </a:xfrm>
        </p:spPr>
      </p:pic>
    </p:spTree>
    <p:extLst>
      <p:ext uri="{BB962C8B-B14F-4D97-AF65-F5344CB8AC3E}">
        <p14:creationId xmlns:p14="http://schemas.microsoft.com/office/powerpoint/2010/main" val="966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INDICATIONS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u="sng" dirty="0">
                <a:solidFill>
                  <a:schemeClr val="accent3"/>
                </a:solidFill>
              </a:rPr>
              <a:t>FDA approved for</a:t>
            </a:r>
          </a:p>
          <a:p>
            <a:pPr algn="l"/>
            <a:r>
              <a:rPr lang="en-US" dirty="0"/>
              <a:t> Metastatic testicular cancer in combination,</a:t>
            </a:r>
          </a:p>
          <a:p>
            <a:pPr marL="0" indent="0" algn="l">
              <a:buNone/>
            </a:pPr>
            <a:r>
              <a:rPr lang="en-US" dirty="0"/>
              <a:t>adjuvant</a:t>
            </a:r>
          </a:p>
          <a:p>
            <a:pPr algn="l"/>
            <a:r>
              <a:rPr lang="en-US" dirty="0"/>
              <a:t> Metastatic ovarian cancer in combination,</a:t>
            </a:r>
          </a:p>
          <a:p>
            <a:pPr marL="0" indent="0" algn="l">
              <a:buNone/>
            </a:pPr>
            <a:r>
              <a:rPr lang="en-US" dirty="0"/>
              <a:t>adjuvant</a:t>
            </a:r>
          </a:p>
          <a:p>
            <a:pPr algn="l"/>
            <a:r>
              <a:rPr lang="en-US" dirty="0"/>
              <a:t> Transitional cell bladder cancer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202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Brain tumor (</a:t>
            </a:r>
            <a:r>
              <a:rPr lang="en-US" dirty="0" err="1"/>
              <a:t>peds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Cervical cancer</a:t>
            </a:r>
          </a:p>
          <a:p>
            <a:pPr algn="l"/>
            <a:r>
              <a:rPr lang="en-US" dirty="0"/>
              <a:t>Germ cell tumors</a:t>
            </a:r>
          </a:p>
          <a:p>
            <a:pPr algn="l"/>
            <a:r>
              <a:rPr lang="en-US" dirty="0"/>
              <a:t>Head and Neck cancer</a:t>
            </a:r>
          </a:p>
          <a:p>
            <a:pPr algn="l"/>
            <a:r>
              <a:rPr lang="en-US" dirty="0"/>
              <a:t>Lung cancer, small cell</a:t>
            </a:r>
          </a:p>
          <a:p>
            <a:pPr marL="0" indent="0" algn="l">
              <a:buNone/>
            </a:pPr>
            <a:r>
              <a:rPr lang="en-US" dirty="0"/>
              <a:t>and non-small cell</a:t>
            </a:r>
          </a:p>
          <a:p>
            <a:pPr algn="l"/>
            <a:r>
              <a:rPr lang="en-US" dirty="0" err="1"/>
              <a:t>Neuroblastoma</a:t>
            </a:r>
            <a:r>
              <a:rPr lang="en-US" dirty="0"/>
              <a:t> (</a:t>
            </a:r>
            <a:r>
              <a:rPr lang="en-US" dirty="0" err="1"/>
              <a:t>peds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Osteosarcoma (</a:t>
            </a:r>
            <a:r>
              <a:rPr lang="en-US" dirty="0" err="1"/>
              <a:t>peds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Esophageal cancer</a:t>
            </a:r>
          </a:p>
          <a:p>
            <a:pPr algn="l"/>
            <a:r>
              <a:rPr lang="en-US" dirty="0" err="1"/>
              <a:t>Wilm’s</a:t>
            </a:r>
            <a:r>
              <a:rPr lang="en-US" dirty="0"/>
              <a:t> (</a:t>
            </a:r>
            <a:r>
              <a:rPr lang="en-US" dirty="0" err="1"/>
              <a:t>peds</a:t>
            </a:r>
            <a:r>
              <a:rPr lang="en-US" dirty="0"/>
              <a:t>)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9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DNA alkylation by a reactive nitrogen mustard molecule and formation of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interstrand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cross-link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600200"/>
            <a:ext cx="6151418" cy="50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15200" y="1371600"/>
            <a:ext cx="91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www.rmit.edu.au/media/public-site-media-production/rmit-images/marketing-only/ia--sia/Chemistry-1920x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9" y="3234461"/>
            <a:ext cx="2708561" cy="29053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Adrenocortical cancer</a:t>
            </a:r>
          </a:p>
          <a:p>
            <a:pPr algn="l"/>
            <a:r>
              <a:rPr lang="en-US" dirty="0"/>
              <a:t>Breast cancer</a:t>
            </a:r>
          </a:p>
          <a:p>
            <a:pPr algn="l"/>
            <a:r>
              <a:rPr lang="en-US" dirty="0"/>
              <a:t>Endometrial cancer</a:t>
            </a:r>
          </a:p>
          <a:p>
            <a:pPr algn="l"/>
            <a:r>
              <a:rPr lang="en-US" dirty="0"/>
              <a:t>Gastrointestinal cancer</a:t>
            </a:r>
          </a:p>
          <a:p>
            <a:pPr algn="l"/>
            <a:r>
              <a:rPr lang="en-US" dirty="0"/>
              <a:t>Gynecological sarcoma</a:t>
            </a:r>
          </a:p>
          <a:p>
            <a:pPr algn="l"/>
            <a:r>
              <a:rPr lang="en-US" dirty="0" err="1"/>
              <a:t>Hepatoblastoma</a:t>
            </a:r>
            <a:endParaRPr lang="en-US" dirty="0"/>
          </a:p>
          <a:p>
            <a:pPr algn="l"/>
            <a:r>
              <a:rPr lang="en-US" dirty="0"/>
              <a:t>Malignant melanoma</a:t>
            </a:r>
          </a:p>
          <a:p>
            <a:pPr algn="l"/>
            <a:r>
              <a:rPr lang="en-US" dirty="0"/>
              <a:t>Lymphoma</a:t>
            </a:r>
          </a:p>
          <a:p>
            <a:pPr algn="l"/>
            <a:r>
              <a:rPr lang="en-US" dirty="0"/>
              <a:t>Thyroid cancer</a:t>
            </a:r>
          </a:p>
          <a:p>
            <a:pPr algn="l"/>
            <a:r>
              <a:rPr lang="en-US" dirty="0"/>
              <a:t>Skin cancer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0315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Side effect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1600200"/>
            <a:ext cx="6591985" cy="377762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1" u="sng" dirty="0"/>
              <a:t>Nephrotoxicity </a:t>
            </a:r>
            <a:r>
              <a:rPr lang="en-US" dirty="0"/>
              <a:t>– Major dose limiting</a:t>
            </a:r>
          </a:p>
          <a:p>
            <a:pPr marL="0" indent="0" algn="l">
              <a:buNone/>
            </a:pPr>
            <a:r>
              <a:rPr lang="en-US" dirty="0"/>
              <a:t>toxicity</a:t>
            </a:r>
          </a:p>
          <a:p>
            <a:pPr marL="0" indent="0" algn="l">
              <a:buNone/>
            </a:pPr>
            <a:r>
              <a:rPr lang="en-US" dirty="0"/>
              <a:t> Severe and cumulative, noted in </a:t>
            </a:r>
            <a:r>
              <a:rPr lang="en-US" dirty="0">
                <a:solidFill>
                  <a:srgbClr val="C00000"/>
                </a:solidFill>
              </a:rPr>
              <a:t>28-36% </a:t>
            </a:r>
            <a:r>
              <a:rPr lang="en-US" dirty="0"/>
              <a:t>of</a:t>
            </a:r>
          </a:p>
          <a:p>
            <a:pPr marL="0" indent="0" algn="l">
              <a:buNone/>
            </a:pPr>
            <a:r>
              <a:rPr lang="en-US" dirty="0"/>
              <a:t>patients following a single 50mg/m2 dose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Renal function MUST return to normal prior to</a:t>
            </a:r>
          </a:p>
          <a:p>
            <a:pPr marL="0" indent="0" algn="l">
              <a:buNone/>
            </a:pPr>
            <a:r>
              <a:rPr lang="en-US" u="sng" dirty="0">
                <a:solidFill>
                  <a:srgbClr val="C00000"/>
                </a:solidFill>
              </a:rPr>
              <a:t>next dose</a:t>
            </a:r>
          </a:p>
          <a:p>
            <a:pPr marL="0" indent="0" algn="l">
              <a:buNone/>
            </a:pPr>
            <a:r>
              <a:rPr lang="en-US" b="1" i="1" u="sng" dirty="0">
                <a:solidFill>
                  <a:srgbClr val="C00000"/>
                </a:solidFill>
              </a:rPr>
              <a:t> Requires aggressive hydration</a:t>
            </a:r>
            <a:r>
              <a:rPr lang="en-US" dirty="0"/>
              <a:t>, ideally 1000ml</a:t>
            </a:r>
          </a:p>
          <a:p>
            <a:pPr marL="0" indent="0" algn="l">
              <a:buNone/>
            </a:pPr>
            <a:r>
              <a:rPr lang="en-US" dirty="0"/>
              <a:t>IV over 2 to 4 hours pre- and post- </a:t>
            </a:r>
            <a:r>
              <a:rPr lang="en-US" dirty="0" err="1"/>
              <a:t>cisplatin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Preferably NS + </a:t>
            </a:r>
            <a:r>
              <a:rPr lang="en-US" dirty="0" err="1"/>
              <a:t>KCl</a:t>
            </a:r>
            <a:r>
              <a:rPr lang="en-US" dirty="0"/>
              <a:t> 20meq/L + Mag SO4 1 gm/L</a:t>
            </a:r>
          </a:p>
          <a:p>
            <a:pPr marL="0" indent="0" algn="l">
              <a:buNone/>
            </a:pPr>
            <a:r>
              <a:rPr lang="en-US" dirty="0" err="1"/>
              <a:t>Mannitol</a:t>
            </a:r>
            <a:r>
              <a:rPr lang="en-US" dirty="0"/>
              <a:t> 12.5-25gm prior to </a:t>
            </a:r>
            <a:r>
              <a:rPr lang="en-US" dirty="0" err="1"/>
              <a:t>cisplatin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083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 </a:t>
            </a:r>
            <a:r>
              <a:rPr lang="en-US" dirty="0" smtClean="0">
                <a:solidFill>
                  <a:srgbClr val="FF0000"/>
                </a:solidFill>
              </a:rPr>
              <a:t>effect 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Ototoxicity</a:t>
            </a:r>
            <a:endParaRPr lang="ar-SY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/>
              <a:t>31% of patients following a single 50mg/m2 </a:t>
            </a:r>
            <a:r>
              <a:rPr lang="en-US" dirty="0" smtClean="0"/>
              <a:t>dose</a:t>
            </a:r>
            <a:endParaRPr lang="ar-SY" dirty="0" smtClean="0"/>
          </a:p>
          <a:p>
            <a:pPr algn="l"/>
            <a:r>
              <a:rPr lang="en-US" dirty="0" err="1">
                <a:solidFill>
                  <a:srgbClr val="C00000"/>
                </a:solidFill>
              </a:rPr>
              <a:t>Myelosuppresion</a:t>
            </a:r>
            <a:endParaRPr lang="en-US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/>
              <a:t> Occurs in 25-30% of </a:t>
            </a:r>
            <a:r>
              <a:rPr lang="en-US" dirty="0" smtClean="0"/>
              <a:t>patients</a:t>
            </a:r>
            <a:endParaRPr lang="ar-SY" dirty="0" smtClean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Nausea/vomiting</a:t>
            </a:r>
          </a:p>
          <a:p>
            <a:pPr marL="0" indent="0" algn="l">
              <a:buNone/>
            </a:pPr>
            <a:r>
              <a:rPr lang="en-US" dirty="0"/>
              <a:t> ~ 100% incidence</a:t>
            </a:r>
          </a:p>
          <a:p>
            <a:pPr marL="0" indent="0" algn="l">
              <a:buNone/>
            </a:pPr>
            <a:r>
              <a:rPr lang="en-US" dirty="0"/>
              <a:t> Onset 1 to 4 hours post treatment, lasting up to 24 </a:t>
            </a:r>
            <a:r>
              <a:rPr lang="en-US" dirty="0" smtClean="0"/>
              <a:t>hours</a:t>
            </a:r>
            <a:endParaRPr lang="ar-S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 effect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Electrolyte abnormalities</a:t>
            </a:r>
          </a:p>
          <a:p>
            <a:pPr marL="0" indent="0" algn="l">
              <a:buNone/>
            </a:pPr>
            <a:r>
              <a:rPr lang="en-US" dirty="0"/>
              <a:t>  Magnesium, calcium, potassium, less often  sodium, </a:t>
            </a:r>
            <a:r>
              <a:rPr lang="en-US" dirty="0" smtClean="0"/>
              <a:t>phosphate</a:t>
            </a:r>
            <a:endParaRPr lang="ar-SY" dirty="0" smtClean="0"/>
          </a:p>
          <a:p>
            <a:pPr marL="0" indent="0" algn="l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64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Dosing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Testicular</a:t>
            </a:r>
            <a:r>
              <a:rPr lang="en-US" dirty="0"/>
              <a:t>: </a:t>
            </a:r>
            <a:r>
              <a:rPr lang="en-US" dirty="0" err="1"/>
              <a:t>Cisplatin</a:t>
            </a:r>
            <a:r>
              <a:rPr lang="en-US" dirty="0"/>
              <a:t> 20mg/m2 IV daily x 5 days</a:t>
            </a:r>
          </a:p>
          <a:p>
            <a:pPr algn="l"/>
            <a:r>
              <a:rPr lang="en-US" dirty="0"/>
              <a:t>every 3 weeks (</a:t>
            </a:r>
            <a:r>
              <a:rPr lang="en-US" dirty="0">
                <a:solidFill>
                  <a:srgbClr val="C00000"/>
                </a:solidFill>
              </a:rPr>
              <a:t>BEP</a:t>
            </a:r>
            <a:r>
              <a:rPr lang="en-US" dirty="0"/>
              <a:t>)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Ovarian</a:t>
            </a:r>
            <a:r>
              <a:rPr lang="en-US" dirty="0"/>
              <a:t>: </a:t>
            </a:r>
            <a:r>
              <a:rPr lang="en-US" dirty="0" err="1"/>
              <a:t>Cisplatin</a:t>
            </a:r>
            <a:r>
              <a:rPr lang="en-US" dirty="0"/>
              <a:t> 75mg/m2 IV D1 every 3</a:t>
            </a:r>
          </a:p>
          <a:p>
            <a:pPr algn="l"/>
            <a:r>
              <a:rPr lang="en-US" dirty="0"/>
              <a:t>weeks + paclitaxel</a:t>
            </a:r>
          </a:p>
          <a:p>
            <a:pPr algn="l"/>
            <a:r>
              <a:rPr lang="en-US" dirty="0"/>
              <a:t> Single agent: </a:t>
            </a:r>
            <a:r>
              <a:rPr lang="en-US" dirty="0" err="1"/>
              <a:t>Cisplatin</a:t>
            </a:r>
            <a:r>
              <a:rPr lang="en-US" dirty="0"/>
              <a:t> 100mg/m2 IV D1 every 4</a:t>
            </a:r>
          </a:p>
          <a:p>
            <a:pPr algn="l"/>
            <a:r>
              <a:rPr lang="en-US" dirty="0"/>
              <a:t>weeks</a:t>
            </a:r>
          </a:p>
          <a:p>
            <a:pPr algn="l"/>
            <a:r>
              <a:rPr lang="en-US" dirty="0"/>
              <a:t> IP: </a:t>
            </a:r>
            <a:r>
              <a:rPr lang="en-US" dirty="0" err="1"/>
              <a:t>Cisplatin</a:t>
            </a:r>
            <a:r>
              <a:rPr lang="en-US" dirty="0"/>
              <a:t> 100mg/m2 IP D2 following paclitaxel IV</a:t>
            </a:r>
          </a:p>
          <a:p>
            <a:pPr algn="l"/>
            <a:r>
              <a:rPr lang="en-US" dirty="0"/>
              <a:t>every 3 weeks, followed by IP paclitaxel D8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Bladder</a:t>
            </a:r>
            <a:r>
              <a:rPr lang="en-US" dirty="0"/>
              <a:t>: 50-70mg/m2 IV every 3 to 4 weeks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114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Adminstrasion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Ensure </a:t>
            </a:r>
            <a:r>
              <a:rPr lang="en-US" dirty="0">
                <a:solidFill>
                  <a:srgbClr val="0070C0"/>
                </a:solidFill>
              </a:rPr>
              <a:t>aggressive hydration </a:t>
            </a:r>
            <a:r>
              <a:rPr lang="en-US" dirty="0"/>
              <a:t>and</a:t>
            </a:r>
          </a:p>
          <a:p>
            <a:pPr marL="0" indent="0" algn="l">
              <a:buNone/>
            </a:pPr>
            <a:r>
              <a:rPr lang="en-US" dirty="0"/>
              <a:t>electrolyte replacement</a:t>
            </a:r>
          </a:p>
          <a:p>
            <a:pPr algn="l"/>
            <a:r>
              <a:rPr lang="en-US" dirty="0"/>
              <a:t>Avoid aluminum containing needles or</a:t>
            </a:r>
          </a:p>
          <a:p>
            <a:pPr marL="0" indent="0" algn="l">
              <a:buNone/>
            </a:pPr>
            <a:r>
              <a:rPr lang="en-US" dirty="0"/>
              <a:t>administration sets</a:t>
            </a:r>
          </a:p>
          <a:p>
            <a:pPr algn="l"/>
            <a:r>
              <a:rPr lang="en-US" dirty="0"/>
              <a:t>Must be diluted with a minimum ½ NS</a:t>
            </a:r>
          </a:p>
          <a:p>
            <a:pPr marL="0" indent="0" algn="l">
              <a:buNone/>
            </a:pPr>
            <a:r>
              <a:rPr lang="en-US" dirty="0"/>
              <a:t>solution, ideally to &lt; 0.5mg/ml</a:t>
            </a:r>
          </a:p>
          <a:p>
            <a:pPr algn="l"/>
            <a:r>
              <a:rPr lang="en-US" dirty="0"/>
              <a:t>Infuse over 30-60 minutes</a:t>
            </a:r>
          </a:p>
          <a:p>
            <a:pPr algn="l"/>
            <a:r>
              <a:rPr lang="en-US" dirty="0"/>
              <a:t>Stable for 24 hours at room temperature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490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Carbopltin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ar-SY" dirty="0">
              <a:solidFill>
                <a:srgbClr val="C0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24" y="1981200"/>
            <a:ext cx="4847751" cy="3897592"/>
          </a:xfrm>
        </p:spPr>
      </p:pic>
    </p:spTree>
    <p:extLst>
      <p:ext uri="{BB962C8B-B14F-4D97-AF65-F5344CB8AC3E}">
        <p14:creationId xmlns:p14="http://schemas.microsoft.com/office/powerpoint/2010/main" val="10227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Indications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419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FDA approved</a:t>
            </a:r>
          </a:p>
          <a:p>
            <a:pPr algn="l"/>
            <a:r>
              <a:rPr lang="en-US" dirty="0"/>
              <a:t> Advanced ovarian cancer, in combination, 1st line and palliative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Other indications/ongoing trials</a:t>
            </a:r>
          </a:p>
          <a:p>
            <a:pPr algn="l"/>
            <a:r>
              <a:rPr lang="en-US" dirty="0"/>
              <a:t> Locally advanced NSCLC, inoperable or </a:t>
            </a:r>
            <a:r>
              <a:rPr lang="en-US" dirty="0" err="1"/>
              <a:t>recurrred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err="1"/>
              <a:t>Neuroblastoma</a:t>
            </a:r>
            <a:r>
              <a:rPr lang="en-US" dirty="0"/>
              <a:t> (</a:t>
            </a:r>
            <a:r>
              <a:rPr lang="en-US" dirty="0" err="1"/>
              <a:t>peds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 Transitional cell cancer of the </a:t>
            </a:r>
            <a:r>
              <a:rPr lang="en-US" dirty="0" err="1"/>
              <a:t>urothelium</a:t>
            </a:r>
            <a:endParaRPr lang="en-US" dirty="0"/>
          </a:p>
          <a:p>
            <a:pPr algn="l"/>
            <a:r>
              <a:rPr lang="en-US" dirty="0"/>
              <a:t> Fallopian tube, 1o peritoneal cancer, endometrial cancer</a:t>
            </a:r>
          </a:p>
          <a:p>
            <a:pPr algn="l"/>
            <a:r>
              <a:rPr lang="en-US" dirty="0"/>
              <a:t> SCLC</a:t>
            </a:r>
          </a:p>
          <a:p>
            <a:pPr algn="l"/>
            <a:r>
              <a:rPr lang="en-US" dirty="0"/>
              <a:t> Breast cancer</a:t>
            </a:r>
          </a:p>
          <a:p>
            <a:pPr algn="l"/>
            <a:r>
              <a:rPr lang="en-US" dirty="0"/>
              <a:t> Thyroid cancer</a:t>
            </a:r>
          </a:p>
          <a:p>
            <a:pPr algn="l"/>
            <a:r>
              <a:rPr lang="en-US" dirty="0"/>
              <a:t> Colon cancer</a:t>
            </a:r>
          </a:p>
          <a:p>
            <a:pPr algn="l"/>
            <a:r>
              <a:rPr lang="en-US" dirty="0"/>
              <a:t> </a:t>
            </a:r>
            <a:r>
              <a:rPr lang="en-US" dirty="0" err="1"/>
              <a:t>Wilm’s</a:t>
            </a:r>
            <a:r>
              <a:rPr lang="en-US" dirty="0"/>
              <a:t> tumor</a:t>
            </a:r>
          </a:p>
          <a:p>
            <a:pPr algn="l"/>
            <a:r>
              <a:rPr lang="en-US" dirty="0"/>
              <a:t> Retinoblastoma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434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Sideeffect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133600"/>
            <a:ext cx="6591985" cy="45720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Myelosuppression</a:t>
            </a:r>
            <a:r>
              <a:rPr lang="en-US" dirty="0"/>
              <a:t> – dose limiting toxicity</a:t>
            </a:r>
          </a:p>
          <a:p>
            <a:pPr algn="l"/>
            <a:r>
              <a:rPr lang="en-US" dirty="0"/>
              <a:t> Thrombocytopenia – 59% vs 35% </a:t>
            </a:r>
            <a:r>
              <a:rPr lang="en-US" dirty="0" err="1"/>
              <a:t>cisplatin</a:t>
            </a:r>
            <a:endParaRPr lang="en-US" dirty="0"/>
          </a:p>
          <a:p>
            <a:pPr algn="l"/>
            <a:r>
              <a:rPr lang="pt-BR" dirty="0"/>
              <a:t> Anemia – (&lt;8 g/dL) 8% vs 24% cisplatin</a:t>
            </a:r>
          </a:p>
          <a:p>
            <a:pPr algn="l"/>
            <a:r>
              <a:rPr lang="en-US" dirty="0"/>
              <a:t> Neutropenia – (&lt;1000) 84% vs 78% </a:t>
            </a:r>
            <a:r>
              <a:rPr lang="en-US" dirty="0" err="1"/>
              <a:t>cisplatin</a:t>
            </a:r>
            <a:endParaRPr lang="en-US" dirty="0"/>
          </a:p>
          <a:p>
            <a:pPr algn="l"/>
            <a:r>
              <a:rPr lang="en-US" dirty="0"/>
              <a:t> Nadir 10 to 14 days</a:t>
            </a:r>
          </a:p>
          <a:p>
            <a:pPr algn="l"/>
            <a:r>
              <a:rPr lang="en-US" dirty="0"/>
              <a:t>Nausea/vomiting</a:t>
            </a:r>
          </a:p>
          <a:p>
            <a:pPr marL="0" indent="0" algn="l">
              <a:buNone/>
            </a:pPr>
            <a:r>
              <a:rPr lang="en-US" dirty="0"/>
              <a:t> Moderate risk</a:t>
            </a:r>
          </a:p>
          <a:p>
            <a:pPr algn="l"/>
            <a:r>
              <a:rPr lang="en-US" dirty="0"/>
              <a:t>Peripheral </a:t>
            </a:r>
            <a:r>
              <a:rPr lang="en-US" dirty="0" smtClean="0"/>
              <a:t>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Adminstration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No </a:t>
            </a:r>
            <a:r>
              <a:rPr lang="en-US" dirty="0" err="1"/>
              <a:t>prehydration</a:t>
            </a:r>
            <a:r>
              <a:rPr lang="en-US" dirty="0"/>
              <a:t> required</a:t>
            </a:r>
          </a:p>
          <a:p>
            <a:pPr algn="l"/>
            <a:r>
              <a:rPr lang="en-US" dirty="0"/>
              <a:t>IV infusion over 30-60 minutes</a:t>
            </a:r>
          </a:p>
          <a:p>
            <a:pPr algn="l"/>
            <a:r>
              <a:rPr lang="en-US" dirty="0"/>
              <a:t>Avoid aluminum containing needles or</a:t>
            </a:r>
          </a:p>
          <a:p>
            <a:pPr algn="l"/>
            <a:r>
              <a:rPr lang="en-US" dirty="0"/>
              <a:t>administration sets</a:t>
            </a:r>
          </a:p>
          <a:p>
            <a:pPr algn="l"/>
            <a:r>
              <a:rPr lang="en-US" dirty="0"/>
              <a:t>Compatible with </a:t>
            </a:r>
            <a:r>
              <a:rPr lang="en-US" dirty="0" err="1"/>
              <a:t>NaCl</a:t>
            </a:r>
            <a:r>
              <a:rPr lang="en-US" dirty="0"/>
              <a:t> 0.9% or D5W</a:t>
            </a:r>
          </a:p>
          <a:p>
            <a:pPr algn="l"/>
            <a:r>
              <a:rPr lang="en-US" dirty="0"/>
              <a:t>Stable for 24 hours at room temperature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72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10598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Monofunctional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adducts and 1,2- and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1,3-interstrand and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intrastrand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cross-links induced by DNA interactive agents. X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antitumour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1664"/>
            <a:ext cx="5257799" cy="48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315200" y="1371600"/>
            <a:ext cx="91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rmit.edu.au/media/public-site-media-production/rmit-images/marketing-only/ia--sia/Chemistry-1920x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9" y="4181239"/>
            <a:ext cx="2708561" cy="29053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Oxaliplatin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5647354" cy="3758057"/>
          </a:xfrm>
        </p:spPr>
      </p:pic>
    </p:spTree>
    <p:extLst>
      <p:ext uri="{BB962C8B-B14F-4D97-AF65-F5344CB8AC3E}">
        <p14:creationId xmlns:p14="http://schemas.microsoft.com/office/powerpoint/2010/main" val="29327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INDICATIONS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1" y="1447800"/>
            <a:ext cx="6858000" cy="5410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FDA approved</a:t>
            </a:r>
            <a:r>
              <a:rPr lang="en-US" dirty="0"/>
              <a:t> in Colorectal cancer; in</a:t>
            </a:r>
          </a:p>
          <a:p>
            <a:pPr marL="0" indent="0" algn="l">
              <a:buNone/>
            </a:pPr>
            <a:r>
              <a:rPr lang="en-US" dirty="0"/>
              <a:t>combination; first line in metastatic,</a:t>
            </a:r>
          </a:p>
          <a:p>
            <a:pPr marL="0" indent="0" algn="l">
              <a:buNone/>
            </a:pPr>
            <a:r>
              <a:rPr lang="en-US" dirty="0" smtClean="0"/>
              <a:t>adjuvant </a:t>
            </a:r>
            <a:r>
              <a:rPr lang="en-US" dirty="0"/>
              <a:t>in Stage </a:t>
            </a:r>
            <a:r>
              <a:rPr lang="en-US" dirty="0" smtClean="0"/>
              <a:t>III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Ongoing studies</a:t>
            </a:r>
          </a:p>
          <a:p>
            <a:pPr algn="l"/>
            <a:r>
              <a:rPr lang="en-US" dirty="0"/>
              <a:t> Advanced nasopharyngeal cancer with concurrent</a:t>
            </a:r>
          </a:p>
          <a:p>
            <a:pPr algn="l"/>
            <a:r>
              <a:rPr lang="en-US" dirty="0"/>
              <a:t>radiation</a:t>
            </a:r>
          </a:p>
          <a:p>
            <a:pPr algn="l"/>
            <a:r>
              <a:rPr lang="en-US" dirty="0"/>
              <a:t> Gastrointestinal cancer</a:t>
            </a:r>
          </a:p>
          <a:p>
            <a:pPr algn="l"/>
            <a:r>
              <a:rPr lang="en-US" dirty="0"/>
              <a:t> Pancreatic cancer</a:t>
            </a:r>
          </a:p>
          <a:p>
            <a:pPr algn="l"/>
            <a:r>
              <a:rPr lang="en-US" dirty="0"/>
              <a:t> </a:t>
            </a:r>
            <a:r>
              <a:rPr lang="en-US" dirty="0" err="1"/>
              <a:t>Cholangiocarcinoma</a:t>
            </a:r>
            <a:endParaRPr lang="en-US" dirty="0"/>
          </a:p>
          <a:p>
            <a:pPr algn="l"/>
            <a:r>
              <a:rPr lang="en-US" dirty="0"/>
              <a:t> NHL</a:t>
            </a:r>
          </a:p>
          <a:p>
            <a:pPr algn="l"/>
            <a:r>
              <a:rPr lang="en-US" dirty="0"/>
              <a:t> Germ Cell tumor</a:t>
            </a:r>
          </a:p>
          <a:p>
            <a:pPr algn="l"/>
            <a:r>
              <a:rPr lang="en-US" dirty="0"/>
              <a:t> Ovarian cancer</a:t>
            </a:r>
          </a:p>
          <a:p>
            <a:pPr algn="l"/>
            <a:r>
              <a:rPr lang="en-US" dirty="0"/>
              <a:t> Breast cancer</a:t>
            </a:r>
          </a:p>
          <a:p>
            <a:pPr algn="l"/>
            <a:r>
              <a:rPr lang="en-US" dirty="0"/>
              <a:t> NSCLC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606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Sideeffect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1" y="2133600"/>
            <a:ext cx="7162800" cy="4724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Neuropathy</a:t>
            </a:r>
          </a:p>
          <a:p>
            <a:pPr marL="0" indent="0" algn="l">
              <a:buNone/>
            </a:pPr>
            <a:r>
              <a:rPr lang="en-US" dirty="0"/>
              <a:t> Frequency: 92</a:t>
            </a:r>
            <a:r>
              <a:rPr lang="en-US" dirty="0" smtClean="0"/>
              <a:t>%</a:t>
            </a:r>
            <a:endParaRPr lang="ar-SY" dirty="0" smtClean="0"/>
          </a:p>
          <a:p>
            <a:pPr algn="l"/>
            <a:r>
              <a:rPr lang="en-US" dirty="0"/>
              <a:t>Pulmonary toxicity</a:t>
            </a:r>
          </a:p>
          <a:p>
            <a:pPr algn="l"/>
            <a:r>
              <a:rPr lang="en-US" dirty="0"/>
              <a:t> Rare (&lt;1%), but potentially fatal pulmonary fibrosis</a:t>
            </a:r>
          </a:p>
          <a:p>
            <a:pPr algn="l"/>
            <a:r>
              <a:rPr lang="en-US" dirty="0"/>
              <a:t>Hepatotoxicity</a:t>
            </a:r>
          </a:p>
          <a:p>
            <a:pPr marL="0" indent="0" algn="l">
              <a:buNone/>
            </a:pPr>
            <a:r>
              <a:rPr lang="en-US" dirty="0"/>
              <a:t>  LFT’s and </a:t>
            </a:r>
            <a:r>
              <a:rPr lang="en-US" dirty="0" err="1"/>
              <a:t>alk</a:t>
            </a:r>
            <a:r>
              <a:rPr lang="en-US" dirty="0"/>
              <a:t> </a:t>
            </a:r>
            <a:r>
              <a:rPr lang="en-US" dirty="0" err="1"/>
              <a:t>phos</a:t>
            </a:r>
            <a:r>
              <a:rPr lang="en-US" dirty="0"/>
              <a:t> twice as likely in studies</a:t>
            </a:r>
          </a:p>
          <a:p>
            <a:pPr algn="l"/>
            <a:r>
              <a:rPr lang="en-US" dirty="0"/>
              <a:t>Nausea/Vomiting</a:t>
            </a:r>
          </a:p>
          <a:p>
            <a:pPr marL="0" indent="0" algn="l">
              <a:buNone/>
            </a:pPr>
            <a:r>
              <a:rPr lang="en-US" dirty="0"/>
              <a:t> Pretreatment with 5-HT3 antagonist and dexamethasone</a:t>
            </a:r>
          </a:p>
          <a:p>
            <a:pPr algn="l"/>
            <a:r>
              <a:rPr lang="en-US" dirty="0" err="1" smtClean="0"/>
              <a:t>Myelosuppression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Adminstration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1895061"/>
            <a:ext cx="6591985" cy="377762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No </a:t>
            </a:r>
            <a:r>
              <a:rPr lang="en-US" sz="2400" dirty="0" err="1"/>
              <a:t>prehydration</a:t>
            </a:r>
            <a:r>
              <a:rPr lang="en-US" sz="2400" dirty="0"/>
              <a:t> required</a:t>
            </a:r>
          </a:p>
          <a:p>
            <a:pPr algn="l"/>
            <a:r>
              <a:rPr lang="en-US" sz="2400" dirty="0"/>
              <a:t>Do not allow to come in contact with</a:t>
            </a:r>
          </a:p>
          <a:p>
            <a:pPr marL="0" indent="0" algn="l">
              <a:buNone/>
            </a:pPr>
            <a:r>
              <a:rPr lang="en-US" sz="2400" dirty="0"/>
              <a:t>aluminum</a:t>
            </a:r>
          </a:p>
          <a:p>
            <a:pPr algn="l"/>
            <a:r>
              <a:rPr lang="en-US" sz="2400" dirty="0"/>
              <a:t>Compatible with D5W only – never dilute</a:t>
            </a:r>
          </a:p>
          <a:p>
            <a:pPr marL="0" indent="0" algn="l">
              <a:buNone/>
            </a:pPr>
            <a:r>
              <a:rPr lang="en-US" sz="2400" dirty="0"/>
              <a:t>with </a:t>
            </a:r>
            <a:r>
              <a:rPr lang="en-US" sz="2400" dirty="0" err="1"/>
              <a:t>NaCl</a:t>
            </a:r>
            <a:r>
              <a:rPr lang="en-US" sz="2400" dirty="0"/>
              <a:t> or other Cl containing solutions</a:t>
            </a:r>
          </a:p>
          <a:p>
            <a:pPr algn="l"/>
            <a:r>
              <a:rPr lang="en-US" sz="2400" dirty="0" smtClean="0"/>
              <a:t>Stable </a:t>
            </a:r>
            <a:r>
              <a:rPr lang="en-US" sz="2400" dirty="0"/>
              <a:t>for 6 hours room temperature </a:t>
            </a:r>
            <a:r>
              <a:rPr lang="en-US" sz="2400" dirty="0" smtClean="0"/>
              <a:t>and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24 hours refrigerated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3579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Nedaplatin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Lobaplatin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600200"/>
            <a:ext cx="7162800" cy="4350026"/>
          </a:xfrm>
        </p:spPr>
        <p:txBody>
          <a:bodyPr>
            <a:noAutofit/>
          </a:bodyPr>
          <a:lstStyle/>
          <a:p>
            <a:r>
              <a:rPr lang="en-US" sz="2400" dirty="0"/>
              <a:t>developed as a less</a:t>
            </a:r>
          </a:p>
          <a:p>
            <a:pPr marL="0" indent="0">
              <a:buNone/>
            </a:pPr>
            <a:r>
              <a:rPr lang="en-US" sz="2400" dirty="0"/>
              <a:t>nephrotoxic second-generation platinum analog, has been shown</a:t>
            </a:r>
          </a:p>
          <a:p>
            <a:pPr marL="0" indent="0">
              <a:buNone/>
            </a:pPr>
            <a:r>
              <a:rPr lang="en-US" sz="2400" dirty="0"/>
              <a:t>to be active in a range of tumors similar to that of </a:t>
            </a:r>
            <a:r>
              <a:rPr lang="en-US" sz="2400" dirty="0" err="1"/>
              <a:t>cisplatin</a:t>
            </a:r>
            <a:r>
              <a:rPr lang="en-US" sz="2400" dirty="0"/>
              <a:t> and </a:t>
            </a:r>
            <a:r>
              <a:rPr lang="en-US" sz="2400" dirty="0" smtClean="0"/>
              <a:t>carboplatin</a:t>
            </a:r>
            <a:endParaRPr lang="ar-SY" sz="2400" dirty="0" smtClean="0"/>
          </a:p>
          <a:p>
            <a:r>
              <a:rPr lang="en-US" sz="2400" dirty="0"/>
              <a:t>It </a:t>
            </a:r>
            <a:r>
              <a:rPr lang="en-US" sz="2400" dirty="0" smtClean="0"/>
              <a:t>is licensed </a:t>
            </a:r>
            <a:r>
              <a:rPr lang="en-US" sz="2400" dirty="0"/>
              <a:t>in China for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breast cancer, small-cell lung </a:t>
            </a:r>
            <a:r>
              <a:rPr lang="en-US" sz="2400" dirty="0" smtClean="0"/>
              <a:t>cancer,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and chronic </a:t>
            </a:r>
            <a:r>
              <a:rPr lang="en-US" sz="2400" dirty="0" err="1"/>
              <a:t>myelogenous</a:t>
            </a:r>
            <a:r>
              <a:rPr lang="en-US" sz="2400" dirty="0"/>
              <a:t> leukemia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It has not </a:t>
            </a:r>
            <a:r>
              <a:rPr lang="en-US" sz="2400" dirty="0" smtClean="0"/>
              <a:t>achieved approval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the United States or </a:t>
            </a:r>
            <a:r>
              <a:rPr lang="en-US" sz="2400" dirty="0" smtClean="0"/>
              <a:t>Europe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0181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nspire.org.mt/wp-content/uploads/2015/02/Thank-you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38162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04" y="1453633"/>
            <a:ext cx="4843896" cy="50266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in parent form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by liver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p450 to cytotoxic metabolites PM &amp;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acrolein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adduct 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15200" y="1371600"/>
            <a:ext cx="91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www.rmit.edu.au/media/public-site-media-production/rmit-images/marketing-only/ia--sia/Chemistry-1920x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9" y="4181239"/>
            <a:ext cx="2708561" cy="29053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2987</TotalTime>
  <Words>1501</Words>
  <Application>Microsoft Office PowerPoint</Application>
  <PresentationFormat>عرض على الشاشة (3:4)‏</PresentationFormat>
  <Paragraphs>404</Paragraphs>
  <Slides>75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Calibri</vt:lpstr>
      <vt:lpstr>Century Gothic</vt:lpstr>
      <vt:lpstr>Tahoma</vt:lpstr>
      <vt:lpstr>Wingdings</vt:lpstr>
      <vt:lpstr>Wingdings 3</vt:lpstr>
      <vt:lpstr>ربطة</vt:lpstr>
      <vt:lpstr>Alkylating Agents</vt:lpstr>
      <vt:lpstr>HISTORY</vt:lpstr>
      <vt:lpstr>Cont</vt:lpstr>
      <vt:lpstr>عرض تقديمي في PowerPoint</vt:lpstr>
      <vt:lpstr>alkylating agents react with cells in all phases of the cell cycle</vt:lpstr>
      <vt:lpstr>Mechanism of DNA alkylation by a reactive nitrogen mustard molecule and formation of interstrand cross-link</vt:lpstr>
      <vt:lpstr>Monofunctional adducts and 1,2- and 1,3-interstrand and intrastrand cross-links induced by DNA interactive agents. X = antitumour agent.</vt:lpstr>
      <vt:lpstr>CYCLOPHOSPHAMIDE</vt:lpstr>
      <vt:lpstr>عرض تقديمي في PowerPoint</vt:lpstr>
      <vt:lpstr>PHARMACOKINETICS</vt:lpstr>
      <vt:lpstr>PHARMACOKINETICS</vt:lpstr>
      <vt:lpstr>Indications</vt:lpstr>
      <vt:lpstr>Dosage range</vt:lpstr>
      <vt:lpstr>Special consideration</vt:lpstr>
      <vt:lpstr>Toxicity</vt:lpstr>
      <vt:lpstr>عرض تقديمي في PowerPoint</vt:lpstr>
      <vt:lpstr>IFOSFAMIDE</vt:lpstr>
      <vt:lpstr>عرض تقديمي في PowerPoint</vt:lpstr>
      <vt:lpstr>عرض تقديمي في PowerPoint</vt:lpstr>
      <vt:lpstr>Special consideration</vt:lpstr>
      <vt:lpstr>Toxicity</vt:lpstr>
      <vt:lpstr>عرض تقديمي في PowerPoint</vt:lpstr>
      <vt:lpstr>Mechlorethamine</vt:lpstr>
      <vt:lpstr>Indication </vt:lpstr>
      <vt:lpstr>Melphalan</vt:lpstr>
      <vt:lpstr>عرض تقديمي في PowerPoint</vt:lpstr>
      <vt:lpstr>Chlorambucil</vt:lpstr>
      <vt:lpstr>Indication </vt:lpstr>
      <vt:lpstr>Thiotepa</vt:lpstr>
      <vt:lpstr>Indication </vt:lpstr>
      <vt:lpstr>Busulphan</vt:lpstr>
      <vt:lpstr>CLINICAL USE</vt:lpstr>
      <vt:lpstr>Carmustin (BiCNU)</vt:lpstr>
      <vt:lpstr>CLINICAL USE</vt:lpstr>
      <vt:lpstr>Lomustin </vt:lpstr>
      <vt:lpstr>Indication </vt:lpstr>
      <vt:lpstr>Dacarbazine</vt:lpstr>
      <vt:lpstr>عرض تقديمي في PowerPoint</vt:lpstr>
      <vt:lpstr>عرض تقديمي في PowerPoint</vt:lpstr>
      <vt:lpstr>Indication </vt:lpstr>
      <vt:lpstr>Dosage range</vt:lpstr>
      <vt:lpstr>Special consideration</vt:lpstr>
      <vt:lpstr>Toxicity</vt:lpstr>
      <vt:lpstr>Temozolomide</vt:lpstr>
      <vt:lpstr>Temozolomide</vt:lpstr>
      <vt:lpstr>Mechanism of Action</vt:lpstr>
      <vt:lpstr>PHARMACOKINETICS</vt:lpstr>
      <vt:lpstr>PHARMACOKINETICS</vt:lpstr>
      <vt:lpstr>Dosage range</vt:lpstr>
      <vt:lpstr>CLINICAL USE</vt:lpstr>
      <vt:lpstr>Special consideration</vt:lpstr>
      <vt:lpstr>Toxicity</vt:lpstr>
      <vt:lpstr>عرض تقديمي في PowerPoint</vt:lpstr>
      <vt:lpstr>عرض تقديمي في PowerPoint</vt:lpstr>
      <vt:lpstr>Platinum Analogs</vt:lpstr>
      <vt:lpstr>History</vt:lpstr>
      <vt:lpstr>Cisplatin</vt:lpstr>
      <vt:lpstr>INDICATIONS</vt:lpstr>
      <vt:lpstr>Cont </vt:lpstr>
      <vt:lpstr>Cont </vt:lpstr>
      <vt:lpstr>Side effect</vt:lpstr>
      <vt:lpstr>Side effect </vt:lpstr>
      <vt:lpstr>Side effect</vt:lpstr>
      <vt:lpstr>Dosing </vt:lpstr>
      <vt:lpstr>Adminstrasion </vt:lpstr>
      <vt:lpstr>Carbopltin </vt:lpstr>
      <vt:lpstr>Indications</vt:lpstr>
      <vt:lpstr>Sideeffect </vt:lpstr>
      <vt:lpstr>Adminstration</vt:lpstr>
      <vt:lpstr>Oxaliplatin</vt:lpstr>
      <vt:lpstr>INDICATIONS</vt:lpstr>
      <vt:lpstr>Sideeffect</vt:lpstr>
      <vt:lpstr>Adminstration</vt:lpstr>
      <vt:lpstr>Nedaplatin and Lobaplatin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neenu</dc:creator>
  <cp:lastModifiedBy>Muhammad Albaghdadi</cp:lastModifiedBy>
  <cp:revision>165</cp:revision>
  <dcterms:created xsi:type="dcterms:W3CDTF">2015-07-10T16:19:44Z</dcterms:created>
  <dcterms:modified xsi:type="dcterms:W3CDTF">2016-03-28T20:49:59Z</dcterms:modified>
</cp:coreProperties>
</file>