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85" r:id="rId4"/>
    <p:sldId id="286" r:id="rId5"/>
    <p:sldId id="280" r:id="rId6"/>
    <p:sldId id="259" r:id="rId7"/>
    <p:sldId id="260" r:id="rId8"/>
    <p:sldId id="278" r:id="rId9"/>
    <p:sldId id="287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73" r:id="rId19"/>
    <p:sldId id="296" r:id="rId20"/>
    <p:sldId id="284" r:id="rId21"/>
    <p:sldId id="274" r:id="rId22"/>
    <p:sldId id="277" r:id="rId23"/>
    <p:sldId id="282" r:id="rId24"/>
    <p:sldId id="283" r:id="rId25"/>
    <p:sldId id="289" r:id="rId26"/>
    <p:sldId id="290" r:id="rId27"/>
    <p:sldId id="291" r:id="rId28"/>
    <p:sldId id="297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85" autoAdjust="0"/>
  </p:normalViewPr>
  <p:slideViewPr>
    <p:cSldViewPr>
      <p:cViewPr varScale="1">
        <p:scale>
          <a:sx n="36" d="100"/>
          <a:sy n="3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6BDE-D011-42ED-9684-54AF4DAFDBA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A7D7-0A0A-4B6B-9085-0C0C8192D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BA7D7-0A0A-4B6B-9085-0C0C8192DE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BA7D7-0A0A-4B6B-9085-0C0C8192DE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00729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>دليل الأمراض الرئوية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EG" b="1" dirty="0" smtClean="0"/>
              <a:t>المزمنه 2016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381000"/>
            <a:ext cx="75057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381001"/>
            <a:ext cx="77819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533400"/>
            <a:ext cx="77628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2900"/>
            <a:ext cx="7200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128713"/>
            <a:ext cx="72485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933575"/>
            <a:ext cx="7791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0"/>
            <a:ext cx="7242175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"/>
            <a:ext cx="75438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u="sng" dirty="0" smtClean="0">
                <a:solidFill>
                  <a:srgbClr val="00B050"/>
                </a:solidFill>
              </a:rPr>
              <a:t>4-استبيانات البحث والتقويم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dirty="0" smtClean="0"/>
              <a:t>1- الزيارة الاولى لمريض الداء الانسدادي في المستوصف أو العيادة</a:t>
            </a:r>
          </a:p>
          <a:p>
            <a:pPr algn="r" rtl="1"/>
            <a:r>
              <a:rPr lang="ar-EG" dirty="0" smtClean="0"/>
              <a:t>2- زيارة المتابعة للداء الانسدادي المزمن</a:t>
            </a:r>
          </a:p>
          <a:p>
            <a:pPr algn="r" rtl="1"/>
            <a:r>
              <a:rPr lang="ar-EG" dirty="0" smtClean="0"/>
              <a:t>3- الزيارة الاولى لمريض الربو في المسوصف </a:t>
            </a:r>
          </a:p>
          <a:p>
            <a:pPr algn="r" rtl="1"/>
            <a:r>
              <a:rPr lang="ar-EG" dirty="0" smtClean="0"/>
              <a:t>4- المتابعه لمريض الربو في المستوصف</a:t>
            </a:r>
          </a:p>
          <a:p>
            <a:pPr algn="r" rtl="1"/>
            <a:r>
              <a:rPr lang="ar-EG" dirty="0" smtClean="0"/>
              <a:t>5- الزيارة الاولى لمريض الربو في عيادة المستشفى</a:t>
            </a:r>
          </a:p>
          <a:p>
            <a:pPr algn="r" rtl="1"/>
            <a:r>
              <a:rPr lang="ar-EG" dirty="0" smtClean="0"/>
              <a:t>6- المتابعه لمريض الربو في عيادات المشفى </a:t>
            </a:r>
          </a:p>
          <a:p>
            <a:pPr algn="r" rtl="1"/>
            <a:r>
              <a:rPr lang="ar-EG" dirty="0" smtClean="0"/>
              <a:t>7- نوبة الربو في اسعاف المشفى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err="1" smtClean="0"/>
              <a:t>Acknowledgements</a:t>
            </a:r>
            <a:r>
              <a:rPr lang="fr-FR" dirty="0" smtClean="0"/>
              <a:t>:</a:t>
            </a:r>
            <a:endParaRPr lang="en-US" dirty="0" smtClean="0"/>
          </a:p>
          <a:p>
            <a:r>
              <a:rPr lang="ar-SA" dirty="0" smtClean="0"/>
              <a:t> </a:t>
            </a:r>
            <a:endParaRPr lang="en-US" dirty="0" smtClean="0"/>
          </a:p>
          <a:p>
            <a:pPr lvl="0"/>
            <a:r>
              <a:rPr lang="en-GB" dirty="0" smtClean="0"/>
              <a:t>To </a:t>
            </a:r>
            <a:r>
              <a:rPr lang="en-GB" dirty="0" err="1" smtClean="0"/>
              <a:t>Dr.Elizabeth</a:t>
            </a:r>
            <a:r>
              <a:rPr lang="en-GB" dirty="0" smtClean="0"/>
              <a:t>  Hoff: WHO representative in Syria, for her support to the project of our National </a:t>
            </a:r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US" dirty="0" smtClean="0"/>
              <a:t>for Research and Training for Chronic Respiratory Diseases</a:t>
            </a:r>
          </a:p>
          <a:p>
            <a:pPr lvl="0"/>
            <a:r>
              <a:rPr lang="en-US" dirty="0" smtClean="0"/>
              <a:t>To the Ministry of Health for guiding us and being with us for the achievement of the National Survey in Dispensaries, and for the elaboration of this guide , and the training project</a:t>
            </a:r>
          </a:p>
          <a:p>
            <a:pPr lvl="0"/>
            <a:r>
              <a:rPr lang="en-US" dirty="0" smtClean="0"/>
              <a:t>For The ministry of Higher Education , for Supporting us for this project of Continuing Medical Education</a:t>
            </a:r>
          </a:p>
          <a:p>
            <a:pPr lvl="0"/>
            <a:r>
              <a:rPr lang="en-US" dirty="0" smtClean="0"/>
              <a:t>To the </a:t>
            </a:r>
            <a:r>
              <a:rPr lang="en-US" dirty="0" err="1" smtClean="0"/>
              <a:t>Tishreen</a:t>
            </a:r>
            <a:r>
              <a:rPr lang="en-US" dirty="0" smtClean="0"/>
              <a:t> University Council for fostering and sponsoring our project, and for paving the way to make it a reality</a:t>
            </a:r>
          </a:p>
          <a:p>
            <a:pPr lvl="0"/>
            <a:r>
              <a:rPr lang="en-US" dirty="0" smtClean="0"/>
              <a:t>To the Global Alliance against Chronic Respiratory Diseases (GARD-WHO). For accepting our partnership , and putting their expertise to help us through.</a:t>
            </a:r>
          </a:p>
          <a:p>
            <a:r>
              <a:rPr lang="ar-SA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u="sng" dirty="0" smtClean="0">
                <a:solidFill>
                  <a:srgbClr val="00B050"/>
                </a:solidFill>
              </a:rPr>
              <a:t>رعاية الاولية : استبيانات للبحث والتقييم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sz="4400" dirty="0" smtClean="0"/>
              <a:t>استبيانات :  يملؤها الطبيب في غرفة الاسعاف ، عيادة المشفى، المستوصف , تقيم اسبوعيا من مشرف مختص صدرية . ويصبح بحثا علميا .</a:t>
            </a:r>
          </a:p>
          <a:p>
            <a:pPr algn="r" rtl="1"/>
            <a:r>
              <a:rPr lang="ar-EG" sz="4400" dirty="0" smtClean="0"/>
              <a:t>المشرف يعلم الطبيب والممرض في مركز الرعاية الصحية مما يدعم دورة ويقلل الحاجة لتحويل المريض الى مستوع أعلى .</a:t>
            </a:r>
            <a:endParaRPr lang="en-US" sz="4400" dirty="0" smtClean="0"/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724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3437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7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0"/>
            <a:ext cx="776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"/>
            <a:ext cx="62007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0"/>
            <a:ext cx="687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"/>
            <a:ext cx="804068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30" y="1264336"/>
            <a:ext cx="8270570" cy="43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21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586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محاور أساسيه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dirty="0" smtClean="0"/>
              <a:t>1- </a:t>
            </a:r>
            <a:r>
              <a:rPr lang="ar-EG" b="1" dirty="0" smtClean="0">
                <a:solidFill>
                  <a:srgbClr val="00B050"/>
                </a:solidFill>
              </a:rPr>
              <a:t>جدول تشخيص تفريقي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ar-EG" b="1" dirty="0" smtClean="0">
                <a:solidFill>
                  <a:srgbClr val="00B050"/>
                </a:solidFill>
              </a:rPr>
              <a:t> للمريض التنفسي المزمن</a:t>
            </a:r>
          </a:p>
          <a:p>
            <a:pPr algn="r" rtl="1">
              <a:buNone/>
            </a:pPr>
            <a:r>
              <a:rPr lang="ar-EG" b="1" dirty="0" smtClean="0">
                <a:solidFill>
                  <a:srgbClr val="00B050"/>
                </a:solidFill>
              </a:rPr>
              <a:t>2- لوحه جدارية  تحوي أهم نقاط تدبير الربو والداء الانسدادي الرئوي المزمن</a:t>
            </a:r>
          </a:p>
          <a:p>
            <a:pPr algn="r" rtl="1">
              <a:buNone/>
            </a:pPr>
            <a:r>
              <a:rPr lang="ar-EG" b="1" dirty="0" smtClean="0">
                <a:solidFill>
                  <a:srgbClr val="00B050"/>
                </a:solidFill>
              </a:rPr>
              <a:t>3- برنامج تدبير المريض</a:t>
            </a:r>
          </a:p>
          <a:p>
            <a:pPr algn="r" rtl="1">
              <a:buNone/>
            </a:pPr>
            <a:r>
              <a:rPr lang="ar-EG" b="1" dirty="0" smtClean="0">
                <a:solidFill>
                  <a:srgbClr val="00B050"/>
                </a:solidFill>
              </a:rPr>
              <a:t>4- استبيانات تقويم اداء طبيب المستوصف من قبل أخصائي صدرية (تفيد في التعليم المستمر والبحث العلمي</a:t>
            </a:r>
            <a:r>
              <a:rPr lang="ar-EG" b="1" dirty="0" smtClean="0">
                <a:solidFill>
                  <a:srgbClr val="00B050"/>
                </a:solidFill>
              </a:rPr>
              <a:t>)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indent="-514350" algn="r" rtl="1">
              <a:buNone/>
            </a:pPr>
            <a:r>
              <a:rPr lang="ar-EG" b="1" dirty="0" smtClean="0">
                <a:solidFill>
                  <a:srgbClr val="00B050"/>
                </a:solidFill>
              </a:rPr>
              <a:t>- استبيانات تقويم أداء الطبيب في المشفى في العيادات وفي غرف الاسعاف(تفيد في التعليم المستمر والبحث العلمي)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endParaRPr lang="ar-EG" b="1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/>
          <p:cNvSpPr>
            <a:spLocks noChangeArrowheads="1"/>
          </p:cNvSpPr>
          <p:nvPr/>
        </p:nvSpPr>
        <p:spPr bwMode="auto">
          <a:xfrm rot="10800000">
            <a:off x="4343400" y="1752600"/>
            <a:ext cx="270510" cy="372128"/>
          </a:xfrm>
          <a:prstGeom prst="downArrow">
            <a:avLst>
              <a:gd name="adj1" fmla="val 50000"/>
              <a:gd name="adj2" fmla="val 343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4346575" y="3838019"/>
            <a:ext cx="270510" cy="402610"/>
          </a:xfrm>
          <a:prstGeom prst="downArrow">
            <a:avLst>
              <a:gd name="adj1" fmla="val 50000"/>
              <a:gd name="adj2" fmla="val 372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5400000">
            <a:off x="3346443" y="2684177"/>
            <a:ext cx="270523" cy="371475"/>
          </a:xfrm>
          <a:prstGeom prst="downArrow">
            <a:avLst>
              <a:gd name="adj1" fmla="val 50000"/>
              <a:gd name="adj2" fmla="val 343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676650" y="2209800"/>
            <a:ext cx="1581150" cy="16186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Y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يصل المريض بعرض تنفسي أو أكثر وبدون تشخيص 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:</a:t>
            </a:r>
            <a:endParaRPr kumimoji="0" lang="en-US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11430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1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سعال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2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قشع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3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أزيز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4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صدر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5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نفس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6"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نفث دموي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733800" y="4259679"/>
            <a:ext cx="1485900" cy="1512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COPD</a:t>
            </a:r>
            <a:r>
              <a:rPr kumimoji="0" lang="ar-SA" sz="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فكر بلداء الرئوي الانسدادي في حال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:        </a:t>
            </a:r>
          </a:p>
          <a:p>
            <a:pPr marL="0" marR="7620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سعال وقشع منذ عامين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مدخن عمره أكثر من 40 سنة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نفس مستمر ومتدرج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11430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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7620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ارسله الى  عييادة اختصاصية لاجراء وظائف رئة 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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FEV1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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FVC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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70 %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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**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 rot="16200000">
            <a:off x="5341613" y="2654966"/>
            <a:ext cx="270523" cy="419100"/>
          </a:xfrm>
          <a:prstGeom prst="downArrow">
            <a:avLst>
              <a:gd name="adj1" fmla="val 50000"/>
              <a:gd name="adj2" fmla="val 387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3581400" y="381000"/>
            <a:ext cx="18288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Y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فكر بالسرطان في حال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</a:p>
          <a:p>
            <a:pPr marL="0" marR="3429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سعال معند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نفث دموي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مدخن أو عامل خطر آخر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انخفاض وزن وانعدام شهية وتعب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نبحث عن عصية كوخ في القشع وفي حال سلية ندخله المشفى للاستقصاء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**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1895475" y="2209800"/>
            <a:ext cx="1371600" cy="1313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فكر بقصور قلب في حال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:</a:t>
            </a:r>
          </a:p>
          <a:p>
            <a:pPr marL="0" marR="31273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نفس ليلي مترقي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نفس عند الاضطجاع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ضيق نفس جهدي مع سعال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2422525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5715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حوله لعيادة قلبية اختصاصية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**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715000" y="2386338"/>
            <a:ext cx="1895475" cy="962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توجه نحو الربو في حال</a:t>
            </a:r>
            <a:r>
              <a:rPr kumimoji="0" lang="en-U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: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3429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الأعراض تتكرر من سعال وضيق نفس وأزيز  وضيق صدر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3429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خاصة ليلا أو صباحا باكرا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هناك محرضات مثل المحسسات والتدخين السلبي    والجهد</a:t>
            </a:r>
            <a:r>
              <a:rPr kumimoji="0" lang="ar-S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6991350" y="3677991"/>
            <a:ext cx="1371600" cy="817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kumimoji="0" lang="ar-S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أزيز في الفحص السريري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 PEFR augment≥20% after 4 puffs of B2 ***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            ↓    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الربو مؤكد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343525" y="3653225"/>
            <a:ext cx="1504950" cy="2420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1273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فحص سريري طبيعي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طبيعية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PEFR***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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قد يكون ربو خارج أوقات الهجمة فثق بالقصة السريرية ؟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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31273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تجربة علاجية في منزله بالموسعات الانشاقية كالفنتولين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SABA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أو اختبار الجهد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PEFR </a:t>
            </a: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تنقص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Symbol" pitchFamily="18" charset="2"/>
              </a:rPr>
              <a:t>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20% </a:t>
            </a: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بعد  ستة دقائق ركض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ar-S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عند الشك بالتشخيص ارسله</a:t>
            </a:r>
            <a:r>
              <a:rPr kumimoji="0" lang="ar-S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لعيادة اختصاصية في المشفى أو عند طبيب اختصاصي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6896100" y="3339520"/>
            <a:ext cx="419100" cy="332756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6496050" y="3339520"/>
            <a:ext cx="390525" cy="30481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304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u="sng" dirty="0" smtClean="0">
                <a:solidFill>
                  <a:srgbClr val="00B050"/>
                </a:solidFill>
              </a:rPr>
              <a:t>1-جدول </a:t>
            </a:r>
            <a:r>
              <a:rPr lang="ar-EG" sz="3200" b="1" u="sng" dirty="0" smtClean="0">
                <a:solidFill>
                  <a:srgbClr val="00B050"/>
                </a:solidFill>
              </a:rPr>
              <a:t>تشخيص تفريقي 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3" grpId="0" animBg="1"/>
      <p:bldP spid="1054" grpId="0" animBg="1"/>
      <p:bldP spid="1055" grpId="0" animBg="1"/>
      <p:bldP spid="10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"/>
            <a:ext cx="80867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00B050"/>
                </a:solidFill>
              </a:rPr>
              <a:t>2- أهمية </a:t>
            </a:r>
            <a:r>
              <a:rPr lang="ar-EG" u="sng" dirty="0" smtClean="0">
                <a:solidFill>
                  <a:srgbClr val="00B050"/>
                </a:solidFill>
              </a:rPr>
              <a:t>وضع لوحة جدارية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rgbClr val="FF0000"/>
                </a:solidFill>
              </a:rPr>
              <a:t>هدفنا منذ البدء هو </a:t>
            </a:r>
            <a:r>
              <a:rPr lang="ar-EG" b="1" u="sng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FontTx/>
              <a:buChar char="-"/>
            </a:pPr>
            <a:r>
              <a:rPr lang="ar-SA" b="1" u="sng" dirty="0" smtClean="0">
                <a:solidFill>
                  <a:srgbClr val="FF0000"/>
                </a:solidFill>
              </a:rPr>
              <a:t>وضع لوحة جدارية في كل مركز رعاية صحية</a:t>
            </a:r>
            <a:endParaRPr lang="ar-EG" b="1" u="sng" dirty="0" smtClean="0">
              <a:solidFill>
                <a:srgbClr val="FF0000"/>
              </a:solidFill>
            </a:endParaRPr>
          </a:p>
          <a:p>
            <a:pPr algn="r" rtl="1">
              <a:buFontTx/>
              <a:buChar char="-"/>
            </a:pPr>
            <a:r>
              <a:rPr lang="ar-SA" b="1" u="sng" dirty="0" smtClean="0">
                <a:solidFill>
                  <a:srgbClr val="FF0000"/>
                </a:solidFill>
              </a:rPr>
              <a:t>والعيادة </a:t>
            </a:r>
            <a:r>
              <a:rPr lang="ar-EG" b="1" u="sng" dirty="0" smtClean="0">
                <a:solidFill>
                  <a:srgbClr val="FF0000"/>
                </a:solidFill>
              </a:rPr>
              <a:t>في </a:t>
            </a:r>
            <a:r>
              <a:rPr lang="ar-SA" b="1" u="sng" dirty="0" smtClean="0">
                <a:solidFill>
                  <a:srgbClr val="FF0000"/>
                </a:solidFill>
              </a:rPr>
              <a:t>المشفى</a:t>
            </a:r>
            <a:r>
              <a:rPr lang="ar-EG" b="1" u="sng" dirty="0" smtClean="0">
                <a:solidFill>
                  <a:srgbClr val="FF0000"/>
                </a:solidFill>
              </a:rPr>
              <a:t> وغرفة الاسعاف </a:t>
            </a:r>
          </a:p>
          <a:p>
            <a:pPr algn="r" rtl="1">
              <a:buFontTx/>
              <a:buChar char="-"/>
            </a:pPr>
            <a:r>
              <a:rPr lang="ar-EG" b="1" u="sng" dirty="0" smtClean="0">
                <a:solidFill>
                  <a:srgbClr val="FF0000"/>
                </a:solidFill>
              </a:rPr>
              <a:t>تخص اللوحة الجدارية أهم ما يجب معرفته عندما يات مريض الربو أو مريض الداء الانسدادي المزمن</a:t>
            </a:r>
          </a:p>
          <a:p>
            <a:pPr algn="r" rt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b="1" u="sng" dirty="0" smtClean="0"/>
              <a:t>أهم نقاط تدبير الداء الانسدادي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r" rtl="1"/>
            <a:r>
              <a:rPr lang="ar-SA" dirty="0" smtClean="0"/>
              <a:t>اعط موسع قصبي مديد  لكل من عنده نقص شديد في حجم الزفير الأقصى في الثانية</a:t>
            </a:r>
            <a:endParaRPr lang="en-US" dirty="0" smtClean="0"/>
          </a:p>
          <a:p>
            <a:pPr lvl="0" algn="r" rtl="1"/>
            <a:r>
              <a:rPr lang="ar-SA" dirty="0" smtClean="0"/>
              <a:t>اعط موسع قصبي مديد  لكل من عنده  ضيق نفس عند المجهود</a:t>
            </a:r>
            <a:endParaRPr lang="en-US" dirty="0" smtClean="0"/>
          </a:p>
          <a:p>
            <a:pPr lvl="0" algn="r" rtl="1"/>
            <a:r>
              <a:rPr lang="ar-SA" dirty="0" smtClean="0"/>
              <a:t>اعط موسع قصبي مديد لكل من دخل المشفى بسبب هجمة حادة</a:t>
            </a:r>
            <a:endParaRPr lang="en-US" dirty="0" smtClean="0"/>
          </a:p>
          <a:p>
            <a:pPr lvl="0" algn="r" rtl="1"/>
            <a:r>
              <a:rPr lang="ar-SA" dirty="0" smtClean="0"/>
              <a:t>لا تنسى تدبير المراضيات المرافقة</a:t>
            </a:r>
            <a:endParaRPr lang="en-US" dirty="0" smtClean="0"/>
          </a:p>
          <a:p>
            <a:pPr lvl="0" algn="r" rtl="1"/>
            <a:r>
              <a:rPr lang="ar-SA" dirty="0" smtClean="0"/>
              <a:t>إذا احتاج الاوكسجين في الهجمات الحادة، حين يكون إشباع الأكسجين منخفض أي أقل من 92%  فاعطه 1-2 ليتر في الدقبقة فقط وراقب غازات الدم بعد نصف ساعة لترقب احتباس ثاني أوكسيد الكاربون والحماض</a:t>
            </a:r>
            <a:endParaRPr lang="en-US" dirty="0" smtClean="0"/>
          </a:p>
          <a:p>
            <a:pPr rtl="1"/>
            <a:r>
              <a:rPr lang="en-US" b="1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ar-SA" b="1" u="sng" dirty="0" smtClean="0"/>
              <a:t>أهم النقاط في تدبير الربو: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r" rtl="1"/>
            <a:r>
              <a:rPr lang="ar-SA" sz="8000" dirty="0" smtClean="0"/>
              <a:t>صف الكورتيزون الاستنشاقي لكل من: 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استيقظ ولو مرة  واحدة ليلا بسبب الربو في أي أسبوع من الشهر الفائت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يكثر استعمال بخاخ الفنتولين لازالة أعراضه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يعيقه الربو عن المجهود 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عنده تعرض لهجمة ربو خطيرة أو ما يهئ لها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عنده نقص في قيمة الجريان الزفيري  الأعظمي</a:t>
            </a:r>
            <a:r>
              <a:rPr lang="en-US" sz="8000" dirty="0" smtClean="0"/>
              <a:t>PEFR </a:t>
            </a:r>
            <a:r>
              <a:rPr lang="ar-SA" sz="8000" dirty="0" smtClean="0"/>
              <a:t>أو حجم الزفير الأقصى في الثانية</a:t>
            </a:r>
            <a:r>
              <a:rPr lang="en-US" sz="8000" dirty="0" smtClean="0"/>
              <a:t> FEV1</a:t>
            </a:r>
          </a:p>
          <a:p>
            <a:pPr lvl="0" algn="r" rtl="1"/>
            <a:r>
              <a:rPr lang="ar-SA" sz="8000" dirty="0" smtClean="0"/>
              <a:t>بعد اعطاء إرذاذ او انشاق الموسع القصبي المتكرر ، صف كورتيزون فموي لمدة خمسة أيام قبل الارسال الى المنزل من المستوصف أو غرفة الاسعاف لكل مريض بقي عندة أية علامة سريرية أو أي نقص </a:t>
            </a:r>
            <a:r>
              <a:rPr lang="en-US" sz="8000" dirty="0" smtClean="0"/>
              <a:t>PEFR</a:t>
            </a:r>
          </a:p>
          <a:p>
            <a:pPr lvl="0" algn="r" rtl="1"/>
            <a:r>
              <a:rPr lang="ar-SA" sz="8000" dirty="0" smtClean="0"/>
              <a:t>إذا بقي إشباع الأكسجين أقل من 92%  رغم العلاج الاستنشاقي بالموسعات القصبية كالسلبوتامول، ورغم جرعة الكورتيزون الجهازي فيفضل إدخال المريض إالى المشفى بهدف متابعة العلاج مع الأكسجين.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كل مريض يجرب أمامك طريقة الاستنشاق في كل مراجعة ، يجب أن يكون بحوزتك بخاخة للتدريب</a:t>
            </a:r>
            <a:endParaRPr lang="en-US" sz="8000" dirty="0" smtClean="0"/>
          </a:p>
          <a:p>
            <a:pPr lvl="0" algn="r" rtl="1"/>
            <a:r>
              <a:rPr lang="ar-SA" sz="8000" dirty="0" smtClean="0"/>
              <a:t>تابع مع المريض بطاقة العلاج الذاتي</a:t>
            </a:r>
            <a:endParaRPr lang="en-US" sz="8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00B050"/>
                </a:solidFill>
              </a:rPr>
              <a:t>3- برنامج </a:t>
            </a:r>
            <a:r>
              <a:rPr lang="ar-EG" u="sng" dirty="0" smtClean="0">
                <a:solidFill>
                  <a:srgbClr val="00B050"/>
                </a:solidFill>
              </a:rPr>
              <a:t>تدبير المريض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EG" dirty="0" smtClean="0"/>
              <a:t>جدول (1) : تشخيص وتدبير عام</a:t>
            </a:r>
            <a:r>
              <a:rPr lang="en-US" dirty="0" smtClean="0"/>
              <a:t>  </a:t>
            </a:r>
            <a:r>
              <a:rPr lang="ar-EG" dirty="0" smtClean="0"/>
              <a:t> للربو والداء الانسدادي</a:t>
            </a:r>
          </a:p>
          <a:p>
            <a:pPr algn="r" rtl="1"/>
            <a:r>
              <a:rPr lang="ar-EG" dirty="0" smtClean="0"/>
              <a:t>جدو(2) : التصنيف حسب درجة السيطرة السريريه وعوامل الخطورة المستقبلية بهدف العلاج لمرضى الربو</a:t>
            </a:r>
          </a:p>
          <a:p>
            <a:pPr algn="r" rtl="1"/>
            <a:r>
              <a:rPr lang="ar-EG" dirty="0" smtClean="0"/>
              <a:t>جدول(3):  مريض تنفسي مزمن جاءك تضعه على العلاج الوقائي المستمر</a:t>
            </a:r>
          </a:p>
          <a:p>
            <a:pPr algn="r" rtl="1"/>
            <a:r>
              <a:rPr lang="ar-EG" dirty="0" smtClean="0"/>
              <a:t>جدول (4): هجمات حادة لمريض تنفسي مزمن</a:t>
            </a:r>
          </a:p>
          <a:p>
            <a:pPr algn="r" rtl="1"/>
            <a:r>
              <a:rPr lang="ar-EG" dirty="0" smtClean="0"/>
              <a:t>جدول(5-6): جرعات الكورتيزون الاستنشاقي حسب شدة الربو</a:t>
            </a:r>
          </a:p>
          <a:p>
            <a:pPr algn="r" rtl="1"/>
            <a:r>
              <a:rPr lang="ar-EG" dirty="0" smtClean="0"/>
              <a:t>جدول( 7 ): </a:t>
            </a:r>
            <a:r>
              <a:rPr lang="en-US" dirty="0" smtClean="0">
                <a:hlinkClick r:id="rId2"/>
              </a:rPr>
              <a:t>www.ginasthma.org</a:t>
            </a:r>
            <a:r>
              <a:rPr lang="ar-EG" dirty="0" smtClean="0"/>
              <a:t>. ثم بطاقة المريض للعلاج الذاتي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733</Words>
  <Application>Microsoft Office PowerPoint</Application>
  <PresentationFormat>On-screen Show (4:3)</PresentationFormat>
  <Paragraphs>104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دليل الأمراض الرئوية  المزمنه 2016 </vt:lpstr>
      <vt:lpstr>Slide 2</vt:lpstr>
      <vt:lpstr>محاور أساسيه</vt:lpstr>
      <vt:lpstr>Slide 4</vt:lpstr>
      <vt:lpstr>Slide 5</vt:lpstr>
      <vt:lpstr>2- أهمية وضع لوحة جدارية</vt:lpstr>
      <vt:lpstr>أهم نقاط تدبير الداء الانسدادي </vt:lpstr>
      <vt:lpstr>أهم النقاط في تدبير الربو: </vt:lpstr>
      <vt:lpstr>3- برنامج تدبير المريض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4-استبيانات البحث والتقويم</vt:lpstr>
      <vt:lpstr>رعاية الاولية : استبيانات للبحث والتقييم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Shamfuture</cp:lastModifiedBy>
  <cp:revision>12</cp:revision>
  <dcterms:created xsi:type="dcterms:W3CDTF">2006-08-16T00:00:00Z</dcterms:created>
  <dcterms:modified xsi:type="dcterms:W3CDTF">2017-02-26T16:48:21Z</dcterms:modified>
</cp:coreProperties>
</file>