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80" r:id="rId4"/>
  </p:sldMasterIdLst>
  <p:notesMasterIdLst>
    <p:notesMasterId r:id="rId38"/>
  </p:notesMasterIdLst>
  <p:handoutMasterIdLst>
    <p:handoutMasterId r:id="rId39"/>
  </p:handoutMasterIdLst>
  <p:sldIdLst>
    <p:sldId id="331" r:id="rId5"/>
    <p:sldId id="260" r:id="rId6"/>
    <p:sldId id="280" r:id="rId7"/>
    <p:sldId id="325" r:id="rId8"/>
    <p:sldId id="342" r:id="rId9"/>
    <p:sldId id="282" r:id="rId10"/>
    <p:sldId id="330" r:id="rId11"/>
    <p:sldId id="329" r:id="rId12"/>
    <p:sldId id="281" r:id="rId13"/>
    <p:sldId id="283" r:id="rId14"/>
    <p:sldId id="324" r:id="rId15"/>
    <p:sldId id="284" r:id="rId16"/>
    <p:sldId id="285" r:id="rId17"/>
    <p:sldId id="326" r:id="rId18"/>
    <p:sldId id="343" r:id="rId19"/>
    <p:sldId id="344" r:id="rId20"/>
    <p:sldId id="345" r:id="rId21"/>
    <p:sldId id="333" r:id="rId22"/>
    <p:sldId id="346" r:id="rId23"/>
    <p:sldId id="327" r:id="rId24"/>
    <p:sldId id="286" r:id="rId25"/>
    <p:sldId id="332" r:id="rId26"/>
    <p:sldId id="334" r:id="rId27"/>
    <p:sldId id="335" r:id="rId28"/>
    <p:sldId id="287" r:id="rId29"/>
    <p:sldId id="340" r:id="rId30"/>
    <p:sldId id="341" r:id="rId31"/>
    <p:sldId id="328" r:id="rId32"/>
    <p:sldId id="339" r:id="rId33"/>
    <p:sldId id="336" r:id="rId34"/>
    <p:sldId id="337" r:id="rId35"/>
    <p:sldId id="338" r:id="rId36"/>
    <p:sldId id="323" r:id="rId3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44" autoAdjust="0"/>
    <p:restoredTop sz="94671" autoAdjust="0"/>
  </p:normalViewPr>
  <p:slideViewPr>
    <p:cSldViewPr snapToGrid="0" showGuides="1">
      <p:cViewPr varScale="1">
        <p:scale>
          <a:sx n="70" d="100"/>
          <a:sy n="70" d="100"/>
        </p:scale>
        <p:origin x="702" y="-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16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FBE12-D322-4B30-B178-35667D9FA3DA}" type="doc">
      <dgm:prSet loTypeId="urn:microsoft.com/office/officeart/2008/layout/TitlePictureLineup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52B88EC3-59E0-4303-B042-BB0307EB642A}">
      <dgm:prSet phldrT="[نص]"/>
      <dgm:spPr/>
      <dgm:t>
        <a:bodyPr/>
        <a:lstStyle/>
        <a:p>
          <a:pPr rtl="1"/>
          <a:r>
            <a:rPr lang="en-US" b="1" dirty="0" smtClean="0">
              <a:effectLst>
                <a:glow rad="228600">
                  <a:schemeClr val="bg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nstantia" panose="02030602050306030303" pitchFamily="18" charset="0"/>
            </a:rPr>
            <a:t>Grade IV</a:t>
          </a:r>
          <a:endParaRPr lang="ar-EG" b="1" dirty="0">
            <a:effectLst>
              <a:glow rad="228600">
                <a:schemeClr val="bg1">
                  <a:lumMod val="75000"/>
                  <a:lumOff val="2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  <a:reflection blurRad="6350" stA="55000" endA="300" endPos="45500" dir="5400000" sy="-100000" algn="bl" rotWithShape="0"/>
            </a:effectLst>
            <a:latin typeface="Constantia" panose="02030602050306030303" pitchFamily="18" charset="0"/>
          </a:endParaRPr>
        </a:p>
      </dgm:t>
    </dgm:pt>
    <dgm:pt modelId="{286B855B-6B3F-410E-8332-7607B0025C3F}" type="parTrans" cxnId="{9AEE8586-38F1-4412-B5E9-5978684E2056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5BC80C-7830-43E8-8641-95809907E66B}" type="sibTrans" cxnId="{9AEE8586-38F1-4412-B5E9-5978684E2056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027BC1-7881-4868-BFD1-92BDFF666954}">
      <dgm:prSet phldrT="[نص]"/>
      <dgm:spPr/>
      <dgm:t>
        <a:bodyPr/>
        <a:lstStyle/>
        <a:p>
          <a:pPr rtl="1"/>
          <a:r>
            <a: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ورم الأرومة الدبقية</a:t>
          </a:r>
          <a:endParaRPr lang="en-US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Glioblastoma Multiform (GBM)</a:t>
          </a:r>
          <a:endParaRPr lang="ar-E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2E6C1261-0966-4C30-AD0A-9F7254567DB5}" type="parTrans" cxnId="{4BA3B722-AABA-4B88-9865-3513527A4907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AC2D94-5905-4B25-8CF8-27989654BA02}" type="sibTrans" cxnId="{4BA3B722-AABA-4B88-9865-3513527A4907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60E525-CBA7-4221-B469-8CCAD590EB5F}">
      <dgm:prSet phldrT="[نص]"/>
      <dgm:spPr/>
      <dgm:t>
        <a:bodyPr/>
        <a:lstStyle/>
        <a:p>
          <a:pPr rtl="1"/>
          <a:r>
            <a:rPr lang="en-US" b="1" dirty="0" smtClean="0">
              <a:effectLst>
                <a:glow rad="228600">
                  <a:schemeClr val="bg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nstantia" panose="02030602050306030303" pitchFamily="18" charset="0"/>
            </a:rPr>
            <a:t>Grade III</a:t>
          </a:r>
          <a:endParaRPr lang="ar-EG" b="1" dirty="0">
            <a:effectLst>
              <a:glow rad="228600">
                <a:schemeClr val="bg1">
                  <a:lumMod val="75000"/>
                  <a:lumOff val="2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  <a:reflection blurRad="6350" stA="55000" endA="300" endPos="45500" dir="5400000" sy="-100000" algn="bl" rotWithShape="0"/>
            </a:effectLst>
            <a:latin typeface="Constantia" panose="02030602050306030303" pitchFamily="18" charset="0"/>
          </a:endParaRPr>
        </a:p>
      </dgm:t>
    </dgm:pt>
    <dgm:pt modelId="{D5AB33E9-DA8A-478D-B87D-B69C66EB769F}" type="parTrans" cxnId="{25D92A76-FE9A-47D7-B220-C4A51C6EF911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532EA-67E5-4FE2-9A6F-8522D269D0D6}" type="sibTrans" cxnId="{25D92A76-FE9A-47D7-B220-C4A51C6EF911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AFFB3D-7114-493D-A727-AABA11A6B916}">
      <dgm:prSet phldrT="[نص]"/>
      <dgm:spPr/>
      <dgm:t>
        <a:bodyPr/>
        <a:lstStyle/>
        <a:p>
          <a:pPr rtl="1"/>
          <a:r>
            <a: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ورم نجمي كشمي</a:t>
          </a:r>
        </a:p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Anaplastic Astrocytoma</a:t>
          </a:r>
          <a:endParaRPr lang="ar-E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D30BCD99-F0F6-4000-B0C4-6FEABB02284D}" type="parTrans" cxnId="{78B360CC-8282-4848-86EC-5AA703C70EFA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65B03D-80DC-437D-8746-6A9D0FB0D3B9}" type="sibTrans" cxnId="{78B360CC-8282-4848-86EC-5AA703C70EFA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4FB334-1841-4025-A41C-508FC2F80402}">
      <dgm:prSet phldrT="[نص]"/>
      <dgm:spPr/>
      <dgm:t>
        <a:bodyPr/>
        <a:lstStyle/>
        <a:p>
          <a:pPr rtl="1"/>
          <a:r>
            <a:rPr lang="en-US" b="1" dirty="0" smtClean="0">
              <a:effectLst>
                <a:glow rad="228600">
                  <a:schemeClr val="bg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nstantia" panose="02030602050306030303" pitchFamily="18" charset="0"/>
            </a:rPr>
            <a:t>Grade II</a:t>
          </a:r>
          <a:endParaRPr lang="ar-EG" b="1" dirty="0">
            <a:effectLst>
              <a:glow rad="228600">
                <a:schemeClr val="bg1">
                  <a:lumMod val="75000"/>
                  <a:lumOff val="2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  <a:reflection blurRad="6350" stA="55000" endA="300" endPos="45500" dir="5400000" sy="-100000" algn="bl" rotWithShape="0"/>
            </a:effectLst>
            <a:latin typeface="Constantia" panose="02030602050306030303" pitchFamily="18" charset="0"/>
          </a:endParaRPr>
        </a:p>
      </dgm:t>
    </dgm:pt>
    <dgm:pt modelId="{1C0FCB22-EFB4-4745-B094-A74307EE658E}" type="parTrans" cxnId="{447E799D-78F4-4802-818D-BF512E11536B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E01B44-F3C9-474E-A00F-59C449CF7C1B}" type="sibTrans" cxnId="{447E799D-78F4-4802-818D-BF512E11536B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B67037-6395-4855-87D5-DD864E7D7E12}">
      <dgm:prSet phldrT="[نص]"/>
      <dgm:spPr/>
      <dgm:t>
        <a:bodyPr/>
        <a:lstStyle/>
        <a:p>
          <a:pPr rtl="1"/>
          <a:r>
            <a: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ورم دبقي نجمي منتشر</a:t>
          </a:r>
        </a:p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Diffuse Astrocytoma</a:t>
          </a:r>
          <a:endParaRPr lang="ar-E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A0904324-4564-4A24-B483-23AE40143FB7}" type="parTrans" cxnId="{99DF18D4-9B82-4D10-939C-AD1CD44DB693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9696AE-C1B0-4CA5-B041-7E1B4896601F}" type="sibTrans" cxnId="{99DF18D4-9B82-4D10-939C-AD1CD44DB693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498FC2-FF42-46D0-87E4-FA29E0C2F999}" type="pres">
      <dgm:prSet presAssocID="{B1DFBE12-D322-4B30-B178-35667D9FA3DA}" presName="Name0" presStyleCnt="0">
        <dgm:presLayoutVars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44B3AA42-04C6-46DB-9DA5-E1BA23F0F308}" type="pres">
      <dgm:prSet presAssocID="{52B88EC3-59E0-4303-B042-BB0307EB642A}" presName="composite" presStyleCnt="0"/>
      <dgm:spPr/>
      <dgm:t>
        <a:bodyPr/>
        <a:lstStyle/>
        <a:p>
          <a:pPr rtl="1"/>
          <a:endParaRPr lang="ar-SY"/>
        </a:p>
      </dgm:t>
    </dgm:pt>
    <dgm:pt modelId="{AA02F26D-A4FD-4C6E-848F-69B8EA60D943}" type="pres">
      <dgm:prSet presAssocID="{52B88EC3-59E0-4303-B042-BB0307EB642A}" presName="Accent" presStyleLbl="alignAcc1" presStyleIdx="0" presStyleCnt="3"/>
      <dgm:spPr/>
      <dgm:t>
        <a:bodyPr/>
        <a:lstStyle/>
        <a:p>
          <a:pPr rtl="1"/>
          <a:endParaRPr lang="ar-SY"/>
        </a:p>
      </dgm:t>
    </dgm:pt>
    <dgm:pt modelId="{02DD1477-5ACB-49BF-877C-E8A4A479AE4B}" type="pres">
      <dgm:prSet presAssocID="{52B88EC3-59E0-4303-B042-BB0307EB642A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Y"/>
        </a:p>
      </dgm:t>
    </dgm:pt>
    <dgm:pt modelId="{827FC83C-698B-4333-93C3-28B63992F484}" type="pres">
      <dgm:prSet presAssocID="{52B88EC3-59E0-4303-B042-BB0307EB642A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9150F91-A96E-4E47-97BB-AE65CF765693}" type="pres">
      <dgm:prSet presAssocID="{52B88EC3-59E0-4303-B042-BB0307EB642A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ACB6D42-EE7E-4FA7-B3B4-D20B2C4D3A14}" type="pres">
      <dgm:prSet presAssocID="{135BC80C-7830-43E8-8641-95809907E66B}" presName="sibTrans" presStyleCnt="0"/>
      <dgm:spPr/>
      <dgm:t>
        <a:bodyPr/>
        <a:lstStyle/>
        <a:p>
          <a:pPr rtl="1"/>
          <a:endParaRPr lang="ar-SY"/>
        </a:p>
      </dgm:t>
    </dgm:pt>
    <dgm:pt modelId="{4CFDB4B6-330A-4B08-AAF4-5E109D4BF96D}" type="pres">
      <dgm:prSet presAssocID="{8D60E525-CBA7-4221-B469-8CCAD590EB5F}" presName="composite" presStyleCnt="0"/>
      <dgm:spPr/>
      <dgm:t>
        <a:bodyPr/>
        <a:lstStyle/>
        <a:p>
          <a:pPr rtl="1"/>
          <a:endParaRPr lang="ar-SY"/>
        </a:p>
      </dgm:t>
    </dgm:pt>
    <dgm:pt modelId="{E229FB55-7003-42AC-9511-D81035CF6A99}" type="pres">
      <dgm:prSet presAssocID="{8D60E525-CBA7-4221-B469-8CCAD590EB5F}" presName="Accent" presStyleLbl="alignAcc1" presStyleIdx="1" presStyleCnt="3"/>
      <dgm:spPr/>
      <dgm:t>
        <a:bodyPr/>
        <a:lstStyle/>
        <a:p>
          <a:pPr rtl="1"/>
          <a:endParaRPr lang="ar-SY"/>
        </a:p>
      </dgm:t>
    </dgm:pt>
    <dgm:pt modelId="{D36CCCD6-4DBF-4489-8F7A-476DB2C47BC2}" type="pres">
      <dgm:prSet presAssocID="{8D60E525-CBA7-4221-B469-8CCAD590EB5F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Y"/>
        </a:p>
      </dgm:t>
    </dgm:pt>
    <dgm:pt modelId="{653A11F5-0FB4-45D2-83E1-0CF0F31F13A2}" type="pres">
      <dgm:prSet presAssocID="{8D60E525-CBA7-4221-B469-8CCAD590EB5F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E1EBEB4-96C3-4A40-8D54-2ECD517348BC}" type="pres">
      <dgm:prSet presAssocID="{8D60E525-CBA7-4221-B469-8CCAD590EB5F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46B833D-0A08-4664-AD06-3198FB7387F6}" type="pres">
      <dgm:prSet presAssocID="{626532EA-67E5-4FE2-9A6F-8522D269D0D6}" presName="sibTrans" presStyleCnt="0"/>
      <dgm:spPr/>
      <dgm:t>
        <a:bodyPr/>
        <a:lstStyle/>
        <a:p>
          <a:pPr rtl="1"/>
          <a:endParaRPr lang="ar-SY"/>
        </a:p>
      </dgm:t>
    </dgm:pt>
    <dgm:pt modelId="{FCAD270A-C2FC-456E-95AF-82D9E3E5DCF9}" type="pres">
      <dgm:prSet presAssocID="{C54FB334-1841-4025-A41C-508FC2F80402}" presName="composite" presStyleCnt="0"/>
      <dgm:spPr/>
      <dgm:t>
        <a:bodyPr/>
        <a:lstStyle/>
        <a:p>
          <a:pPr rtl="1"/>
          <a:endParaRPr lang="ar-SY"/>
        </a:p>
      </dgm:t>
    </dgm:pt>
    <dgm:pt modelId="{82C8B74F-607C-4357-B13C-4A1EDFC49FF9}" type="pres">
      <dgm:prSet presAssocID="{C54FB334-1841-4025-A41C-508FC2F80402}" presName="Accent" presStyleLbl="alignAcc1" presStyleIdx="2" presStyleCnt="3"/>
      <dgm:spPr/>
      <dgm:t>
        <a:bodyPr/>
        <a:lstStyle/>
        <a:p>
          <a:pPr rtl="1"/>
          <a:endParaRPr lang="ar-SY"/>
        </a:p>
      </dgm:t>
    </dgm:pt>
    <dgm:pt modelId="{57C0038D-91B1-4406-95D4-463CE7DF7F90}" type="pres">
      <dgm:prSet presAssocID="{C54FB334-1841-4025-A41C-508FC2F80402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Y"/>
        </a:p>
      </dgm:t>
    </dgm:pt>
    <dgm:pt modelId="{AC9B3657-3952-472C-98F0-963B458B1BC3}" type="pres">
      <dgm:prSet presAssocID="{C54FB334-1841-4025-A41C-508FC2F80402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49DD715-B683-481A-BFB7-EE276C01CF42}" type="pres">
      <dgm:prSet presAssocID="{C54FB334-1841-4025-A41C-508FC2F80402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D4D99D6F-B5B0-4935-AF39-2B1E8F1FAB6F}" type="presOf" srcId="{9CB67037-6395-4855-87D5-DD864E7D7E12}" destId="{AC9B3657-3952-472C-98F0-963B458B1BC3}" srcOrd="0" destOrd="0" presId="urn:microsoft.com/office/officeart/2008/layout/TitlePictureLineup"/>
    <dgm:cxn modelId="{4BA3B722-AABA-4B88-9865-3513527A4907}" srcId="{52B88EC3-59E0-4303-B042-BB0307EB642A}" destId="{07027BC1-7881-4868-BFD1-92BDFF666954}" srcOrd="0" destOrd="0" parTransId="{2E6C1261-0966-4C30-AD0A-9F7254567DB5}" sibTransId="{A5AC2D94-5905-4B25-8CF8-27989654BA02}"/>
    <dgm:cxn modelId="{5FF6C8D0-1A13-4094-88CF-F9B007BE7203}" type="presOf" srcId="{52B88EC3-59E0-4303-B042-BB0307EB642A}" destId="{C9150F91-A96E-4E47-97BB-AE65CF765693}" srcOrd="0" destOrd="0" presId="urn:microsoft.com/office/officeart/2008/layout/TitlePictureLineup"/>
    <dgm:cxn modelId="{99DF18D4-9B82-4D10-939C-AD1CD44DB693}" srcId="{C54FB334-1841-4025-A41C-508FC2F80402}" destId="{9CB67037-6395-4855-87D5-DD864E7D7E12}" srcOrd="0" destOrd="0" parTransId="{A0904324-4564-4A24-B483-23AE40143FB7}" sibTransId="{689696AE-C1B0-4CA5-B041-7E1B4896601F}"/>
    <dgm:cxn modelId="{C7E0DA08-4832-4D4C-8084-9705B003ADB3}" type="presOf" srcId="{B1DFBE12-D322-4B30-B178-35667D9FA3DA}" destId="{7C498FC2-FF42-46D0-87E4-FA29E0C2F999}" srcOrd="0" destOrd="0" presId="urn:microsoft.com/office/officeart/2008/layout/TitlePictureLineup"/>
    <dgm:cxn modelId="{76A6CBDF-81C2-444C-BA16-811B377B1FBA}" type="presOf" srcId="{84AFFB3D-7114-493D-A727-AABA11A6B916}" destId="{653A11F5-0FB4-45D2-83E1-0CF0F31F13A2}" srcOrd="0" destOrd="0" presId="urn:microsoft.com/office/officeart/2008/layout/TitlePictureLineup"/>
    <dgm:cxn modelId="{AB22F53B-63AD-463D-A5FB-4C406703E0CB}" type="presOf" srcId="{07027BC1-7881-4868-BFD1-92BDFF666954}" destId="{827FC83C-698B-4333-93C3-28B63992F484}" srcOrd="0" destOrd="0" presId="urn:microsoft.com/office/officeart/2008/layout/TitlePictureLineup"/>
    <dgm:cxn modelId="{9AEE8586-38F1-4412-B5E9-5978684E2056}" srcId="{B1DFBE12-D322-4B30-B178-35667D9FA3DA}" destId="{52B88EC3-59E0-4303-B042-BB0307EB642A}" srcOrd="0" destOrd="0" parTransId="{286B855B-6B3F-410E-8332-7607B0025C3F}" sibTransId="{135BC80C-7830-43E8-8641-95809907E66B}"/>
    <dgm:cxn modelId="{78B360CC-8282-4848-86EC-5AA703C70EFA}" srcId="{8D60E525-CBA7-4221-B469-8CCAD590EB5F}" destId="{84AFFB3D-7114-493D-A727-AABA11A6B916}" srcOrd="0" destOrd="0" parTransId="{D30BCD99-F0F6-4000-B0C4-6FEABB02284D}" sibTransId="{C765B03D-80DC-437D-8746-6A9D0FB0D3B9}"/>
    <dgm:cxn modelId="{447E799D-78F4-4802-818D-BF512E11536B}" srcId="{B1DFBE12-D322-4B30-B178-35667D9FA3DA}" destId="{C54FB334-1841-4025-A41C-508FC2F80402}" srcOrd="2" destOrd="0" parTransId="{1C0FCB22-EFB4-4745-B094-A74307EE658E}" sibTransId="{C5E01B44-F3C9-474E-A00F-59C449CF7C1B}"/>
    <dgm:cxn modelId="{F7238680-91B8-450F-9B15-E761CA1F19D6}" type="presOf" srcId="{C54FB334-1841-4025-A41C-508FC2F80402}" destId="{D49DD715-B683-481A-BFB7-EE276C01CF42}" srcOrd="0" destOrd="0" presId="urn:microsoft.com/office/officeart/2008/layout/TitlePictureLineup"/>
    <dgm:cxn modelId="{25D92A76-FE9A-47D7-B220-C4A51C6EF911}" srcId="{B1DFBE12-D322-4B30-B178-35667D9FA3DA}" destId="{8D60E525-CBA7-4221-B469-8CCAD590EB5F}" srcOrd="1" destOrd="0" parTransId="{D5AB33E9-DA8A-478D-B87D-B69C66EB769F}" sibTransId="{626532EA-67E5-4FE2-9A6F-8522D269D0D6}"/>
    <dgm:cxn modelId="{A29A08E0-A8A5-4D9B-B0C5-FAABDD82083A}" type="presOf" srcId="{8D60E525-CBA7-4221-B469-8CCAD590EB5F}" destId="{FE1EBEB4-96C3-4A40-8D54-2ECD517348BC}" srcOrd="0" destOrd="0" presId="urn:microsoft.com/office/officeart/2008/layout/TitlePictureLineup"/>
    <dgm:cxn modelId="{58072C1D-E890-475E-97C5-1CFC82407A61}" type="presParOf" srcId="{7C498FC2-FF42-46D0-87E4-FA29E0C2F999}" destId="{44B3AA42-04C6-46DB-9DA5-E1BA23F0F308}" srcOrd="0" destOrd="0" presId="urn:microsoft.com/office/officeart/2008/layout/TitlePictureLineup"/>
    <dgm:cxn modelId="{DDD8A44A-F192-4FA9-AF40-1B8D69C64054}" type="presParOf" srcId="{44B3AA42-04C6-46DB-9DA5-E1BA23F0F308}" destId="{AA02F26D-A4FD-4C6E-848F-69B8EA60D943}" srcOrd="0" destOrd="0" presId="urn:microsoft.com/office/officeart/2008/layout/TitlePictureLineup"/>
    <dgm:cxn modelId="{43A53672-92E7-4A00-8BA3-96731CB9E460}" type="presParOf" srcId="{44B3AA42-04C6-46DB-9DA5-E1BA23F0F308}" destId="{02DD1477-5ACB-49BF-877C-E8A4A479AE4B}" srcOrd="1" destOrd="0" presId="urn:microsoft.com/office/officeart/2008/layout/TitlePictureLineup"/>
    <dgm:cxn modelId="{838EAB3B-A6AB-4BFE-B42C-C3ED54E6EDAD}" type="presParOf" srcId="{44B3AA42-04C6-46DB-9DA5-E1BA23F0F308}" destId="{827FC83C-698B-4333-93C3-28B63992F484}" srcOrd="2" destOrd="0" presId="urn:microsoft.com/office/officeart/2008/layout/TitlePictureLineup"/>
    <dgm:cxn modelId="{2C378A30-A780-441E-95B5-092515191DF7}" type="presParOf" srcId="{44B3AA42-04C6-46DB-9DA5-E1BA23F0F308}" destId="{C9150F91-A96E-4E47-97BB-AE65CF765693}" srcOrd="3" destOrd="0" presId="urn:microsoft.com/office/officeart/2008/layout/TitlePictureLineup"/>
    <dgm:cxn modelId="{AA0B9F6D-B9EE-450A-9B46-91A05971070A}" type="presParOf" srcId="{7C498FC2-FF42-46D0-87E4-FA29E0C2F999}" destId="{EACB6D42-EE7E-4FA7-B3B4-D20B2C4D3A14}" srcOrd="1" destOrd="0" presId="urn:microsoft.com/office/officeart/2008/layout/TitlePictureLineup"/>
    <dgm:cxn modelId="{596DA40E-C7FE-4904-B458-ED27482935E1}" type="presParOf" srcId="{7C498FC2-FF42-46D0-87E4-FA29E0C2F999}" destId="{4CFDB4B6-330A-4B08-AAF4-5E109D4BF96D}" srcOrd="2" destOrd="0" presId="urn:microsoft.com/office/officeart/2008/layout/TitlePictureLineup"/>
    <dgm:cxn modelId="{8700C315-4EAD-4446-BD3A-A34178C74FB9}" type="presParOf" srcId="{4CFDB4B6-330A-4B08-AAF4-5E109D4BF96D}" destId="{E229FB55-7003-42AC-9511-D81035CF6A99}" srcOrd="0" destOrd="0" presId="urn:microsoft.com/office/officeart/2008/layout/TitlePictureLineup"/>
    <dgm:cxn modelId="{5E8DE3E2-4161-48EA-9284-414FB466E256}" type="presParOf" srcId="{4CFDB4B6-330A-4B08-AAF4-5E109D4BF96D}" destId="{D36CCCD6-4DBF-4489-8F7A-476DB2C47BC2}" srcOrd="1" destOrd="0" presId="urn:microsoft.com/office/officeart/2008/layout/TitlePictureLineup"/>
    <dgm:cxn modelId="{5C14C544-7D9B-418F-8B55-C100DCD46527}" type="presParOf" srcId="{4CFDB4B6-330A-4B08-AAF4-5E109D4BF96D}" destId="{653A11F5-0FB4-45D2-83E1-0CF0F31F13A2}" srcOrd="2" destOrd="0" presId="urn:microsoft.com/office/officeart/2008/layout/TitlePictureLineup"/>
    <dgm:cxn modelId="{5B34647B-546E-4D1A-BEB3-0ADD2D20FBFA}" type="presParOf" srcId="{4CFDB4B6-330A-4B08-AAF4-5E109D4BF96D}" destId="{FE1EBEB4-96C3-4A40-8D54-2ECD517348BC}" srcOrd="3" destOrd="0" presId="urn:microsoft.com/office/officeart/2008/layout/TitlePictureLineup"/>
    <dgm:cxn modelId="{31729381-8ACD-4F34-86D8-6B9B9E2EFA7C}" type="presParOf" srcId="{7C498FC2-FF42-46D0-87E4-FA29E0C2F999}" destId="{646B833D-0A08-4664-AD06-3198FB7387F6}" srcOrd="3" destOrd="0" presId="urn:microsoft.com/office/officeart/2008/layout/TitlePictureLineup"/>
    <dgm:cxn modelId="{39C3E601-8BF8-4DE7-8736-9105CFFFFDCC}" type="presParOf" srcId="{7C498FC2-FF42-46D0-87E4-FA29E0C2F999}" destId="{FCAD270A-C2FC-456E-95AF-82D9E3E5DCF9}" srcOrd="4" destOrd="0" presId="urn:microsoft.com/office/officeart/2008/layout/TitlePictureLineup"/>
    <dgm:cxn modelId="{69691E83-45DF-4DF7-AD4C-83471F063F5F}" type="presParOf" srcId="{FCAD270A-C2FC-456E-95AF-82D9E3E5DCF9}" destId="{82C8B74F-607C-4357-B13C-4A1EDFC49FF9}" srcOrd="0" destOrd="0" presId="urn:microsoft.com/office/officeart/2008/layout/TitlePictureLineup"/>
    <dgm:cxn modelId="{E45DF09D-89FE-4DF0-96B7-43681E8885EB}" type="presParOf" srcId="{FCAD270A-C2FC-456E-95AF-82D9E3E5DCF9}" destId="{57C0038D-91B1-4406-95D4-463CE7DF7F90}" srcOrd="1" destOrd="0" presId="urn:microsoft.com/office/officeart/2008/layout/TitlePictureLineup"/>
    <dgm:cxn modelId="{2AC2A137-2F91-43E1-9F27-979E3AAC7514}" type="presParOf" srcId="{FCAD270A-C2FC-456E-95AF-82D9E3E5DCF9}" destId="{AC9B3657-3952-472C-98F0-963B458B1BC3}" srcOrd="2" destOrd="0" presId="urn:microsoft.com/office/officeart/2008/layout/TitlePictureLineup"/>
    <dgm:cxn modelId="{E7028B64-4DE4-4397-B24E-57B32F2C5861}" type="presParOf" srcId="{FCAD270A-C2FC-456E-95AF-82D9E3E5DCF9}" destId="{D49DD715-B683-481A-BFB7-EE276C01CF42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64A11-60E0-48D1-9D32-82C50FF38D21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DF2E0B-F034-409C-97BE-B1E077D0166A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Grade II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42A31C57-B267-4553-8EBC-89957EA9919E}" type="parTrans" cxnId="{A6D803CA-B590-4F5F-AC18-40F3D632022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F799DE04-BE06-4558-B401-CA9BE73B0FE5}" type="sibTrans" cxnId="{A6D803CA-B590-4F5F-AC18-40F3D632022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452B5EB4-6ED7-4FA8-A7C4-5C3301C82707}">
      <dgm:prSet phldrT="[Text]"/>
      <dgm:spPr/>
      <dgm:t>
        <a:bodyPr/>
        <a:lstStyle/>
        <a:p>
          <a:r>
            <a: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الورم البطاني العصبي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Ependymoma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A65A5292-11EC-4F74-A2DD-B9AB81BC264F}" type="parTrans" cxnId="{0F479CCA-569A-4D77-9DF6-37D751B3E62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ED3C9F27-971A-426E-911A-AC30A16EB8D7}" type="sibTrans" cxnId="{0F479CCA-569A-4D77-9DF6-37D751B3E62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911EC251-C7E4-4814-90D4-8D36FE8DEC2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Grade III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EA241105-CF1E-4DF7-B8D8-02473B6E0B01}" type="parTrans" cxnId="{57AEE9A1-FDF7-4AB7-9681-008358ED57A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95633792-376C-450E-B8BC-ED28DC101CEB}" type="sibTrans" cxnId="{57AEE9A1-FDF7-4AB7-9681-008358ED57A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BAFD4250-3194-435C-9DB9-26F654B5C03A}">
      <dgm:prSet phldrT="[Text]"/>
      <dgm:spPr/>
      <dgm:t>
        <a:bodyPr/>
        <a:lstStyle/>
        <a:p>
          <a:r>
            <a: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الورم النجمي الكشمي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Anaplastic Astrocytoma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0D4B85D5-5F65-4827-8832-FBF48D7B3363}" type="parTrans" cxnId="{071FB365-FE77-48F5-BA17-484D6C35643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00CC07D1-76CC-4C43-9A72-FD68CB53A52F}" type="sibTrans" cxnId="{071FB365-FE77-48F5-BA17-484D6C35643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39865F2F-A0A2-4069-A0A8-DBD105077B60}">
      <dgm:prSet phldrT="[Text]"/>
      <dgm:spPr/>
      <dgm:t>
        <a:bodyPr/>
        <a:lstStyle/>
        <a:p>
          <a:r>
            <a: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ورم الخلايا الدبقية قليلة التغصنات الكشمي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Anaplastic Oligodendroglioma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258E8A36-BBB7-4C89-BC2C-F3F74D59EC28}" type="parTrans" cxnId="{28D005C6-4C20-4BE6-894F-D3B082F6343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84624615-77BD-49D7-9881-B60A734482E2}" type="sibTrans" cxnId="{28D005C6-4C20-4BE6-894F-D3B082F6343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3685198B-5321-4885-BEE2-2A3D6DA5B4A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Grade IV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04BBF996-DFD9-466F-BD01-7968559FCCBA}" type="parTrans" cxnId="{D55D4B72-161A-4FAE-AF7B-1ABE9C4AB99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D4A8ADDC-9CBB-47A6-AE74-052767EA090A}" type="sibTrans" cxnId="{D55D4B72-161A-4FAE-AF7B-1ABE9C4AB99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F2B8E16F-5F5A-4339-B42D-A1EA3A873A66}">
      <dgm:prSet phldrT="[Text]"/>
      <dgm:spPr/>
      <dgm:t>
        <a:bodyPr/>
        <a:lstStyle/>
        <a:p>
          <a:r>
            <a:rPr lang="ar-SA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ورم الأرومة الدبقية </a:t>
          </a:r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Glioblastoma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07DAEFAB-B713-4B0E-8DFA-5AC55A476C27}" type="parTrans" cxnId="{69F2DDF9-A227-4E72-BAA2-430220F4F36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711389FD-DC4C-4AF5-A083-821A33571CBA}" type="sibTrans" cxnId="{69F2DDF9-A227-4E72-BAA2-430220F4F36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E25008CC-3EBF-4262-B825-01A46F1E088F}">
      <dgm:prSet phldrT="[Text]"/>
      <dgm:spPr/>
      <dgm:t>
        <a:bodyPr/>
        <a:lstStyle/>
        <a:p>
          <a:r>
            <a: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الورم الأرومي النخاعي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Medulloblastoma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8CE3EAD2-5AF7-45C2-94FF-4E7639E940A5}" type="parTrans" cxnId="{83E6F21F-FEF4-4BA6-8766-8B22936871A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A4D6D835-3339-47DE-B6A4-3291AD8E9A4E}" type="sibTrans" cxnId="{83E6F21F-FEF4-4BA6-8766-8B22936871A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C22B14A1-CEB5-4C85-A079-329A0D631FC4}">
      <dgm:prSet phldrT="[Text]"/>
      <dgm:spPr/>
      <dgm:t>
        <a:bodyPr/>
        <a:lstStyle/>
        <a:p>
          <a:r>
            <a: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سرطانة الضفيرة المشيمية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Choroid Plexus Carcinoma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C498E0DF-6C2A-40EA-A705-42667224E35E}" type="parTrans" cxnId="{78AD89B4-E3A9-41B0-AF51-37437A57309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9B9DEF1B-B47B-45CC-AC15-A4015E7A6961}" type="sibTrans" cxnId="{78AD89B4-E3A9-41B0-AF51-37437A57309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D7533782-3A8A-442A-9F24-8DC26FC5B3E3}">
      <dgm:prSet phldrT="[Text]"/>
      <dgm:spPr/>
      <dgm:t>
        <a:bodyPr/>
        <a:lstStyle/>
        <a:p>
          <a:r>
            <a: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ورم الخلايا الدبقية قليلة التغصنات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Oligodendroglioma</a:t>
          </a:r>
          <a:r>
            <a: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0B0434F5-F6FF-4749-8332-5CE2942EF69F}" type="sibTrans" cxnId="{660195D4-96BD-4EE8-A65E-0ACF0BCB93F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2779A0B4-ABB2-4420-936D-036EE033A6B5}" type="parTrans" cxnId="{660195D4-96BD-4EE8-A65E-0ACF0BCB93F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6ACB8009-4FB6-4AD1-8FBA-4E994D88054D}">
      <dgm:prSet/>
      <dgm:spPr/>
      <dgm:t>
        <a:bodyPr/>
        <a:lstStyle/>
        <a:p>
          <a:pPr rtl="1"/>
          <a:r>
            <a: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الورم النجمي المنتشر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Diffuse Astrocytoma</a:t>
          </a:r>
          <a:endParaRPr lang="ar-E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F51CEEA3-FCCD-4691-A2CD-D3913656D33F}" type="parTrans" cxnId="{4ACB3298-2E1A-406C-8406-EC8F30316211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52DBFF8C-C953-4969-A32B-9C1920306CBC}" type="sibTrans" cxnId="{4ACB3298-2E1A-406C-8406-EC8F30316211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0E7A83FE-A83D-4D37-BD58-B3BE98109EBF}" type="pres">
      <dgm:prSet presAssocID="{81964A11-60E0-48D1-9D32-82C50FF38D2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9D256E-E9CF-442B-9DAB-580449D828DC}" type="pres">
      <dgm:prSet presAssocID="{C1DF2E0B-F034-409C-97BE-B1E077D0166A}" presName="compNode" presStyleCnt="0"/>
      <dgm:spPr/>
      <dgm:t>
        <a:bodyPr/>
        <a:lstStyle/>
        <a:p>
          <a:pPr rtl="1"/>
          <a:endParaRPr lang="ar-SY"/>
        </a:p>
      </dgm:t>
    </dgm:pt>
    <dgm:pt modelId="{5EE3D656-49E3-4846-80B3-9DF4C0678135}" type="pres">
      <dgm:prSet presAssocID="{C1DF2E0B-F034-409C-97BE-B1E077D0166A}" presName="aNode" presStyleLbl="bgShp" presStyleIdx="0" presStyleCnt="3"/>
      <dgm:spPr/>
      <dgm:t>
        <a:bodyPr/>
        <a:lstStyle/>
        <a:p>
          <a:endParaRPr lang="en-US"/>
        </a:p>
      </dgm:t>
    </dgm:pt>
    <dgm:pt modelId="{39674946-8641-4D9C-B474-ADD5C2CCB996}" type="pres">
      <dgm:prSet presAssocID="{C1DF2E0B-F034-409C-97BE-B1E077D0166A}" presName="textNode" presStyleLbl="bgShp" presStyleIdx="0" presStyleCnt="3"/>
      <dgm:spPr/>
      <dgm:t>
        <a:bodyPr/>
        <a:lstStyle/>
        <a:p>
          <a:endParaRPr lang="en-US"/>
        </a:p>
      </dgm:t>
    </dgm:pt>
    <dgm:pt modelId="{4AF04BA3-F12F-4B14-922A-44D4F6F8C391}" type="pres">
      <dgm:prSet presAssocID="{C1DF2E0B-F034-409C-97BE-B1E077D0166A}" presName="compChildNode" presStyleCnt="0"/>
      <dgm:spPr/>
      <dgm:t>
        <a:bodyPr/>
        <a:lstStyle/>
        <a:p>
          <a:pPr rtl="1"/>
          <a:endParaRPr lang="ar-SY"/>
        </a:p>
      </dgm:t>
    </dgm:pt>
    <dgm:pt modelId="{30665FCA-7375-419C-AD5F-DEFB6A78AF8B}" type="pres">
      <dgm:prSet presAssocID="{C1DF2E0B-F034-409C-97BE-B1E077D0166A}" presName="theInnerList" presStyleCnt="0"/>
      <dgm:spPr/>
      <dgm:t>
        <a:bodyPr/>
        <a:lstStyle/>
        <a:p>
          <a:pPr rtl="1"/>
          <a:endParaRPr lang="ar-SY"/>
        </a:p>
      </dgm:t>
    </dgm:pt>
    <dgm:pt modelId="{32E3E294-C183-480A-851B-1E8745FBD08E}" type="pres">
      <dgm:prSet presAssocID="{6ACB8009-4FB6-4AD1-8FBA-4E994D88054D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AF50C22-82CC-49B3-AA12-A6719C477094}" type="pres">
      <dgm:prSet presAssocID="{6ACB8009-4FB6-4AD1-8FBA-4E994D88054D}" presName="aSpace2" presStyleCnt="0"/>
      <dgm:spPr/>
      <dgm:t>
        <a:bodyPr/>
        <a:lstStyle/>
        <a:p>
          <a:pPr rtl="1"/>
          <a:endParaRPr lang="ar-SY"/>
        </a:p>
      </dgm:t>
    </dgm:pt>
    <dgm:pt modelId="{FE3E8C9E-4E0C-48C9-B969-45E913CB4CB6}" type="pres">
      <dgm:prSet presAssocID="{D7533782-3A8A-442A-9F24-8DC26FC5B3E3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9C5A8-F47F-4249-A33E-785C301435E8}" type="pres">
      <dgm:prSet presAssocID="{D7533782-3A8A-442A-9F24-8DC26FC5B3E3}" presName="aSpace2" presStyleCnt="0"/>
      <dgm:spPr/>
      <dgm:t>
        <a:bodyPr/>
        <a:lstStyle/>
        <a:p>
          <a:pPr rtl="1"/>
          <a:endParaRPr lang="ar-SY"/>
        </a:p>
      </dgm:t>
    </dgm:pt>
    <dgm:pt modelId="{96B6F13E-4C71-4B33-9AE7-68769BCA1885}" type="pres">
      <dgm:prSet presAssocID="{452B5EB4-6ED7-4FA8-A7C4-5C3301C82707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CCC18-A8E8-49F1-BA65-3F51C1FDA18A}" type="pres">
      <dgm:prSet presAssocID="{C1DF2E0B-F034-409C-97BE-B1E077D0166A}" presName="aSpace" presStyleCnt="0"/>
      <dgm:spPr/>
      <dgm:t>
        <a:bodyPr/>
        <a:lstStyle/>
        <a:p>
          <a:pPr rtl="1"/>
          <a:endParaRPr lang="ar-SY"/>
        </a:p>
      </dgm:t>
    </dgm:pt>
    <dgm:pt modelId="{6930CA3A-746D-45D5-86CF-7E5E82630FFE}" type="pres">
      <dgm:prSet presAssocID="{911EC251-C7E4-4814-90D4-8D36FE8DEC24}" presName="compNode" presStyleCnt="0"/>
      <dgm:spPr/>
      <dgm:t>
        <a:bodyPr/>
        <a:lstStyle/>
        <a:p>
          <a:pPr rtl="1"/>
          <a:endParaRPr lang="ar-SY"/>
        </a:p>
      </dgm:t>
    </dgm:pt>
    <dgm:pt modelId="{36A5E784-0575-4B9A-932D-84B4018329C2}" type="pres">
      <dgm:prSet presAssocID="{911EC251-C7E4-4814-90D4-8D36FE8DEC24}" presName="aNode" presStyleLbl="bgShp" presStyleIdx="1" presStyleCnt="3"/>
      <dgm:spPr/>
      <dgm:t>
        <a:bodyPr/>
        <a:lstStyle/>
        <a:p>
          <a:endParaRPr lang="en-US"/>
        </a:p>
      </dgm:t>
    </dgm:pt>
    <dgm:pt modelId="{BB857315-7C35-4D47-8535-974ED697CCEF}" type="pres">
      <dgm:prSet presAssocID="{911EC251-C7E4-4814-90D4-8D36FE8DEC24}" presName="textNode" presStyleLbl="bgShp" presStyleIdx="1" presStyleCnt="3"/>
      <dgm:spPr/>
      <dgm:t>
        <a:bodyPr/>
        <a:lstStyle/>
        <a:p>
          <a:endParaRPr lang="en-US"/>
        </a:p>
      </dgm:t>
    </dgm:pt>
    <dgm:pt modelId="{FCE75200-3B56-41AA-9638-E2DCED5EAB72}" type="pres">
      <dgm:prSet presAssocID="{911EC251-C7E4-4814-90D4-8D36FE8DEC24}" presName="compChildNode" presStyleCnt="0"/>
      <dgm:spPr/>
      <dgm:t>
        <a:bodyPr/>
        <a:lstStyle/>
        <a:p>
          <a:pPr rtl="1"/>
          <a:endParaRPr lang="ar-SY"/>
        </a:p>
      </dgm:t>
    </dgm:pt>
    <dgm:pt modelId="{7852F8EC-716B-4B16-A1A5-D39B5E68106B}" type="pres">
      <dgm:prSet presAssocID="{911EC251-C7E4-4814-90D4-8D36FE8DEC24}" presName="theInnerList" presStyleCnt="0"/>
      <dgm:spPr/>
      <dgm:t>
        <a:bodyPr/>
        <a:lstStyle/>
        <a:p>
          <a:pPr rtl="1"/>
          <a:endParaRPr lang="ar-SY"/>
        </a:p>
      </dgm:t>
    </dgm:pt>
    <dgm:pt modelId="{C4D55E39-E127-46E1-8C18-E650BDF0FCB0}" type="pres">
      <dgm:prSet presAssocID="{BAFD4250-3194-435C-9DB9-26F654B5C03A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37605-AADB-4D66-843B-C75DD317C3AC}" type="pres">
      <dgm:prSet presAssocID="{BAFD4250-3194-435C-9DB9-26F654B5C03A}" presName="aSpace2" presStyleCnt="0"/>
      <dgm:spPr/>
      <dgm:t>
        <a:bodyPr/>
        <a:lstStyle/>
        <a:p>
          <a:pPr rtl="1"/>
          <a:endParaRPr lang="ar-SY"/>
        </a:p>
      </dgm:t>
    </dgm:pt>
    <dgm:pt modelId="{194BEDD1-D18B-469C-A681-6F2CD0649826}" type="pres">
      <dgm:prSet presAssocID="{39865F2F-A0A2-4069-A0A8-DBD105077B60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CDBFD-E30C-4BCF-8196-B5DFA060E363}" type="pres">
      <dgm:prSet presAssocID="{39865F2F-A0A2-4069-A0A8-DBD105077B60}" presName="aSpace2" presStyleCnt="0"/>
      <dgm:spPr/>
      <dgm:t>
        <a:bodyPr/>
        <a:lstStyle/>
        <a:p>
          <a:pPr rtl="1"/>
          <a:endParaRPr lang="ar-SY"/>
        </a:p>
      </dgm:t>
    </dgm:pt>
    <dgm:pt modelId="{E864E8C5-2AF8-4B2A-8FB7-8D60286472A2}" type="pres">
      <dgm:prSet presAssocID="{C22B14A1-CEB5-4C85-A079-329A0D631FC4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CFA4-C89F-44A7-9A68-11D7A051672A}" type="pres">
      <dgm:prSet presAssocID="{911EC251-C7E4-4814-90D4-8D36FE8DEC24}" presName="aSpace" presStyleCnt="0"/>
      <dgm:spPr/>
      <dgm:t>
        <a:bodyPr/>
        <a:lstStyle/>
        <a:p>
          <a:pPr rtl="1"/>
          <a:endParaRPr lang="ar-SY"/>
        </a:p>
      </dgm:t>
    </dgm:pt>
    <dgm:pt modelId="{D18FAD2B-1C42-4AA8-B2B2-4248C0C52B1B}" type="pres">
      <dgm:prSet presAssocID="{3685198B-5321-4885-BEE2-2A3D6DA5B4A6}" presName="compNode" presStyleCnt="0"/>
      <dgm:spPr/>
      <dgm:t>
        <a:bodyPr/>
        <a:lstStyle/>
        <a:p>
          <a:pPr rtl="1"/>
          <a:endParaRPr lang="ar-SY"/>
        </a:p>
      </dgm:t>
    </dgm:pt>
    <dgm:pt modelId="{73EF77D7-714B-46AC-B791-77FB73C27C85}" type="pres">
      <dgm:prSet presAssocID="{3685198B-5321-4885-BEE2-2A3D6DA5B4A6}" presName="aNode" presStyleLbl="bgShp" presStyleIdx="2" presStyleCnt="3"/>
      <dgm:spPr/>
      <dgm:t>
        <a:bodyPr/>
        <a:lstStyle/>
        <a:p>
          <a:endParaRPr lang="en-US"/>
        </a:p>
      </dgm:t>
    </dgm:pt>
    <dgm:pt modelId="{67D9D327-C476-4BF7-B7AB-E484AB473A27}" type="pres">
      <dgm:prSet presAssocID="{3685198B-5321-4885-BEE2-2A3D6DA5B4A6}" presName="textNode" presStyleLbl="bgShp" presStyleIdx="2" presStyleCnt="3"/>
      <dgm:spPr/>
      <dgm:t>
        <a:bodyPr/>
        <a:lstStyle/>
        <a:p>
          <a:endParaRPr lang="en-US"/>
        </a:p>
      </dgm:t>
    </dgm:pt>
    <dgm:pt modelId="{116DC192-2051-4BFD-AB50-BD7067181C44}" type="pres">
      <dgm:prSet presAssocID="{3685198B-5321-4885-BEE2-2A3D6DA5B4A6}" presName="compChildNode" presStyleCnt="0"/>
      <dgm:spPr/>
      <dgm:t>
        <a:bodyPr/>
        <a:lstStyle/>
        <a:p>
          <a:pPr rtl="1"/>
          <a:endParaRPr lang="ar-SY"/>
        </a:p>
      </dgm:t>
    </dgm:pt>
    <dgm:pt modelId="{E487713E-AFA7-44C8-9935-EADE9CC87190}" type="pres">
      <dgm:prSet presAssocID="{3685198B-5321-4885-BEE2-2A3D6DA5B4A6}" presName="theInnerList" presStyleCnt="0"/>
      <dgm:spPr/>
      <dgm:t>
        <a:bodyPr/>
        <a:lstStyle/>
        <a:p>
          <a:pPr rtl="1"/>
          <a:endParaRPr lang="ar-SY"/>
        </a:p>
      </dgm:t>
    </dgm:pt>
    <dgm:pt modelId="{2CA0B65E-4012-4BC5-9436-ACF3DB7847C8}" type="pres">
      <dgm:prSet presAssocID="{F2B8E16F-5F5A-4339-B42D-A1EA3A873A66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29725-0C9D-49CE-9067-209B03FED34E}" type="pres">
      <dgm:prSet presAssocID="{F2B8E16F-5F5A-4339-B42D-A1EA3A873A66}" presName="aSpace2" presStyleCnt="0"/>
      <dgm:spPr/>
      <dgm:t>
        <a:bodyPr/>
        <a:lstStyle/>
        <a:p>
          <a:pPr rtl="1"/>
          <a:endParaRPr lang="ar-SY"/>
        </a:p>
      </dgm:t>
    </dgm:pt>
    <dgm:pt modelId="{727F9D2C-89F2-4A05-AB22-0A805ACA0081}" type="pres">
      <dgm:prSet presAssocID="{E25008CC-3EBF-4262-B825-01A46F1E088F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F4BCC5-4204-4B5F-803C-DBAA4B1EF05D}" type="presOf" srcId="{3685198B-5321-4885-BEE2-2A3D6DA5B4A6}" destId="{73EF77D7-714B-46AC-B791-77FB73C27C85}" srcOrd="0" destOrd="0" presId="urn:microsoft.com/office/officeart/2005/8/layout/lProcess2"/>
    <dgm:cxn modelId="{9B5408D4-59AA-47D8-9154-F0939CB4B08B}" type="presOf" srcId="{F2B8E16F-5F5A-4339-B42D-A1EA3A873A66}" destId="{2CA0B65E-4012-4BC5-9436-ACF3DB7847C8}" srcOrd="0" destOrd="0" presId="urn:microsoft.com/office/officeart/2005/8/layout/lProcess2"/>
    <dgm:cxn modelId="{62792AB0-340B-492E-9E57-B0DB160A5E4D}" type="presOf" srcId="{D7533782-3A8A-442A-9F24-8DC26FC5B3E3}" destId="{FE3E8C9E-4E0C-48C9-B969-45E913CB4CB6}" srcOrd="0" destOrd="0" presId="urn:microsoft.com/office/officeart/2005/8/layout/lProcess2"/>
    <dgm:cxn modelId="{E5970227-13FB-4C94-80E2-532327AD950E}" type="presOf" srcId="{81964A11-60E0-48D1-9D32-82C50FF38D21}" destId="{0E7A83FE-A83D-4D37-BD58-B3BE98109EBF}" srcOrd="0" destOrd="0" presId="urn:microsoft.com/office/officeart/2005/8/layout/lProcess2"/>
    <dgm:cxn modelId="{28D005C6-4C20-4BE6-894F-D3B082F63438}" srcId="{911EC251-C7E4-4814-90D4-8D36FE8DEC24}" destId="{39865F2F-A0A2-4069-A0A8-DBD105077B60}" srcOrd="1" destOrd="0" parTransId="{258E8A36-BBB7-4C89-BC2C-F3F74D59EC28}" sibTransId="{84624615-77BD-49D7-9881-B60A734482E2}"/>
    <dgm:cxn modelId="{E35FD113-D9DB-44AB-9110-56B8940D9618}" type="presOf" srcId="{C22B14A1-CEB5-4C85-A079-329A0D631FC4}" destId="{E864E8C5-2AF8-4B2A-8FB7-8D60286472A2}" srcOrd="0" destOrd="0" presId="urn:microsoft.com/office/officeart/2005/8/layout/lProcess2"/>
    <dgm:cxn modelId="{91BB669C-90B2-48D8-A2AD-392BB3B3CB71}" type="presOf" srcId="{BAFD4250-3194-435C-9DB9-26F654B5C03A}" destId="{C4D55E39-E127-46E1-8C18-E650BDF0FCB0}" srcOrd="0" destOrd="0" presId="urn:microsoft.com/office/officeart/2005/8/layout/lProcess2"/>
    <dgm:cxn modelId="{3569FA0D-663F-4C4D-8571-F88343E049DA}" type="presOf" srcId="{E25008CC-3EBF-4262-B825-01A46F1E088F}" destId="{727F9D2C-89F2-4A05-AB22-0A805ACA0081}" srcOrd="0" destOrd="0" presId="urn:microsoft.com/office/officeart/2005/8/layout/lProcess2"/>
    <dgm:cxn modelId="{E0D79282-8C88-4D98-B8BB-1DE4E3F5FFE5}" type="presOf" srcId="{3685198B-5321-4885-BEE2-2A3D6DA5B4A6}" destId="{67D9D327-C476-4BF7-B7AB-E484AB473A27}" srcOrd="1" destOrd="0" presId="urn:microsoft.com/office/officeart/2005/8/layout/lProcess2"/>
    <dgm:cxn modelId="{69F2DDF9-A227-4E72-BAA2-430220F4F365}" srcId="{3685198B-5321-4885-BEE2-2A3D6DA5B4A6}" destId="{F2B8E16F-5F5A-4339-B42D-A1EA3A873A66}" srcOrd="0" destOrd="0" parTransId="{07DAEFAB-B713-4B0E-8DFA-5AC55A476C27}" sibTransId="{711389FD-DC4C-4AF5-A083-821A33571CBA}"/>
    <dgm:cxn modelId="{1E31E127-ED71-42B9-A7FA-FCA0143804A9}" type="presOf" srcId="{452B5EB4-6ED7-4FA8-A7C4-5C3301C82707}" destId="{96B6F13E-4C71-4B33-9AE7-68769BCA1885}" srcOrd="0" destOrd="0" presId="urn:microsoft.com/office/officeart/2005/8/layout/lProcess2"/>
    <dgm:cxn modelId="{A6D803CA-B590-4F5F-AC18-40F3D632022F}" srcId="{81964A11-60E0-48D1-9D32-82C50FF38D21}" destId="{C1DF2E0B-F034-409C-97BE-B1E077D0166A}" srcOrd="0" destOrd="0" parTransId="{42A31C57-B267-4553-8EBC-89957EA9919E}" sibTransId="{F799DE04-BE06-4558-B401-CA9BE73B0FE5}"/>
    <dgm:cxn modelId="{69A11E77-6A28-4CC1-AFE6-E995687465DE}" type="presOf" srcId="{C1DF2E0B-F034-409C-97BE-B1E077D0166A}" destId="{39674946-8641-4D9C-B474-ADD5C2CCB996}" srcOrd="1" destOrd="0" presId="urn:microsoft.com/office/officeart/2005/8/layout/lProcess2"/>
    <dgm:cxn modelId="{4ACB3298-2E1A-406C-8406-EC8F30316211}" srcId="{C1DF2E0B-F034-409C-97BE-B1E077D0166A}" destId="{6ACB8009-4FB6-4AD1-8FBA-4E994D88054D}" srcOrd="0" destOrd="0" parTransId="{F51CEEA3-FCCD-4691-A2CD-D3913656D33F}" sibTransId="{52DBFF8C-C953-4969-A32B-9C1920306CBC}"/>
    <dgm:cxn modelId="{137B1D58-4C6C-4673-A55C-17BE65990B18}" type="presOf" srcId="{911EC251-C7E4-4814-90D4-8D36FE8DEC24}" destId="{BB857315-7C35-4D47-8535-974ED697CCEF}" srcOrd="1" destOrd="0" presId="urn:microsoft.com/office/officeart/2005/8/layout/lProcess2"/>
    <dgm:cxn modelId="{D6181E6D-E771-4408-A979-77EBC299E269}" type="presOf" srcId="{911EC251-C7E4-4814-90D4-8D36FE8DEC24}" destId="{36A5E784-0575-4B9A-932D-84B4018329C2}" srcOrd="0" destOrd="0" presId="urn:microsoft.com/office/officeart/2005/8/layout/lProcess2"/>
    <dgm:cxn modelId="{0F479CCA-569A-4D77-9DF6-37D751B3E62B}" srcId="{C1DF2E0B-F034-409C-97BE-B1E077D0166A}" destId="{452B5EB4-6ED7-4FA8-A7C4-5C3301C82707}" srcOrd="2" destOrd="0" parTransId="{A65A5292-11EC-4F74-A2DD-B9AB81BC264F}" sibTransId="{ED3C9F27-971A-426E-911A-AC30A16EB8D7}"/>
    <dgm:cxn modelId="{660195D4-96BD-4EE8-A65E-0ACF0BCB93F6}" srcId="{C1DF2E0B-F034-409C-97BE-B1E077D0166A}" destId="{D7533782-3A8A-442A-9F24-8DC26FC5B3E3}" srcOrd="1" destOrd="0" parTransId="{2779A0B4-ABB2-4420-936D-036EE033A6B5}" sibTransId="{0B0434F5-F6FF-4749-8332-5CE2942EF69F}"/>
    <dgm:cxn modelId="{9726AB95-312F-44ED-BB37-7B4ED1E85943}" type="presOf" srcId="{6ACB8009-4FB6-4AD1-8FBA-4E994D88054D}" destId="{32E3E294-C183-480A-851B-1E8745FBD08E}" srcOrd="0" destOrd="0" presId="urn:microsoft.com/office/officeart/2005/8/layout/lProcess2"/>
    <dgm:cxn modelId="{0AF1D05D-E999-43C3-A494-63DB2458AAA9}" type="presOf" srcId="{39865F2F-A0A2-4069-A0A8-DBD105077B60}" destId="{194BEDD1-D18B-469C-A681-6F2CD0649826}" srcOrd="0" destOrd="0" presId="urn:microsoft.com/office/officeart/2005/8/layout/lProcess2"/>
    <dgm:cxn modelId="{83E6F21F-FEF4-4BA6-8766-8B22936871AC}" srcId="{3685198B-5321-4885-BEE2-2A3D6DA5B4A6}" destId="{E25008CC-3EBF-4262-B825-01A46F1E088F}" srcOrd="1" destOrd="0" parTransId="{8CE3EAD2-5AF7-45C2-94FF-4E7639E940A5}" sibTransId="{A4D6D835-3339-47DE-B6A4-3291AD8E9A4E}"/>
    <dgm:cxn modelId="{57AEE9A1-FDF7-4AB7-9681-008358ED57AB}" srcId="{81964A11-60E0-48D1-9D32-82C50FF38D21}" destId="{911EC251-C7E4-4814-90D4-8D36FE8DEC24}" srcOrd="1" destOrd="0" parTransId="{EA241105-CF1E-4DF7-B8D8-02473B6E0B01}" sibTransId="{95633792-376C-450E-B8BC-ED28DC101CEB}"/>
    <dgm:cxn modelId="{78AD89B4-E3A9-41B0-AF51-37437A573099}" srcId="{911EC251-C7E4-4814-90D4-8D36FE8DEC24}" destId="{C22B14A1-CEB5-4C85-A079-329A0D631FC4}" srcOrd="2" destOrd="0" parTransId="{C498E0DF-6C2A-40EA-A705-42667224E35E}" sibTransId="{9B9DEF1B-B47B-45CC-AC15-A4015E7A6961}"/>
    <dgm:cxn modelId="{071FB365-FE77-48F5-BA17-484D6C356434}" srcId="{911EC251-C7E4-4814-90D4-8D36FE8DEC24}" destId="{BAFD4250-3194-435C-9DB9-26F654B5C03A}" srcOrd="0" destOrd="0" parTransId="{0D4B85D5-5F65-4827-8832-FBF48D7B3363}" sibTransId="{00CC07D1-76CC-4C43-9A72-FD68CB53A52F}"/>
    <dgm:cxn modelId="{7757BAEF-4635-42CF-8606-99657B8543F7}" type="presOf" srcId="{C1DF2E0B-F034-409C-97BE-B1E077D0166A}" destId="{5EE3D656-49E3-4846-80B3-9DF4C0678135}" srcOrd="0" destOrd="0" presId="urn:microsoft.com/office/officeart/2005/8/layout/lProcess2"/>
    <dgm:cxn modelId="{D55D4B72-161A-4FAE-AF7B-1ABE9C4AB99D}" srcId="{81964A11-60E0-48D1-9D32-82C50FF38D21}" destId="{3685198B-5321-4885-BEE2-2A3D6DA5B4A6}" srcOrd="2" destOrd="0" parTransId="{04BBF996-DFD9-466F-BD01-7968559FCCBA}" sibTransId="{D4A8ADDC-9CBB-47A6-AE74-052767EA090A}"/>
    <dgm:cxn modelId="{7E554F5E-CFA4-4DD3-BC35-365D993AE801}" type="presParOf" srcId="{0E7A83FE-A83D-4D37-BD58-B3BE98109EBF}" destId="{269D256E-E9CF-442B-9DAB-580449D828DC}" srcOrd="0" destOrd="0" presId="urn:microsoft.com/office/officeart/2005/8/layout/lProcess2"/>
    <dgm:cxn modelId="{20EBF19F-D44B-4707-B428-61502C82803E}" type="presParOf" srcId="{269D256E-E9CF-442B-9DAB-580449D828DC}" destId="{5EE3D656-49E3-4846-80B3-9DF4C0678135}" srcOrd="0" destOrd="0" presId="urn:microsoft.com/office/officeart/2005/8/layout/lProcess2"/>
    <dgm:cxn modelId="{9BB2C6B2-A16E-4E15-8161-A226229C4C51}" type="presParOf" srcId="{269D256E-E9CF-442B-9DAB-580449D828DC}" destId="{39674946-8641-4D9C-B474-ADD5C2CCB996}" srcOrd="1" destOrd="0" presId="urn:microsoft.com/office/officeart/2005/8/layout/lProcess2"/>
    <dgm:cxn modelId="{553DF9DB-C65F-48C2-B3F4-09B708A117F5}" type="presParOf" srcId="{269D256E-E9CF-442B-9DAB-580449D828DC}" destId="{4AF04BA3-F12F-4B14-922A-44D4F6F8C391}" srcOrd="2" destOrd="0" presId="urn:microsoft.com/office/officeart/2005/8/layout/lProcess2"/>
    <dgm:cxn modelId="{0E3DF45C-683C-43A1-9636-C378320AA777}" type="presParOf" srcId="{4AF04BA3-F12F-4B14-922A-44D4F6F8C391}" destId="{30665FCA-7375-419C-AD5F-DEFB6A78AF8B}" srcOrd="0" destOrd="0" presId="urn:microsoft.com/office/officeart/2005/8/layout/lProcess2"/>
    <dgm:cxn modelId="{942B92C4-ED15-478D-BF90-64C18D8E97B2}" type="presParOf" srcId="{30665FCA-7375-419C-AD5F-DEFB6A78AF8B}" destId="{32E3E294-C183-480A-851B-1E8745FBD08E}" srcOrd="0" destOrd="0" presId="urn:microsoft.com/office/officeart/2005/8/layout/lProcess2"/>
    <dgm:cxn modelId="{F488CDFA-1B2C-4D5F-8804-8C11B961333B}" type="presParOf" srcId="{30665FCA-7375-419C-AD5F-DEFB6A78AF8B}" destId="{CAF50C22-82CC-49B3-AA12-A6719C477094}" srcOrd="1" destOrd="0" presId="urn:microsoft.com/office/officeart/2005/8/layout/lProcess2"/>
    <dgm:cxn modelId="{BD30AE8A-9505-40E9-841B-89ABEC844A42}" type="presParOf" srcId="{30665FCA-7375-419C-AD5F-DEFB6A78AF8B}" destId="{FE3E8C9E-4E0C-48C9-B969-45E913CB4CB6}" srcOrd="2" destOrd="0" presId="urn:microsoft.com/office/officeart/2005/8/layout/lProcess2"/>
    <dgm:cxn modelId="{6AE72FBA-BD54-4D53-82BE-DE05B2B2FCFB}" type="presParOf" srcId="{30665FCA-7375-419C-AD5F-DEFB6A78AF8B}" destId="{F149C5A8-F47F-4249-A33E-785C301435E8}" srcOrd="3" destOrd="0" presId="urn:microsoft.com/office/officeart/2005/8/layout/lProcess2"/>
    <dgm:cxn modelId="{BF3A04B3-FF72-4F1C-B03D-821BF54AC81A}" type="presParOf" srcId="{30665FCA-7375-419C-AD5F-DEFB6A78AF8B}" destId="{96B6F13E-4C71-4B33-9AE7-68769BCA1885}" srcOrd="4" destOrd="0" presId="urn:microsoft.com/office/officeart/2005/8/layout/lProcess2"/>
    <dgm:cxn modelId="{49BC7C27-951A-4CB8-B767-5E061B62E809}" type="presParOf" srcId="{0E7A83FE-A83D-4D37-BD58-B3BE98109EBF}" destId="{C23CCC18-A8E8-49F1-BA65-3F51C1FDA18A}" srcOrd="1" destOrd="0" presId="urn:microsoft.com/office/officeart/2005/8/layout/lProcess2"/>
    <dgm:cxn modelId="{B9BD1A8C-371A-488D-B493-E6322C4A7CA2}" type="presParOf" srcId="{0E7A83FE-A83D-4D37-BD58-B3BE98109EBF}" destId="{6930CA3A-746D-45D5-86CF-7E5E82630FFE}" srcOrd="2" destOrd="0" presId="urn:microsoft.com/office/officeart/2005/8/layout/lProcess2"/>
    <dgm:cxn modelId="{B981FA2A-3A23-4086-865F-1623B80B83B3}" type="presParOf" srcId="{6930CA3A-746D-45D5-86CF-7E5E82630FFE}" destId="{36A5E784-0575-4B9A-932D-84B4018329C2}" srcOrd="0" destOrd="0" presId="urn:microsoft.com/office/officeart/2005/8/layout/lProcess2"/>
    <dgm:cxn modelId="{99D92328-3C0F-43DF-8A4A-87BE1BEB97FF}" type="presParOf" srcId="{6930CA3A-746D-45D5-86CF-7E5E82630FFE}" destId="{BB857315-7C35-4D47-8535-974ED697CCEF}" srcOrd="1" destOrd="0" presId="urn:microsoft.com/office/officeart/2005/8/layout/lProcess2"/>
    <dgm:cxn modelId="{405C3F12-9D21-46EE-99CB-928252F3A78D}" type="presParOf" srcId="{6930CA3A-746D-45D5-86CF-7E5E82630FFE}" destId="{FCE75200-3B56-41AA-9638-E2DCED5EAB72}" srcOrd="2" destOrd="0" presId="urn:microsoft.com/office/officeart/2005/8/layout/lProcess2"/>
    <dgm:cxn modelId="{19A97227-C13D-484C-B59F-E7781E6272EF}" type="presParOf" srcId="{FCE75200-3B56-41AA-9638-E2DCED5EAB72}" destId="{7852F8EC-716B-4B16-A1A5-D39B5E68106B}" srcOrd="0" destOrd="0" presId="urn:microsoft.com/office/officeart/2005/8/layout/lProcess2"/>
    <dgm:cxn modelId="{E8A9186A-2420-4A06-A8CE-EBFA69E3D560}" type="presParOf" srcId="{7852F8EC-716B-4B16-A1A5-D39B5E68106B}" destId="{C4D55E39-E127-46E1-8C18-E650BDF0FCB0}" srcOrd="0" destOrd="0" presId="urn:microsoft.com/office/officeart/2005/8/layout/lProcess2"/>
    <dgm:cxn modelId="{74B14407-F4DC-414C-944C-8FF79D4646F7}" type="presParOf" srcId="{7852F8EC-716B-4B16-A1A5-D39B5E68106B}" destId="{51437605-AADB-4D66-843B-C75DD317C3AC}" srcOrd="1" destOrd="0" presId="urn:microsoft.com/office/officeart/2005/8/layout/lProcess2"/>
    <dgm:cxn modelId="{17E8DBD7-3266-4A3D-9BFE-157B85E80332}" type="presParOf" srcId="{7852F8EC-716B-4B16-A1A5-D39B5E68106B}" destId="{194BEDD1-D18B-469C-A681-6F2CD0649826}" srcOrd="2" destOrd="0" presId="urn:microsoft.com/office/officeart/2005/8/layout/lProcess2"/>
    <dgm:cxn modelId="{CBEDCEAA-4BF6-449E-9FCB-929F04F32D09}" type="presParOf" srcId="{7852F8EC-716B-4B16-A1A5-D39B5E68106B}" destId="{892CDBFD-E30C-4BCF-8196-B5DFA060E363}" srcOrd="3" destOrd="0" presId="urn:microsoft.com/office/officeart/2005/8/layout/lProcess2"/>
    <dgm:cxn modelId="{9858ECA2-4CB5-49A0-95CA-60E8D047A8EF}" type="presParOf" srcId="{7852F8EC-716B-4B16-A1A5-D39B5E68106B}" destId="{E864E8C5-2AF8-4B2A-8FB7-8D60286472A2}" srcOrd="4" destOrd="0" presId="urn:microsoft.com/office/officeart/2005/8/layout/lProcess2"/>
    <dgm:cxn modelId="{0930A0AE-B87F-461B-AA67-CFDA76BDB77A}" type="presParOf" srcId="{0E7A83FE-A83D-4D37-BD58-B3BE98109EBF}" destId="{B3E9CFA4-C89F-44A7-9A68-11D7A051672A}" srcOrd="3" destOrd="0" presId="urn:microsoft.com/office/officeart/2005/8/layout/lProcess2"/>
    <dgm:cxn modelId="{20622592-EAC3-4134-B983-4A61BD4A33AC}" type="presParOf" srcId="{0E7A83FE-A83D-4D37-BD58-B3BE98109EBF}" destId="{D18FAD2B-1C42-4AA8-B2B2-4248C0C52B1B}" srcOrd="4" destOrd="0" presId="urn:microsoft.com/office/officeart/2005/8/layout/lProcess2"/>
    <dgm:cxn modelId="{7C7DFB95-2244-461C-BACD-3C37E623C4ED}" type="presParOf" srcId="{D18FAD2B-1C42-4AA8-B2B2-4248C0C52B1B}" destId="{73EF77D7-714B-46AC-B791-77FB73C27C85}" srcOrd="0" destOrd="0" presId="urn:microsoft.com/office/officeart/2005/8/layout/lProcess2"/>
    <dgm:cxn modelId="{81E41C54-0E30-4830-A38D-5D3B86401847}" type="presParOf" srcId="{D18FAD2B-1C42-4AA8-B2B2-4248C0C52B1B}" destId="{67D9D327-C476-4BF7-B7AB-E484AB473A27}" srcOrd="1" destOrd="0" presId="urn:microsoft.com/office/officeart/2005/8/layout/lProcess2"/>
    <dgm:cxn modelId="{6B8F07FB-CE03-4D8F-8C54-8EF323BD8DC9}" type="presParOf" srcId="{D18FAD2B-1C42-4AA8-B2B2-4248C0C52B1B}" destId="{116DC192-2051-4BFD-AB50-BD7067181C44}" srcOrd="2" destOrd="0" presId="urn:microsoft.com/office/officeart/2005/8/layout/lProcess2"/>
    <dgm:cxn modelId="{01364BFC-CA46-4D1E-90BE-57D86E42071F}" type="presParOf" srcId="{116DC192-2051-4BFD-AB50-BD7067181C44}" destId="{E487713E-AFA7-44C8-9935-EADE9CC87190}" srcOrd="0" destOrd="0" presId="urn:microsoft.com/office/officeart/2005/8/layout/lProcess2"/>
    <dgm:cxn modelId="{F9895828-AF4D-4FFF-B693-3E7A6A41B151}" type="presParOf" srcId="{E487713E-AFA7-44C8-9935-EADE9CC87190}" destId="{2CA0B65E-4012-4BC5-9436-ACF3DB7847C8}" srcOrd="0" destOrd="0" presId="urn:microsoft.com/office/officeart/2005/8/layout/lProcess2"/>
    <dgm:cxn modelId="{DB24565F-DF26-441C-AE56-4A554EB829E6}" type="presParOf" srcId="{E487713E-AFA7-44C8-9935-EADE9CC87190}" destId="{4F729725-0C9D-49CE-9067-209B03FED34E}" srcOrd="1" destOrd="0" presId="urn:microsoft.com/office/officeart/2005/8/layout/lProcess2"/>
    <dgm:cxn modelId="{70F76D4B-A24C-4636-BAC2-209BD719370E}" type="presParOf" srcId="{E487713E-AFA7-44C8-9935-EADE9CC87190}" destId="{727F9D2C-89F2-4A05-AB22-0A805ACA008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A6911D-3F34-4756-A2BE-5F44817C46A9}" type="doc">
      <dgm:prSet loTypeId="urn:microsoft.com/office/officeart/2005/8/layout/b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671B706C-96B0-4085-9529-36DD650C88C3}">
      <dgm:prSet phldrT="[نص]"/>
      <dgm:spPr/>
      <dgm:t>
        <a:bodyPr/>
        <a:lstStyle/>
        <a:p>
          <a:pPr rtl="1"/>
          <a:r>
            <a: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المتلازمات الموروثة</a:t>
          </a:r>
          <a:endParaRPr lang="ar-E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0E74D-AD3B-40BA-8F5F-3AF6499FA935}" type="parTrans" cxnId="{E3F781D0-6F33-4343-8E0F-DD3C8AE2ED90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7C524F-3E83-4A1D-84F4-034229B236B8}" type="sibTrans" cxnId="{E3F781D0-6F33-4343-8E0F-DD3C8AE2ED90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1F8407-4858-4D2A-969C-8B0AF6D1FBF6}">
      <dgm:prSet phldrT="[نص]"/>
      <dgm:spPr/>
      <dgm:t>
        <a:bodyPr/>
        <a:lstStyle/>
        <a:p>
          <a:pPr rtl="1"/>
          <a:r>
            <a:rPr lang="ar-EG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الأشعة المؤينة</a:t>
          </a:r>
          <a:endParaRPr lang="ar-E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F4C631-14CD-431C-9C5F-999F49B18DCD}" type="parTrans" cxnId="{8371B6EE-0DC8-49BA-A753-CBDBDC84FDEE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17B173-4F22-4604-908E-C59E750D8669}" type="sibTrans" cxnId="{8371B6EE-0DC8-49BA-A753-CBDBDC84FDEE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4B09CE-42CA-4C51-B624-BE03DDE06491}">
      <dgm:prSet phldrT="[نص]"/>
      <dgm:spPr/>
      <dgm:t>
        <a:bodyPr/>
        <a:lstStyle/>
        <a:p>
          <a:pPr rtl="1"/>
          <a:r>
            <a:rPr lang="ar-EG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العوامل الخمجية</a:t>
          </a:r>
          <a:endParaRPr lang="ar-E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DB3FC1-BA0F-40F9-AC56-4C64DCC8FD48}" type="parTrans" cxnId="{B7122D1E-33E5-4A8D-9777-396BA93E029F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41F89-0A0A-4DE5-B94E-F64A370D11DF}" type="sibTrans" cxnId="{B7122D1E-33E5-4A8D-9777-396BA93E029F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91BA71-B6B6-487D-9627-6C2AFBC3DA3F}">
      <dgm:prSet phldrT="[نص]"/>
      <dgm:spPr/>
      <dgm:t>
        <a:bodyPr/>
        <a:lstStyle/>
        <a:p>
          <a:pPr rtl="1"/>
          <a:r>
            <a:rPr lang="ar-EG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الموجات الكهرمغناطيسية</a:t>
          </a:r>
          <a:endParaRPr lang="ar-E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18B893-D35F-4A26-A021-16EB0CCC8172}" type="parTrans" cxnId="{DBDFE70E-5F5E-479D-B908-3FD1861C69EA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132C89-7699-48E7-A59D-E751E06CA697}" type="sibTrans" cxnId="{DBDFE70E-5F5E-479D-B908-3FD1861C69EA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3DF65D-890F-449D-8D6E-8BB6C7F54D6F}">
      <dgm:prSet phldrT="[نص]"/>
      <dgm:spPr/>
      <dgm:t>
        <a:bodyPr/>
        <a:lstStyle/>
        <a:p>
          <a:pPr rtl="1"/>
          <a:r>
            <a:rPr lang="ar-EG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التبغ و الكحول</a:t>
          </a:r>
          <a:endParaRPr lang="ar-E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9CB7A5-4467-4BC7-BAA8-0C8098929352}" type="parTrans" cxnId="{B7E3AF2A-4643-4826-BDC7-8C26A002653B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276E51-4CF4-4BB9-890F-16B3A2B53F73}" type="sibTrans" cxnId="{B7E3AF2A-4643-4826-BDC7-8C26A002653B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E59846-D64E-4558-93AE-FC1FF4D2F76B}">
      <dgm:prSet phldrT="[نص]"/>
      <dgm:spPr/>
      <dgm:t>
        <a:bodyPr/>
        <a:lstStyle/>
        <a:p>
          <a:pPr rtl="1"/>
          <a:r>
            <a:rPr lang="ar-EG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الرض</a:t>
          </a:r>
          <a:endParaRPr lang="ar-E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239E68-A29F-4A7E-96ED-FF6046879635}" type="parTrans" cxnId="{6784BA6E-E897-49EC-B9FF-AA9E7A1748FD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8FB97E-BF2C-487E-AA32-8C0733E1B579}" type="sibTrans" cxnId="{6784BA6E-E897-49EC-B9FF-AA9E7A1748FD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A719A4-1797-4B7D-867D-F24FD82C77F4}">
      <dgm:prSet phldrT="[نص]"/>
      <dgm:spPr/>
      <dgm:t>
        <a:bodyPr/>
        <a:lstStyle/>
        <a:p>
          <a:pPr rtl="1"/>
          <a:r>
            <a: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الحساسيات</a:t>
          </a:r>
          <a:endParaRPr lang="ar-E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F2288-7C69-41A8-BD2A-0E9EEF774C8B}" type="parTrans" cxnId="{FEC3898A-955C-4D55-ABC1-378E8B927C4A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200525-76DB-41F8-90DA-EB7126ECE5E9}" type="sibTrans" cxnId="{FEC3898A-955C-4D55-ABC1-378E8B927C4A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710764-0954-4AE1-B3E5-D39A36A23984}">
      <dgm:prSet phldrT="[نص]"/>
      <dgm:spPr/>
      <dgm:t>
        <a:bodyPr/>
        <a:lstStyle/>
        <a:p>
          <a:pPr rtl="1"/>
          <a:r>
            <a: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الصرع</a:t>
          </a:r>
          <a:endParaRPr lang="ar-E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A9B3D4-C422-4585-819A-2FDB966AF594}" type="parTrans" cxnId="{55498F44-966C-45A2-A9AF-77D3CD32250A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C39803-5250-4AD4-9BD1-ED53365DB4D2}" type="sibTrans" cxnId="{55498F44-966C-45A2-A9AF-77D3CD32250A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24F89-F32C-4CC1-A9EC-062C000A111A}">
      <dgm:prSet phldrT="[نص]"/>
      <dgm:spPr/>
      <dgm:t>
        <a:bodyPr/>
        <a:lstStyle/>
        <a:p>
          <a:pPr rtl="1"/>
          <a:r>
            <a: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الحمية و الأدوية</a:t>
          </a:r>
          <a:endParaRPr lang="ar-E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BCBC75-EA81-4FEB-AC6F-E0F90C02801B}" type="parTrans" cxnId="{DF2D3076-D27B-4244-823C-2CAF8D46000A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27372B-6DB5-4B3F-8F44-F723FEFE5E06}" type="sibTrans" cxnId="{DF2D3076-D27B-4244-823C-2CAF8D46000A}">
      <dgm:prSet/>
      <dgm:spPr/>
      <dgm:t>
        <a:bodyPr/>
        <a:lstStyle/>
        <a:p>
          <a:pPr rtl="1"/>
          <a:endParaRPr lang="ar-EG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1383E5-4819-4F23-B95C-C305E46FCBAD}" type="pres">
      <dgm:prSet presAssocID="{44A6911D-3F34-4756-A2BE-5F44817C46A9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8C0B40E7-B955-45F4-AF28-6334C9800402}" type="pres">
      <dgm:prSet presAssocID="{671B706C-96B0-4085-9529-36DD650C88C3}" presName="compNode" presStyleCnt="0"/>
      <dgm:spPr/>
      <dgm:t>
        <a:bodyPr/>
        <a:lstStyle/>
        <a:p>
          <a:pPr rtl="1"/>
          <a:endParaRPr lang="ar-SY"/>
        </a:p>
      </dgm:t>
    </dgm:pt>
    <dgm:pt modelId="{F7526379-60FB-4D58-B502-CB0F2608ECFD}" type="pres">
      <dgm:prSet presAssocID="{671B706C-96B0-4085-9529-36DD650C88C3}" presName="dummyConnPt" presStyleCnt="0"/>
      <dgm:spPr/>
      <dgm:t>
        <a:bodyPr/>
        <a:lstStyle/>
        <a:p>
          <a:pPr rtl="1"/>
          <a:endParaRPr lang="ar-SY"/>
        </a:p>
      </dgm:t>
    </dgm:pt>
    <dgm:pt modelId="{A9B5A0DC-67F7-472D-A25D-46872458D191}" type="pres">
      <dgm:prSet presAssocID="{671B706C-96B0-4085-9529-36DD650C88C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5DF4EDC-1B82-44C5-9DE6-2CC89DFD048F}" type="pres">
      <dgm:prSet presAssocID="{697C524F-3E83-4A1D-84F4-034229B236B8}" presName="sibTrans" presStyleLbl="bgSibTrans2D1" presStyleIdx="0" presStyleCnt="8"/>
      <dgm:spPr/>
      <dgm:t>
        <a:bodyPr/>
        <a:lstStyle/>
        <a:p>
          <a:pPr rtl="1"/>
          <a:endParaRPr lang="ar-EG"/>
        </a:p>
      </dgm:t>
    </dgm:pt>
    <dgm:pt modelId="{8A67374A-C332-4727-8D60-79DC7D8CCE49}" type="pres">
      <dgm:prSet presAssocID="{C71F8407-4858-4D2A-969C-8B0AF6D1FBF6}" presName="compNode" presStyleCnt="0"/>
      <dgm:spPr/>
      <dgm:t>
        <a:bodyPr/>
        <a:lstStyle/>
        <a:p>
          <a:pPr rtl="1"/>
          <a:endParaRPr lang="ar-SY"/>
        </a:p>
      </dgm:t>
    </dgm:pt>
    <dgm:pt modelId="{18C3B2F0-D524-43C4-BD72-FE81D4950B5B}" type="pres">
      <dgm:prSet presAssocID="{C71F8407-4858-4D2A-969C-8B0AF6D1FBF6}" presName="dummyConnPt" presStyleCnt="0"/>
      <dgm:spPr/>
      <dgm:t>
        <a:bodyPr/>
        <a:lstStyle/>
        <a:p>
          <a:pPr rtl="1"/>
          <a:endParaRPr lang="ar-SY"/>
        </a:p>
      </dgm:t>
    </dgm:pt>
    <dgm:pt modelId="{1E6E3B42-4E6A-4DBC-8F45-A2612039931A}" type="pres">
      <dgm:prSet presAssocID="{C71F8407-4858-4D2A-969C-8B0AF6D1FBF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007BB4B-C3AB-451F-889A-54879E4A097E}" type="pres">
      <dgm:prSet presAssocID="{9317B173-4F22-4604-908E-C59E750D8669}" presName="sibTrans" presStyleLbl="bgSibTrans2D1" presStyleIdx="1" presStyleCnt="8"/>
      <dgm:spPr/>
      <dgm:t>
        <a:bodyPr/>
        <a:lstStyle/>
        <a:p>
          <a:pPr rtl="1"/>
          <a:endParaRPr lang="ar-EG"/>
        </a:p>
      </dgm:t>
    </dgm:pt>
    <dgm:pt modelId="{2847B1EC-673E-4348-ABCE-E166CA40720E}" type="pres">
      <dgm:prSet presAssocID="{9F4B09CE-42CA-4C51-B624-BE03DDE06491}" presName="compNode" presStyleCnt="0"/>
      <dgm:spPr/>
      <dgm:t>
        <a:bodyPr/>
        <a:lstStyle/>
        <a:p>
          <a:pPr rtl="1"/>
          <a:endParaRPr lang="ar-SY"/>
        </a:p>
      </dgm:t>
    </dgm:pt>
    <dgm:pt modelId="{B8DF6276-2604-4D64-B39D-D036AB9E2ABF}" type="pres">
      <dgm:prSet presAssocID="{9F4B09CE-42CA-4C51-B624-BE03DDE06491}" presName="dummyConnPt" presStyleCnt="0"/>
      <dgm:spPr/>
      <dgm:t>
        <a:bodyPr/>
        <a:lstStyle/>
        <a:p>
          <a:pPr rtl="1"/>
          <a:endParaRPr lang="ar-SY"/>
        </a:p>
      </dgm:t>
    </dgm:pt>
    <dgm:pt modelId="{9D01C8C4-A5AC-45E6-8983-30EDA995E122}" type="pres">
      <dgm:prSet presAssocID="{9F4B09CE-42CA-4C51-B624-BE03DDE0649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EA4D4C3-EF69-48B0-A416-75F448232304}" type="pres">
      <dgm:prSet presAssocID="{EE041F89-0A0A-4DE5-B94E-F64A370D11DF}" presName="sibTrans" presStyleLbl="bgSibTrans2D1" presStyleIdx="2" presStyleCnt="8"/>
      <dgm:spPr/>
      <dgm:t>
        <a:bodyPr/>
        <a:lstStyle/>
        <a:p>
          <a:pPr rtl="1"/>
          <a:endParaRPr lang="ar-EG"/>
        </a:p>
      </dgm:t>
    </dgm:pt>
    <dgm:pt modelId="{114C613E-3FE6-423F-BE83-1C165756C178}" type="pres">
      <dgm:prSet presAssocID="{9691BA71-B6B6-487D-9627-6C2AFBC3DA3F}" presName="compNode" presStyleCnt="0"/>
      <dgm:spPr/>
      <dgm:t>
        <a:bodyPr/>
        <a:lstStyle/>
        <a:p>
          <a:pPr rtl="1"/>
          <a:endParaRPr lang="ar-SY"/>
        </a:p>
      </dgm:t>
    </dgm:pt>
    <dgm:pt modelId="{DFC19522-3985-4B49-92BC-28FF7F1579D1}" type="pres">
      <dgm:prSet presAssocID="{9691BA71-B6B6-487D-9627-6C2AFBC3DA3F}" presName="dummyConnPt" presStyleCnt="0"/>
      <dgm:spPr/>
      <dgm:t>
        <a:bodyPr/>
        <a:lstStyle/>
        <a:p>
          <a:pPr rtl="1"/>
          <a:endParaRPr lang="ar-SY"/>
        </a:p>
      </dgm:t>
    </dgm:pt>
    <dgm:pt modelId="{5FB3E10A-2317-4B8F-A2F1-8DCBC57D26B7}" type="pres">
      <dgm:prSet presAssocID="{9691BA71-B6B6-487D-9627-6C2AFBC3DA3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B7D72FD-C73C-41C8-8A5C-12C10574B3B7}" type="pres">
      <dgm:prSet presAssocID="{39132C89-7699-48E7-A59D-E751E06CA697}" presName="sibTrans" presStyleLbl="bgSibTrans2D1" presStyleIdx="3" presStyleCnt="8"/>
      <dgm:spPr/>
      <dgm:t>
        <a:bodyPr/>
        <a:lstStyle/>
        <a:p>
          <a:pPr rtl="1"/>
          <a:endParaRPr lang="ar-EG"/>
        </a:p>
      </dgm:t>
    </dgm:pt>
    <dgm:pt modelId="{562E9595-9CA8-4519-8869-BBCFE6036A42}" type="pres">
      <dgm:prSet presAssocID="{8E3DF65D-890F-449D-8D6E-8BB6C7F54D6F}" presName="compNode" presStyleCnt="0"/>
      <dgm:spPr/>
      <dgm:t>
        <a:bodyPr/>
        <a:lstStyle/>
        <a:p>
          <a:pPr rtl="1"/>
          <a:endParaRPr lang="ar-SY"/>
        </a:p>
      </dgm:t>
    </dgm:pt>
    <dgm:pt modelId="{F0F5C1CB-5ED1-4D17-892D-1CE1AD04A62C}" type="pres">
      <dgm:prSet presAssocID="{8E3DF65D-890F-449D-8D6E-8BB6C7F54D6F}" presName="dummyConnPt" presStyleCnt="0"/>
      <dgm:spPr/>
      <dgm:t>
        <a:bodyPr/>
        <a:lstStyle/>
        <a:p>
          <a:pPr rtl="1"/>
          <a:endParaRPr lang="ar-SY"/>
        </a:p>
      </dgm:t>
    </dgm:pt>
    <dgm:pt modelId="{22FA2CED-31E7-4247-9B5A-89527E9D36B3}" type="pres">
      <dgm:prSet presAssocID="{8E3DF65D-890F-449D-8D6E-8BB6C7F54D6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E09D26B-7FF9-49F7-9124-9EB8084CDF66}" type="pres">
      <dgm:prSet presAssocID="{AC276E51-4CF4-4BB9-890F-16B3A2B53F73}" presName="sibTrans" presStyleLbl="bgSibTrans2D1" presStyleIdx="4" presStyleCnt="8"/>
      <dgm:spPr/>
      <dgm:t>
        <a:bodyPr/>
        <a:lstStyle/>
        <a:p>
          <a:pPr rtl="1"/>
          <a:endParaRPr lang="ar-EG"/>
        </a:p>
      </dgm:t>
    </dgm:pt>
    <dgm:pt modelId="{F951B680-162A-4AF0-BFBA-D21B5A5E0A74}" type="pres">
      <dgm:prSet presAssocID="{3AE59846-D64E-4558-93AE-FC1FF4D2F76B}" presName="compNode" presStyleCnt="0"/>
      <dgm:spPr/>
      <dgm:t>
        <a:bodyPr/>
        <a:lstStyle/>
        <a:p>
          <a:pPr rtl="1"/>
          <a:endParaRPr lang="ar-SY"/>
        </a:p>
      </dgm:t>
    </dgm:pt>
    <dgm:pt modelId="{11EA7E3E-323A-4BBC-ADA2-D8136B7DB2A0}" type="pres">
      <dgm:prSet presAssocID="{3AE59846-D64E-4558-93AE-FC1FF4D2F76B}" presName="dummyConnPt" presStyleCnt="0"/>
      <dgm:spPr/>
      <dgm:t>
        <a:bodyPr/>
        <a:lstStyle/>
        <a:p>
          <a:pPr rtl="1"/>
          <a:endParaRPr lang="ar-SY"/>
        </a:p>
      </dgm:t>
    </dgm:pt>
    <dgm:pt modelId="{58C26A5F-8CC3-427D-9B80-29069A4A6D78}" type="pres">
      <dgm:prSet presAssocID="{3AE59846-D64E-4558-93AE-FC1FF4D2F76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3AE9562-E2C9-4860-ABAD-B5481C7D14CF}" type="pres">
      <dgm:prSet presAssocID="{0D8FB97E-BF2C-487E-AA32-8C0733E1B579}" presName="sibTrans" presStyleLbl="bgSibTrans2D1" presStyleIdx="5" presStyleCnt="8"/>
      <dgm:spPr/>
      <dgm:t>
        <a:bodyPr/>
        <a:lstStyle/>
        <a:p>
          <a:pPr rtl="1"/>
          <a:endParaRPr lang="ar-EG"/>
        </a:p>
      </dgm:t>
    </dgm:pt>
    <dgm:pt modelId="{93705617-98F0-4CC0-9F13-A73C91D2F808}" type="pres">
      <dgm:prSet presAssocID="{AEA719A4-1797-4B7D-867D-F24FD82C77F4}" presName="compNode" presStyleCnt="0"/>
      <dgm:spPr/>
      <dgm:t>
        <a:bodyPr/>
        <a:lstStyle/>
        <a:p>
          <a:pPr rtl="1"/>
          <a:endParaRPr lang="ar-SY"/>
        </a:p>
      </dgm:t>
    </dgm:pt>
    <dgm:pt modelId="{0D4AE96E-26EF-400E-896F-0725E404B414}" type="pres">
      <dgm:prSet presAssocID="{AEA719A4-1797-4B7D-867D-F24FD82C77F4}" presName="dummyConnPt" presStyleCnt="0"/>
      <dgm:spPr/>
      <dgm:t>
        <a:bodyPr/>
        <a:lstStyle/>
        <a:p>
          <a:pPr rtl="1"/>
          <a:endParaRPr lang="ar-SY"/>
        </a:p>
      </dgm:t>
    </dgm:pt>
    <dgm:pt modelId="{BDDA6ED7-FB98-41ED-B8AE-105C823E5197}" type="pres">
      <dgm:prSet presAssocID="{AEA719A4-1797-4B7D-867D-F24FD82C77F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905B87C-6C81-428F-A332-C61F2A71B3DA}" type="pres">
      <dgm:prSet presAssocID="{57200525-76DB-41F8-90DA-EB7126ECE5E9}" presName="sibTrans" presStyleLbl="bgSibTrans2D1" presStyleIdx="6" presStyleCnt="8"/>
      <dgm:spPr/>
      <dgm:t>
        <a:bodyPr/>
        <a:lstStyle/>
        <a:p>
          <a:pPr rtl="1"/>
          <a:endParaRPr lang="ar-EG"/>
        </a:p>
      </dgm:t>
    </dgm:pt>
    <dgm:pt modelId="{BDBED9CB-7961-4F12-9F2A-7F06E2488542}" type="pres">
      <dgm:prSet presAssocID="{2B710764-0954-4AE1-B3E5-D39A36A23984}" presName="compNode" presStyleCnt="0"/>
      <dgm:spPr/>
      <dgm:t>
        <a:bodyPr/>
        <a:lstStyle/>
        <a:p>
          <a:pPr rtl="1"/>
          <a:endParaRPr lang="ar-SY"/>
        </a:p>
      </dgm:t>
    </dgm:pt>
    <dgm:pt modelId="{6D87254F-3CE9-4203-9344-59C6C428D6B1}" type="pres">
      <dgm:prSet presAssocID="{2B710764-0954-4AE1-B3E5-D39A36A23984}" presName="dummyConnPt" presStyleCnt="0"/>
      <dgm:spPr/>
      <dgm:t>
        <a:bodyPr/>
        <a:lstStyle/>
        <a:p>
          <a:pPr rtl="1"/>
          <a:endParaRPr lang="ar-SY"/>
        </a:p>
      </dgm:t>
    </dgm:pt>
    <dgm:pt modelId="{245B900F-18DB-49F1-9234-E588949CCE27}" type="pres">
      <dgm:prSet presAssocID="{2B710764-0954-4AE1-B3E5-D39A36A2398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0E39F29-CFA7-46AC-A4B8-5551D7292312}" type="pres">
      <dgm:prSet presAssocID="{4DC39803-5250-4AD4-9BD1-ED53365DB4D2}" presName="sibTrans" presStyleLbl="bgSibTrans2D1" presStyleIdx="7" presStyleCnt="8"/>
      <dgm:spPr/>
      <dgm:t>
        <a:bodyPr/>
        <a:lstStyle/>
        <a:p>
          <a:pPr rtl="1"/>
          <a:endParaRPr lang="ar-EG"/>
        </a:p>
      </dgm:t>
    </dgm:pt>
    <dgm:pt modelId="{0E4D088C-ED39-4B73-85C0-4B758D392FBE}" type="pres">
      <dgm:prSet presAssocID="{48B24F89-F32C-4CC1-A9EC-062C000A111A}" presName="compNode" presStyleCnt="0"/>
      <dgm:spPr/>
      <dgm:t>
        <a:bodyPr/>
        <a:lstStyle/>
        <a:p>
          <a:pPr rtl="1"/>
          <a:endParaRPr lang="ar-SY"/>
        </a:p>
      </dgm:t>
    </dgm:pt>
    <dgm:pt modelId="{763C44F8-9DE4-4C8E-A9B6-2DBF5E8DA941}" type="pres">
      <dgm:prSet presAssocID="{48B24F89-F32C-4CC1-A9EC-062C000A111A}" presName="dummyConnPt" presStyleCnt="0"/>
      <dgm:spPr/>
      <dgm:t>
        <a:bodyPr/>
        <a:lstStyle/>
        <a:p>
          <a:pPr rtl="1"/>
          <a:endParaRPr lang="ar-SY"/>
        </a:p>
      </dgm:t>
    </dgm:pt>
    <dgm:pt modelId="{AD193117-8A4C-4008-9E2C-5895D3949D39}" type="pres">
      <dgm:prSet presAssocID="{48B24F89-F32C-4CC1-A9EC-062C000A111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0FAC066E-363B-4C35-8378-C23F189460DA}" type="presOf" srcId="{671B706C-96B0-4085-9529-36DD650C88C3}" destId="{A9B5A0DC-67F7-472D-A25D-46872458D191}" srcOrd="0" destOrd="0" presId="urn:microsoft.com/office/officeart/2005/8/layout/bProcess4"/>
    <dgm:cxn modelId="{13D0C991-7DF7-47FE-AAF3-FAA931C68AEC}" type="presOf" srcId="{4DC39803-5250-4AD4-9BD1-ED53365DB4D2}" destId="{A0E39F29-CFA7-46AC-A4B8-5551D7292312}" srcOrd="0" destOrd="0" presId="urn:microsoft.com/office/officeart/2005/8/layout/bProcess4"/>
    <dgm:cxn modelId="{D47A5D7E-2A57-41E7-BF4E-A43B12B2AD3E}" type="presOf" srcId="{44A6911D-3F34-4756-A2BE-5F44817C46A9}" destId="{FC1383E5-4819-4F23-B95C-C305E46FCBAD}" srcOrd="0" destOrd="0" presId="urn:microsoft.com/office/officeart/2005/8/layout/bProcess4"/>
    <dgm:cxn modelId="{36251FC1-2F1E-478D-A09B-7A39F484E413}" type="presOf" srcId="{9691BA71-B6B6-487D-9627-6C2AFBC3DA3F}" destId="{5FB3E10A-2317-4B8F-A2F1-8DCBC57D26B7}" srcOrd="0" destOrd="0" presId="urn:microsoft.com/office/officeart/2005/8/layout/bProcess4"/>
    <dgm:cxn modelId="{5D49760D-5AB4-4C62-97ED-845FE2F0137C}" type="presOf" srcId="{0D8FB97E-BF2C-487E-AA32-8C0733E1B579}" destId="{93AE9562-E2C9-4860-ABAD-B5481C7D14CF}" srcOrd="0" destOrd="0" presId="urn:microsoft.com/office/officeart/2005/8/layout/bProcess4"/>
    <dgm:cxn modelId="{55498F44-966C-45A2-A9AF-77D3CD32250A}" srcId="{44A6911D-3F34-4756-A2BE-5F44817C46A9}" destId="{2B710764-0954-4AE1-B3E5-D39A36A23984}" srcOrd="7" destOrd="0" parTransId="{50A9B3D4-C422-4585-819A-2FDB966AF594}" sibTransId="{4DC39803-5250-4AD4-9BD1-ED53365DB4D2}"/>
    <dgm:cxn modelId="{D9C31C85-0BC0-4A05-B530-ED02B57376BD}" type="presOf" srcId="{2B710764-0954-4AE1-B3E5-D39A36A23984}" destId="{245B900F-18DB-49F1-9234-E588949CCE27}" srcOrd="0" destOrd="0" presId="urn:microsoft.com/office/officeart/2005/8/layout/bProcess4"/>
    <dgm:cxn modelId="{DBDFE70E-5F5E-479D-B908-3FD1861C69EA}" srcId="{44A6911D-3F34-4756-A2BE-5F44817C46A9}" destId="{9691BA71-B6B6-487D-9627-6C2AFBC3DA3F}" srcOrd="3" destOrd="0" parTransId="{DD18B893-D35F-4A26-A021-16EB0CCC8172}" sibTransId="{39132C89-7699-48E7-A59D-E751E06CA697}"/>
    <dgm:cxn modelId="{FEC3898A-955C-4D55-ABC1-378E8B927C4A}" srcId="{44A6911D-3F34-4756-A2BE-5F44817C46A9}" destId="{AEA719A4-1797-4B7D-867D-F24FD82C77F4}" srcOrd="6" destOrd="0" parTransId="{D3EF2288-7C69-41A8-BD2A-0E9EEF774C8B}" sibTransId="{57200525-76DB-41F8-90DA-EB7126ECE5E9}"/>
    <dgm:cxn modelId="{A958E4AF-A482-42BF-AEA9-A168B327D6CD}" type="presOf" srcId="{AC276E51-4CF4-4BB9-890F-16B3A2B53F73}" destId="{1E09D26B-7FF9-49F7-9124-9EB8084CDF66}" srcOrd="0" destOrd="0" presId="urn:microsoft.com/office/officeart/2005/8/layout/bProcess4"/>
    <dgm:cxn modelId="{3578E66D-0D16-40F3-8115-D950D7603880}" type="presOf" srcId="{9F4B09CE-42CA-4C51-B624-BE03DDE06491}" destId="{9D01C8C4-A5AC-45E6-8983-30EDA995E122}" srcOrd="0" destOrd="0" presId="urn:microsoft.com/office/officeart/2005/8/layout/bProcess4"/>
    <dgm:cxn modelId="{680FAD34-BD20-4884-A2A4-DC6F666000B7}" type="presOf" srcId="{EE041F89-0A0A-4DE5-B94E-F64A370D11DF}" destId="{DEA4D4C3-EF69-48B0-A416-75F448232304}" srcOrd="0" destOrd="0" presId="urn:microsoft.com/office/officeart/2005/8/layout/bProcess4"/>
    <dgm:cxn modelId="{8371B6EE-0DC8-49BA-A753-CBDBDC84FDEE}" srcId="{44A6911D-3F34-4756-A2BE-5F44817C46A9}" destId="{C71F8407-4858-4D2A-969C-8B0AF6D1FBF6}" srcOrd="1" destOrd="0" parTransId="{9DF4C631-14CD-431C-9C5F-999F49B18DCD}" sibTransId="{9317B173-4F22-4604-908E-C59E750D8669}"/>
    <dgm:cxn modelId="{DF2D3076-D27B-4244-823C-2CAF8D46000A}" srcId="{44A6911D-3F34-4756-A2BE-5F44817C46A9}" destId="{48B24F89-F32C-4CC1-A9EC-062C000A111A}" srcOrd="8" destOrd="0" parTransId="{D5BCBC75-EA81-4FEB-AC6F-E0F90C02801B}" sibTransId="{CE27372B-6DB5-4B3F-8F44-F723FEFE5E06}"/>
    <dgm:cxn modelId="{6784BA6E-E897-49EC-B9FF-AA9E7A1748FD}" srcId="{44A6911D-3F34-4756-A2BE-5F44817C46A9}" destId="{3AE59846-D64E-4558-93AE-FC1FF4D2F76B}" srcOrd="5" destOrd="0" parTransId="{D9239E68-A29F-4A7E-96ED-FF6046879635}" sibTransId="{0D8FB97E-BF2C-487E-AA32-8C0733E1B579}"/>
    <dgm:cxn modelId="{11F152F7-2800-4662-844D-FD0E074F3B64}" type="presOf" srcId="{697C524F-3E83-4A1D-84F4-034229B236B8}" destId="{E5DF4EDC-1B82-44C5-9DE6-2CC89DFD048F}" srcOrd="0" destOrd="0" presId="urn:microsoft.com/office/officeart/2005/8/layout/bProcess4"/>
    <dgm:cxn modelId="{B7E3AF2A-4643-4826-BDC7-8C26A002653B}" srcId="{44A6911D-3F34-4756-A2BE-5F44817C46A9}" destId="{8E3DF65D-890F-449D-8D6E-8BB6C7F54D6F}" srcOrd="4" destOrd="0" parTransId="{C19CB7A5-4467-4BC7-BAA8-0C8098929352}" sibTransId="{AC276E51-4CF4-4BB9-890F-16B3A2B53F73}"/>
    <dgm:cxn modelId="{9491128E-6536-4F52-86CA-31590B8BA285}" type="presOf" srcId="{39132C89-7699-48E7-A59D-E751E06CA697}" destId="{1B7D72FD-C73C-41C8-8A5C-12C10574B3B7}" srcOrd="0" destOrd="0" presId="urn:microsoft.com/office/officeart/2005/8/layout/bProcess4"/>
    <dgm:cxn modelId="{B89E0952-F06C-4B79-B34E-56CDE517D5D7}" type="presOf" srcId="{8E3DF65D-890F-449D-8D6E-8BB6C7F54D6F}" destId="{22FA2CED-31E7-4247-9B5A-89527E9D36B3}" srcOrd="0" destOrd="0" presId="urn:microsoft.com/office/officeart/2005/8/layout/bProcess4"/>
    <dgm:cxn modelId="{34A01531-8167-4880-B793-A54CA4EA803C}" type="presOf" srcId="{3AE59846-D64E-4558-93AE-FC1FF4D2F76B}" destId="{58C26A5F-8CC3-427D-9B80-29069A4A6D78}" srcOrd="0" destOrd="0" presId="urn:microsoft.com/office/officeart/2005/8/layout/bProcess4"/>
    <dgm:cxn modelId="{D6D7C571-0DB2-4C21-8EA8-71024746D46F}" type="presOf" srcId="{48B24F89-F32C-4CC1-A9EC-062C000A111A}" destId="{AD193117-8A4C-4008-9E2C-5895D3949D39}" srcOrd="0" destOrd="0" presId="urn:microsoft.com/office/officeart/2005/8/layout/bProcess4"/>
    <dgm:cxn modelId="{CFD4E345-3F35-49F8-B3B0-3CDE8ADFDD1E}" type="presOf" srcId="{C71F8407-4858-4D2A-969C-8B0AF6D1FBF6}" destId="{1E6E3B42-4E6A-4DBC-8F45-A2612039931A}" srcOrd="0" destOrd="0" presId="urn:microsoft.com/office/officeart/2005/8/layout/bProcess4"/>
    <dgm:cxn modelId="{F9A10A26-A67C-4E56-8976-32D7F069F862}" type="presOf" srcId="{9317B173-4F22-4604-908E-C59E750D8669}" destId="{F007BB4B-C3AB-451F-889A-54879E4A097E}" srcOrd="0" destOrd="0" presId="urn:microsoft.com/office/officeart/2005/8/layout/bProcess4"/>
    <dgm:cxn modelId="{78EFB1D3-C362-4DDF-8349-B5D9838757DF}" type="presOf" srcId="{57200525-76DB-41F8-90DA-EB7126ECE5E9}" destId="{3905B87C-6C81-428F-A332-C61F2A71B3DA}" srcOrd="0" destOrd="0" presId="urn:microsoft.com/office/officeart/2005/8/layout/bProcess4"/>
    <dgm:cxn modelId="{B7122D1E-33E5-4A8D-9777-396BA93E029F}" srcId="{44A6911D-3F34-4756-A2BE-5F44817C46A9}" destId="{9F4B09CE-42CA-4C51-B624-BE03DDE06491}" srcOrd="2" destOrd="0" parTransId="{B9DB3FC1-BA0F-40F9-AC56-4C64DCC8FD48}" sibTransId="{EE041F89-0A0A-4DE5-B94E-F64A370D11DF}"/>
    <dgm:cxn modelId="{7347CCDF-E7DE-447E-B4EE-AF8644BD775C}" type="presOf" srcId="{AEA719A4-1797-4B7D-867D-F24FD82C77F4}" destId="{BDDA6ED7-FB98-41ED-B8AE-105C823E5197}" srcOrd="0" destOrd="0" presId="urn:microsoft.com/office/officeart/2005/8/layout/bProcess4"/>
    <dgm:cxn modelId="{E3F781D0-6F33-4343-8E0F-DD3C8AE2ED90}" srcId="{44A6911D-3F34-4756-A2BE-5F44817C46A9}" destId="{671B706C-96B0-4085-9529-36DD650C88C3}" srcOrd="0" destOrd="0" parTransId="{B090E74D-AD3B-40BA-8F5F-3AF6499FA935}" sibTransId="{697C524F-3E83-4A1D-84F4-034229B236B8}"/>
    <dgm:cxn modelId="{908E5FCA-41D3-4807-BFAF-619F7BA68782}" type="presParOf" srcId="{FC1383E5-4819-4F23-B95C-C305E46FCBAD}" destId="{8C0B40E7-B955-45F4-AF28-6334C9800402}" srcOrd="0" destOrd="0" presId="urn:microsoft.com/office/officeart/2005/8/layout/bProcess4"/>
    <dgm:cxn modelId="{5FFA0684-8E11-4652-B3F4-B92CE487CF0F}" type="presParOf" srcId="{8C0B40E7-B955-45F4-AF28-6334C9800402}" destId="{F7526379-60FB-4D58-B502-CB0F2608ECFD}" srcOrd="0" destOrd="0" presId="urn:microsoft.com/office/officeart/2005/8/layout/bProcess4"/>
    <dgm:cxn modelId="{15673098-5B36-4C7F-A148-55589850EB18}" type="presParOf" srcId="{8C0B40E7-B955-45F4-AF28-6334C9800402}" destId="{A9B5A0DC-67F7-472D-A25D-46872458D191}" srcOrd="1" destOrd="0" presId="urn:microsoft.com/office/officeart/2005/8/layout/bProcess4"/>
    <dgm:cxn modelId="{132CA62E-FD2E-4AA2-A6C0-A7904EB5B3EA}" type="presParOf" srcId="{FC1383E5-4819-4F23-B95C-C305E46FCBAD}" destId="{E5DF4EDC-1B82-44C5-9DE6-2CC89DFD048F}" srcOrd="1" destOrd="0" presId="urn:microsoft.com/office/officeart/2005/8/layout/bProcess4"/>
    <dgm:cxn modelId="{59D5C1A8-BA16-46F7-937B-A460C7B2F191}" type="presParOf" srcId="{FC1383E5-4819-4F23-B95C-C305E46FCBAD}" destId="{8A67374A-C332-4727-8D60-79DC7D8CCE49}" srcOrd="2" destOrd="0" presId="urn:microsoft.com/office/officeart/2005/8/layout/bProcess4"/>
    <dgm:cxn modelId="{A2462B9B-13D3-44F8-9913-D03AF9CBA862}" type="presParOf" srcId="{8A67374A-C332-4727-8D60-79DC7D8CCE49}" destId="{18C3B2F0-D524-43C4-BD72-FE81D4950B5B}" srcOrd="0" destOrd="0" presId="urn:microsoft.com/office/officeart/2005/8/layout/bProcess4"/>
    <dgm:cxn modelId="{6D0F749C-78BC-4F6C-AF50-2A42C07EDDF9}" type="presParOf" srcId="{8A67374A-C332-4727-8D60-79DC7D8CCE49}" destId="{1E6E3B42-4E6A-4DBC-8F45-A2612039931A}" srcOrd="1" destOrd="0" presId="urn:microsoft.com/office/officeart/2005/8/layout/bProcess4"/>
    <dgm:cxn modelId="{CDE3E80D-F2C7-4D18-82C7-52E6B22DCB16}" type="presParOf" srcId="{FC1383E5-4819-4F23-B95C-C305E46FCBAD}" destId="{F007BB4B-C3AB-451F-889A-54879E4A097E}" srcOrd="3" destOrd="0" presId="urn:microsoft.com/office/officeart/2005/8/layout/bProcess4"/>
    <dgm:cxn modelId="{D9652DDF-7EAF-4B4B-BC67-8D215E0B5AA7}" type="presParOf" srcId="{FC1383E5-4819-4F23-B95C-C305E46FCBAD}" destId="{2847B1EC-673E-4348-ABCE-E166CA40720E}" srcOrd="4" destOrd="0" presId="urn:microsoft.com/office/officeart/2005/8/layout/bProcess4"/>
    <dgm:cxn modelId="{C7C18EAC-11F5-4F59-81F3-9F55B4F23EE4}" type="presParOf" srcId="{2847B1EC-673E-4348-ABCE-E166CA40720E}" destId="{B8DF6276-2604-4D64-B39D-D036AB9E2ABF}" srcOrd="0" destOrd="0" presId="urn:microsoft.com/office/officeart/2005/8/layout/bProcess4"/>
    <dgm:cxn modelId="{89EEA091-17FF-484A-82D1-2B1E64E230F3}" type="presParOf" srcId="{2847B1EC-673E-4348-ABCE-E166CA40720E}" destId="{9D01C8C4-A5AC-45E6-8983-30EDA995E122}" srcOrd="1" destOrd="0" presId="urn:microsoft.com/office/officeart/2005/8/layout/bProcess4"/>
    <dgm:cxn modelId="{7126BE5B-7666-458E-AB68-E6BD181DEE16}" type="presParOf" srcId="{FC1383E5-4819-4F23-B95C-C305E46FCBAD}" destId="{DEA4D4C3-EF69-48B0-A416-75F448232304}" srcOrd="5" destOrd="0" presId="urn:microsoft.com/office/officeart/2005/8/layout/bProcess4"/>
    <dgm:cxn modelId="{824BFC3B-768F-4B24-98C2-678ACE2078BE}" type="presParOf" srcId="{FC1383E5-4819-4F23-B95C-C305E46FCBAD}" destId="{114C613E-3FE6-423F-BE83-1C165756C178}" srcOrd="6" destOrd="0" presId="urn:microsoft.com/office/officeart/2005/8/layout/bProcess4"/>
    <dgm:cxn modelId="{1C684AB0-EA11-44F8-9437-B4DA3CEA5CC2}" type="presParOf" srcId="{114C613E-3FE6-423F-BE83-1C165756C178}" destId="{DFC19522-3985-4B49-92BC-28FF7F1579D1}" srcOrd="0" destOrd="0" presId="urn:microsoft.com/office/officeart/2005/8/layout/bProcess4"/>
    <dgm:cxn modelId="{19B12C96-4D29-4C3B-A8F7-CF2068BC1A07}" type="presParOf" srcId="{114C613E-3FE6-423F-BE83-1C165756C178}" destId="{5FB3E10A-2317-4B8F-A2F1-8DCBC57D26B7}" srcOrd="1" destOrd="0" presId="urn:microsoft.com/office/officeart/2005/8/layout/bProcess4"/>
    <dgm:cxn modelId="{0D192668-E40D-4E30-9517-37D33FCD6649}" type="presParOf" srcId="{FC1383E5-4819-4F23-B95C-C305E46FCBAD}" destId="{1B7D72FD-C73C-41C8-8A5C-12C10574B3B7}" srcOrd="7" destOrd="0" presId="urn:microsoft.com/office/officeart/2005/8/layout/bProcess4"/>
    <dgm:cxn modelId="{6D5961C1-B8CA-4F25-94F5-2C11EE5204BD}" type="presParOf" srcId="{FC1383E5-4819-4F23-B95C-C305E46FCBAD}" destId="{562E9595-9CA8-4519-8869-BBCFE6036A42}" srcOrd="8" destOrd="0" presId="urn:microsoft.com/office/officeart/2005/8/layout/bProcess4"/>
    <dgm:cxn modelId="{9F85885E-4720-469A-B375-2E1A9F1BF6B4}" type="presParOf" srcId="{562E9595-9CA8-4519-8869-BBCFE6036A42}" destId="{F0F5C1CB-5ED1-4D17-892D-1CE1AD04A62C}" srcOrd="0" destOrd="0" presId="urn:microsoft.com/office/officeart/2005/8/layout/bProcess4"/>
    <dgm:cxn modelId="{C78D5FBF-C77D-4005-9F7F-14F436B83CD2}" type="presParOf" srcId="{562E9595-9CA8-4519-8869-BBCFE6036A42}" destId="{22FA2CED-31E7-4247-9B5A-89527E9D36B3}" srcOrd="1" destOrd="0" presId="urn:microsoft.com/office/officeart/2005/8/layout/bProcess4"/>
    <dgm:cxn modelId="{E765D4F4-1887-47D9-8F8A-8624D60DCF61}" type="presParOf" srcId="{FC1383E5-4819-4F23-B95C-C305E46FCBAD}" destId="{1E09D26B-7FF9-49F7-9124-9EB8084CDF66}" srcOrd="9" destOrd="0" presId="urn:microsoft.com/office/officeart/2005/8/layout/bProcess4"/>
    <dgm:cxn modelId="{3A8F3AD9-BA0F-4E4D-B64F-84BD9E466BDE}" type="presParOf" srcId="{FC1383E5-4819-4F23-B95C-C305E46FCBAD}" destId="{F951B680-162A-4AF0-BFBA-D21B5A5E0A74}" srcOrd="10" destOrd="0" presId="urn:microsoft.com/office/officeart/2005/8/layout/bProcess4"/>
    <dgm:cxn modelId="{188FDFA5-64B6-4061-A473-04DB9965AF42}" type="presParOf" srcId="{F951B680-162A-4AF0-BFBA-D21B5A5E0A74}" destId="{11EA7E3E-323A-4BBC-ADA2-D8136B7DB2A0}" srcOrd="0" destOrd="0" presId="urn:microsoft.com/office/officeart/2005/8/layout/bProcess4"/>
    <dgm:cxn modelId="{9A723E89-4E0A-428D-B9DB-A085726DAB9C}" type="presParOf" srcId="{F951B680-162A-4AF0-BFBA-D21B5A5E0A74}" destId="{58C26A5F-8CC3-427D-9B80-29069A4A6D78}" srcOrd="1" destOrd="0" presId="urn:microsoft.com/office/officeart/2005/8/layout/bProcess4"/>
    <dgm:cxn modelId="{DD0CE1C5-2832-40DC-B258-B913CA09BD6F}" type="presParOf" srcId="{FC1383E5-4819-4F23-B95C-C305E46FCBAD}" destId="{93AE9562-E2C9-4860-ABAD-B5481C7D14CF}" srcOrd="11" destOrd="0" presId="urn:microsoft.com/office/officeart/2005/8/layout/bProcess4"/>
    <dgm:cxn modelId="{455D9EB4-FD2A-4E67-B4F6-5C4BBD09BFF1}" type="presParOf" srcId="{FC1383E5-4819-4F23-B95C-C305E46FCBAD}" destId="{93705617-98F0-4CC0-9F13-A73C91D2F808}" srcOrd="12" destOrd="0" presId="urn:microsoft.com/office/officeart/2005/8/layout/bProcess4"/>
    <dgm:cxn modelId="{7EE58A75-07DA-4DB0-B801-B9BCADBDF2F5}" type="presParOf" srcId="{93705617-98F0-4CC0-9F13-A73C91D2F808}" destId="{0D4AE96E-26EF-400E-896F-0725E404B414}" srcOrd="0" destOrd="0" presId="urn:microsoft.com/office/officeart/2005/8/layout/bProcess4"/>
    <dgm:cxn modelId="{5BA4E528-487A-442C-9D3B-DCBB494C8379}" type="presParOf" srcId="{93705617-98F0-4CC0-9F13-A73C91D2F808}" destId="{BDDA6ED7-FB98-41ED-B8AE-105C823E5197}" srcOrd="1" destOrd="0" presId="urn:microsoft.com/office/officeart/2005/8/layout/bProcess4"/>
    <dgm:cxn modelId="{C5C39FA0-57AA-4D10-A588-49881E9561EF}" type="presParOf" srcId="{FC1383E5-4819-4F23-B95C-C305E46FCBAD}" destId="{3905B87C-6C81-428F-A332-C61F2A71B3DA}" srcOrd="13" destOrd="0" presId="urn:microsoft.com/office/officeart/2005/8/layout/bProcess4"/>
    <dgm:cxn modelId="{08386CA1-B250-48DA-B2FF-7F100AA743E0}" type="presParOf" srcId="{FC1383E5-4819-4F23-B95C-C305E46FCBAD}" destId="{BDBED9CB-7961-4F12-9F2A-7F06E2488542}" srcOrd="14" destOrd="0" presId="urn:microsoft.com/office/officeart/2005/8/layout/bProcess4"/>
    <dgm:cxn modelId="{22DC8DA6-4252-47E5-8777-50BBD5527C0C}" type="presParOf" srcId="{BDBED9CB-7961-4F12-9F2A-7F06E2488542}" destId="{6D87254F-3CE9-4203-9344-59C6C428D6B1}" srcOrd="0" destOrd="0" presId="urn:microsoft.com/office/officeart/2005/8/layout/bProcess4"/>
    <dgm:cxn modelId="{B639C651-14CE-4528-9E5A-65498F743FEB}" type="presParOf" srcId="{BDBED9CB-7961-4F12-9F2A-7F06E2488542}" destId="{245B900F-18DB-49F1-9234-E588949CCE27}" srcOrd="1" destOrd="0" presId="urn:microsoft.com/office/officeart/2005/8/layout/bProcess4"/>
    <dgm:cxn modelId="{AE901A60-AC45-4A96-BE71-E3D5F499B064}" type="presParOf" srcId="{FC1383E5-4819-4F23-B95C-C305E46FCBAD}" destId="{A0E39F29-CFA7-46AC-A4B8-5551D7292312}" srcOrd="15" destOrd="0" presId="urn:microsoft.com/office/officeart/2005/8/layout/bProcess4"/>
    <dgm:cxn modelId="{7C94BA35-FA99-4891-86F0-CA5C53C161D5}" type="presParOf" srcId="{FC1383E5-4819-4F23-B95C-C305E46FCBAD}" destId="{0E4D088C-ED39-4B73-85C0-4B758D392FBE}" srcOrd="16" destOrd="0" presId="urn:microsoft.com/office/officeart/2005/8/layout/bProcess4"/>
    <dgm:cxn modelId="{722974F8-1651-4D49-A0C0-C83D7A2FD35E}" type="presParOf" srcId="{0E4D088C-ED39-4B73-85C0-4B758D392FBE}" destId="{763C44F8-9DE4-4C8E-A9B6-2DBF5E8DA941}" srcOrd="0" destOrd="0" presId="urn:microsoft.com/office/officeart/2005/8/layout/bProcess4"/>
    <dgm:cxn modelId="{37379AD9-BC4E-40A1-85F0-F943B411B1F8}" type="presParOf" srcId="{0E4D088C-ED39-4B73-85C0-4B758D392FBE}" destId="{AD193117-8A4C-4008-9E2C-5895D3949D3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2F26D-A4FD-4C6E-848F-69B8EA60D943}">
      <dsp:nvSpPr>
        <dsp:cNvPr id="0" name=""/>
        <dsp:cNvSpPr/>
      </dsp:nvSpPr>
      <dsp:spPr>
        <a:xfrm>
          <a:off x="1952340" y="427800"/>
          <a:ext cx="0" cy="385020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DD1477-5ACB-49BF-877C-E8A4A479AE4B}">
      <dsp:nvSpPr>
        <dsp:cNvPr id="0" name=""/>
        <dsp:cNvSpPr/>
      </dsp:nvSpPr>
      <dsp:spPr>
        <a:xfrm>
          <a:off x="2059290" y="556140"/>
          <a:ext cx="2024992" cy="173259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7FC83C-698B-4333-93C3-28B63992F484}">
      <dsp:nvSpPr>
        <dsp:cNvPr id="0" name=""/>
        <dsp:cNvSpPr/>
      </dsp:nvSpPr>
      <dsp:spPr>
        <a:xfrm>
          <a:off x="2059290" y="2288731"/>
          <a:ext cx="2024992" cy="198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t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ورم الأرومة الدبقية</a:t>
          </a:r>
          <a:endParaRPr lang="en-US" sz="23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Glioblastoma Multiform (GBM)</a:t>
          </a:r>
          <a:endParaRPr lang="ar-EG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2059290" y="2288731"/>
        <a:ext cx="2024992" cy="1989270"/>
      </dsp:txXfrm>
    </dsp:sp>
    <dsp:sp modelId="{C9150F91-A96E-4E47-97BB-AE65CF765693}">
      <dsp:nvSpPr>
        <dsp:cNvPr id="0" name=""/>
        <dsp:cNvSpPr/>
      </dsp:nvSpPr>
      <dsp:spPr>
        <a:xfrm>
          <a:off x="1952340" y="0"/>
          <a:ext cx="2139001" cy="427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glow rad="228600">
                  <a:schemeClr val="bg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nstantia" panose="02030602050306030303" pitchFamily="18" charset="0"/>
            </a:rPr>
            <a:t>Grade IV</a:t>
          </a:r>
          <a:endParaRPr lang="ar-EG" sz="2200" b="1" kern="1200" dirty="0">
            <a:effectLst>
              <a:glow rad="228600">
                <a:schemeClr val="bg1">
                  <a:lumMod val="75000"/>
                  <a:lumOff val="2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  <a:reflection blurRad="6350" stA="55000" endA="300" endPos="45500" dir="5400000" sy="-100000" algn="bl" rotWithShape="0"/>
            </a:effectLst>
            <a:latin typeface="Constantia" panose="02030602050306030303" pitchFamily="18" charset="0"/>
          </a:endParaRPr>
        </a:p>
      </dsp:txBody>
      <dsp:txXfrm>
        <a:off x="1952340" y="0"/>
        <a:ext cx="2139001" cy="427800"/>
      </dsp:txXfrm>
    </dsp:sp>
    <dsp:sp modelId="{E229FB55-7003-42AC-9511-D81035CF6A99}">
      <dsp:nvSpPr>
        <dsp:cNvPr id="0" name=""/>
        <dsp:cNvSpPr/>
      </dsp:nvSpPr>
      <dsp:spPr>
        <a:xfrm>
          <a:off x="4664768" y="427800"/>
          <a:ext cx="0" cy="385020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6CCCD6-4DBF-4489-8F7A-476DB2C47BC2}">
      <dsp:nvSpPr>
        <dsp:cNvPr id="0" name=""/>
        <dsp:cNvSpPr/>
      </dsp:nvSpPr>
      <dsp:spPr>
        <a:xfrm>
          <a:off x="4771718" y="556140"/>
          <a:ext cx="2024992" cy="173259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3A11F5-0FB4-45D2-83E1-0CF0F31F13A2}">
      <dsp:nvSpPr>
        <dsp:cNvPr id="0" name=""/>
        <dsp:cNvSpPr/>
      </dsp:nvSpPr>
      <dsp:spPr>
        <a:xfrm>
          <a:off x="4771718" y="2288731"/>
          <a:ext cx="2024992" cy="198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t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ورم نجمي كشمي</a:t>
          </a: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Anaplastic Astrocytoma</a:t>
          </a:r>
          <a:endParaRPr lang="ar-EG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4771718" y="2288731"/>
        <a:ext cx="2024992" cy="1989270"/>
      </dsp:txXfrm>
    </dsp:sp>
    <dsp:sp modelId="{FE1EBEB4-96C3-4A40-8D54-2ECD517348BC}">
      <dsp:nvSpPr>
        <dsp:cNvPr id="0" name=""/>
        <dsp:cNvSpPr/>
      </dsp:nvSpPr>
      <dsp:spPr>
        <a:xfrm>
          <a:off x="4664768" y="0"/>
          <a:ext cx="2139001" cy="427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glow rad="228600">
                  <a:schemeClr val="bg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nstantia" panose="02030602050306030303" pitchFamily="18" charset="0"/>
            </a:rPr>
            <a:t>Grade III</a:t>
          </a:r>
          <a:endParaRPr lang="ar-EG" sz="2200" b="1" kern="1200" dirty="0">
            <a:effectLst>
              <a:glow rad="228600">
                <a:schemeClr val="bg1">
                  <a:lumMod val="75000"/>
                  <a:lumOff val="2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  <a:reflection blurRad="6350" stA="55000" endA="300" endPos="45500" dir="5400000" sy="-100000" algn="bl" rotWithShape="0"/>
            </a:effectLst>
            <a:latin typeface="Constantia" panose="02030602050306030303" pitchFamily="18" charset="0"/>
          </a:endParaRPr>
        </a:p>
      </dsp:txBody>
      <dsp:txXfrm>
        <a:off x="4664768" y="0"/>
        <a:ext cx="2139001" cy="427800"/>
      </dsp:txXfrm>
    </dsp:sp>
    <dsp:sp modelId="{82C8B74F-607C-4357-B13C-4A1EDFC49FF9}">
      <dsp:nvSpPr>
        <dsp:cNvPr id="0" name=""/>
        <dsp:cNvSpPr/>
      </dsp:nvSpPr>
      <dsp:spPr>
        <a:xfrm>
          <a:off x="7377196" y="427800"/>
          <a:ext cx="0" cy="385020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C0038D-91B1-4406-95D4-463CE7DF7F90}">
      <dsp:nvSpPr>
        <dsp:cNvPr id="0" name=""/>
        <dsp:cNvSpPr/>
      </dsp:nvSpPr>
      <dsp:spPr>
        <a:xfrm>
          <a:off x="7484146" y="556140"/>
          <a:ext cx="2024992" cy="173259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9B3657-3952-472C-98F0-963B458B1BC3}">
      <dsp:nvSpPr>
        <dsp:cNvPr id="0" name=""/>
        <dsp:cNvSpPr/>
      </dsp:nvSpPr>
      <dsp:spPr>
        <a:xfrm>
          <a:off x="7484146" y="2288731"/>
          <a:ext cx="2024992" cy="198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t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ورم دبقي نجمي منتشر</a:t>
          </a: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Diffuse Astrocytoma</a:t>
          </a:r>
          <a:endParaRPr lang="ar-EG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7484146" y="2288731"/>
        <a:ext cx="2024992" cy="1989270"/>
      </dsp:txXfrm>
    </dsp:sp>
    <dsp:sp modelId="{D49DD715-B683-481A-BFB7-EE276C01CF42}">
      <dsp:nvSpPr>
        <dsp:cNvPr id="0" name=""/>
        <dsp:cNvSpPr/>
      </dsp:nvSpPr>
      <dsp:spPr>
        <a:xfrm>
          <a:off x="7377196" y="0"/>
          <a:ext cx="2139001" cy="427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glow rad="228600">
                  <a:schemeClr val="bg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nstantia" panose="02030602050306030303" pitchFamily="18" charset="0"/>
            </a:rPr>
            <a:t>Grade II</a:t>
          </a:r>
          <a:endParaRPr lang="ar-EG" sz="2200" b="1" kern="1200" dirty="0">
            <a:effectLst>
              <a:glow rad="228600">
                <a:schemeClr val="bg1">
                  <a:lumMod val="75000"/>
                  <a:lumOff val="2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  <a:reflection blurRad="6350" stA="55000" endA="300" endPos="45500" dir="5400000" sy="-100000" algn="bl" rotWithShape="0"/>
            </a:effectLst>
            <a:latin typeface="Constantia" panose="02030602050306030303" pitchFamily="18" charset="0"/>
          </a:endParaRPr>
        </a:p>
      </dsp:txBody>
      <dsp:txXfrm>
        <a:off x="7377196" y="0"/>
        <a:ext cx="2139001" cy="427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3D656-49E3-4846-80B3-9DF4C0678135}">
      <dsp:nvSpPr>
        <dsp:cNvPr id="0" name=""/>
        <dsp:cNvSpPr/>
      </dsp:nvSpPr>
      <dsp:spPr>
        <a:xfrm>
          <a:off x="1389" y="0"/>
          <a:ext cx="3612760" cy="50975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Grade II</a:t>
          </a:r>
          <a:endParaRPr lang="en-US" sz="5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1389" y="0"/>
        <a:ext cx="3612760" cy="1529255"/>
      </dsp:txXfrm>
    </dsp:sp>
    <dsp:sp modelId="{32E3E294-C183-480A-851B-1E8745FBD08E}">
      <dsp:nvSpPr>
        <dsp:cNvPr id="0" name=""/>
        <dsp:cNvSpPr/>
      </dsp:nvSpPr>
      <dsp:spPr>
        <a:xfrm>
          <a:off x="362665" y="1529690"/>
          <a:ext cx="2890208" cy="1001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الورم النجمي المنتشر 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Diffuse Astrocytoma</a:t>
          </a:r>
          <a:endParaRPr lang="ar-EG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391997" y="1559022"/>
        <a:ext cx="2831544" cy="942793"/>
      </dsp:txXfrm>
    </dsp:sp>
    <dsp:sp modelId="{FE3E8C9E-4E0C-48C9-B969-45E913CB4CB6}">
      <dsp:nvSpPr>
        <dsp:cNvPr id="0" name=""/>
        <dsp:cNvSpPr/>
      </dsp:nvSpPr>
      <dsp:spPr>
        <a:xfrm>
          <a:off x="362665" y="2685219"/>
          <a:ext cx="2890208" cy="1001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ورم الخلايا الدبقية قليلة التغصنات 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Oligodendroglioma</a:t>
          </a:r>
          <a:r>
            <a:rPr lang="ar-S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.</a:t>
          </a:r>
          <a:endParaRPr lang="en-U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391997" y="2714551"/>
        <a:ext cx="2831544" cy="942793"/>
      </dsp:txXfrm>
    </dsp:sp>
    <dsp:sp modelId="{96B6F13E-4C71-4B33-9AE7-68769BCA1885}">
      <dsp:nvSpPr>
        <dsp:cNvPr id="0" name=""/>
        <dsp:cNvSpPr/>
      </dsp:nvSpPr>
      <dsp:spPr>
        <a:xfrm>
          <a:off x="362665" y="3840747"/>
          <a:ext cx="2890208" cy="1001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الورم البطاني العصبي 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Ependymoma</a:t>
          </a:r>
          <a:endParaRPr lang="en-U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391997" y="3870079"/>
        <a:ext cx="2831544" cy="942793"/>
      </dsp:txXfrm>
    </dsp:sp>
    <dsp:sp modelId="{36A5E784-0575-4B9A-932D-84B4018329C2}">
      <dsp:nvSpPr>
        <dsp:cNvPr id="0" name=""/>
        <dsp:cNvSpPr/>
      </dsp:nvSpPr>
      <dsp:spPr>
        <a:xfrm>
          <a:off x="3885107" y="0"/>
          <a:ext cx="3612760" cy="50975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Grade III</a:t>
          </a:r>
          <a:endParaRPr lang="en-US" sz="5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3885107" y="0"/>
        <a:ext cx="3612760" cy="1529255"/>
      </dsp:txXfrm>
    </dsp:sp>
    <dsp:sp modelId="{C4D55E39-E127-46E1-8C18-E650BDF0FCB0}">
      <dsp:nvSpPr>
        <dsp:cNvPr id="0" name=""/>
        <dsp:cNvSpPr/>
      </dsp:nvSpPr>
      <dsp:spPr>
        <a:xfrm>
          <a:off x="4246383" y="1529690"/>
          <a:ext cx="2890208" cy="1001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الورم النجمي الكشمي 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Anaplastic Astrocytoma</a:t>
          </a:r>
          <a:endParaRPr lang="en-U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4275715" y="1559022"/>
        <a:ext cx="2831544" cy="942793"/>
      </dsp:txXfrm>
    </dsp:sp>
    <dsp:sp modelId="{194BEDD1-D18B-469C-A681-6F2CD0649826}">
      <dsp:nvSpPr>
        <dsp:cNvPr id="0" name=""/>
        <dsp:cNvSpPr/>
      </dsp:nvSpPr>
      <dsp:spPr>
        <a:xfrm>
          <a:off x="4246383" y="2685219"/>
          <a:ext cx="2890208" cy="1001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ورم الخلايا الدبقية قليلة التغصنات الكشمي 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Anaplastic Oligodendroglioma</a:t>
          </a:r>
          <a:endParaRPr lang="en-U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4275715" y="2714551"/>
        <a:ext cx="2831544" cy="942793"/>
      </dsp:txXfrm>
    </dsp:sp>
    <dsp:sp modelId="{E864E8C5-2AF8-4B2A-8FB7-8D60286472A2}">
      <dsp:nvSpPr>
        <dsp:cNvPr id="0" name=""/>
        <dsp:cNvSpPr/>
      </dsp:nvSpPr>
      <dsp:spPr>
        <a:xfrm>
          <a:off x="4246383" y="3840747"/>
          <a:ext cx="2890208" cy="1001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سرطانة الضفيرة المشيمية 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Choroid Plexus Carcinoma</a:t>
          </a:r>
          <a:endParaRPr lang="en-U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4275715" y="3870079"/>
        <a:ext cx="2831544" cy="942793"/>
      </dsp:txXfrm>
    </dsp:sp>
    <dsp:sp modelId="{73EF77D7-714B-46AC-B791-77FB73C27C85}">
      <dsp:nvSpPr>
        <dsp:cNvPr id="0" name=""/>
        <dsp:cNvSpPr/>
      </dsp:nvSpPr>
      <dsp:spPr>
        <a:xfrm>
          <a:off x="7768825" y="0"/>
          <a:ext cx="3612760" cy="50975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Grade IV</a:t>
          </a:r>
          <a:endParaRPr lang="en-US" sz="5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7768825" y="0"/>
        <a:ext cx="3612760" cy="1529255"/>
      </dsp:txXfrm>
    </dsp:sp>
    <dsp:sp modelId="{2CA0B65E-4012-4BC5-9436-ACF3DB7847C8}">
      <dsp:nvSpPr>
        <dsp:cNvPr id="0" name=""/>
        <dsp:cNvSpPr/>
      </dsp:nvSpPr>
      <dsp:spPr>
        <a:xfrm>
          <a:off x="8130101" y="1530748"/>
          <a:ext cx="2890208" cy="1536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ورم الأرومة الدبقية </a:t>
          </a:r>
          <a:r>
            <a:rPr lang="en-US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Glioblastoma</a:t>
          </a:r>
          <a:endParaRPr lang="en-U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8175117" y="1575764"/>
        <a:ext cx="2800176" cy="1446939"/>
      </dsp:txXfrm>
    </dsp:sp>
    <dsp:sp modelId="{727F9D2C-89F2-4A05-AB22-0A805ACA0081}">
      <dsp:nvSpPr>
        <dsp:cNvPr id="0" name=""/>
        <dsp:cNvSpPr/>
      </dsp:nvSpPr>
      <dsp:spPr>
        <a:xfrm>
          <a:off x="8130101" y="3304176"/>
          <a:ext cx="2890208" cy="1536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الورم الأرومي النخاعي 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rPr>
            <a:t>Medulloblastoma</a:t>
          </a:r>
          <a:endParaRPr lang="en-U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>
        <a:off x="8175117" y="3349192"/>
        <a:ext cx="2800176" cy="1446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F4EDC-1B82-44C5-9DE6-2CC89DFD048F}">
      <dsp:nvSpPr>
        <dsp:cNvPr id="0" name=""/>
        <dsp:cNvSpPr/>
      </dsp:nvSpPr>
      <dsp:spPr>
        <a:xfrm rot="5400000">
          <a:off x="913351" y="1164136"/>
          <a:ext cx="1824148" cy="21980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B5A0DC-67F7-472D-A25D-46872458D191}">
      <dsp:nvSpPr>
        <dsp:cNvPr id="0" name=""/>
        <dsp:cNvSpPr/>
      </dsp:nvSpPr>
      <dsp:spPr>
        <a:xfrm>
          <a:off x="1333178" y="256"/>
          <a:ext cx="2442299" cy="1465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المتلازمات الموروثة</a:t>
          </a:r>
          <a:endParaRPr lang="ar-EG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6097" y="43175"/>
        <a:ext cx="2356461" cy="1379541"/>
      </dsp:txXfrm>
    </dsp:sp>
    <dsp:sp modelId="{F007BB4B-C3AB-451F-889A-54879E4A097E}">
      <dsp:nvSpPr>
        <dsp:cNvPr id="0" name=""/>
        <dsp:cNvSpPr/>
      </dsp:nvSpPr>
      <dsp:spPr>
        <a:xfrm rot="5400000">
          <a:off x="913351" y="2995860"/>
          <a:ext cx="1824148" cy="21980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6E3B42-4E6A-4DBC-8F45-A2612039931A}">
      <dsp:nvSpPr>
        <dsp:cNvPr id="0" name=""/>
        <dsp:cNvSpPr/>
      </dsp:nvSpPr>
      <dsp:spPr>
        <a:xfrm>
          <a:off x="1333178" y="1831980"/>
          <a:ext cx="2442299" cy="1465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الأشعة المؤينة</a:t>
          </a:r>
          <a:endParaRPr lang="ar-EG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6097" y="1874899"/>
        <a:ext cx="2356461" cy="1379541"/>
      </dsp:txXfrm>
    </dsp:sp>
    <dsp:sp modelId="{DEA4D4C3-EF69-48B0-A416-75F448232304}">
      <dsp:nvSpPr>
        <dsp:cNvPr id="0" name=""/>
        <dsp:cNvSpPr/>
      </dsp:nvSpPr>
      <dsp:spPr>
        <a:xfrm>
          <a:off x="1829214" y="3911723"/>
          <a:ext cx="3240682" cy="21980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01C8C4-A5AC-45E6-8983-30EDA995E122}">
      <dsp:nvSpPr>
        <dsp:cNvPr id="0" name=""/>
        <dsp:cNvSpPr/>
      </dsp:nvSpPr>
      <dsp:spPr>
        <a:xfrm>
          <a:off x="1333178" y="3663705"/>
          <a:ext cx="2442299" cy="1465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العوامل الخمجية</a:t>
          </a:r>
          <a:endParaRPr lang="ar-EG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6097" y="3706624"/>
        <a:ext cx="2356461" cy="1379541"/>
      </dsp:txXfrm>
    </dsp:sp>
    <dsp:sp modelId="{1B7D72FD-C73C-41C8-8A5C-12C10574B3B7}">
      <dsp:nvSpPr>
        <dsp:cNvPr id="0" name=""/>
        <dsp:cNvSpPr/>
      </dsp:nvSpPr>
      <dsp:spPr>
        <a:xfrm rot="16200000">
          <a:off x="4161610" y="2995860"/>
          <a:ext cx="1824148" cy="21980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B3E10A-2317-4B8F-A2F1-8DCBC57D26B7}">
      <dsp:nvSpPr>
        <dsp:cNvPr id="0" name=""/>
        <dsp:cNvSpPr/>
      </dsp:nvSpPr>
      <dsp:spPr>
        <a:xfrm>
          <a:off x="4581436" y="3663705"/>
          <a:ext cx="2442299" cy="1465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الموجات الكهرمغناطيسية</a:t>
          </a:r>
          <a:endParaRPr lang="ar-EG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4355" y="3706624"/>
        <a:ext cx="2356461" cy="1379541"/>
      </dsp:txXfrm>
    </dsp:sp>
    <dsp:sp modelId="{1E09D26B-7FF9-49F7-9124-9EB8084CDF66}">
      <dsp:nvSpPr>
        <dsp:cNvPr id="0" name=""/>
        <dsp:cNvSpPr/>
      </dsp:nvSpPr>
      <dsp:spPr>
        <a:xfrm rot="16200000">
          <a:off x="4161610" y="1164136"/>
          <a:ext cx="1824148" cy="21980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FA2CED-31E7-4247-9B5A-89527E9D36B3}">
      <dsp:nvSpPr>
        <dsp:cNvPr id="0" name=""/>
        <dsp:cNvSpPr/>
      </dsp:nvSpPr>
      <dsp:spPr>
        <a:xfrm>
          <a:off x="4581436" y="1831980"/>
          <a:ext cx="2442299" cy="1465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التبغ و الكحول</a:t>
          </a:r>
          <a:endParaRPr lang="ar-EG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4355" y="1874899"/>
        <a:ext cx="2356461" cy="1379541"/>
      </dsp:txXfrm>
    </dsp:sp>
    <dsp:sp modelId="{93AE9562-E2C9-4860-ABAD-B5481C7D14CF}">
      <dsp:nvSpPr>
        <dsp:cNvPr id="0" name=""/>
        <dsp:cNvSpPr/>
      </dsp:nvSpPr>
      <dsp:spPr>
        <a:xfrm>
          <a:off x="5077472" y="248274"/>
          <a:ext cx="3240682" cy="21980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C26A5F-8CC3-427D-9B80-29069A4A6D78}">
      <dsp:nvSpPr>
        <dsp:cNvPr id="0" name=""/>
        <dsp:cNvSpPr/>
      </dsp:nvSpPr>
      <dsp:spPr>
        <a:xfrm>
          <a:off x="4581436" y="256"/>
          <a:ext cx="2442299" cy="1465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الرض</a:t>
          </a:r>
          <a:endParaRPr lang="ar-EG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4355" y="43175"/>
        <a:ext cx="2356461" cy="1379541"/>
      </dsp:txXfrm>
    </dsp:sp>
    <dsp:sp modelId="{3905B87C-6C81-428F-A332-C61F2A71B3DA}">
      <dsp:nvSpPr>
        <dsp:cNvPr id="0" name=""/>
        <dsp:cNvSpPr/>
      </dsp:nvSpPr>
      <dsp:spPr>
        <a:xfrm rot="5400000">
          <a:off x="7409868" y="1164136"/>
          <a:ext cx="1824148" cy="21980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DA6ED7-FB98-41ED-B8AE-105C823E5197}">
      <dsp:nvSpPr>
        <dsp:cNvPr id="0" name=""/>
        <dsp:cNvSpPr/>
      </dsp:nvSpPr>
      <dsp:spPr>
        <a:xfrm>
          <a:off x="7829694" y="256"/>
          <a:ext cx="2442299" cy="1465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الحساسيات</a:t>
          </a:r>
          <a:endParaRPr lang="ar-EG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72613" y="43175"/>
        <a:ext cx="2356461" cy="1379541"/>
      </dsp:txXfrm>
    </dsp:sp>
    <dsp:sp modelId="{A0E39F29-CFA7-46AC-A4B8-5551D7292312}">
      <dsp:nvSpPr>
        <dsp:cNvPr id="0" name=""/>
        <dsp:cNvSpPr/>
      </dsp:nvSpPr>
      <dsp:spPr>
        <a:xfrm rot="5400000">
          <a:off x="7409868" y="2995860"/>
          <a:ext cx="1824148" cy="21980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5B900F-18DB-49F1-9234-E588949CCE27}">
      <dsp:nvSpPr>
        <dsp:cNvPr id="0" name=""/>
        <dsp:cNvSpPr/>
      </dsp:nvSpPr>
      <dsp:spPr>
        <a:xfrm>
          <a:off x="7829694" y="1831980"/>
          <a:ext cx="2442299" cy="1465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الصرع</a:t>
          </a:r>
          <a:endParaRPr lang="ar-EG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72613" y="1874899"/>
        <a:ext cx="2356461" cy="1379541"/>
      </dsp:txXfrm>
    </dsp:sp>
    <dsp:sp modelId="{AD193117-8A4C-4008-9E2C-5895D3949D39}">
      <dsp:nvSpPr>
        <dsp:cNvPr id="0" name=""/>
        <dsp:cNvSpPr/>
      </dsp:nvSpPr>
      <dsp:spPr>
        <a:xfrm>
          <a:off x="7829694" y="3663705"/>
          <a:ext cx="2442299" cy="1465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الحمية و الأدوية</a:t>
          </a:r>
          <a:endParaRPr lang="ar-EG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72613" y="3706624"/>
        <a:ext cx="2356461" cy="1379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E:\uptodate20.3\contents\._grade_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E:\uptodate20.3\contents\._grade_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uptodate20.3\contents\._grade_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sfhealth.org/conditions/arteriovenous_malformation/index.html" TargetMode="External"/><Relationship Id="rId7" Type="http://schemas.openxmlformats.org/officeDocument/2006/relationships/image" Target="../media/image18.jpg"/><Relationship Id="rId2" Type="http://schemas.openxmlformats.org/officeDocument/2006/relationships/hyperlink" Target="http://www.ucsfhealth.org/conditions/brain_tumor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hyperlink" Target="http://www.ucsfhealth.org/conditions/trigeminal_neuralgia/" TargetMode="External"/><Relationship Id="rId4" Type="http://schemas.openxmlformats.org/officeDocument/2006/relationships/hyperlink" Target="http://www.ucsfhealth.org/conditions/epilepsy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E:\uptodate20.3\contents\._grade_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2088108"/>
            <a:ext cx="5450561" cy="2689274"/>
          </a:xfrm>
        </p:spPr>
        <p:txBody>
          <a:bodyPr/>
          <a:lstStyle/>
          <a:p>
            <a:r>
              <a:rPr lang="en-US" b="1" u="sng" dirty="0"/>
              <a:t> Brain Tumors</a:t>
            </a:r>
            <a:endParaRPr lang="ar-S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695" y="5432473"/>
            <a:ext cx="8825658" cy="861420"/>
          </a:xfrm>
        </p:spPr>
        <p:txBody>
          <a:bodyPr/>
          <a:lstStyle/>
          <a:p>
            <a:r>
              <a:rPr lang="en-US" dirty="0" smtClean="0"/>
              <a:t>Dr. hasan hasan </a:t>
            </a:r>
          </a:p>
          <a:p>
            <a:r>
              <a:rPr lang="en-US" dirty="0" smtClean="0"/>
              <a:t>md.Rt oncology  </a:t>
            </a:r>
            <a:endParaRPr lang="ar-S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2013744"/>
            <a:ext cx="2437448" cy="277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553057197"/>
              </p:ext>
            </p:extLst>
          </p:nvPr>
        </p:nvGraphicFramePr>
        <p:xfrm>
          <a:off x="266262" y="1434661"/>
          <a:ext cx="11605172" cy="5129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1675293" y="370075"/>
            <a:ext cx="76612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4800" b="1" dirty="0">
                <a:blipFill>
                  <a:blip r:embed="rId7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  <a:ea typeface="+mj-ea"/>
                <a:cs typeface="+mj-cs"/>
              </a:rPr>
              <a:t>عوامل الخطورة </a:t>
            </a:r>
            <a:r>
              <a:rPr lang="en-US" sz="4800" b="1" dirty="0">
                <a:blipFill>
                  <a:blip r:embed="rId7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  <a:ea typeface="+mj-ea"/>
                <a:cs typeface="+mj-cs"/>
              </a:rPr>
              <a:t>Risk Factors</a:t>
            </a:r>
            <a:endParaRPr lang="ar-EG" sz="4800" b="1" dirty="0">
              <a:blipFill>
                <a:blip r:embed="rId7"/>
                <a:tile tx="0" ty="0" sx="100000" sy="100000" flip="none" algn="tl"/>
              </a:blipFill>
              <a:effectLst>
                <a:glow rad="228600">
                  <a:schemeClr val="bg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Constantia" panose="02030602050306030303" pitchFamily="18" charset="0"/>
              <a:ea typeface="+mj-ea"/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547130" y="138554"/>
            <a:ext cx="4414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E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9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B5A0DC-67F7-472D-A25D-46872458D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A9B5A0DC-67F7-472D-A25D-46872458D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A9B5A0DC-67F7-472D-A25D-46872458D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A9B5A0DC-67F7-472D-A25D-46872458D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DF4EDC-1B82-44C5-9DE6-2CC89DFD0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E5DF4EDC-1B82-44C5-9DE6-2CC89DFD0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E5DF4EDC-1B82-44C5-9DE6-2CC89DFD0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E5DF4EDC-1B82-44C5-9DE6-2CC89DFD0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6E3B42-4E6A-4DBC-8F45-A26120399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1E6E3B42-4E6A-4DBC-8F45-A26120399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1E6E3B42-4E6A-4DBC-8F45-A26120399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1E6E3B42-4E6A-4DBC-8F45-A26120399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07BB4B-C3AB-451F-889A-54879E4A0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F007BB4B-C3AB-451F-889A-54879E4A0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F007BB4B-C3AB-451F-889A-54879E4A0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F007BB4B-C3AB-451F-889A-54879E4A0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01C8C4-A5AC-45E6-8983-30EDA995E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9D01C8C4-A5AC-45E6-8983-30EDA995E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9D01C8C4-A5AC-45E6-8983-30EDA995E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9D01C8C4-A5AC-45E6-8983-30EDA995E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A4D4C3-EF69-48B0-A416-75F448232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DEA4D4C3-EF69-48B0-A416-75F448232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DEA4D4C3-EF69-48B0-A416-75F448232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DEA4D4C3-EF69-48B0-A416-75F448232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B3E10A-2317-4B8F-A2F1-8DCBC57D2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graphicEl>
                                              <a:dgm id="{5FB3E10A-2317-4B8F-A2F1-8DCBC57D2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5FB3E10A-2317-4B8F-A2F1-8DCBC57D2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5FB3E10A-2317-4B8F-A2F1-8DCBC57D2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7D72FD-C73C-41C8-8A5C-12C10574B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1B7D72FD-C73C-41C8-8A5C-12C10574B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1B7D72FD-C73C-41C8-8A5C-12C10574B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1B7D72FD-C73C-41C8-8A5C-12C10574B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FA2CED-31E7-4247-9B5A-89527E9D3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22FA2CED-31E7-4247-9B5A-89527E9D3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22FA2CED-31E7-4247-9B5A-89527E9D3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22FA2CED-31E7-4247-9B5A-89527E9D3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09D26B-7FF9-49F7-9124-9EB8084CD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graphicEl>
                                              <a:dgm id="{1E09D26B-7FF9-49F7-9124-9EB8084CD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1E09D26B-7FF9-49F7-9124-9EB8084CD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1E09D26B-7FF9-49F7-9124-9EB8084CD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C26A5F-8CC3-427D-9B80-29069A4A6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graphicEl>
                                              <a:dgm id="{58C26A5F-8CC3-427D-9B80-29069A4A6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58C26A5F-8CC3-427D-9B80-29069A4A6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58C26A5F-8CC3-427D-9B80-29069A4A6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AE9562-E2C9-4860-ABAD-B5481C7D1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graphicEl>
                                              <a:dgm id="{93AE9562-E2C9-4860-ABAD-B5481C7D1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graphicEl>
                                              <a:dgm id="{93AE9562-E2C9-4860-ABAD-B5481C7D1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graphicEl>
                                              <a:dgm id="{93AE9562-E2C9-4860-ABAD-B5481C7D1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DA6ED7-FB98-41ED-B8AE-105C823E5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graphicEl>
                                              <a:dgm id="{BDDA6ED7-FB98-41ED-B8AE-105C823E5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BDDA6ED7-FB98-41ED-B8AE-105C823E5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graphicEl>
                                              <a:dgm id="{BDDA6ED7-FB98-41ED-B8AE-105C823E5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05B87C-6C81-428F-A332-C61F2A71B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graphicEl>
                                              <a:dgm id="{3905B87C-6C81-428F-A332-C61F2A71B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graphicEl>
                                              <a:dgm id="{3905B87C-6C81-428F-A332-C61F2A71B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graphicEl>
                                              <a:dgm id="{3905B87C-6C81-428F-A332-C61F2A71B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5B900F-18DB-49F1-9234-E588949CC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graphicEl>
                                              <a:dgm id="{245B900F-18DB-49F1-9234-E588949CC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graphicEl>
                                              <a:dgm id="{245B900F-18DB-49F1-9234-E588949CC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graphicEl>
                                              <a:dgm id="{245B900F-18DB-49F1-9234-E588949CC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E39F29-CFA7-46AC-A4B8-5551D729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>
                                            <p:graphicEl>
                                              <a:dgm id="{A0E39F29-CFA7-46AC-A4B8-5551D7292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graphicEl>
                                              <a:dgm id="{A0E39F29-CFA7-46AC-A4B8-5551D729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graphicEl>
                                              <a:dgm id="{A0E39F29-CFA7-46AC-A4B8-5551D729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193117-8A4C-4008-9E2C-5895D3949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>
                                            <p:graphicEl>
                                              <a:dgm id="{AD193117-8A4C-4008-9E2C-5895D3949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graphicEl>
                                              <a:dgm id="{AD193117-8A4C-4008-9E2C-5895D3949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graphicEl>
                                              <a:dgm id="{AD193117-8A4C-4008-9E2C-5895D3949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5411" y="488731"/>
            <a:ext cx="8825657" cy="662152"/>
          </a:xfrm>
        </p:spPr>
        <p:txBody>
          <a:bodyPr/>
          <a:lstStyle/>
          <a:p>
            <a:pPr algn="ctr" rtl="1"/>
            <a:r>
              <a:rPr lang="ar-EG" sz="48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عوامل الخطورة </a:t>
            </a:r>
            <a:r>
              <a:rPr lang="en-US" sz="48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Risk Factors</a:t>
            </a:r>
            <a:endParaRPr lang="ar-EG" sz="4800" b="1" dirty="0"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bg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83324" y="1529256"/>
            <a:ext cx="11083159" cy="5123792"/>
          </a:xfrm>
        </p:spPr>
        <p:txBody>
          <a:bodyPr>
            <a:noAutofit/>
          </a:bodyPr>
          <a:lstStyle/>
          <a:p>
            <a:pPr algn="r" rtl="1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المتلازمات </a:t>
            </a: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الموروثة </a:t>
            </a:r>
            <a:r>
              <a:rPr lang="en-US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Hereditary Syndromes</a:t>
            </a:r>
            <a:r>
              <a:rPr lang="ar-EG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marL="342900" indent="-342900" algn="r" rtl="1">
              <a:buSzPct val="100000"/>
              <a:buFont typeface="Wingdings 3" pitchFamily="18" charset="2"/>
              <a:buChar char="t"/>
            </a:pP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التصلب </a:t>
            </a: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الحدبي </a:t>
            </a:r>
            <a:r>
              <a:rPr lang="en-US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Tuberous Sclerosis</a:t>
            </a:r>
            <a:r>
              <a:rPr lang="ar-E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marL="342900" indent="-342900" algn="r" rtl="1">
              <a:buSzPct val="100000"/>
              <a:buFont typeface="Wingdings 3" pitchFamily="18" charset="2"/>
              <a:buChar char="t"/>
            </a:pP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الورام </a:t>
            </a: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اللليفي العصبي بنمطيه </a:t>
            </a:r>
            <a:r>
              <a:rPr lang="en-US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Neurofibromatosis Types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1-2</a:t>
            </a:r>
            <a:r>
              <a:rPr lang="ar-E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marL="342900" indent="-342900" algn="r" rtl="1">
              <a:buSzPct val="100000"/>
              <a:buFont typeface="Wingdings 3" pitchFamily="18" charset="2"/>
              <a:buChar char="t"/>
            </a:pP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متلازمة </a:t>
            </a: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السرطانة الوحمية قاعدية الخلايا </a:t>
            </a:r>
            <a:r>
              <a:rPr lang="en-US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Nevoid Basal Cell Carcinoma</a:t>
            </a:r>
            <a:r>
              <a:rPr lang="ar-E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marL="342900" indent="-342900" algn="r" rtl="1">
              <a:buSzPct val="100000"/>
              <a:buFont typeface="Wingdings 3" pitchFamily="18" charset="2"/>
              <a:buChar char="t"/>
            </a:pP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المتلازمات </a:t>
            </a: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البوليبية الغدية </a:t>
            </a:r>
            <a:r>
              <a:rPr lang="en-US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Adenomatous Polyposis Syndromes</a:t>
            </a:r>
            <a:r>
              <a:rPr lang="ar-E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marL="342900" indent="-342900" algn="r" rtl="1">
              <a:buSzPct val="100000"/>
              <a:buFont typeface="Wingdings 3" pitchFamily="18" charset="2"/>
              <a:buChar char="t"/>
            </a:pP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متلازمة</a:t>
            </a:r>
            <a:r>
              <a:rPr lang="ar-SA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Li-</a:t>
            </a:r>
            <a:r>
              <a:rPr lang="en-US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</a:t>
            </a:r>
            <a:r>
              <a:rPr lang="en-US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raumeni</a:t>
            </a:r>
            <a:r>
              <a:rPr lang="ar-SA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(</a:t>
            </a: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طفرات موروثة في المورثة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TP53</a:t>
            </a: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).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r" rtl="1"/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الأشعة المؤينة </a:t>
            </a:r>
            <a:r>
              <a:rPr lang="en-US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Ionizing Radiation</a:t>
            </a:r>
            <a:r>
              <a:rPr lang="ar-EG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ar-E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342900" indent="-342900" algn="r" rtl="1">
              <a:buSzPct val="100000"/>
              <a:buFont typeface="Wingdings 3" pitchFamily="18" charset="2"/>
              <a:buChar char="t"/>
            </a:pP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العلاجية </a:t>
            </a:r>
            <a:r>
              <a:rPr lang="en-US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Therapeutic</a:t>
            </a:r>
            <a:r>
              <a:rPr lang="ar-E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342900" indent="-342900" algn="r" rtl="1">
              <a:buSzPct val="100000"/>
              <a:buFont typeface="Wingdings 3" pitchFamily="18" charset="2"/>
              <a:buChar char="t"/>
            </a:pPr>
            <a:r>
              <a:rPr lang="ar-E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</a:t>
            </a: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لتشخيصية </a:t>
            </a:r>
            <a:r>
              <a:rPr lang="en-US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Diagnostic</a:t>
            </a:r>
            <a:r>
              <a:rPr lang="ar-E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marL="342900" indent="-342900" algn="r" rtl="1">
              <a:buSzPct val="100000"/>
              <a:buFont typeface="Wingdings 3" pitchFamily="18" charset="2"/>
              <a:buChar char="t"/>
            </a:pP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المصادر </a:t>
            </a: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الأخرى.</a:t>
            </a:r>
            <a:endParaRPr lang="ar-EG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547130" y="138554"/>
            <a:ext cx="4414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ar-E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29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1150883" y="457197"/>
            <a:ext cx="9080938" cy="5975131"/>
            <a:chOff x="2872233" y="457197"/>
            <a:chExt cx="5195308" cy="5975131"/>
          </a:xfrm>
        </p:grpSpPr>
        <p:sp>
          <p:nvSpPr>
            <p:cNvPr id="3" name="شكل حر 2"/>
            <p:cNvSpPr/>
            <p:nvPr/>
          </p:nvSpPr>
          <p:spPr>
            <a:xfrm>
              <a:off x="3599100" y="3444765"/>
              <a:ext cx="744740" cy="1419093"/>
            </a:xfrm>
            <a:custGeom>
              <a:avLst/>
              <a:gdLst>
                <a:gd name="connsiteX0" fmla="*/ 0 w 744740"/>
                <a:gd name="connsiteY0" fmla="*/ 0 h 1419093"/>
                <a:gd name="connsiteX1" fmla="*/ 372370 w 744740"/>
                <a:gd name="connsiteY1" fmla="*/ 0 h 1419093"/>
                <a:gd name="connsiteX2" fmla="*/ 372370 w 744740"/>
                <a:gd name="connsiteY2" fmla="*/ 1419093 h 1419093"/>
                <a:gd name="connsiteX3" fmla="*/ 744740 w 744740"/>
                <a:gd name="connsiteY3" fmla="*/ 1419093 h 14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740" h="1419093">
                  <a:moveTo>
                    <a:pt x="0" y="0"/>
                  </a:moveTo>
                  <a:lnTo>
                    <a:pt x="372370" y="0"/>
                  </a:lnTo>
                  <a:lnTo>
                    <a:pt x="372370" y="1419093"/>
                  </a:lnTo>
                  <a:lnTo>
                    <a:pt x="744740" y="1419093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345004" tIns="669481" rIns="345004" bIns="669480" numCol="1" spcCol="1270" anchor="ctr" anchorCtr="0">
              <a:noAutofit/>
            </a:bodyPr>
            <a:lstStyle/>
            <a:p>
              <a:pPr lvl="0" algn="ctr" defTabSz="266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EG" sz="600" b="1" kern="1200" dirty="0">
                <a:ln w="571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شكل حر 3"/>
            <p:cNvSpPr/>
            <p:nvPr/>
          </p:nvSpPr>
          <p:spPr>
            <a:xfrm>
              <a:off x="3599100" y="3399045"/>
              <a:ext cx="744740" cy="91440"/>
            </a:xfrm>
            <a:custGeom>
              <a:avLst/>
              <a:gdLst>
                <a:gd name="connsiteX0" fmla="*/ 0 w 744740"/>
                <a:gd name="connsiteY0" fmla="*/ 45720 h 91440"/>
                <a:gd name="connsiteX1" fmla="*/ 744740 w 74474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740" h="91440">
                  <a:moveTo>
                    <a:pt x="0" y="45720"/>
                  </a:moveTo>
                  <a:lnTo>
                    <a:pt x="744740" y="45720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366452" tIns="27101" rIns="366451" bIns="27102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EG" sz="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شكل حر 4"/>
            <p:cNvSpPr/>
            <p:nvPr/>
          </p:nvSpPr>
          <p:spPr>
            <a:xfrm>
              <a:off x="3599100" y="2025671"/>
              <a:ext cx="744740" cy="1419093"/>
            </a:xfrm>
            <a:custGeom>
              <a:avLst/>
              <a:gdLst>
                <a:gd name="connsiteX0" fmla="*/ 0 w 744740"/>
                <a:gd name="connsiteY0" fmla="*/ 1419093 h 1419093"/>
                <a:gd name="connsiteX1" fmla="*/ 372370 w 744740"/>
                <a:gd name="connsiteY1" fmla="*/ 1419093 h 1419093"/>
                <a:gd name="connsiteX2" fmla="*/ 372370 w 744740"/>
                <a:gd name="connsiteY2" fmla="*/ 0 h 1419093"/>
                <a:gd name="connsiteX3" fmla="*/ 744740 w 744740"/>
                <a:gd name="connsiteY3" fmla="*/ 0 h 14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740" h="1419093">
                  <a:moveTo>
                    <a:pt x="0" y="1419093"/>
                  </a:moveTo>
                  <a:lnTo>
                    <a:pt x="372370" y="1419093"/>
                  </a:lnTo>
                  <a:lnTo>
                    <a:pt x="372370" y="0"/>
                  </a:lnTo>
                  <a:lnTo>
                    <a:pt x="744740" y="0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345004" tIns="669481" rIns="345004" bIns="669480" numCol="1" spcCol="1270" anchor="ctr" anchorCtr="0">
              <a:noAutofit/>
            </a:bodyPr>
            <a:lstStyle/>
            <a:p>
              <a:pPr lvl="0" algn="ctr" defTabSz="266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EG" sz="600" b="1" kern="1200" dirty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شكل حر 5"/>
            <p:cNvSpPr/>
            <p:nvPr/>
          </p:nvSpPr>
          <p:spPr>
            <a:xfrm rot="16200000">
              <a:off x="248101" y="3081329"/>
              <a:ext cx="5975131" cy="726867"/>
            </a:xfrm>
            <a:custGeom>
              <a:avLst/>
              <a:gdLst>
                <a:gd name="connsiteX0" fmla="*/ 0 w 5975131"/>
                <a:gd name="connsiteY0" fmla="*/ 0 h 1135274"/>
                <a:gd name="connsiteX1" fmla="*/ 5975131 w 5975131"/>
                <a:gd name="connsiteY1" fmla="*/ 0 h 1135274"/>
                <a:gd name="connsiteX2" fmla="*/ 5975131 w 5975131"/>
                <a:gd name="connsiteY2" fmla="*/ 1135274 h 1135274"/>
                <a:gd name="connsiteX3" fmla="*/ 0 w 5975131"/>
                <a:gd name="connsiteY3" fmla="*/ 1135274 h 1135274"/>
                <a:gd name="connsiteX4" fmla="*/ 0 w 5975131"/>
                <a:gd name="connsiteY4" fmla="*/ 0 h 113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5131" h="1135274">
                  <a:moveTo>
                    <a:pt x="0" y="0"/>
                  </a:moveTo>
                  <a:lnTo>
                    <a:pt x="5975131" y="0"/>
                  </a:lnTo>
                  <a:lnTo>
                    <a:pt x="5975131" y="1135274"/>
                  </a:lnTo>
                  <a:lnTo>
                    <a:pt x="0" y="113527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79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  <a:softEdge rad="635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003">
              <a:schemeClr val="dk1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4" tIns="41275" rIns="41275" bIns="41274" numCol="1" spcCol="1270" anchor="ctr" anchorCtr="0">
              <a:noAutofit/>
            </a:bodyPr>
            <a:lstStyle/>
            <a:p>
              <a:pPr lvl="0" algn="ctr" defTabSz="2889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6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العلاج </a:t>
              </a:r>
              <a:r>
                <a:rPr lang="en-US" sz="6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Treatment</a:t>
              </a:r>
              <a:endParaRPr lang="ar-EG" sz="6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endParaRPr>
            </a:p>
          </p:txBody>
        </p:sp>
        <p:sp>
          <p:nvSpPr>
            <p:cNvPr id="7" name="شكل حر 6"/>
            <p:cNvSpPr/>
            <p:nvPr/>
          </p:nvSpPr>
          <p:spPr>
            <a:xfrm>
              <a:off x="4343840" y="1458034"/>
              <a:ext cx="3723701" cy="1135274"/>
            </a:xfrm>
            <a:custGeom>
              <a:avLst/>
              <a:gdLst>
                <a:gd name="connsiteX0" fmla="*/ 0 w 3723701"/>
                <a:gd name="connsiteY0" fmla="*/ 0 h 1135274"/>
                <a:gd name="connsiteX1" fmla="*/ 3723701 w 3723701"/>
                <a:gd name="connsiteY1" fmla="*/ 0 h 1135274"/>
                <a:gd name="connsiteX2" fmla="*/ 3723701 w 3723701"/>
                <a:gd name="connsiteY2" fmla="*/ 1135274 h 1135274"/>
                <a:gd name="connsiteX3" fmla="*/ 0 w 3723701"/>
                <a:gd name="connsiteY3" fmla="*/ 1135274 h 1135274"/>
                <a:gd name="connsiteX4" fmla="*/ 0 w 3723701"/>
                <a:gd name="connsiteY4" fmla="*/ 0 h 113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3701" h="1135274">
                  <a:moveTo>
                    <a:pt x="0" y="0"/>
                  </a:moveTo>
                  <a:lnTo>
                    <a:pt x="3723701" y="0"/>
                  </a:lnTo>
                  <a:lnTo>
                    <a:pt x="3723701" y="1135274"/>
                  </a:lnTo>
                  <a:lnTo>
                    <a:pt x="0" y="113527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hueOff val="0"/>
                    <a:satOff val="0"/>
                    <a:lumOff val="0"/>
                    <a:shade val="30000"/>
                    <a:satMod val="115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/>
            <a:effectLst>
              <a:softEdge rad="635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1733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الجراحة 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Surgery</a:t>
              </a:r>
              <a:endParaRPr lang="ar-EG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endParaRPr>
            </a:p>
          </p:txBody>
        </p:sp>
        <p:sp>
          <p:nvSpPr>
            <p:cNvPr id="9" name="شكل حر 8"/>
            <p:cNvSpPr/>
            <p:nvPr/>
          </p:nvSpPr>
          <p:spPr>
            <a:xfrm>
              <a:off x="4343840" y="2877128"/>
              <a:ext cx="3723701" cy="1135274"/>
            </a:xfrm>
            <a:custGeom>
              <a:avLst/>
              <a:gdLst>
                <a:gd name="connsiteX0" fmla="*/ 0 w 3723701"/>
                <a:gd name="connsiteY0" fmla="*/ 0 h 1135274"/>
                <a:gd name="connsiteX1" fmla="*/ 3723701 w 3723701"/>
                <a:gd name="connsiteY1" fmla="*/ 0 h 1135274"/>
                <a:gd name="connsiteX2" fmla="*/ 3723701 w 3723701"/>
                <a:gd name="connsiteY2" fmla="*/ 1135274 h 1135274"/>
                <a:gd name="connsiteX3" fmla="*/ 0 w 3723701"/>
                <a:gd name="connsiteY3" fmla="*/ 1135274 h 1135274"/>
                <a:gd name="connsiteX4" fmla="*/ 0 w 3723701"/>
                <a:gd name="connsiteY4" fmla="*/ 0 h 113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3701" h="1135274">
                  <a:moveTo>
                    <a:pt x="0" y="0"/>
                  </a:moveTo>
                  <a:lnTo>
                    <a:pt x="3723701" y="0"/>
                  </a:lnTo>
                  <a:lnTo>
                    <a:pt x="3723701" y="1135274"/>
                  </a:lnTo>
                  <a:lnTo>
                    <a:pt x="0" y="113527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hueOff val="0"/>
                    <a:satOff val="0"/>
                    <a:lumOff val="0"/>
                    <a:shade val="30000"/>
                    <a:satMod val="115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softEdge rad="635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1733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العلاج الشعاعي 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Radiotherapy</a:t>
              </a:r>
              <a:endParaRPr lang="ar-EG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endParaRPr>
            </a:p>
          </p:txBody>
        </p:sp>
        <p:sp>
          <p:nvSpPr>
            <p:cNvPr id="10" name="شكل حر 9"/>
            <p:cNvSpPr/>
            <p:nvPr/>
          </p:nvSpPr>
          <p:spPr>
            <a:xfrm>
              <a:off x="4343840" y="4296221"/>
              <a:ext cx="3723701" cy="1135274"/>
            </a:xfrm>
            <a:custGeom>
              <a:avLst/>
              <a:gdLst>
                <a:gd name="connsiteX0" fmla="*/ 0 w 3723701"/>
                <a:gd name="connsiteY0" fmla="*/ 0 h 1135274"/>
                <a:gd name="connsiteX1" fmla="*/ 3723701 w 3723701"/>
                <a:gd name="connsiteY1" fmla="*/ 0 h 1135274"/>
                <a:gd name="connsiteX2" fmla="*/ 3723701 w 3723701"/>
                <a:gd name="connsiteY2" fmla="*/ 1135274 h 1135274"/>
                <a:gd name="connsiteX3" fmla="*/ 0 w 3723701"/>
                <a:gd name="connsiteY3" fmla="*/ 1135274 h 1135274"/>
                <a:gd name="connsiteX4" fmla="*/ 0 w 3723701"/>
                <a:gd name="connsiteY4" fmla="*/ 0 h 113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3701" h="1135274">
                  <a:moveTo>
                    <a:pt x="0" y="0"/>
                  </a:moveTo>
                  <a:lnTo>
                    <a:pt x="3723701" y="0"/>
                  </a:lnTo>
                  <a:lnTo>
                    <a:pt x="3723701" y="1135274"/>
                  </a:lnTo>
                  <a:lnTo>
                    <a:pt x="0" y="113527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hueOff val="0"/>
                    <a:satOff val="0"/>
                    <a:lumOff val="0"/>
                    <a:shade val="30000"/>
                    <a:satMod val="115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effectLst>
              <a:softEdge rad="635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1733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العلاج الكيماوي 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Chemotherapy</a:t>
              </a:r>
              <a:endParaRPr lang="ar-EG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9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245" y="332403"/>
            <a:ext cx="9404723" cy="808523"/>
          </a:xfrm>
        </p:spPr>
        <p:txBody>
          <a:bodyPr/>
          <a:lstStyle/>
          <a:p>
            <a:pPr algn="ctr" rtl="1"/>
            <a:r>
              <a:rPr lang="ar-EG" sz="54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الجراحة </a:t>
            </a:r>
            <a:r>
              <a:rPr lang="en-US" sz="54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5490" y="1871914"/>
            <a:ext cx="5439103" cy="3972910"/>
          </a:xfrm>
        </p:spPr>
        <p:txBody>
          <a:bodyPr>
            <a:normAutofit/>
          </a:bodyPr>
          <a:lstStyle/>
          <a:p>
            <a:pPr algn="r" rtl="1">
              <a:buSzPct val="100000"/>
              <a:buFont typeface="Wingdings 3" pitchFamily="18" charset="2"/>
              <a:buChar char="t"/>
            </a:pP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 </a:t>
            </a:r>
            <a:r>
              <a:rPr lang="ar-SA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الخزعة </a:t>
            </a:r>
            <a:r>
              <a:rPr lang="ar-SA" sz="2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وحدها يمكن أن </a:t>
            </a:r>
            <a:r>
              <a:rPr lang="ar-SA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تستخدم</a:t>
            </a:r>
            <a:r>
              <a:rPr lang="ar-EG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:</a:t>
            </a:r>
          </a:p>
          <a:p>
            <a:pPr lvl="1" algn="r" rtl="1">
              <a:buSzPct val="100000"/>
              <a:buFont typeface="Wingdings" pitchFamily="2" charset="2"/>
              <a:buChar char="q"/>
            </a:pP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الآفة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ليست قابلة للاستئصال الجراحي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Lesion is not Amenable to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Resection</a:t>
            </a: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.</a:t>
            </a:r>
          </a:p>
          <a:p>
            <a:pPr lvl="1" algn="r" rtl="1">
              <a:buSzPct val="100000"/>
              <a:buFont typeface="Wingdings" pitchFamily="2" charset="2"/>
              <a:buChar char="q"/>
            </a:pP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لا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يمكن إزالة كمية هامة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Meaningful Amount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 من النسيج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الورمي</a:t>
            </a: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.</a:t>
            </a:r>
          </a:p>
          <a:p>
            <a:pPr lvl="1" algn="r" rtl="1">
              <a:buSzPct val="100000"/>
              <a:buFont typeface="Wingdings" pitchFamily="2" charset="2"/>
              <a:buChar char="q"/>
            </a:pP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الحالة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السريرية العامة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Overall Clinical Condition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 للمريض لا تسمح بالجراحة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.</a:t>
            </a:r>
          </a:p>
        </p:txBody>
      </p:sp>
      <p:pic>
        <p:nvPicPr>
          <p:cNvPr id="4" name="Picture 2" descr="C:\Users\HP\Desktop\brainsurgery-733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87" y="1450429"/>
            <a:ext cx="4942967" cy="481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/>
          <p:cNvSpPr txBox="1"/>
          <p:nvPr/>
        </p:nvSpPr>
        <p:spPr>
          <a:xfrm>
            <a:off x="10547130" y="138554"/>
            <a:ext cx="4414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E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93" y="212088"/>
            <a:ext cx="9404723" cy="808523"/>
          </a:xfrm>
        </p:spPr>
        <p:txBody>
          <a:bodyPr/>
          <a:lstStyle/>
          <a:p>
            <a:pPr algn="ctr" rtl="1"/>
            <a:r>
              <a:rPr lang="ar-EG" sz="54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الجراحة </a:t>
            </a:r>
            <a:r>
              <a:rPr lang="en-US" sz="54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959" y="1832500"/>
            <a:ext cx="5549462" cy="4051738"/>
          </a:xfrm>
        </p:spPr>
        <p:txBody>
          <a:bodyPr>
            <a:normAutofit fontScale="92500" lnSpcReduction="10000"/>
          </a:bodyPr>
          <a:lstStyle/>
          <a:p>
            <a:pPr algn="r" rtl="1">
              <a:buSzPct val="100000"/>
              <a:buFont typeface="Wingdings 3" pitchFamily="18" charset="2"/>
              <a:buChar char="t"/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للمرضى المشخصين حديثاً بورم دبقي خبيث (بما في ذلك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GBM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 و الورم النجمي الكشمي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Anaplastic Astrocytoma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), ينصح بالاستئصال الجراحي الأقصى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Maximal Surgical Resection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 مترافقاً مع المحافظة على الوظيفة العصبية أكثر من الخزعة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(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  <a:hlinkClick r:id="rId3"/>
              </a:rPr>
              <a:t>Grade 1B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)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.</a:t>
            </a:r>
            <a:endParaRPr lang="ar-E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endParaRPr>
          </a:p>
          <a:p>
            <a:pPr marL="0" indent="0" algn="r" rtl="1">
              <a:buSzPct val="100000"/>
              <a:buNone/>
            </a:pPr>
            <a:endParaRPr lang="ar-E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/>
              <a:cs typeface="Arial"/>
            </a:endParaRPr>
          </a:p>
          <a:p>
            <a:pPr algn="r" rtl="1">
              <a:buSzPct val="100000"/>
              <a:buFont typeface="Wingdings 3" pitchFamily="18" charset="2"/>
              <a:buChar char="t"/>
            </a:pP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على الرغم من أن الاستئصال التام مفضل طالما كان ممكناً, الاستئصال تحت التام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Subtotal Resection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 أو حتى الخزعة التجسيمية الموجهة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Stereotactic Biopsy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/>
                <a:cs typeface="Arial"/>
              </a:rPr>
              <a:t> يمكن أن تكون مطلوبة بناء على موضع و امتداد الورم.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HP\Desktop\brainsurgery-73361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1087" y="1450429"/>
            <a:ext cx="4942967" cy="481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/>
          <p:cNvSpPr txBox="1"/>
          <p:nvPr/>
        </p:nvSpPr>
        <p:spPr>
          <a:xfrm>
            <a:off x="10547130" y="138554"/>
            <a:ext cx="4414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ar-E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850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44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العلاج الشعاعي </a:t>
            </a:r>
            <a:r>
              <a:rPr lang="en-US" sz="44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Radiotherapy (RT)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Y" dirty="0"/>
              <a:t>استخدام أشعة مؤينة لقتل الخلايا الورمية و الحد من انتشارها مع أقل خطر ممكن للاعضاء المجاورة و الانسجة السليمة </a:t>
            </a:r>
            <a:r>
              <a:rPr lang="ar-SY" dirty="0" smtClean="0"/>
              <a:t>المحيطة</a:t>
            </a:r>
          </a:p>
          <a:p>
            <a:pPr algn="r"/>
            <a:r>
              <a:rPr lang="ar-SY" sz="2800" dirty="0"/>
              <a:t>أنواع المعالجة الشعاعية </a:t>
            </a:r>
            <a:endParaRPr lang="en-US" sz="2800" dirty="0" smtClean="0"/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r>
              <a:rPr lang="ar-SY" sz="2700" dirty="0"/>
              <a:t>أجهزة المعالجة الشعاعية الخارجية</a:t>
            </a:r>
          </a:p>
          <a:p>
            <a:pPr marL="640080" lvl="1" indent="-274320" algn="r" defTabSz="914400" rtl="1">
              <a:spcAft>
                <a:spcPts val="0"/>
              </a:spcAft>
              <a:buFont typeface="Wingdings 2"/>
              <a:buChar char=""/>
              <a:defRPr/>
            </a:pPr>
            <a:r>
              <a:rPr lang="ar-SY" sz="2100" dirty="0"/>
              <a:t>الكوبالت </a:t>
            </a:r>
            <a:r>
              <a:rPr lang="en-US" sz="2100" dirty="0"/>
              <a:t>CO-60</a:t>
            </a:r>
            <a:r>
              <a:rPr lang="ar-SY" sz="2100" dirty="0"/>
              <a:t> (أشعة غاما)</a:t>
            </a:r>
          </a:p>
          <a:p>
            <a:pPr marL="640080" lvl="1" indent="-274320" algn="r" defTabSz="914400" rtl="1">
              <a:spcAft>
                <a:spcPts val="0"/>
              </a:spcAft>
              <a:buFont typeface="Wingdings 2"/>
              <a:buChar char=""/>
              <a:defRPr/>
            </a:pPr>
            <a:r>
              <a:rPr lang="ar-SY" sz="2100" dirty="0"/>
              <a:t>المسرعات الخطية (الكترونات - فوتونات </a:t>
            </a:r>
            <a:r>
              <a:rPr lang="en-US" sz="2100" dirty="0"/>
              <a:t>(</a:t>
            </a:r>
            <a:r>
              <a:rPr lang="fr-FR" sz="2100" dirty="0"/>
              <a:t>x</a:t>
            </a:r>
            <a:endParaRPr lang="ar-SY" sz="2100" dirty="0"/>
          </a:p>
          <a:p>
            <a:pPr marL="640080" lvl="1" indent="-274320" algn="r" defTabSz="914400" rtl="1">
              <a:spcAft>
                <a:spcPts val="0"/>
              </a:spcAft>
              <a:buFont typeface="Wingdings 2"/>
              <a:buChar char=""/>
              <a:defRPr/>
            </a:pPr>
            <a:r>
              <a:rPr lang="ar-SY" sz="2000" dirty="0"/>
              <a:t>السيلكترون </a:t>
            </a:r>
            <a:r>
              <a:rPr lang="fr-FR" sz="2000" dirty="0"/>
              <a:t>(cyclotrons)</a:t>
            </a:r>
            <a:r>
              <a:rPr lang="ar-SY" sz="2000" dirty="0"/>
              <a:t> و السنكروتون </a:t>
            </a:r>
            <a:endParaRPr lang="ar-SY" sz="2000" dirty="0" smtClean="0"/>
          </a:p>
          <a:p>
            <a:pPr marL="640080" lvl="1" indent="-274320" algn="r" defTabSz="914400" rtl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000" dirty="0" smtClean="0"/>
              <a:t>(</a:t>
            </a:r>
            <a:r>
              <a:rPr lang="fr-FR" sz="2000" dirty="0"/>
              <a:t>synchrotrons)</a:t>
            </a:r>
            <a:r>
              <a:rPr lang="ar-SY" sz="2000" dirty="0"/>
              <a:t> لتوليد النترونات-البروتونات </a:t>
            </a:r>
            <a:endParaRPr lang="ar-SY" sz="2000" dirty="0" smtClean="0"/>
          </a:p>
          <a:p>
            <a:pPr marL="640080" lvl="1" indent="-274320" algn="r" defTabSz="914400" rtl="1">
              <a:spcAft>
                <a:spcPts val="0"/>
              </a:spcAft>
              <a:buFont typeface="Wingdings 2"/>
              <a:buChar char=""/>
              <a:defRPr/>
            </a:pPr>
            <a:r>
              <a:rPr lang="ar-SY" sz="2000" dirty="0" smtClean="0"/>
              <a:t>الايونات </a:t>
            </a:r>
            <a:r>
              <a:rPr lang="ar-SY" sz="2000" dirty="0"/>
              <a:t>الثقيلة</a:t>
            </a:r>
          </a:p>
          <a:p>
            <a:pPr algn="r"/>
            <a:endParaRPr lang="ar-SY" sz="2800" dirty="0"/>
          </a:p>
        </p:txBody>
      </p:sp>
      <p:sp>
        <p:nvSpPr>
          <p:cNvPr id="5" name="Oval 6"/>
          <p:cNvSpPr/>
          <p:nvPr/>
        </p:nvSpPr>
        <p:spPr>
          <a:xfrm>
            <a:off x="1419081" y="3247452"/>
            <a:ext cx="1295400" cy="1905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Oval 5"/>
          <p:cNvSpPr/>
          <p:nvPr/>
        </p:nvSpPr>
        <p:spPr>
          <a:xfrm>
            <a:off x="1592475" y="347605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7" name="Oval 8"/>
          <p:cNvSpPr/>
          <p:nvPr/>
        </p:nvSpPr>
        <p:spPr>
          <a:xfrm>
            <a:off x="1897275" y="4467902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cxnSp>
        <p:nvCxnSpPr>
          <p:cNvPr id="8" name="Straight Arrow Connector 10"/>
          <p:cNvCxnSpPr/>
          <p:nvPr/>
        </p:nvCxnSpPr>
        <p:spPr>
          <a:xfrm rot="10800000" flipV="1">
            <a:off x="2125875" y="3323652"/>
            <a:ext cx="914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3061740" y="3083257"/>
            <a:ext cx="167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الحجم الورمي</a:t>
            </a:r>
            <a:endParaRPr lang="ar-SY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2430675" y="4466652"/>
            <a:ext cx="1066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25190" y="4639737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أنسجة سليمة</a:t>
            </a:r>
            <a:endParaRPr lang="ar-SY" dirty="0"/>
          </a:p>
        </p:txBody>
      </p:sp>
      <p:cxnSp>
        <p:nvCxnSpPr>
          <p:cNvPr id="12" name="Straight Arrow Connector 16"/>
          <p:cNvCxnSpPr/>
          <p:nvPr/>
        </p:nvCxnSpPr>
        <p:spPr>
          <a:xfrm rot="10800000">
            <a:off x="2125875" y="4847652"/>
            <a:ext cx="990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7"/>
          <p:cNvSpPr txBox="1"/>
          <p:nvPr/>
        </p:nvSpPr>
        <p:spPr>
          <a:xfrm>
            <a:off x="2735475" y="5457252"/>
            <a:ext cx="160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/>
              <a:t>عضو سليم مجاور</a:t>
            </a:r>
            <a:endParaRPr lang="ar-SY" dirty="0"/>
          </a:p>
        </p:txBody>
      </p:sp>
      <p:grpSp>
        <p:nvGrpSpPr>
          <p:cNvPr id="14" name="Group 33"/>
          <p:cNvGrpSpPr/>
          <p:nvPr/>
        </p:nvGrpSpPr>
        <p:grpSpPr>
          <a:xfrm>
            <a:off x="1059075" y="3095052"/>
            <a:ext cx="990600" cy="838200"/>
            <a:chOff x="2743200" y="3124200"/>
            <a:chExt cx="990600" cy="838200"/>
          </a:xfrm>
        </p:grpSpPr>
        <p:cxnSp>
          <p:nvCxnSpPr>
            <p:cNvPr id="15" name="Curved Connector 23"/>
            <p:cNvCxnSpPr/>
            <p:nvPr/>
          </p:nvCxnSpPr>
          <p:spPr>
            <a:xfrm>
              <a:off x="2971800" y="3124200"/>
              <a:ext cx="762000" cy="609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30"/>
            <p:cNvCxnSpPr/>
            <p:nvPr/>
          </p:nvCxnSpPr>
          <p:spPr>
            <a:xfrm>
              <a:off x="2895600" y="3276600"/>
              <a:ext cx="762000" cy="609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31"/>
            <p:cNvCxnSpPr/>
            <p:nvPr/>
          </p:nvCxnSpPr>
          <p:spPr>
            <a:xfrm>
              <a:off x="2743200" y="3352800"/>
              <a:ext cx="762000" cy="609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32"/>
          <p:cNvSpPr txBox="1"/>
          <p:nvPr/>
        </p:nvSpPr>
        <p:spPr>
          <a:xfrm>
            <a:off x="0" y="3007057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dirty="0" smtClean="0"/>
              <a:t>أشعة مؤينة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64642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40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العلاج الشعاعي </a:t>
            </a:r>
            <a:r>
              <a:rPr lang="en-US" sz="40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Radiotherapy (RT)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Y" sz="2800" u="sng" dirty="0"/>
              <a:t>الكوبالت (أشعة غاما</a:t>
            </a:r>
            <a:r>
              <a:rPr lang="ar-SY" sz="2800" u="sng" dirty="0" smtClean="0"/>
              <a:t>)</a:t>
            </a:r>
          </a:p>
          <a:p>
            <a:pPr algn="just" rtl="1"/>
            <a:r>
              <a:rPr lang="ar-SY" dirty="0"/>
              <a:t>-طاقة </a:t>
            </a:r>
            <a:r>
              <a:rPr lang="en-US" dirty="0"/>
              <a:t>1.17,1.33 MV</a:t>
            </a:r>
            <a:endParaRPr lang="ar-SY" dirty="0"/>
          </a:p>
          <a:p>
            <a:pPr algn="just" rtl="1"/>
            <a:r>
              <a:rPr lang="ar-SY" dirty="0"/>
              <a:t>-تبديل النظير المشع كل 5 سنوات</a:t>
            </a:r>
          </a:p>
          <a:p>
            <a:pPr algn="just" rtl="1"/>
            <a:r>
              <a:rPr lang="ar-SY" dirty="0"/>
              <a:t>-مشكلة وقاية اشعاعية عند تبديل المنبع أو عند وقوع أي حادث يمنع عودة النظير المشع الى مكان التخزين</a:t>
            </a:r>
          </a:p>
          <a:p>
            <a:pPr algn="just" rtl="1">
              <a:buFontTx/>
              <a:buChar char="-"/>
            </a:pPr>
            <a:r>
              <a:rPr lang="ar-SY" dirty="0"/>
              <a:t>حقل التشعيع مربع أو مستطيل</a:t>
            </a:r>
          </a:p>
          <a:p>
            <a:pPr algn="just" rtl="1"/>
            <a:r>
              <a:rPr lang="ar-SY" dirty="0"/>
              <a:t>-منطقة شبه الظل كبيرة عند حواف ساحة التشعيع (نقصان في جرعة المعالجة)</a:t>
            </a:r>
          </a:p>
          <a:p>
            <a:pPr algn="just" rtl="1"/>
            <a:r>
              <a:rPr lang="ar-SY" dirty="0"/>
              <a:t>                     هوامش كبيرة حول الحجم الورمي</a:t>
            </a:r>
          </a:p>
          <a:p>
            <a:pPr algn="just" rtl="1"/>
            <a:r>
              <a:rPr lang="ar-SY" dirty="0"/>
              <a:t>-معالجة أورام الرأس و العنق و الثدي و الاورام التي لايتجاوز عمقها </a:t>
            </a:r>
            <a:r>
              <a:rPr lang="en-US" dirty="0"/>
              <a:t>5 cm </a:t>
            </a:r>
            <a:r>
              <a:rPr lang="ar-SY" dirty="0"/>
              <a:t> تحت سطح الجلد</a:t>
            </a:r>
          </a:p>
          <a:p>
            <a:pPr algn="just">
              <a:buFontTx/>
              <a:buChar char="-"/>
            </a:pPr>
            <a:endParaRPr lang="ar-SY" dirty="0"/>
          </a:p>
          <a:p>
            <a:pPr algn="r"/>
            <a:endParaRPr lang="ar-SY" u="sng" dirty="0"/>
          </a:p>
        </p:txBody>
      </p:sp>
    </p:spTree>
    <p:extLst>
      <p:ext uri="{BB962C8B-B14F-4D97-AF65-F5344CB8AC3E}">
        <p14:creationId xmlns:p14="http://schemas.microsoft.com/office/powerpoint/2010/main" val="3291750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44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العلاج الشعاعي </a:t>
            </a:r>
            <a:r>
              <a:rPr lang="en-US" sz="44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Radiotherapy (RT)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ar-SY" sz="2800" b="1" u="sng" dirty="0" smtClean="0"/>
              <a:t>المسرع الخطي :</a:t>
            </a:r>
          </a:p>
          <a:p>
            <a:pPr algn="just" rtl="1">
              <a:lnSpc>
                <a:spcPct val="150000"/>
              </a:lnSpc>
            </a:pPr>
            <a:r>
              <a:rPr lang="ar-SY" sz="2800" dirty="0" smtClean="0"/>
              <a:t>الكترونات </a:t>
            </a:r>
            <a:r>
              <a:rPr lang="en-US" sz="2800" dirty="0"/>
              <a:t>6-20 MeV</a:t>
            </a:r>
            <a:endParaRPr lang="ar-SY" sz="2800" dirty="0"/>
          </a:p>
          <a:p>
            <a:pPr algn="just" rtl="1"/>
            <a:r>
              <a:rPr lang="ar-SY" sz="2800" dirty="0" smtClean="0"/>
              <a:t>فوتونات</a:t>
            </a:r>
            <a:r>
              <a:rPr lang="en-US" sz="2800" dirty="0"/>
              <a:t>X </a:t>
            </a:r>
            <a:r>
              <a:rPr lang="ar-SY" sz="2800" dirty="0"/>
              <a:t>  </a:t>
            </a:r>
            <a:r>
              <a:rPr lang="en-US" sz="2800" dirty="0"/>
              <a:t>6MV-23MV</a:t>
            </a:r>
            <a:endParaRPr lang="ar-SY" sz="2800" dirty="0"/>
          </a:p>
          <a:p>
            <a:pPr algn="just" rtl="1"/>
            <a:r>
              <a:rPr lang="ar-SY" sz="2800" dirty="0" smtClean="0"/>
              <a:t>وقاية </a:t>
            </a:r>
            <a:r>
              <a:rPr lang="ar-SY" sz="2800" dirty="0"/>
              <a:t>اشعاعية عالية</a:t>
            </a:r>
          </a:p>
          <a:p>
            <a:pPr algn="r" rtl="1"/>
            <a:r>
              <a:rPr lang="ar-SY" sz="2800" dirty="0" smtClean="0"/>
              <a:t>حقل </a:t>
            </a:r>
            <a:r>
              <a:rPr lang="ar-SY" sz="2800" dirty="0"/>
              <a:t>تشعيع متوافق مع شكل منطقة العلاج بفضل الموجه</a:t>
            </a:r>
            <a:r>
              <a:rPr lang="en-US" sz="2800" dirty="0"/>
              <a:t> </a:t>
            </a:r>
            <a:r>
              <a:rPr lang="ar-SY" sz="2800" dirty="0"/>
              <a:t>متعدد الشفرات</a:t>
            </a:r>
            <a:endParaRPr lang="en-US" sz="2800" dirty="0"/>
          </a:p>
          <a:p>
            <a:pPr algn="r" rtl="1"/>
            <a:r>
              <a:rPr lang="ar-SY" sz="2800" dirty="0" smtClean="0"/>
              <a:t>منطقة </a:t>
            </a:r>
            <a:r>
              <a:rPr lang="ar-SY" sz="2800" dirty="0"/>
              <a:t>شبه ظل صغيرة عند حواف ساحة التشعيع</a:t>
            </a:r>
          </a:p>
          <a:p>
            <a:pPr algn="just" rtl="1"/>
            <a:r>
              <a:rPr lang="ar-SY" sz="2800" dirty="0" smtClean="0"/>
              <a:t>التقليل </a:t>
            </a:r>
            <a:r>
              <a:rPr lang="ar-SY" sz="2800" dirty="0"/>
              <a:t>من الهامش حول الحجم الورمي           </a:t>
            </a:r>
            <a:endParaRPr lang="ar-SY" sz="2800" dirty="0" smtClean="0"/>
          </a:p>
          <a:p>
            <a:pPr algn="just" rtl="1"/>
            <a:r>
              <a:rPr lang="ar-SY" sz="2800" dirty="0" smtClean="0"/>
              <a:t>التقليل </a:t>
            </a:r>
            <a:r>
              <a:rPr lang="ar-SY" sz="2800" dirty="0"/>
              <a:t>من تشعيع الانسجة السليمة </a:t>
            </a:r>
          </a:p>
          <a:p>
            <a:pPr algn="just" rtl="1"/>
            <a:r>
              <a:rPr lang="ar-SY" sz="2800" dirty="0" smtClean="0"/>
              <a:t>معالجة </a:t>
            </a:r>
            <a:r>
              <a:rPr lang="ar-SY" sz="2800" dirty="0"/>
              <a:t>جميع أنواع الاورام</a:t>
            </a:r>
          </a:p>
          <a:p>
            <a:pPr marL="0" indent="0" algn="r">
              <a:buNone/>
            </a:pPr>
            <a:endParaRPr lang="ar-SY" sz="2800" b="1" u="sng" dirty="0"/>
          </a:p>
        </p:txBody>
      </p:sp>
      <p:pic>
        <p:nvPicPr>
          <p:cNvPr id="4" name="Picture 3" descr="DSC009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48" y="1624083"/>
            <a:ext cx="4548116" cy="21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9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Linear Accelerator</a:t>
            </a:r>
            <a:br>
              <a:rPr lang="en-US" b="1" dirty="0"/>
            </a:br>
            <a:r>
              <a:rPr lang="ar-SY" b="1" dirty="0" smtClean="0"/>
              <a:t>المسرع الخطي</a:t>
            </a:r>
            <a:endParaRPr lang="ar-S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48" y="1373029"/>
            <a:ext cx="4273391" cy="42733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834640"/>
            <a:ext cx="4217670" cy="28117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42901" y="1373029"/>
            <a:ext cx="1926847" cy="4273391"/>
            <a:chOff x="228600" y="1515070"/>
            <a:chExt cx="2688555" cy="303847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1515070"/>
              <a:ext cx="2524125" cy="303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54955" y="2286000"/>
              <a:ext cx="2362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 smtClean="0"/>
                <a:t>Planning Target Volume</a:t>
              </a:r>
              <a:endParaRPr lang="ar-SY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00" y="3505200"/>
              <a:ext cx="2362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 smtClean="0"/>
                <a:t>Grosse Target Volume</a:t>
              </a:r>
              <a:endParaRPr lang="ar-SY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96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RT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dirty="0"/>
          </a:p>
        </p:txBody>
      </p:sp>
      <p:grpSp>
        <p:nvGrpSpPr>
          <p:cNvPr id="4" name="Group 3"/>
          <p:cNvGrpSpPr/>
          <p:nvPr/>
        </p:nvGrpSpPr>
        <p:grpSpPr>
          <a:xfrm>
            <a:off x="646111" y="452718"/>
            <a:ext cx="5334000" cy="4000500"/>
            <a:chOff x="685800" y="381000"/>
            <a:chExt cx="5334000" cy="4000500"/>
          </a:xfrm>
        </p:grpSpPr>
        <p:pic>
          <p:nvPicPr>
            <p:cNvPr id="5" name="Picture 4" descr="DSC0509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381000"/>
              <a:ext cx="5334000" cy="40005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rot="5400000">
              <a:off x="2133600" y="2528808"/>
              <a:ext cx="914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6200000" flipH="1">
              <a:off x="1714500" y="2705100"/>
              <a:ext cx="14478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00200" y="1619568"/>
              <a:ext cx="15240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Y" dirty="0" smtClean="0"/>
                <a:t>علامات المحاكي</a:t>
              </a:r>
              <a:endParaRPr lang="ar-SY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57415" y="1853248"/>
            <a:ext cx="5675195" cy="4249070"/>
            <a:chOff x="2895600" y="259637"/>
            <a:chExt cx="5867400" cy="4724400"/>
          </a:xfrm>
        </p:grpSpPr>
        <p:pic>
          <p:nvPicPr>
            <p:cNvPr id="10" name="Picture 9" descr="DSC05098.JPG"/>
            <p:cNvPicPr>
              <a:picLocks noChangeAspect="1"/>
            </p:cNvPicPr>
            <p:nvPr/>
          </p:nvPicPr>
          <p:blipFill>
            <a:blip r:embed="rId3"/>
            <a:srcRect r="10833"/>
            <a:stretch>
              <a:fillRect/>
            </a:stretch>
          </p:blipFill>
          <p:spPr>
            <a:xfrm>
              <a:off x="2895600" y="259637"/>
              <a:ext cx="5616787" cy="472440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rot="5400000">
              <a:off x="5562600" y="1631237"/>
              <a:ext cx="990600" cy="9906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19800" y="1326437"/>
              <a:ext cx="1676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Y" dirty="0" smtClean="0">
                  <a:solidFill>
                    <a:schemeClr val="bg1"/>
                  </a:solidFill>
                </a:rPr>
                <a:t>ليزر صالة المعالجة</a:t>
              </a:r>
              <a:endParaRPr lang="ar-SY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304800"/>
              <a:ext cx="25146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CLINAC 2100 C\D (Varian)</a:t>
              </a:r>
              <a:endParaRPr lang="ar-SY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029200" y="838200"/>
              <a:ext cx="609600" cy="4572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343400" y="1355360"/>
              <a:ext cx="1600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dirty="0" smtClean="0">
                  <a:solidFill>
                    <a:schemeClr val="bg1"/>
                  </a:solidFill>
                </a:rPr>
                <a:t>رأس التشعيع</a:t>
              </a:r>
              <a:endParaRPr lang="ar-SY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95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90" y="349687"/>
            <a:ext cx="9404723" cy="78365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EG" sz="4800" b="1" cap="all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المحتويات </a:t>
            </a:r>
            <a:r>
              <a:rPr lang="en-US" sz="4800" b="1" cap="all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Contents</a:t>
            </a:r>
            <a:endParaRPr lang="en-US" sz="4800" b="1" cap="all" dirty="0">
              <a:ln w="0"/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1983" y="1493906"/>
            <a:ext cx="4396339" cy="1674297"/>
          </a:xfrm>
        </p:spPr>
        <p:txBody>
          <a:bodyPr>
            <a:normAutofit/>
          </a:bodyPr>
          <a:lstStyle/>
          <a:p>
            <a:pPr algn="r" rtl="1">
              <a:buSzPct val="100000"/>
              <a:buFont typeface="Wingdings 3" pitchFamily="18" charset="2"/>
              <a:buChar char=""/>
            </a:pPr>
            <a:r>
              <a:rPr lang="ar-SY" sz="3600" b="1" cap="all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أورام الدماغ :</a:t>
            </a:r>
            <a:endParaRPr lang="en-US" sz="3600" b="1" cap="all" dirty="0">
              <a:ln w="0"/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5068" y="1514460"/>
            <a:ext cx="5627400" cy="5143917"/>
          </a:xfrm>
        </p:spPr>
        <p:txBody>
          <a:bodyPr>
            <a:normAutofit/>
          </a:bodyPr>
          <a:lstStyle/>
          <a:p>
            <a:pPr algn="r" rtl="1">
              <a:buSzPct val="100000"/>
              <a:buFont typeface="Wingdings 3" pitchFamily="18" charset="2"/>
              <a:buChar char=""/>
            </a:pP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الوبائيات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Epidemiology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buSzPct val="100000"/>
              <a:buFont typeface="Wingdings 3" pitchFamily="18" charset="2"/>
              <a:buChar char=""/>
            </a:pP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التصنيف النسيجي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Histologic Classification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buSzPct val="100000"/>
              <a:buFont typeface="Wingdings 3" pitchFamily="18" charset="2"/>
              <a:buChar char=""/>
            </a:pP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عوامل الخطورة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Factors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buSzPct val="100000"/>
              <a:buFont typeface="Wingdings 3" pitchFamily="18" charset="2"/>
              <a:buChar char=""/>
            </a:pP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العلاج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buSzPct val="100000"/>
              <a:buNone/>
            </a:pPr>
            <a:endParaRPr lang="ar-E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8523"/>
          </a:xfrm>
        </p:spPr>
        <p:txBody>
          <a:bodyPr/>
          <a:lstStyle/>
          <a:p>
            <a:pPr algn="ctr" rtl="1"/>
            <a:r>
              <a:rPr lang="ar-EG" sz="48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العلاج الشعاعي </a:t>
            </a:r>
            <a:r>
              <a:rPr lang="en-US" sz="48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Radiotherapy (RT)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0179" y="1973179"/>
            <a:ext cx="5833241" cy="3505337"/>
          </a:xfrm>
        </p:spPr>
        <p:txBody>
          <a:bodyPr>
            <a:noAutofit/>
          </a:bodyPr>
          <a:lstStyle/>
          <a:p>
            <a:pPr lvl="0" algn="r" rtl="1">
              <a:buSzPct val="100000"/>
              <a:buFont typeface="Wingdings 3" pitchFamily="18" charset="2"/>
              <a:buChar char="t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IFRT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(بجرعة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60 Gy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 قد حل محل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WBRT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بسبب قدرته على تخفيف الآثار الجانبية على النسج الدماغية الطبيعية و كون معظم الأورام تنكس قريباً من الورم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الأصلي.</a:t>
            </a:r>
            <a:endParaRPr lang="ar-SY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 algn="r" rtl="1">
              <a:buSzPct val="100000"/>
              <a:buFont typeface="Wingdings 3" pitchFamily="18" charset="2"/>
              <a:buChar char="t"/>
            </a:pPr>
            <a:endParaRPr lang="ar-E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 algn="r" rtl="1">
              <a:buSzPct val="100000"/>
              <a:buFont typeface="Wingdings 3" pitchFamily="18" charset="2"/>
              <a:buChar char="t"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للمرضى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المشخصين حديثاً بـ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GBM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ينصح بالمعالجة المشتركة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Concomitant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الشعاعية الكيماوية بعد الجراحة أو الخزعة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(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hlinkClick r:id="rId3"/>
              </a:rPr>
              <a:t>Grade 1A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" name="Picture 3" descr="C:\Users\HP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027" y="1765738"/>
            <a:ext cx="4816842" cy="4540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/>
          <p:cNvSpPr txBox="1"/>
          <p:nvPr/>
        </p:nvSpPr>
        <p:spPr>
          <a:xfrm>
            <a:off x="10547130" y="138554"/>
            <a:ext cx="4414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E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37" y="380529"/>
            <a:ext cx="9404723" cy="808523"/>
          </a:xfrm>
        </p:spPr>
        <p:txBody>
          <a:bodyPr/>
          <a:lstStyle/>
          <a:p>
            <a:pPr algn="ctr" rtl="1"/>
            <a:r>
              <a:rPr lang="ar-EG" sz="48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العلاج الشعاعي </a:t>
            </a:r>
            <a:r>
              <a:rPr lang="en-US" sz="48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Radiotherapy (RT)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9820" y="1639614"/>
            <a:ext cx="6211613" cy="5092262"/>
          </a:xfrm>
        </p:spPr>
        <p:txBody>
          <a:bodyPr>
            <a:normAutofit lnSpcReduction="10000"/>
          </a:bodyPr>
          <a:lstStyle/>
          <a:p>
            <a:pPr lvl="0" algn="r" rtl="1">
              <a:buSzPct val="100000"/>
              <a:buFont typeface="Wingdings 3" pitchFamily="18" charset="2"/>
              <a:buChar char="t"/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للمرضى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المشخصين حديثاً بورم نجمي كشمي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Anaplastic Astrocytoma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ينصح بشكل عام بالعلاج الشعاعي و الكيماوي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الم</a:t>
            </a: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تزامن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بعد الجراحة أو الخزعة, باستخدام نفس المقاربة المتبعة في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مرضى</a:t>
            </a: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GBM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(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hlinkClick r:id="rId3"/>
              </a:rPr>
              <a:t>Grade 2C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ar-E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0" lvl="0" indent="0" algn="r" rtl="1">
              <a:buSzPct val="100000"/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 algn="r" rtl="1">
              <a:buSzPct val="100000"/>
              <a:buFont typeface="Wingdings 3" pitchFamily="18" charset="2"/>
              <a:buChar char="t"/>
            </a:pP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للمرضى المسنين غير المرشحين للمقاربة المشتركة الشعاعية الكيماوية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Combined Modality Approach</a:t>
            </a: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بسبب سوء الحالة الوظيفية العامة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Poor Functional Status</a:t>
            </a: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أو المراضات المرافقة, ينصح بأشواط أقصر من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RT</a:t>
            </a: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(مثل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40 Gy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في 15 تجزئة), و التي تكون أمثر ملائمة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Convenient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و ربما تقدم ميزة بسبب نقص السمية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(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hlinkClick r:id="rId3"/>
              </a:rPr>
              <a:t>Grade 2C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0" indent="0" algn="r" rtl="1">
              <a:buSzPct val="100000"/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" name="Picture 3" descr="C:\Users\HP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027" y="1765738"/>
            <a:ext cx="4816842" cy="4540469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10547130" y="138554"/>
            <a:ext cx="4414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ar-E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69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Gamma knife </a:t>
            </a:r>
            <a:r>
              <a:rPr lang="ar-SY" b="1" dirty="0" smtClean="0">
                <a:solidFill>
                  <a:schemeClr val="bg1"/>
                </a:solidFill>
              </a:rPr>
              <a:t>سكين غاما </a:t>
            </a: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32" y="1853248"/>
            <a:ext cx="8946541" cy="4195481"/>
          </a:xfrm>
        </p:spPr>
        <p:txBody>
          <a:bodyPr/>
          <a:lstStyle/>
          <a:p>
            <a:r>
              <a:rPr lang="en-US" dirty="0"/>
              <a:t>The Gamma Knife is an advanced radiation treatment for adults and children with small to medium </a:t>
            </a:r>
            <a:r>
              <a:rPr lang="en-US" dirty="0">
                <a:hlinkClick r:id="rId2"/>
              </a:rPr>
              <a:t>brain tumors</a:t>
            </a:r>
            <a:r>
              <a:rPr lang="en-US" dirty="0"/>
              <a:t>, abnormal blood vessel formations called </a:t>
            </a:r>
            <a:r>
              <a:rPr lang="en-US" dirty="0" err="1">
                <a:hlinkClick r:id="rId3"/>
              </a:rPr>
              <a:t>arteriovenous</a:t>
            </a:r>
            <a:r>
              <a:rPr lang="en-US" dirty="0">
                <a:hlinkClick r:id="rId3"/>
              </a:rPr>
              <a:t> malformations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epilepsy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trigeminal neuralgia</a:t>
            </a:r>
            <a:r>
              <a:rPr lang="en-US" dirty="0"/>
              <a:t>, a nerve condition that causes chronic pain, and other neurological conditions.</a:t>
            </a:r>
            <a:endParaRPr lang="ar-S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66" y="3253779"/>
            <a:ext cx="3974745" cy="3249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078915"/>
            <a:ext cx="3645218" cy="24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Gamma knife</a:t>
            </a:r>
            <a:endParaRPr lang="ar-SY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50" y="1535430"/>
            <a:ext cx="3504489" cy="4781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35430"/>
            <a:ext cx="6850380" cy="34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cyber knife  </a:t>
            </a: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/>
            <a:r>
              <a:rPr lang="en-US" dirty="0"/>
              <a:t>The </a:t>
            </a:r>
            <a:r>
              <a:rPr lang="en-US" dirty="0" err="1"/>
              <a:t>CyberKnife</a:t>
            </a:r>
            <a:r>
              <a:rPr lang="en-US" dirty="0"/>
              <a:t> Robotic Radiosurgery System is a non-invasive alternative to surgery for the treatment of both cancerous and</a:t>
            </a:r>
            <a:r>
              <a:rPr lang="ar-SY" dirty="0"/>
              <a:t>   </a:t>
            </a:r>
            <a:r>
              <a:rPr lang="en-US" dirty="0"/>
              <a:t>non-cancerous tumors anywhere in the body, including the prostate, lung, brain, spine, liver</a:t>
            </a:r>
            <a:r>
              <a:rPr lang="ar-SY" dirty="0"/>
              <a:t>, </a:t>
            </a:r>
            <a:r>
              <a:rPr lang="en-US" dirty="0"/>
              <a:t>pancreas</a:t>
            </a:r>
            <a:r>
              <a:rPr lang="ar-SY" dirty="0"/>
              <a:t> </a:t>
            </a:r>
            <a:r>
              <a:rPr lang="en-US" dirty="0"/>
              <a:t>and kidney. The treatment – which delivers beams of high dose radiation to tumors with extreme accuracy – offers new hope to patients worldwide</a:t>
            </a:r>
            <a:r>
              <a:rPr lang="ar-SY" dirty="0"/>
              <a:t>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90" y="2167147"/>
            <a:ext cx="2243163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4354830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678" y="308340"/>
            <a:ext cx="9404723" cy="808523"/>
          </a:xfrm>
        </p:spPr>
        <p:txBody>
          <a:bodyPr/>
          <a:lstStyle/>
          <a:p>
            <a:pPr algn="ctr" rtl="1"/>
            <a:r>
              <a:rPr lang="ar-EG" sz="48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العلاج الكيماوي </a:t>
            </a:r>
            <a:r>
              <a:rPr lang="en-US" sz="48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Chemotherapy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0538" y="1639614"/>
            <a:ext cx="5754414" cy="4918841"/>
          </a:xfrm>
        </p:spPr>
        <p:txBody>
          <a:bodyPr>
            <a:normAutofit fontScale="92500"/>
          </a:bodyPr>
          <a:lstStyle/>
          <a:p>
            <a:pPr lvl="0" algn="just" rtl="1">
              <a:buFont typeface="Wingdings 3" pitchFamily="18" charset="2"/>
              <a:buChar char="t"/>
            </a:pP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ينصح بإعطاء العلاج المتمم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Adjuvant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و المشارك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Concomitant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مع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RT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بالـ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Temozolomide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أكثر من إعطاء الأشواط التي تحوي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Nitrosourea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بسبب سهولة إعطائه و تحمله الجيد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(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hlinkClick r:id="rId3"/>
              </a:rPr>
              <a:t>Grade 2C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 algn="just" rtl="1">
              <a:buFont typeface="Wingdings 3" pitchFamily="18" charset="2"/>
              <a:buChar char="t"/>
            </a:pP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إضافة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Temozolomide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( المشارك و المتمم)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إلى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RT</a:t>
            </a: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لمرضى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GBM</a:t>
            </a: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المشخصين حديثاً ينتج عنه فائدة في البقيا هامة إحصائياً و ذات مغزى سريري مع سمية إضافية قليلة.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just" rtl="1">
              <a:buSzPct val="100000"/>
              <a:buFont typeface="Wingdings 3" pitchFamily="18" charset="2"/>
              <a:buChar char="t"/>
            </a:pP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المعالجة </a:t>
            </a: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البدئية يمكن أن تحرض تغيرات شعاعية يمكن أن يكون من الصعب تمييزها عن الداء المترقي. الاستمرار بالعلاج المتمم بالـ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Temozolomide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منصوح به حتى يكون هناك دليل يثبت أن هذه التغيرات الشعاعية تمثل فعلاً ترقي ورمي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ar-E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" name="Picture 4" descr="C:\Users\HP\Desktop\images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323" y="1749973"/>
            <a:ext cx="4871545" cy="463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/>
          <p:cNvSpPr txBox="1"/>
          <p:nvPr/>
        </p:nvSpPr>
        <p:spPr>
          <a:xfrm>
            <a:off x="10547130" y="138554"/>
            <a:ext cx="4414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E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37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Progression Free Survival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endParaRPr lang="ar-SY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241006" y="1488501"/>
            <a:ext cx="5276850" cy="2432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40000"/>
              </a:spcBef>
              <a:spcAft>
                <a:spcPts val="0"/>
              </a:spcAft>
              <a:tabLst>
                <a:tab pos="1663700" algn="l"/>
                <a:tab pos="28575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		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RT	TMZ/RT</a:t>
            </a:r>
          </a:p>
          <a:p>
            <a:pPr fontAlgn="auto">
              <a:lnSpc>
                <a:spcPct val="70000"/>
              </a:lnSpc>
              <a:spcBef>
                <a:spcPct val="40000"/>
              </a:spcBef>
              <a:spcAft>
                <a:spcPts val="0"/>
              </a:spcAft>
              <a:tabLst>
                <a:tab pos="1663700" algn="l"/>
                <a:tab pos="28575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Median PFS, mo:	 5.0	  6.9</a:t>
            </a:r>
          </a:p>
          <a:p>
            <a:pPr fontAlgn="auto">
              <a:lnSpc>
                <a:spcPct val="70000"/>
              </a:lnSpc>
              <a:spcBef>
                <a:spcPct val="40000"/>
              </a:spcBef>
              <a:spcAft>
                <a:spcPts val="0"/>
              </a:spcAft>
              <a:tabLst>
                <a:tab pos="1663700" algn="l"/>
                <a:tab pos="28575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1-yr PFS:	 	 9.1%	  26.9%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663700" algn="l"/>
                <a:tab pos="28575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2-yr PFS:		 1.5%	  10.7%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663700" algn="l"/>
                <a:tab pos="2857500" algn="l"/>
              </a:tabLst>
              <a:defRPr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663700" algn="l"/>
                <a:tab pos="2857500" algn="l"/>
              </a:tabLs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HR [95% C.I.]: 	0.54 [0.45-0.64]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663700" algn="l"/>
                <a:tab pos="2857500" algn="l"/>
              </a:tabLst>
              <a:defRPr/>
            </a:pP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		   p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&lt;0.001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147094" y="1542476"/>
            <a:ext cx="1587" cy="3341688"/>
          </a:xfrm>
          <a:custGeom>
            <a:avLst/>
            <a:gdLst>
              <a:gd name="T0" fmla="*/ 0 w 1587"/>
              <a:gd name="T1" fmla="*/ 0 h 2105"/>
              <a:gd name="T2" fmla="*/ 0 w 1587"/>
              <a:gd name="T3" fmla="*/ 2147483647 h 2105"/>
              <a:gd name="T4" fmla="*/ 0 w 1587"/>
              <a:gd name="T5" fmla="*/ 0 h 2105"/>
              <a:gd name="T6" fmla="*/ 0 60000 65536"/>
              <a:gd name="T7" fmla="*/ 0 60000 65536"/>
              <a:gd name="T8" fmla="*/ 0 60000 65536"/>
              <a:gd name="T9" fmla="*/ 0 w 1587"/>
              <a:gd name="T10" fmla="*/ 0 h 2105"/>
              <a:gd name="T11" fmla="*/ 1587 w 1587"/>
              <a:gd name="T12" fmla="*/ 2105 h 2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105">
                <a:moveTo>
                  <a:pt x="0" y="0"/>
                </a:moveTo>
                <a:lnTo>
                  <a:pt x="0" y="210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147094" y="4884164"/>
            <a:ext cx="6756400" cy="1587"/>
          </a:xfrm>
          <a:custGeom>
            <a:avLst/>
            <a:gdLst>
              <a:gd name="T0" fmla="*/ 0 w 4256"/>
              <a:gd name="T1" fmla="*/ 0 h 1587"/>
              <a:gd name="T2" fmla="*/ 2147483647 w 4256"/>
              <a:gd name="T3" fmla="*/ 0 h 1587"/>
              <a:gd name="T4" fmla="*/ 0 w 4256"/>
              <a:gd name="T5" fmla="*/ 0 h 1587"/>
              <a:gd name="T6" fmla="*/ 0 60000 65536"/>
              <a:gd name="T7" fmla="*/ 0 60000 65536"/>
              <a:gd name="T8" fmla="*/ 0 60000 65536"/>
              <a:gd name="T9" fmla="*/ 0 w 4256"/>
              <a:gd name="T10" fmla="*/ 0 h 1587"/>
              <a:gd name="T11" fmla="*/ 4256 w 425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6" h="1587">
                <a:moveTo>
                  <a:pt x="0" y="0"/>
                </a:moveTo>
                <a:lnTo>
                  <a:pt x="42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2147094" y="1542476"/>
            <a:ext cx="1587" cy="334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147094" y="4884164"/>
            <a:ext cx="67564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97156" y="4828601"/>
            <a:ext cx="495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1000" b="1">
                <a:latin typeface="Garamond" panose="02020404030301010803" pitchFamily="18" charset="0"/>
                <a:cs typeface="Tahoma" panose="020B0604030504040204" pitchFamily="34" charset="0"/>
              </a:rPr>
              <a:t>(months)</a:t>
            </a:r>
            <a:endParaRPr lang="en-US" sz="24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08994" y="4952426"/>
            <a:ext cx="107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147094" y="4884164"/>
            <a:ext cx="1587" cy="58737"/>
          </a:xfrm>
          <a:custGeom>
            <a:avLst/>
            <a:gdLst>
              <a:gd name="T0" fmla="*/ 0 w 1587"/>
              <a:gd name="T1" fmla="*/ 0 h 37"/>
              <a:gd name="T2" fmla="*/ 0 w 1587"/>
              <a:gd name="T3" fmla="*/ 2147483647 h 37"/>
              <a:gd name="T4" fmla="*/ 0 w 1587"/>
              <a:gd name="T5" fmla="*/ 0 h 37"/>
              <a:gd name="T6" fmla="*/ 0 60000 65536"/>
              <a:gd name="T7" fmla="*/ 0 60000 65536"/>
              <a:gd name="T8" fmla="*/ 0 60000 65536"/>
              <a:gd name="T9" fmla="*/ 0 w 1587"/>
              <a:gd name="T10" fmla="*/ 0 h 37"/>
              <a:gd name="T11" fmla="*/ 1587 w 1587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7">
                <a:moveTo>
                  <a:pt x="0" y="0"/>
                </a:move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2147094" y="4884164"/>
            <a:ext cx="1587" cy="58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72606" y="4952426"/>
            <a:ext cx="107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107531" y="4884164"/>
            <a:ext cx="1588" cy="58737"/>
          </a:xfrm>
          <a:custGeom>
            <a:avLst/>
            <a:gdLst>
              <a:gd name="T0" fmla="*/ 0 w 1588"/>
              <a:gd name="T1" fmla="*/ 0 h 37"/>
              <a:gd name="T2" fmla="*/ 0 w 1588"/>
              <a:gd name="T3" fmla="*/ 2147483647 h 37"/>
              <a:gd name="T4" fmla="*/ 0 w 1588"/>
              <a:gd name="T5" fmla="*/ 0 h 37"/>
              <a:gd name="T6" fmla="*/ 0 60000 65536"/>
              <a:gd name="T7" fmla="*/ 0 60000 65536"/>
              <a:gd name="T8" fmla="*/ 0 60000 65536"/>
              <a:gd name="T9" fmla="*/ 0 w 1588"/>
              <a:gd name="T10" fmla="*/ 0 h 37"/>
              <a:gd name="T11" fmla="*/ 1588 w 1588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7">
                <a:moveTo>
                  <a:pt x="0" y="0"/>
                </a:move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3107531" y="4884164"/>
            <a:ext cx="1588" cy="58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980656" y="4952426"/>
            <a:ext cx="1984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091781" y="4884164"/>
            <a:ext cx="1588" cy="58737"/>
          </a:xfrm>
          <a:custGeom>
            <a:avLst/>
            <a:gdLst>
              <a:gd name="T0" fmla="*/ 0 w 1588"/>
              <a:gd name="T1" fmla="*/ 0 h 37"/>
              <a:gd name="T2" fmla="*/ 0 w 1588"/>
              <a:gd name="T3" fmla="*/ 2147483647 h 37"/>
              <a:gd name="T4" fmla="*/ 0 w 1588"/>
              <a:gd name="T5" fmla="*/ 0 h 37"/>
              <a:gd name="T6" fmla="*/ 0 60000 65536"/>
              <a:gd name="T7" fmla="*/ 0 60000 65536"/>
              <a:gd name="T8" fmla="*/ 0 60000 65536"/>
              <a:gd name="T9" fmla="*/ 0 w 1588"/>
              <a:gd name="T10" fmla="*/ 0 h 37"/>
              <a:gd name="T11" fmla="*/ 1588 w 1588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7">
                <a:moveTo>
                  <a:pt x="0" y="0"/>
                </a:move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072731" y="4884164"/>
            <a:ext cx="1588" cy="58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44269" y="4952426"/>
            <a:ext cx="198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18</a:t>
            </a: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052219" y="4884164"/>
            <a:ext cx="1587" cy="58737"/>
          </a:xfrm>
          <a:custGeom>
            <a:avLst/>
            <a:gdLst>
              <a:gd name="T0" fmla="*/ 0 w 1587"/>
              <a:gd name="T1" fmla="*/ 0 h 37"/>
              <a:gd name="T2" fmla="*/ 0 w 1587"/>
              <a:gd name="T3" fmla="*/ 2147483647 h 37"/>
              <a:gd name="T4" fmla="*/ 0 w 1587"/>
              <a:gd name="T5" fmla="*/ 0 h 37"/>
              <a:gd name="T6" fmla="*/ 0 60000 65536"/>
              <a:gd name="T7" fmla="*/ 0 60000 65536"/>
              <a:gd name="T8" fmla="*/ 0 60000 65536"/>
              <a:gd name="T9" fmla="*/ 0 w 1587"/>
              <a:gd name="T10" fmla="*/ 0 h 37"/>
              <a:gd name="T11" fmla="*/ 1587 w 1587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7">
                <a:moveTo>
                  <a:pt x="0" y="0"/>
                </a:move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5037931" y="4884164"/>
            <a:ext cx="1588" cy="58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898356" y="4952426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24</a:t>
            </a: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6017419" y="4884164"/>
            <a:ext cx="1587" cy="58737"/>
          </a:xfrm>
          <a:custGeom>
            <a:avLst/>
            <a:gdLst>
              <a:gd name="T0" fmla="*/ 0 w 1587"/>
              <a:gd name="T1" fmla="*/ 0 h 37"/>
              <a:gd name="T2" fmla="*/ 0 w 1587"/>
              <a:gd name="T3" fmla="*/ 2147483647 h 37"/>
              <a:gd name="T4" fmla="*/ 0 w 1587"/>
              <a:gd name="T5" fmla="*/ 0 h 37"/>
              <a:gd name="T6" fmla="*/ 0 60000 65536"/>
              <a:gd name="T7" fmla="*/ 0 60000 65536"/>
              <a:gd name="T8" fmla="*/ 0 60000 65536"/>
              <a:gd name="T9" fmla="*/ 0 w 1587"/>
              <a:gd name="T10" fmla="*/ 0 h 37"/>
              <a:gd name="T11" fmla="*/ 1587 w 1587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7">
                <a:moveTo>
                  <a:pt x="0" y="0"/>
                </a:move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V="1">
            <a:off x="5998369" y="4884164"/>
            <a:ext cx="1587" cy="58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79431" y="4952426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30</a:t>
            </a: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6977856" y="4884164"/>
            <a:ext cx="1588" cy="58737"/>
          </a:xfrm>
          <a:custGeom>
            <a:avLst/>
            <a:gdLst>
              <a:gd name="T0" fmla="*/ 0 w 1588"/>
              <a:gd name="T1" fmla="*/ 0 h 37"/>
              <a:gd name="T2" fmla="*/ 0 w 1588"/>
              <a:gd name="T3" fmla="*/ 2147483647 h 37"/>
              <a:gd name="T4" fmla="*/ 0 w 1588"/>
              <a:gd name="T5" fmla="*/ 0 h 37"/>
              <a:gd name="T6" fmla="*/ 0 60000 65536"/>
              <a:gd name="T7" fmla="*/ 0 60000 65536"/>
              <a:gd name="T8" fmla="*/ 0 60000 65536"/>
              <a:gd name="T9" fmla="*/ 0 w 1588"/>
              <a:gd name="T10" fmla="*/ 0 h 37"/>
              <a:gd name="T11" fmla="*/ 1588 w 1588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7">
                <a:moveTo>
                  <a:pt x="0" y="0"/>
                </a:move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6977856" y="4884164"/>
            <a:ext cx="1588" cy="58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841456" y="4952426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36</a:t>
            </a: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7943056" y="4884164"/>
            <a:ext cx="1588" cy="58737"/>
          </a:xfrm>
          <a:custGeom>
            <a:avLst/>
            <a:gdLst>
              <a:gd name="T0" fmla="*/ 0 w 1588"/>
              <a:gd name="T1" fmla="*/ 0 h 37"/>
              <a:gd name="T2" fmla="*/ 0 w 1588"/>
              <a:gd name="T3" fmla="*/ 2147483647 h 37"/>
              <a:gd name="T4" fmla="*/ 0 w 1588"/>
              <a:gd name="T5" fmla="*/ 0 h 37"/>
              <a:gd name="T6" fmla="*/ 0 60000 65536"/>
              <a:gd name="T7" fmla="*/ 0 60000 65536"/>
              <a:gd name="T8" fmla="*/ 0 60000 65536"/>
              <a:gd name="T9" fmla="*/ 0 w 1588"/>
              <a:gd name="T10" fmla="*/ 0 h 37"/>
              <a:gd name="T11" fmla="*/ 1588 w 1588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7">
                <a:moveTo>
                  <a:pt x="0" y="0"/>
                </a:move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7943056" y="4884164"/>
            <a:ext cx="1588" cy="58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805069" y="4952426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42</a:t>
            </a: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8903494" y="4884164"/>
            <a:ext cx="1587" cy="58737"/>
          </a:xfrm>
          <a:custGeom>
            <a:avLst/>
            <a:gdLst>
              <a:gd name="T0" fmla="*/ 0 w 1587"/>
              <a:gd name="T1" fmla="*/ 0 h 37"/>
              <a:gd name="T2" fmla="*/ 0 w 1587"/>
              <a:gd name="T3" fmla="*/ 2147483647 h 37"/>
              <a:gd name="T4" fmla="*/ 0 w 1587"/>
              <a:gd name="T5" fmla="*/ 0 h 37"/>
              <a:gd name="T6" fmla="*/ 0 60000 65536"/>
              <a:gd name="T7" fmla="*/ 0 60000 65536"/>
              <a:gd name="T8" fmla="*/ 0 60000 65536"/>
              <a:gd name="T9" fmla="*/ 0 w 1587"/>
              <a:gd name="T10" fmla="*/ 0 h 37"/>
              <a:gd name="T11" fmla="*/ 1587 w 1587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7">
                <a:moveTo>
                  <a:pt x="0" y="0"/>
                </a:move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8903494" y="4884164"/>
            <a:ext cx="1587" cy="58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935956" y="4742876"/>
            <a:ext cx="107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2061369" y="4884164"/>
            <a:ext cx="85725" cy="1587"/>
          </a:xfrm>
          <a:custGeom>
            <a:avLst/>
            <a:gdLst>
              <a:gd name="T0" fmla="*/ 0 w 54"/>
              <a:gd name="T1" fmla="*/ 0 h 1587"/>
              <a:gd name="T2" fmla="*/ 2147483647 w 54"/>
              <a:gd name="T3" fmla="*/ 0 h 1587"/>
              <a:gd name="T4" fmla="*/ 0 w 54"/>
              <a:gd name="T5" fmla="*/ 0 h 1587"/>
              <a:gd name="T6" fmla="*/ 0 60000 65536"/>
              <a:gd name="T7" fmla="*/ 0 60000 65536"/>
              <a:gd name="T8" fmla="*/ 0 60000 65536"/>
              <a:gd name="T9" fmla="*/ 0 w 54"/>
              <a:gd name="T10" fmla="*/ 0 h 1587"/>
              <a:gd name="T11" fmla="*/ 54 w 54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587">
                <a:moveTo>
                  <a:pt x="0" y="0"/>
                </a:moveTo>
                <a:lnTo>
                  <a:pt x="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>
            <a:off x="2061369" y="4884164"/>
            <a:ext cx="85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845469" y="4404739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2061369" y="4546026"/>
            <a:ext cx="85725" cy="1588"/>
          </a:xfrm>
          <a:custGeom>
            <a:avLst/>
            <a:gdLst>
              <a:gd name="T0" fmla="*/ 0 w 54"/>
              <a:gd name="T1" fmla="*/ 0 h 1588"/>
              <a:gd name="T2" fmla="*/ 2147483647 w 54"/>
              <a:gd name="T3" fmla="*/ 0 h 1588"/>
              <a:gd name="T4" fmla="*/ 0 w 54"/>
              <a:gd name="T5" fmla="*/ 0 h 1588"/>
              <a:gd name="T6" fmla="*/ 0 60000 65536"/>
              <a:gd name="T7" fmla="*/ 0 60000 65536"/>
              <a:gd name="T8" fmla="*/ 0 60000 65536"/>
              <a:gd name="T9" fmla="*/ 0 w 54"/>
              <a:gd name="T10" fmla="*/ 0 h 1588"/>
              <a:gd name="T11" fmla="*/ 54 w 5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588">
                <a:moveTo>
                  <a:pt x="0" y="0"/>
                </a:moveTo>
                <a:lnTo>
                  <a:pt x="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2061369" y="4546026"/>
            <a:ext cx="85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828006" y="4069776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20</a:t>
            </a: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2061369" y="4222176"/>
            <a:ext cx="85725" cy="1588"/>
          </a:xfrm>
          <a:custGeom>
            <a:avLst/>
            <a:gdLst>
              <a:gd name="T0" fmla="*/ 0 w 54"/>
              <a:gd name="T1" fmla="*/ 0 h 1588"/>
              <a:gd name="T2" fmla="*/ 2147483647 w 54"/>
              <a:gd name="T3" fmla="*/ 0 h 1588"/>
              <a:gd name="T4" fmla="*/ 0 w 54"/>
              <a:gd name="T5" fmla="*/ 0 h 1588"/>
              <a:gd name="T6" fmla="*/ 0 60000 65536"/>
              <a:gd name="T7" fmla="*/ 0 60000 65536"/>
              <a:gd name="T8" fmla="*/ 0 60000 65536"/>
              <a:gd name="T9" fmla="*/ 0 w 54"/>
              <a:gd name="T10" fmla="*/ 0 h 1588"/>
              <a:gd name="T11" fmla="*/ 54 w 5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588">
                <a:moveTo>
                  <a:pt x="0" y="0"/>
                </a:moveTo>
                <a:lnTo>
                  <a:pt x="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2061369" y="4212651"/>
            <a:ext cx="85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828006" y="3731639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30</a:t>
            </a: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2061369" y="3887214"/>
            <a:ext cx="85725" cy="1587"/>
          </a:xfrm>
          <a:custGeom>
            <a:avLst/>
            <a:gdLst>
              <a:gd name="T0" fmla="*/ 0 w 54"/>
              <a:gd name="T1" fmla="*/ 0 h 1587"/>
              <a:gd name="T2" fmla="*/ 2147483647 w 54"/>
              <a:gd name="T3" fmla="*/ 0 h 1587"/>
              <a:gd name="T4" fmla="*/ 0 w 54"/>
              <a:gd name="T5" fmla="*/ 0 h 1587"/>
              <a:gd name="T6" fmla="*/ 0 60000 65536"/>
              <a:gd name="T7" fmla="*/ 0 60000 65536"/>
              <a:gd name="T8" fmla="*/ 0 60000 65536"/>
              <a:gd name="T9" fmla="*/ 0 w 54"/>
              <a:gd name="T10" fmla="*/ 0 h 1587"/>
              <a:gd name="T11" fmla="*/ 54 w 54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587">
                <a:moveTo>
                  <a:pt x="0" y="0"/>
                </a:moveTo>
                <a:lnTo>
                  <a:pt x="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2061369" y="3874514"/>
            <a:ext cx="85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828006" y="3407789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40</a:t>
            </a: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2061369" y="3549076"/>
            <a:ext cx="85725" cy="1588"/>
          </a:xfrm>
          <a:custGeom>
            <a:avLst/>
            <a:gdLst>
              <a:gd name="T0" fmla="*/ 0 w 54"/>
              <a:gd name="T1" fmla="*/ 0 h 1588"/>
              <a:gd name="T2" fmla="*/ 2147483647 w 54"/>
              <a:gd name="T3" fmla="*/ 0 h 1588"/>
              <a:gd name="T4" fmla="*/ 0 w 54"/>
              <a:gd name="T5" fmla="*/ 0 h 1588"/>
              <a:gd name="T6" fmla="*/ 0 60000 65536"/>
              <a:gd name="T7" fmla="*/ 0 60000 65536"/>
              <a:gd name="T8" fmla="*/ 0 60000 65536"/>
              <a:gd name="T9" fmla="*/ 0 w 54"/>
              <a:gd name="T10" fmla="*/ 0 h 1588"/>
              <a:gd name="T11" fmla="*/ 54 w 5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588">
                <a:moveTo>
                  <a:pt x="0" y="0"/>
                </a:moveTo>
                <a:lnTo>
                  <a:pt x="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>
            <a:off x="2061369" y="3549076"/>
            <a:ext cx="85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828006" y="3072826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50</a:t>
            </a: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2061369" y="3212526"/>
            <a:ext cx="85725" cy="1588"/>
          </a:xfrm>
          <a:custGeom>
            <a:avLst/>
            <a:gdLst>
              <a:gd name="T0" fmla="*/ 0 w 54"/>
              <a:gd name="T1" fmla="*/ 0 h 1588"/>
              <a:gd name="T2" fmla="*/ 2147483647 w 54"/>
              <a:gd name="T3" fmla="*/ 0 h 1588"/>
              <a:gd name="T4" fmla="*/ 0 w 54"/>
              <a:gd name="T5" fmla="*/ 0 h 1588"/>
              <a:gd name="T6" fmla="*/ 0 60000 65536"/>
              <a:gd name="T7" fmla="*/ 0 60000 65536"/>
              <a:gd name="T8" fmla="*/ 0 60000 65536"/>
              <a:gd name="T9" fmla="*/ 0 w 54"/>
              <a:gd name="T10" fmla="*/ 0 h 1588"/>
              <a:gd name="T11" fmla="*/ 54 w 5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588">
                <a:moveTo>
                  <a:pt x="0" y="0"/>
                </a:moveTo>
                <a:lnTo>
                  <a:pt x="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H="1">
            <a:off x="2061369" y="3212526"/>
            <a:ext cx="85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828006" y="2736276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60</a:t>
            </a: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2061369" y="2877564"/>
            <a:ext cx="85725" cy="1587"/>
          </a:xfrm>
          <a:custGeom>
            <a:avLst/>
            <a:gdLst>
              <a:gd name="T0" fmla="*/ 0 w 54"/>
              <a:gd name="T1" fmla="*/ 0 h 1587"/>
              <a:gd name="T2" fmla="*/ 2147483647 w 54"/>
              <a:gd name="T3" fmla="*/ 0 h 1587"/>
              <a:gd name="T4" fmla="*/ 0 w 54"/>
              <a:gd name="T5" fmla="*/ 0 h 1587"/>
              <a:gd name="T6" fmla="*/ 0 60000 65536"/>
              <a:gd name="T7" fmla="*/ 0 60000 65536"/>
              <a:gd name="T8" fmla="*/ 0 60000 65536"/>
              <a:gd name="T9" fmla="*/ 0 w 54"/>
              <a:gd name="T10" fmla="*/ 0 h 1587"/>
              <a:gd name="T11" fmla="*/ 54 w 54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587">
                <a:moveTo>
                  <a:pt x="0" y="0"/>
                </a:moveTo>
                <a:lnTo>
                  <a:pt x="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H="1">
            <a:off x="2061369" y="2877564"/>
            <a:ext cx="85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828006" y="2398139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70</a:t>
            </a: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2061369" y="2553714"/>
            <a:ext cx="85725" cy="1587"/>
          </a:xfrm>
          <a:custGeom>
            <a:avLst/>
            <a:gdLst>
              <a:gd name="T0" fmla="*/ 0 w 54"/>
              <a:gd name="T1" fmla="*/ 0 h 1587"/>
              <a:gd name="T2" fmla="*/ 2147483647 w 54"/>
              <a:gd name="T3" fmla="*/ 0 h 1587"/>
              <a:gd name="T4" fmla="*/ 0 w 54"/>
              <a:gd name="T5" fmla="*/ 0 h 1587"/>
              <a:gd name="T6" fmla="*/ 0 60000 65536"/>
              <a:gd name="T7" fmla="*/ 0 60000 65536"/>
              <a:gd name="T8" fmla="*/ 0 60000 65536"/>
              <a:gd name="T9" fmla="*/ 0 w 54"/>
              <a:gd name="T10" fmla="*/ 0 h 1587"/>
              <a:gd name="T11" fmla="*/ 54 w 54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587">
                <a:moveTo>
                  <a:pt x="0" y="0"/>
                </a:moveTo>
                <a:lnTo>
                  <a:pt x="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H="1">
            <a:off x="2061369" y="2539426"/>
            <a:ext cx="85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828006" y="2063176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80</a:t>
            </a:r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2061369" y="2215576"/>
            <a:ext cx="85725" cy="1588"/>
          </a:xfrm>
          <a:custGeom>
            <a:avLst/>
            <a:gdLst>
              <a:gd name="T0" fmla="*/ 0 w 54"/>
              <a:gd name="T1" fmla="*/ 0 h 1588"/>
              <a:gd name="T2" fmla="*/ 2147483647 w 54"/>
              <a:gd name="T3" fmla="*/ 0 h 1588"/>
              <a:gd name="T4" fmla="*/ 0 w 54"/>
              <a:gd name="T5" fmla="*/ 0 h 1588"/>
              <a:gd name="T6" fmla="*/ 0 60000 65536"/>
              <a:gd name="T7" fmla="*/ 0 60000 65536"/>
              <a:gd name="T8" fmla="*/ 0 60000 65536"/>
              <a:gd name="T9" fmla="*/ 0 w 54"/>
              <a:gd name="T10" fmla="*/ 0 h 1588"/>
              <a:gd name="T11" fmla="*/ 54 w 5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588">
                <a:moveTo>
                  <a:pt x="0" y="0"/>
                </a:moveTo>
                <a:lnTo>
                  <a:pt x="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 flipH="1">
            <a:off x="2061369" y="2204464"/>
            <a:ext cx="85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828006" y="1739326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90</a:t>
            </a:r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2061369" y="1880614"/>
            <a:ext cx="85725" cy="1587"/>
          </a:xfrm>
          <a:custGeom>
            <a:avLst/>
            <a:gdLst>
              <a:gd name="T0" fmla="*/ 0 w 54"/>
              <a:gd name="T1" fmla="*/ 0 h 1587"/>
              <a:gd name="T2" fmla="*/ 2147483647 w 54"/>
              <a:gd name="T3" fmla="*/ 0 h 1587"/>
              <a:gd name="T4" fmla="*/ 0 w 54"/>
              <a:gd name="T5" fmla="*/ 0 h 1587"/>
              <a:gd name="T6" fmla="*/ 0 60000 65536"/>
              <a:gd name="T7" fmla="*/ 0 60000 65536"/>
              <a:gd name="T8" fmla="*/ 0 60000 65536"/>
              <a:gd name="T9" fmla="*/ 0 w 54"/>
              <a:gd name="T10" fmla="*/ 0 h 1587"/>
              <a:gd name="T11" fmla="*/ 54 w 54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587">
                <a:moveTo>
                  <a:pt x="0" y="0"/>
                </a:moveTo>
                <a:lnTo>
                  <a:pt x="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H="1">
            <a:off x="2061369" y="1880614"/>
            <a:ext cx="85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1737519" y="1401189"/>
            <a:ext cx="3063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b="1">
                <a:latin typeface="Garamond" panose="02020404030301010803" pitchFamily="18" charset="0"/>
                <a:cs typeface="Tahoma" panose="020B0604030504040204" pitchFamily="34" charset="0"/>
              </a:rPr>
              <a:t>100</a:t>
            </a:r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2061369" y="1542476"/>
            <a:ext cx="85725" cy="1588"/>
          </a:xfrm>
          <a:custGeom>
            <a:avLst/>
            <a:gdLst>
              <a:gd name="T0" fmla="*/ 0 w 54"/>
              <a:gd name="T1" fmla="*/ 0 h 1588"/>
              <a:gd name="T2" fmla="*/ 2147483647 w 54"/>
              <a:gd name="T3" fmla="*/ 0 h 1588"/>
              <a:gd name="T4" fmla="*/ 0 w 54"/>
              <a:gd name="T5" fmla="*/ 0 h 1588"/>
              <a:gd name="T6" fmla="*/ 0 60000 65536"/>
              <a:gd name="T7" fmla="*/ 0 60000 65536"/>
              <a:gd name="T8" fmla="*/ 0 60000 65536"/>
              <a:gd name="T9" fmla="*/ 0 w 54"/>
              <a:gd name="T10" fmla="*/ 0 h 1588"/>
              <a:gd name="T11" fmla="*/ 54 w 5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588">
                <a:moveTo>
                  <a:pt x="0" y="0"/>
                </a:moveTo>
                <a:lnTo>
                  <a:pt x="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 flipH="1">
            <a:off x="2061369" y="1542476"/>
            <a:ext cx="857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2128044" y="1529776"/>
            <a:ext cx="4413250" cy="3292475"/>
          </a:xfrm>
          <a:custGeom>
            <a:avLst/>
            <a:gdLst>
              <a:gd name="T0" fmla="*/ 2147483647 w 2780"/>
              <a:gd name="T1" fmla="*/ 2147483647 h 2074"/>
              <a:gd name="T2" fmla="*/ 2147483647 w 2780"/>
              <a:gd name="T3" fmla="*/ 2147483647 h 2074"/>
              <a:gd name="T4" fmla="*/ 2147483647 w 2780"/>
              <a:gd name="T5" fmla="*/ 2147483647 h 2074"/>
              <a:gd name="T6" fmla="*/ 2147483647 w 2780"/>
              <a:gd name="T7" fmla="*/ 2147483647 h 2074"/>
              <a:gd name="T8" fmla="*/ 2147483647 w 2780"/>
              <a:gd name="T9" fmla="*/ 2147483647 h 2074"/>
              <a:gd name="T10" fmla="*/ 2147483647 w 2780"/>
              <a:gd name="T11" fmla="*/ 2147483647 h 2074"/>
              <a:gd name="T12" fmla="*/ 2147483647 w 2780"/>
              <a:gd name="T13" fmla="*/ 2147483647 h 2074"/>
              <a:gd name="T14" fmla="*/ 2147483647 w 2780"/>
              <a:gd name="T15" fmla="*/ 2147483647 h 2074"/>
              <a:gd name="T16" fmla="*/ 2147483647 w 2780"/>
              <a:gd name="T17" fmla="*/ 2147483647 h 2074"/>
              <a:gd name="T18" fmla="*/ 2147483647 w 2780"/>
              <a:gd name="T19" fmla="*/ 2147483647 h 2074"/>
              <a:gd name="T20" fmla="*/ 2147483647 w 2780"/>
              <a:gd name="T21" fmla="*/ 2147483647 h 2074"/>
              <a:gd name="T22" fmla="*/ 2147483647 w 2780"/>
              <a:gd name="T23" fmla="*/ 2147483647 h 2074"/>
              <a:gd name="T24" fmla="*/ 2147483647 w 2780"/>
              <a:gd name="T25" fmla="*/ 2147483647 h 2074"/>
              <a:gd name="T26" fmla="*/ 2147483647 w 2780"/>
              <a:gd name="T27" fmla="*/ 2147483647 h 2074"/>
              <a:gd name="T28" fmla="*/ 2147483647 w 2780"/>
              <a:gd name="T29" fmla="*/ 2147483647 h 2074"/>
              <a:gd name="T30" fmla="*/ 2147483647 w 2780"/>
              <a:gd name="T31" fmla="*/ 2147483647 h 2074"/>
              <a:gd name="T32" fmla="*/ 2147483647 w 2780"/>
              <a:gd name="T33" fmla="*/ 2147483647 h 2074"/>
              <a:gd name="T34" fmla="*/ 2147483647 w 2780"/>
              <a:gd name="T35" fmla="*/ 2147483647 h 2074"/>
              <a:gd name="T36" fmla="*/ 2147483647 w 2780"/>
              <a:gd name="T37" fmla="*/ 2147483647 h 2074"/>
              <a:gd name="T38" fmla="*/ 2147483647 w 2780"/>
              <a:gd name="T39" fmla="*/ 2147483647 h 2074"/>
              <a:gd name="T40" fmla="*/ 2147483647 w 2780"/>
              <a:gd name="T41" fmla="*/ 2147483647 h 2074"/>
              <a:gd name="T42" fmla="*/ 2147483647 w 2780"/>
              <a:gd name="T43" fmla="*/ 2147483647 h 2074"/>
              <a:gd name="T44" fmla="*/ 2147483647 w 2780"/>
              <a:gd name="T45" fmla="*/ 2147483647 h 2074"/>
              <a:gd name="T46" fmla="*/ 2147483647 w 2780"/>
              <a:gd name="T47" fmla="*/ 2147483647 h 2074"/>
              <a:gd name="T48" fmla="*/ 2147483647 w 2780"/>
              <a:gd name="T49" fmla="*/ 2147483647 h 2074"/>
              <a:gd name="T50" fmla="*/ 2147483647 w 2780"/>
              <a:gd name="T51" fmla="*/ 2147483647 h 2074"/>
              <a:gd name="T52" fmla="*/ 2147483647 w 2780"/>
              <a:gd name="T53" fmla="*/ 2147483647 h 2074"/>
              <a:gd name="T54" fmla="*/ 2147483647 w 2780"/>
              <a:gd name="T55" fmla="*/ 2147483647 h 2074"/>
              <a:gd name="T56" fmla="*/ 2147483647 w 2780"/>
              <a:gd name="T57" fmla="*/ 2147483647 h 2074"/>
              <a:gd name="T58" fmla="*/ 2147483647 w 2780"/>
              <a:gd name="T59" fmla="*/ 2147483647 h 2074"/>
              <a:gd name="T60" fmla="*/ 2147483647 w 2780"/>
              <a:gd name="T61" fmla="*/ 2147483647 h 2074"/>
              <a:gd name="T62" fmla="*/ 2147483647 w 2780"/>
              <a:gd name="T63" fmla="*/ 2147483647 h 2074"/>
              <a:gd name="T64" fmla="*/ 2147483647 w 2780"/>
              <a:gd name="T65" fmla="*/ 2147483647 h 2074"/>
              <a:gd name="T66" fmla="*/ 2147483647 w 2780"/>
              <a:gd name="T67" fmla="*/ 2147483647 h 2074"/>
              <a:gd name="T68" fmla="*/ 2147483647 w 2780"/>
              <a:gd name="T69" fmla="*/ 2147483647 h 2074"/>
              <a:gd name="T70" fmla="*/ 2147483647 w 2780"/>
              <a:gd name="T71" fmla="*/ 2147483647 h 2074"/>
              <a:gd name="T72" fmla="*/ 2147483647 w 2780"/>
              <a:gd name="T73" fmla="*/ 2147483647 h 2074"/>
              <a:gd name="T74" fmla="*/ 2147483647 w 2780"/>
              <a:gd name="T75" fmla="*/ 2147483647 h 2074"/>
              <a:gd name="T76" fmla="*/ 2147483647 w 2780"/>
              <a:gd name="T77" fmla="*/ 2147483647 h 2074"/>
              <a:gd name="T78" fmla="*/ 2147483647 w 2780"/>
              <a:gd name="T79" fmla="*/ 2147483647 h 2074"/>
              <a:gd name="T80" fmla="*/ 2147483647 w 2780"/>
              <a:gd name="T81" fmla="*/ 2147483647 h 2074"/>
              <a:gd name="T82" fmla="*/ 2147483647 w 2780"/>
              <a:gd name="T83" fmla="*/ 2147483647 h 2074"/>
              <a:gd name="T84" fmla="*/ 2147483647 w 2780"/>
              <a:gd name="T85" fmla="*/ 2147483647 h 2074"/>
              <a:gd name="T86" fmla="*/ 2147483647 w 2780"/>
              <a:gd name="T87" fmla="*/ 2147483647 h 2074"/>
              <a:gd name="T88" fmla="*/ 2147483647 w 2780"/>
              <a:gd name="T89" fmla="*/ 2147483647 h 2074"/>
              <a:gd name="T90" fmla="*/ 2147483647 w 2780"/>
              <a:gd name="T91" fmla="*/ 2147483647 h 2074"/>
              <a:gd name="T92" fmla="*/ 2147483647 w 2780"/>
              <a:gd name="T93" fmla="*/ 2147483647 h 2074"/>
              <a:gd name="T94" fmla="*/ 2147483647 w 2780"/>
              <a:gd name="T95" fmla="*/ 2147483647 h 2074"/>
              <a:gd name="T96" fmla="*/ 2147483647 w 2780"/>
              <a:gd name="T97" fmla="*/ 2147483647 h 2074"/>
              <a:gd name="T98" fmla="*/ 2147483647 w 2780"/>
              <a:gd name="T99" fmla="*/ 2147483647 h 2074"/>
              <a:gd name="T100" fmla="*/ 2147483647 w 2780"/>
              <a:gd name="T101" fmla="*/ 2147483647 h 2074"/>
              <a:gd name="T102" fmla="*/ 2147483647 w 2780"/>
              <a:gd name="T103" fmla="*/ 2147483647 h 2074"/>
              <a:gd name="T104" fmla="*/ 2147483647 w 2780"/>
              <a:gd name="T105" fmla="*/ 2147483647 h 2074"/>
              <a:gd name="T106" fmla="*/ 2147483647 w 2780"/>
              <a:gd name="T107" fmla="*/ 2147483647 h 2074"/>
              <a:gd name="T108" fmla="*/ 2147483647 w 2780"/>
              <a:gd name="T109" fmla="*/ 2147483647 h 2074"/>
              <a:gd name="T110" fmla="*/ 2147483647 w 2780"/>
              <a:gd name="T111" fmla="*/ 2147483647 h 2074"/>
              <a:gd name="T112" fmla="*/ 2147483647 w 2780"/>
              <a:gd name="T113" fmla="*/ 2147483647 h 2074"/>
              <a:gd name="T114" fmla="*/ 2147483647 w 2780"/>
              <a:gd name="T115" fmla="*/ 2147483647 h 2074"/>
              <a:gd name="T116" fmla="*/ 2147483647 w 2780"/>
              <a:gd name="T117" fmla="*/ 2147483647 h 2074"/>
              <a:gd name="T118" fmla="*/ 2147483647 w 2780"/>
              <a:gd name="T119" fmla="*/ 2147483647 h 2074"/>
              <a:gd name="T120" fmla="*/ 2147483647 w 2780"/>
              <a:gd name="T121" fmla="*/ 2147483647 h 2074"/>
              <a:gd name="T122" fmla="*/ 2147483647 w 2780"/>
              <a:gd name="T123" fmla="*/ 2147483647 h 2074"/>
              <a:gd name="T124" fmla="*/ 2147483647 w 2780"/>
              <a:gd name="T125" fmla="*/ 2147483647 h 20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780"/>
              <a:gd name="T190" fmla="*/ 0 h 2074"/>
              <a:gd name="T191" fmla="*/ 2780 w 2780"/>
              <a:gd name="T192" fmla="*/ 2074 h 20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780" h="2074">
                <a:moveTo>
                  <a:pt x="0" y="0"/>
                </a:moveTo>
                <a:lnTo>
                  <a:pt x="21" y="0"/>
                </a:lnTo>
                <a:lnTo>
                  <a:pt x="21" y="8"/>
                </a:lnTo>
                <a:lnTo>
                  <a:pt x="21" y="15"/>
                </a:lnTo>
                <a:lnTo>
                  <a:pt x="33" y="15"/>
                </a:lnTo>
                <a:lnTo>
                  <a:pt x="33" y="23"/>
                </a:lnTo>
                <a:lnTo>
                  <a:pt x="43" y="23"/>
                </a:lnTo>
                <a:lnTo>
                  <a:pt x="43" y="32"/>
                </a:lnTo>
                <a:lnTo>
                  <a:pt x="67" y="32"/>
                </a:lnTo>
                <a:lnTo>
                  <a:pt x="67" y="38"/>
                </a:lnTo>
                <a:lnTo>
                  <a:pt x="76" y="38"/>
                </a:lnTo>
                <a:lnTo>
                  <a:pt x="76" y="53"/>
                </a:lnTo>
                <a:lnTo>
                  <a:pt x="76" y="62"/>
                </a:lnTo>
                <a:lnTo>
                  <a:pt x="76" y="68"/>
                </a:lnTo>
                <a:lnTo>
                  <a:pt x="88" y="68"/>
                </a:lnTo>
                <a:lnTo>
                  <a:pt x="88" y="83"/>
                </a:lnTo>
                <a:lnTo>
                  <a:pt x="97" y="83"/>
                </a:lnTo>
                <a:lnTo>
                  <a:pt x="97" y="92"/>
                </a:lnTo>
                <a:lnTo>
                  <a:pt x="109" y="92"/>
                </a:lnTo>
                <a:lnTo>
                  <a:pt x="109" y="107"/>
                </a:lnTo>
                <a:lnTo>
                  <a:pt x="118" y="107"/>
                </a:lnTo>
                <a:lnTo>
                  <a:pt x="118" y="114"/>
                </a:lnTo>
                <a:lnTo>
                  <a:pt x="139" y="114"/>
                </a:lnTo>
                <a:lnTo>
                  <a:pt x="139" y="137"/>
                </a:lnTo>
                <a:lnTo>
                  <a:pt x="151" y="137"/>
                </a:lnTo>
                <a:lnTo>
                  <a:pt x="151" y="144"/>
                </a:lnTo>
                <a:lnTo>
                  <a:pt x="151" y="152"/>
                </a:lnTo>
                <a:lnTo>
                  <a:pt x="161" y="152"/>
                </a:lnTo>
                <a:lnTo>
                  <a:pt x="161" y="159"/>
                </a:lnTo>
                <a:lnTo>
                  <a:pt x="173" y="159"/>
                </a:lnTo>
                <a:lnTo>
                  <a:pt x="173" y="167"/>
                </a:lnTo>
                <a:lnTo>
                  <a:pt x="173" y="189"/>
                </a:lnTo>
                <a:lnTo>
                  <a:pt x="182" y="189"/>
                </a:lnTo>
                <a:lnTo>
                  <a:pt x="182" y="197"/>
                </a:lnTo>
                <a:lnTo>
                  <a:pt x="194" y="197"/>
                </a:lnTo>
                <a:lnTo>
                  <a:pt x="194" y="206"/>
                </a:lnTo>
                <a:lnTo>
                  <a:pt x="203" y="206"/>
                </a:lnTo>
                <a:lnTo>
                  <a:pt x="203" y="212"/>
                </a:lnTo>
                <a:lnTo>
                  <a:pt x="203" y="221"/>
                </a:lnTo>
                <a:lnTo>
                  <a:pt x="215" y="221"/>
                </a:lnTo>
                <a:lnTo>
                  <a:pt x="215" y="227"/>
                </a:lnTo>
                <a:lnTo>
                  <a:pt x="215" y="243"/>
                </a:lnTo>
                <a:lnTo>
                  <a:pt x="215" y="251"/>
                </a:lnTo>
                <a:lnTo>
                  <a:pt x="224" y="251"/>
                </a:lnTo>
                <a:lnTo>
                  <a:pt x="224" y="258"/>
                </a:lnTo>
                <a:lnTo>
                  <a:pt x="224" y="266"/>
                </a:lnTo>
                <a:lnTo>
                  <a:pt x="236" y="266"/>
                </a:lnTo>
                <a:lnTo>
                  <a:pt x="236" y="273"/>
                </a:lnTo>
                <a:lnTo>
                  <a:pt x="236" y="281"/>
                </a:lnTo>
                <a:lnTo>
                  <a:pt x="236" y="311"/>
                </a:lnTo>
                <a:lnTo>
                  <a:pt x="236" y="348"/>
                </a:lnTo>
                <a:lnTo>
                  <a:pt x="245" y="348"/>
                </a:lnTo>
                <a:lnTo>
                  <a:pt x="245" y="387"/>
                </a:lnTo>
                <a:lnTo>
                  <a:pt x="245" y="410"/>
                </a:lnTo>
                <a:lnTo>
                  <a:pt x="245" y="440"/>
                </a:lnTo>
                <a:lnTo>
                  <a:pt x="257" y="440"/>
                </a:lnTo>
                <a:lnTo>
                  <a:pt x="257" y="462"/>
                </a:lnTo>
                <a:lnTo>
                  <a:pt x="257" y="470"/>
                </a:lnTo>
                <a:lnTo>
                  <a:pt x="257" y="516"/>
                </a:lnTo>
                <a:lnTo>
                  <a:pt x="266" y="516"/>
                </a:lnTo>
                <a:lnTo>
                  <a:pt x="266" y="569"/>
                </a:lnTo>
                <a:lnTo>
                  <a:pt x="266" y="606"/>
                </a:lnTo>
                <a:lnTo>
                  <a:pt x="266" y="621"/>
                </a:lnTo>
                <a:lnTo>
                  <a:pt x="278" y="621"/>
                </a:lnTo>
                <a:lnTo>
                  <a:pt x="278" y="630"/>
                </a:lnTo>
                <a:lnTo>
                  <a:pt x="278" y="636"/>
                </a:lnTo>
                <a:lnTo>
                  <a:pt x="278" y="651"/>
                </a:lnTo>
                <a:lnTo>
                  <a:pt x="288" y="651"/>
                </a:lnTo>
                <a:lnTo>
                  <a:pt x="288" y="696"/>
                </a:lnTo>
                <a:lnTo>
                  <a:pt x="288" y="711"/>
                </a:lnTo>
                <a:lnTo>
                  <a:pt x="288" y="726"/>
                </a:lnTo>
                <a:lnTo>
                  <a:pt x="288" y="750"/>
                </a:lnTo>
                <a:lnTo>
                  <a:pt x="300" y="750"/>
                </a:lnTo>
                <a:lnTo>
                  <a:pt x="300" y="765"/>
                </a:lnTo>
                <a:lnTo>
                  <a:pt x="300" y="774"/>
                </a:lnTo>
                <a:lnTo>
                  <a:pt x="309" y="774"/>
                </a:lnTo>
                <a:lnTo>
                  <a:pt x="309" y="780"/>
                </a:lnTo>
                <a:lnTo>
                  <a:pt x="309" y="789"/>
                </a:lnTo>
                <a:lnTo>
                  <a:pt x="321" y="789"/>
                </a:lnTo>
                <a:lnTo>
                  <a:pt x="321" y="795"/>
                </a:lnTo>
                <a:lnTo>
                  <a:pt x="330" y="795"/>
                </a:lnTo>
                <a:lnTo>
                  <a:pt x="330" y="804"/>
                </a:lnTo>
                <a:lnTo>
                  <a:pt x="330" y="810"/>
                </a:lnTo>
                <a:lnTo>
                  <a:pt x="342" y="810"/>
                </a:lnTo>
                <a:lnTo>
                  <a:pt x="342" y="849"/>
                </a:lnTo>
                <a:lnTo>
                  <a:pt x="375" y="849"/>
                </a:lnTo>
                <a:lnTo>
                  <a:pt x="375" y="864"/>
                </a:lnTo>
                <a:lnTo>
                  <a:pt x="375" y="879"/>
                </a:lnTo>
                <a:lnTo>
                  <a:pt x="384" y="879"/>
                </a:lnTo>
                <a:lnTo>
                  <a:pt x="384" y="894"/>
                </a:lnTo>
                <a:lnTo>
                  <a:pt x="405" y="894"/>
                </a:lnTo>
                <a:lnTo>
                  <a:pt x="405" y="900"/>
                </a:lnTo>
                <a:lnTo>
                  <a:pt x="405" y="909"/>
                </a:lnTo>
                <a:lnTo>
                  <a:pt x="418" y="909"/>
                </a:lnTo>
                <a:lnTo>
                  <a:pt x="418" y="916"/>
                </a:lnTo>
                <a:lnTo>
                  <a:pt x="427" y="916"/>
                </a:lnTo>
                <a:lnTo>
                  <a:pt x="427" y="924"/>
                </a:lnTo>
                <a:lnTo>
                  <a:pt x="439" y="924"/>
                </a:lnTo>
                <a:lnTo>
                  <a:pt x="439" y="939"/>
                </a:lnTo>
                <a:lnTo>
                  <a:pt x="439" y="948"/>
                </a:lnTo>
                <a:lnTo>
                  <a:pt x="448" y="948"/>
                </a:lnTo>
                <a:lnTo>
                  <a:pt x="448" y="963"/>
                </a:lnTo>
                <a:lnTo>
                  <a:pt x="448" y="969"/>
                </a:lnTo>
                <a:lnTo>
                  <a:pt x="460" y="969"/>
                </a:lnTo>
                <a:lnTo>
                  <a:pt x="460" y="984"/>
                </a:lnTo>
                <a:lnTo>
                  <a:pt x="460" y="993"/>
                </a:lnTo>
                <a:lnTo>
                  <a:pt x="469" y="993"/>
                </a:lnTo>
                <a:lnTo>
                  <a:pt x="469" y="999"/>
                </a:lnTo>
                <a:lnTo>
                  <a:pt x="481" y="999"/>
                </a:lnTo>
                <a:lnTo>
                  <a:pt x="481" y="1008"/>
                </a:lnTo>
                <a:lnTo>
                  <a:pt x="490" y="1008"/>
                </a:lnTo>
                <a:lnTo>
                  <a:pt x="490" y="1023"/>
                </a:lnTo>
                <a:lnTo>
                  <a:pt x="502" y="1023"/>
                </a:lnTo>
                <a:lnTo>
                  <a:pt x="502" y="1045"/>
                </a:lnTo>
                <a:lnTo>
                  <a:pt x="511" y="1045"/>
                </a:lnTo>
                <a:lnTo>
                  <a:pt x="511" y="1053"/>
                </a:lnTo>
                <a:lnTo>
                  <a:pt x="511" y="1068"/>
                </a:lnTo>
                <a:lnTo>
                  <a:pt x="511" y="1083"/>
                </a:lnTo>
                <a:lnTo>
                  <a:pt x="511" y="1090"/>
                </a:lnTo>
                <a:lnTo>
                  <a:pt x="523" y="1090"/>
                </a:lnTo>
                <a:lnTo>
                  <a:pt x="523" y="1105"/>
                </a:lnTo>
                <a:lnTo>
                  <a:pt x="533" y="1105"/>
                </a:lnTo>
                <a:lnTo>
                  <a:pt x="533" y="1113"/>
                </a:lnTo>
                <a:lnTo>
                  <a:pt x="533" y="1128"/>
                </a:lnTo>
                <a:lnTo>
                  <a:pt x="533" y="1143"/>
                </a:lnTo>
                <a:lnTo>
                  <a:pt x="545" y="1143"/>
                </a:lnTo>
                <a:lnTo>
                  <a:pt x="545" y="1152"/>
                </a:lnTo>
                <a:lnTo>
                  <a:pt x="545" y="1167"/>
                </a:lnTo>
                <a:lnTo>
                  <a:pt x="554" y="1167"/>
                </a:lnTo>
                <a:lnTo>
                  <a:pt x="554" y="1174"/>
                </a:lnTo>
                <a:lnTo>
                  <a:pt x="554" y="1189"/>
                </a:lnTo>
                <a:lnTo>
                  <a:pt x="566" y="1189"/>
                </a:lnTo>
                <a:lnTo>
                  <a:pt x="566" y="1219"/>
                </a:lnTo>
                <a:lnTo>
                  <a:pt x="566" y="1234"/>
                </a:lnTo>
                <a:lnTo>
                  <a:pt x="566" y="1242"/>
                </a:lnTo>
                <a:lnTo>
                  <a:pt x="575" y="1242"/>
                </a:lnTo>
                <a:lnTo>
                  <a:pt x="575" y="1249"/>
                </a:lnTo>
                <a:lnTo>
                  <a:pt x="575" y="1264"/>
                </a:lnTo>
                <a:lnTo>
                  <a:pt x="587" y="1264"/>
                </a:lnTo>
                <a:lnTo>
                  <a:pt x="587" y="1279"/>
                </a:lnTo>
                <a:lnTo>
                  <a:pt x="587" y="1296"/>
                </a:lnTo>
                <a:lnTo>
                  <a:pt x="596" y="1296"/>
                </a:lnTo>
                <a:lnTo>
                  <a:pt x="596" y="1311"/>
                </a:lnTo>
                <a:lnTo>
                  <a:pt x="596" y="1318"/>
                </a:lnTo>
                <a:lnTo>
                  <a:pt x="608" y="1318"/>
                </a:lnTo>
                <a:lnTo>
                  <a:pt x="608" y="1341"/>
                </a:lnTo>
                <a:lnTo>
                  <a:pt x="617" y="1341"/>
                </a:lnTo>
                <a:lnTo>
                  <a:pt x="617" y="1363"/>
                </a:lnTo>
                <a:lnTo>
                  <a:pt x="629" y="1363"/>
                </a:lnTo>
                <a:lnTo>
                  <a:pt x="629" y="1371"/>
                </a:lnTo>
                <a:lnTo>
                  <a:pt x="629" y="1378"/>
                </a:lnTo>
                <a:lnTo>
                  <a:pt x="641" y="1378"/>
                </a:lnTo>
                <a:lnTo>
                  <a:pt x="641" y="1386"/>
                </a:lnTo>
                <a:lnTo>
                  <a:pt x="650" y="1386"/>
                </a:lnTo>
                <a:lnTo>
                  <a:pt x="650" y="1393"/>
                </a:lnTo>
                <a:lnTo>
                  <a:pt x="650" y="1401"/>
                </a:lnTo>
                <a:lnTo>
                  <a:pt x="663" y="1401"/>
                </a:lnTo>
                <a:lnTo>
                  <a:pt x="663" y="1408"/>
                </a:lnTo>
                <a:lnTo>
                  <a:pt x="663" y="1438"/>
                </a:lnTo>
                <a:lnTo>
                  <a:pt x="663" y="1447"/>
                </a:lnTo>
                <a:lnTo>
                  <a:pt x="672" y="1447"/>
                </a:lnTo>
                <a:lnTo>
                  <a:pt x="672" y="1453"/>
                </a:lnTo>
                <a:lnTo>
                  <a:pt x="672" y="1477"/>
                </a:lnTo>
                <a:lnTo>
                  <a:pt x="672" y="1485"/>
                </a:lnTo>
                <a:lnTo>
                  <a:pt x="693" y="1485"/>
                </a:lnTo>
                <a:lnTo>
                  <a:pt x="693" y="1492"/>
                </a:lnTo>
                <a:lnTo>
                  <a:pt x="693" y="1507"/>
                </a:lnTo>
                <a:lnTo>
                  <a:pt x="705" y="1507"/>
                </a:lnTo>
                <a:lnTo>
                  <a:pt x="705" y="1515"/>
                </a:lnTo>
                <a:lnTo>
                  <a:pt x="714" y="1515"/>
                </a:lnTo>
                <a:lnTo>
                  <a:pt x="726" y="1515"/>
                </a:lnTo>
                <a:lnTo>
                  <a:pt x="726" y="1522"/>
                </a:lnTo>
                <a:lnTo>
                  <a:pt x="735" y="1522"/>
                </a:lnTo>
                <a:lnTo>
                  <a:pt x="735" y="1530"/>
                </a:lnTo>
                <a:lnTo>
                  <a:pt x="747" y="1530"/>
                </a:lnTo>
                <a:lnTo>
                  <a:pt x="747" y="1537"/>
                </a:lnTo>
                <a:lnTo>
                  <a:pt x="756" y="1537"/>
                </a:lnTo>
                <a:lnTo>
                  <a:pt x="756" y="1546"/>
                </a:lnTo>
                <a:lnTo>
                  <a:pt x="768" y="1546"/>
                </a:lnTo>
                <a:lnTo>
                  <a:pt x="768" y="1552"/>
                </a:lnTo>
                <a:lnTo>
                  <a:pt x="778" y="1552"/>
                </a:lnTo>
                <a:lnTo>
                  <a:pt x="778" y="1561"/>
                </a:lnTo>
                <a:lnTo>
                  <a:pt x="778" y="1567"/>
                </a:lnTo>
                <a:lnTo>
                  <a:pt x="778" y="1576"/>
                </a:lnTo>
                <a:lnTo>
                  <a:pt x="790" y="1576"/>
                </a:lnTo>
                <a:lnTo>
                  <a:pt x="790" y="1582"/>
                </a:lnTo>
                <a:lnTo>
                  <a:pt x="799" y="1582"/>
                </a:lnTo>
                <a:lnTo>
                  <a:pt x="799" y="1597"/>
                </a:lnTo>
                <a:lnTo>
                  <a:pt x="799" y="1606"/>
                </a:lnTo>
                <a:lnTo>
                  <a:pt x="799" y="1621"/>
                </a:lnTo>
                <a:lnTo>
                  <a:pt x="811" y="1621"/>
                </a:lnTo>
                <a:lnTo>
                  <a:pt x="811" y="1627"/>
                </a:lnTo>
                <a:lnTo>
                  <a:pt x="811" y="1636"/>
                </a:lnTo>
                <a:lnTo>
                  <a:pt x="820" y="1636"/>
                </a:lnTo>
                <a:lnTo>
                  <a:pt x="820" y="1642"/>
                </a:lnTo>
                <a:lnTo>
                  <a:pt x="820" y="1659"/>
                </a:lnTo>
                <a:lnTo>
                  <a:pt x="832" y="1659"/>
                </a:lnTo>
                <a:lnTo>
                  <a:pt x="832" y="1666"/>
                </a:lnTo>
                <a:lnTo>
                  <a:pt x="832" y="1675"/>
                </a:lnTo>
                <a:lnTo>
                  <a:pt x="832" y="1681"/>
                </a:lnTo>
                <a:lnTo>
                  <a:pt x="832" y="1696"/>
                </a:lnTo>
                <a:lnTo>
                  <a:pt x="841" y="1696"/>
                </a:lnTo>
                <a:lnTo>
                  <a:pt x="841" y="1720"/>
                </a:lnTo>
                <a:lnTo>
                  <a:pt x="841" y="1735"/>
                </a:lnTo>
                <a:lnTo>
                  <a:pt x="841" y="1741"/>
                </a:lnTo>
                <a:lnTo>
                  <a:pt x="853" y="1741"/>
                </a:lnTo>
                <a:lnTo>
                  <a:pt x="853" y="1750"/>
                </a:lnTo>
                <a:lnTo>
                  <a:pt x="874" y="1750"/>
                </a:lnTo>
                <a:lnTo>
                  <a:pt x="874" y="1756"/>
                </a:lnTo>
                <a:lnTo>
                  <a:pt x="883" y="1756"/>
                </a:lnTo>
                <a:lnTo>
                  <a:pt x="883" y="1765"/>
                </a:lnTo>
                <a:lnTo>
                  <a:pt x="883" y="1771"/>
                </a:lnTo>
                <a:lnTo>
                  <a:pt x="895" y="1771"/>
                </a:lnTo>
                <a:lnTo>
                  <a:pt x="895" y="1780"/>
                </a:lnTo>
                <a:lnTo>
                  <a:pt x="917" y="1780"/>
                </a:lnTo>
                <a:lnTo>
                  <a:pt x="929" y="1780"/>
                </a:lnTo>
                <a:lnTo>
                  <a:pt x="929" y="1786"/>
                </a:lnTo>
                <a:lnTo>
                  <a:pt x="929" y="1795"/>
                </a:lnTo>
                <a:lnTo>
                  <a:pt x="938" y="1795"/>
                </a:lnTo>
                <a:lnTo>
                  <a:pt x="938" y="1801"/>
                </a:lnTo>
                <a:lnTo>
                  <a:pt x="1001" y="1801"/>
                </a:lnTo>
                <a:lnTo>
                  <a:pt x="1001" y="1810"/>
                </a:lnTo>
                <a:lnTo>
                  <a:pt x="1013" y="1810"/>
                </a:lnTo>
                <a:lnTo>
                  <a:pt x="1013" y="1816"/>
                </a:lnTo>
                <a:lnTo>
                  <a:pt x="1013" y="1825"/>
                </a:lnTo>
                <a:lnTo>
                  <a:pt x="1013" y="1840"/>
                </a:lnTo>
                <a:lnTo>
                  <a:pt x="1035" y="1840"/>
                </a:lnTo>
                <a:lnTo>
                  <a:pt x="1035" y="1849"/>
                </a:lnTo>
                <a:lnTo>
                  <a:pt x="1044" y="1849"/>
                </a:lnTo>
                <a:lnTo>
                  <a:pt x="1044" y="1855"/>
                </a:lnTo>
                <a:lnTo>
                  <a:pt x="1056" y="1855"/>
                </a:lnTo>
                <a:lnTo>
                  <a:pt x="1056" y="1864"/>
                </a:lnTo>
                <a:lnTo>
                  <a:pt x="1086" y="1864"/>
                </a:lnTo>
                <a:lnTo>
                  <a:pt x="1086" y="1879"/>
                </a:lnTo>
                <a:lnTo>
                  <a:pt x="1128" y="1879"/>
                </a:lnTo>
                <a:lnTo>
                  <a:pt x="1128" y="1885"/>
                </a:lnTo>
                <a:lnTo>
                  <a:pt x="1150" y="1885"/>
                </a:lnTo>
                <a:lnTo>
                  <a:pt x="1150" y="1900"/>
                </a:lnTo>
                <a:lnTo>
                  <a:pt x="1171" y="1900"/>
                </a:lnTo>
                <a:lnTo>
                  <a:pt x="1171" y="1909"/>
                </a:lnTo>
                <a:lnTo>
                  <a:pt x="1192" y="1909"/>
                </a:lnTo>
                <a:lnTo>
                  <a:pt x="1192" y="1915"/>
                </a:lnTo>
                <a:lnTo>
                  <a:pt x="1225" y="1915"/>
                </a:lnTo>
                <a:lnTo>
                  <a:pt x="1225" y="1924"/>
                </a:lnTo>
                <a:lnTo>
                  <a:pt x="1225" y="1930"/>
                </a:lnTo>
                <a:lnTo>
                  <a:pt x="1246" y="1930"/>
                </a:lnTo>
                <a:lnTo>
                  <a:pt x="1246" y="1939"/>
                </a:lnTo>
                <a:lnTo>
                  <a:pt x="1246" y="1945"/>
                </a:lnTo>
                <a:lnTo>
                  <a:pt x="1331" y="1945"/>
                </a:lnTo>
                <a:lnTo>
                  <a:pt x="1331" y="1954"/>
                </a:lnTo>
                <a:lnTo>
                  <a:pt x="1385" y="1954"/>
                </a:lnTo>
                <a:lnTo>
                  <a:pt x="1385" y="1969"/>
                </a:lnTo>
                <a:lnTo>
                  <a:pt x="1428" y="1969"/>
                </a:lnTo>
                <a:lnTo>
                  <a:pt x="1428" y="1976"/>
                </a:lnTo>
                <a:lnTo>
                  <a:pt x="1479" y="1976"/>
                </a:lnTo>
                <a:lnTo>
                  <a:pt x="1479" y="1984"/>
                </a:lnTo>
                <a:lnTo>
                  <a:pt x="1503" y="1984"/>
                </a:lnTo>
                <a:lnTo>
                  <a:pt x="1503" y="1991"/>
                </a:lnTo>
                <a:lnTo>
                  <a:pt x="1512" y="1991"/>
                </a:lnTo>
                <a:lnTo>
                  <a:pt x="1512" y="1999"/>
                </a:lnTo>
                <a:lnTo>
                  <a:pt x="1576" y="1999"/>
                </a:lnTo>
                <a:lnTo>
                  <a:pt x="1576" y="2006"/>
                </a:lnTo>
                <a:lnTo>
                  <a:pt x="1609" y="2006"/>
                </a:lnTo>
                <a:lnTo>
                  <a:pt x="1609" y="2014"/>
                </a:lnTo>
                <a:lnTo>
                  <a:pt x="1767" y="2014"/>
                </a:lnTo>
                <a:lnTo>
                  <a:pt x="1767" y="2023"/>
                </a:lnTo>
                <a:lnTo>
                  <a:pt x="1800" y="2023"/>
                </a:lnTo>
                <a:lnTo>
                  <a:pt x="1800" y="2029"/>
                </a:lnTo>
                <a:lnTo>
                  <a:pt x="1939" y="2029"/>
                </a:lnTo>
                <a:lnTo>
                  <a:pt x="1939" y="2038"/>
                </a:lnTo>
                <a:lnTo>
                  <a:pt x="1960" y="2038"/>
                </a:lnTo>
                <a:lnTo>
                  <a:pt x="1960" y="2044"/>
                </a:lnTo>
                <a:lnTo>
                  <a:pt x="1981" y="2044"/>
                </a:lnTo>
                <a:lnTo>
                  <a:pt x="1981" y="2053"/>
                </a:lnTo>
                <a:lnTo>
                  <a:pt x="2108" y="2053"/>
                </a:lnTo>
                <a:lnTo>
                  <a:pt x="2108" y="2059"/>
                </a:lnTo>
                <a:lnTo>
                  <a:pt x="2184" y="2059"/>
                </a:lnTo>
                <a:lnTo>
                  <a:pt x="2184" y="2068"/>
                </a:lnTo>
                <a:lnTo>
                  <a:pt x="2214" y="2068"/>
                </a:lnTo>
                <a:lnTo>
                  <a:pt x="2214" y="2074"/>
                </a:lnTo>
                <a:lnTo>
                  <a:pt x="2780" y="2074"/>
                </a:lnTo>
              </a:path>
            </a:pathLst>
          </a:custGeom>
          <a:noFill/>
          <a:ln w="33338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2128044" y="1529776"/>
            <a:ext cx="5929312" cy="3221038"/>
          </a:xfrm>
          <a:custGeom>
            <a:avLst/>
            <a:gdLst>
              <a:gd name="T0" fmla="*/ 2147483647 w 3735"/>
              <a:gd name="T1" fmla="*/ 2147483647 h 2029"/>
              <a:gd name="T2" fmla="*/ 2147483647 w 3735"/>
              <a:gd name="T3" fmla="*/ 2147483647 h 2029"/>
              <a:gd name="T4" fmla="*/ 2147483647 w 3735"/>
              <a:gd name="T5" fmla="*/ 2147483647 h 2029"/>
              <a:gd name="T6" fmla="*/ 2147483647 w 3735"/>
              <a:gd name="T7" fmla="*/ 2147483647 h 2029"/>
              <a:gd name="T8" fmla="*/ 2147483647 w 3735"/>
              <a:gd name="T9" fmla="*/ 2147483647 h 2029"/>
              <a:gd name="T10" fmla="*/ 2147483647 w 3735"/>
              <a:gd name="T11" fmla="*/ 2147483647 h 2029"/>
              <a:gd name="T12" fmla="*/ 2147483647 w 3735"/>
              <a:gd name="T13" fmla="*/ 2147483647 h 2029"/>
              <a:gd name="T14" fmla="*/ 2147483647 w 3735"/>
              <a:gd name="T15" fmla="*/ 2147483647 h 2029"/>
              <a:gd name="T16" fmla="*/ 2147483647 w 3735"/>
              <a:gd name="T17" fmla="*/ 2147483647 h 2029"/>
              <a:gd name="T18" fmla="*/ 2147483647 w 3735"/>
              <a:gd name="T19" fmla="*/ 2147483647 h 2029"/>
              <a:gd name="T20" fmla="*/ 2147483647 w 3735"/>
              <a:gd name="T21" fmla="*/ 2147483647 h 2029"/>
              <a:gd name="T22" fmla="*/ 2147483647 w 3735"/>
              <a:gd name="T23" fmla="*/ 2147483647 h 2029"/>
              <a:gd name="T24" fmla="*/ 2147483647 w 3735"/>
              <a:gd name="T25" fmla="*/ 2147483647 h 2029"/>
              <a:gd name="T26" fmla="*/ 2147483647 w 3735"/>
              <a:gd name="T27" fmla="*/ 2147483647 h 2029"/>
              <a:gd name="T28" fmla="*/ 2147483647 w 3735"/>
              <a:gd name="T29" fmla="*/ 2147483647 h 2029"/>
              <a:gd name="T30" fmla="*/ 2147483647 w 3735"/>
              <a:gd name="T31" fmla="*/ 2147483647 h 2029"/>
              <a:gd name="T32" fmla="*/ 2147483647 w 3735"/>
              <a:gd name="T33" fmla="*/ 2147483647 h 2029"/>
              <a:gd name="T34" fmla="*/ 2147483647 w 3735"/>
              <a:gd name="T35" fmla="*/ 2147483647 h 2029"/>
              <a:gd name="T36" fmla="*/ 2147483647 w 3735"/>
              <a:gd name="T37" fmla="*/ 2147483647 h 2029"/>
              <a:gd name="T38" fmla="*/ 2147483647 w 3735"/>
              <a:gd name="T39" fmla="*/ 2147483647 h 2029"/>
              <a:gd name="T40" fmla="*/ 2147483647 w 3735"/>
              <a:gd name="T41" fmla="*/ 2147483647 h 2029"/>
              <a:gd name="T42" fmla="*/ 2147483647 w 3735"/>
              <a:gd name="T43" fmla="*/ 2147483647 h 2029"/>
              <a:gd name="T44" fmla="*/ 2147483647 w 3735"/>
              <a:gd name="T45" fmla="*/ 2147483647 h 2029"/>
              <a:gd name="T46" fmla="*/ 2147483647 w 3735"/>
              <a:gd name="T47" fmla="*/ 2147483647 h 2029"/>
              <a:gd name="T48" fmla="*/ 2147483647 w 3735"/>
              <a:gd name="T49" fmla="*/ 2147483647 h 2029"/>
              <a:gd name="T50" fmla="*/ 2147483647 w 3735"/>
              <a:gd name="T51" fmla="*/ 2147483647 h 2029"/>
              <a:gd name="T52" fmla="*/ 2147483647 w 3735"/>
              <a:gd name="T53" fmla="*/ 2147483647 h 2029"/>
              <a:gd name="T54" fmla="*/ 2147483647 w 3735"/>
              <a:gd name="T55" fmla="*/ 2147483647 h 2029"/>
              <a:gd name="T56" fmla="*/ 2147483647 w 3735"/>
              <a:gd name="T57" fmla="*/ 2147483647 h 2029"/>
              <a:gd name="T58" fmla="*/ 2147483647 w 3735"/>
              <a:gd name="T59" fmla="*/ 2147483647 h 2029"/>
              <a:gd name="T60" fmla="*/ 2147483647 w 3735"/>
              <a:gd name="T61" fmla="*/ 2147483647 h 2029"/>
              <a:gd name="T62" fmla="*/ 2147483647 w 3735"/>
              <a:gd name="T63" fmla="*/ 2147483647 h 2029"/>
              <a:gd name="T64" fmla="*/ 2147483647 w 3735"/>
              <a:gd name="T65" fmla="*/ 2147483647 h 2029"/>
              <a:gd name="T66" fmla="*/ 2147483647 w 3735"/>
              <a:gd name="T67" fmla="*/ 2147483647 h 2029"/>
              <a:gd name="T68" fmla="*/ 2147483647 w 3735"/>
              <a:gd name="T69" fmla="*/ 2147483647 h 2029"/>
              <a:gd name="T70" fmla="*/ 2147483647 w 3735"/>
              <a:gd name="T71" fmla="*/ 2147483647 h 2029"/>
              <a:gd name="T72" fmla="*/ 2147483647 w 3735"/>
              <a:gd name="T73" fmla="*/ 2147483647 h 2029"/>
              <a:gd name="T74" fmla="*/ 2147483647 w 3735"/>
              <a:gd name="T75" fmla="*/ 2147483647 h 2029"/>
              <a:gd name="T76" fmla="*/ 2147483647 w 3735"/>
              <a:gd name="T77" fmla="*/ 2147483647 h 2029"/>
              <a:gd name="T78" fmla="*/ 2147483647 w 3735"/>
              <a:gd name="T79" fmla="*/ 2147483647 h 2029"/>
              <a:gd name="T80" fmla="*/ 2147483647 w 3735"/>
              <a:gd name="T81" fmla="*/ 2147483647 h 2029"/>
              <a:gd name="T82" fmla="*/ 2147483647 w 3735"/>
              <a:gd name="T83" fmla="*/ 2147483647 h 2029"/>
              <a:gd name="T84" fmla="*/ 2147483647 w 3735"/>
              <a:gd name="T85" fmla="*/ 2147483647 h 2029"/>
              <a:gd name="T86" fmla="*/ 2147483647 w 3735"/>
              <a:gd name="T87" fmla="*/ 2147483647 h 2029"/>
              <a:gd name="T88" fmla="*/ 2147483647 w 3735"/>
              <a:gd name="T89" fmla="*/ 2147483647 h 2029"/>
              <a:gd name="T90" fmla="*/ 2147483647 w 3735"/>
              <a:gd name="T91" fmla="*/ 2147483647 h 2029"/>
              <a:gd name="T92" fmla="*/ 2147483647 w 3735"/>
              <a:gd name="T93" fmla="*/ 2147483647 h 2029"/>
              <a:gd name="T94" fmla="*/ 2147483647 w 3735"/>
              <a:gd name="T95" fmla="*/ 2147483647 h 2029"/>
              <a:gd name="T96" fmla="*/ 2147483647 w 3735"/>
              <a:gd name="T97" fmla="*/ 2147483647 h 2029"/>
              <a:gd name="T98" fmla="*/ 2147483647 w 3735"/>
              <a:gd name="T99" fmla="*/ 2147483647 h 2029"/>
              <a:gd name="T100" fmla="*/ 2147483647 w 3735"/>
              <a:gd name="T101" fmla="*/ 2147483647 h 2029"/>
              <a:gd name="T102" fmla="*/ 2147483647 w 3735"/>
              <a:gd name="T103" fmla="*/ 2147483647 h 2029"/>
              <a:gd name="T104" fmla="*/ 2147483647 w 3735"/>
              <a:gd name="T105" fmla="*/ 2147483647 h 2029"/>
              <a:gd name="T106" fmla="*/ 2147483647 w 3735"/>
              <a:gd name="T107" fmla="*/ 2147483647 h 2029"/>
              <a:gd name="T108" fmla="*/ 2147483647 w 3735"/>
              <a:gd name="T109" fmla="*/ 2147483647 h 2029"/>
              <a:gd name="T110" fmla="*/ 2147483647 w 3735"/>
              <a:gd name="T111" fmla="*/ 2147483647 h 2029"/>
              <a:gd name="T112" fmla="*/ 2147483647 w 3735"/>
              <a:gd name="T113" fmla="*/ 2147483647 h 2029"/>
              <a:gd name="T114" fmla="*/ 2147483647 w 3735"/>
              <a:gd name="T115" fmla="*/ 2147483647 h 2029"/>
              <a:gd name="T116" fmla="*/ 2147483647 w 3735"/>
              <a:gd name="T117" fmla="*/ 2147483647 h 2029"/>
              <a:gd name="T118" fmla="*/ 2147483647 w 3735"/>
              <a:gd name="T119" fmla="*/ 2147483647 h 2029"/>
              <a:gd name="T120" fmla="*/ 2147483647 w 3735"/>
              <a:gd name="T121" fmla="*/ 2147483647 h 20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735"/>
              <a:gd name="T184" fmla="*/ 0 h 2029"/>
              <a:gd name="T185" fmla="*/ 3735 w 3735"/>
              <a:gd name="T186" fmla="*/ 2029 h 20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735" h="2029">
                <a:moveTo>
                  <a:pt x="0" y="0"/>
                </a:moveTo>
                <a:lnTo>
                  <a:pt x="33" y="0"/>
                </a:lnTo>
                <a:lnTo>
                  <a:pt x="33" y="8"/>
                </a:lnTo>
                <a:lnTo>
                  <a:pt x="33" y="15"/>
                </a:lnTo>
                <a:lnTo>
                  <a:pt x="43" y="15"/>
                </a:lnTo>
                <a:lnTo>
                  <a:pt x="43" y="23"/>
                </a:lnTo>
                <a:lnTo>
                  <a:pt x="55" y="23"/>
                </a:lnTo>
                <a:lnTo>
                  <a:pt x="55" y="32"/>
                </a:lnTo>
                <a:lnTo>
                  <a:pt x="76" y="32"/>
                </a:lnTo>
                <a:lnTo>
                  <a:pt x="76" y="38"/>
                </a:lnTo>
                <a:lnTo>
                  <a:pt x="88" y="38"/>
                </a:lnTo>
                <a:lnTo>
                  <a:pt x="88" y="47"/>
                </a:lnTo>
                <a:lnTo>
                  <a:pt x="118" y="47"/>
                </a:lnTo>
                <a:lnTo>
                  <a:pt x="118" y="53"/>
                </a:lnTo>
                <a:lnTo>
                  <a:pt x="130" y="53"/>
                </a:lnTo>
                <a:lnTo>
                  <a:pt x="130" y="68"/>
                </a:lnTo>
                <a:lnTo>
                  <a:pt x="130" y="77"/>
                </a:lnTo>
                <a:lnTo>
                  <a:pt x="130" y="83"/>
                </a:lnTo>
                <a:lnTo>
                  <a:pt x="139" y="83"/>
                </a:lnTo>
                <a:lnTo>
                  <a:pt x="139" y="92"/>
                </a:lnTo>
                <a:lnTo>
                  <a:pt x="151" y="92"/>
                </a:lnTo>
                <a:lnTo>
                  <a:pt x="151" y="98"/>
                </a:lnTo>
                <a:lnTo>
                  <a:pt x="161" y="98"/>
                </a:lnTo>
                <a:lnTo>
                  <a:pt x="161" y="107"/>
                </a:lnTo>
                <a:lnTo>
                  <a:pt x="161" y="114"/>
                </a:lnTo>
                <a:lnTo>
                  <a:pt x="182" y="114"/>
                </a:lnTo>
                <a:lnTo>
                  <a:pt x="182" y="122"/>
                </a:lnTo>
                <a:lnTo>
                  <a:pt x="194" y="122"/>
                </a:lnTo>
                <a:lnTo>
                  <a:pt x="194" y="137"/>
                </a:lnTo>
                <a:lnTo>
                  <a:pt x="203" y="137"/>
                </a:lnTo>
                <a:lnTo>
                  <a:pt x="203" y="144"/>
                </a:lnTo>
                <a:lnTo>
                  <a:pt x="215" y="144"/>
                </a:lnTo>
                <a:lnTo>
                  <a:pt x="215" y="152"/>
                </a:lnTo>
                <a:lnTo>
                  <a:pt x="224" y="152"/>
                </a:lnTo>
                <a:lnTo>
                  <a:pt x="224" y="159"/>
                </a:lnTo>
                <a:lnTo>
                  <a:pt x="224" y="167"/>
                </a:lnTo>
                <a:lnTo>
                  <a:pt x="224" y="182"/>
                </a:lnTo>
                <a:lnTo>
                  <a:pt x="236" y="182"/>
                </a:lnTo>
                <a:lnTo>
                  <a:pt x="236" y="189"/>
                </a:lnTo>
                <a:lnTo>
                  <a:pt x="236" y="197"/>
                </a:lnTo>
                <a:lnTo>
                  <a:pt x="236" y="206"/>
                </a:lnTo>
                <a:lnTo>
                  <a:pt x="236" y="227"/>
                </a:lnTo>
                <a:lnTo>
                  <a:pt x="245" y="227"/>
                </a:lnTo>
                <a:lnTo>
                  <a:pt x="245" y="251"/>
                </a:lnTo>
                <a:lnTo>
                  <a:pt x="245" y="281"/>
                </a:lnTo>
                <a:lnTo>
                  <a:pt x="257" y="281"/>
                </a:lnTo>
                <a:lnTo>
                  <a:pt x="257" y="288"/>
                </a:lnTo>
                <a:lnTo>
                  <a:pt x="257" y="318"/>
                </a:lnTo>
                <a:lnTo>
                  <a:pt x="266" y="318"/>
                </a:lnTo>
                <a:lnTo>
                  <a:pt x="266" y="326"/>
                </a:lnTo>
                <a:lnTo>
                  <a:pt x="266" y="348"/>
                </a:lnTo>
                <a:lnTo>
                  <a:pt x="278" y="348"/>
                </a:lnTo>
                <a:lnTo>
                  <a:pt x="278" y="372"/>
                </a:lnTo>
                <a:lnTo>
                  <a:pt x="278" y="378"/>
                </a:lnTo>
                <a:lnTo>
                  <a:pt x="278" y="395"/>
                </a:lnTo>
                <a:lnTo>
                  <a:pt x="288" y="395"/>
                </a:lnTo>
                <a:lnTo>
                  <a:pt x="288" y="410"/>
                </a:lnTo>
                <a:lnTo>
                  <a:pt x="288" y="425"/>
                </a:lnTo>
                <a:lnTo>
                  <a:pt x="300" y="425"/>
                </a:lnTo>
                <a:lnTo>
                  <a:pt x="300" y="432"/>
                </a:lnTo>
                <a:lnTo>
                  <a:pt x="300" y="440"/>
                </a:lnTo>
                <a:lnTo>
                  <a:pt x="330" y="440"/>
                </a:lnTo>
                <a:lnTo>
                  <a:pt x="330" y="447"/>
                </a:lnTo>
                <a:lnTo>
                  <a:pt x="330" y="455"/>
                </a:lnTo>
                <a:lnTo>
                  <a:pt x="342" y="455"/>
                </a:lnTo>
                <a:lnTo>
                  <a:pt x="342" y="462"/>
                </a:lnTo>
                <a:lnTo>
                  <a:pt x="354" y="462"/>
                </a:lnTo>
                <a:lnTo>
                  <a:pt x="354" y="477"/>
                </a:lnTo>
                <a:lnTo>
                  <a:pt x="354" y="486"/>
                </a:lnTo>
                <a:lnTo>
                  <a:pt x="354" y="501"/>
                </a:lnTo>
                <a:lnTo>
                  <a:pt x="375" y="501"/>
                </a:lnTo>
                <a:lnTo>
                  <a:pt x="375" y="507"/>
                </a:lnTo>
                <a:lnTo>
                  <a:pt x="375" y="516"/>
                </a:lnTo>
                <a:lnTo>
                  <a:pt x="384" y="516"/>
                </a:lnTo>
                <a:lnTo>
                  <a:pt x="384" y="531"/>
                </a:lnTo>
                <a:lnTo>
                  <a:pt x="384" y="546"/>
                </a:lnTo>
                <a:lnTo>
                  <a:pt x="405" y="546"/>
                </a:lnTo>
                <a:lnTo>
                  <a:pt x="405" y="552"/>
                </a:lnTo>
                <a:lnTo>
                  <a:pt x="405" y="561"/>
                </a:lnTo>
                <a:lnTo>
                  <a:pt x="418" y="561"/>
                </a:lnTo>
                <a:lnTo>
                  <a:pt x="418" y="569"/>
                </a:lnTo>
                <a:lnTo>
                  <a:pt x="427" y="569"/>
                </a:lnTo>
                <a:lnTo>
                  <a:pt x="427" y="584"/>
                </a:lnTo>
                <a:lnTo>
                  <a:pt x="439" y="584"/>
                </a:lnTo>
                <a:lnTo>
                  <a:pt x="439" y="599"/>
                </a:lnTo>
                <a:lnTo>
                  <a:pt x="448" y="599"/>
                </a:lnTo>
                <a:lnTo>
                  <a:pt x="448" y="606"/>
                </a:lnTo>
                <a:lnTo>
                  <a:pt x="460" y="606"/>
                </a:lnTo>
                <a:lnTo>
                  <a:pt x="460" y="621"/>
                </a:lnTo>
                <a:lnTo>
                  <a:pt x="460" y="630"/>
                </a:lnTo>
                <a:lnTo>
                  <a:pt x="460" y="636"/>
                </a:lnTo>
                <a:lnTo>
                  <a:pt x="469" y="636"/>
                </a:lnTo>
                <a:lnTo>
                  <a:pt x="469" y="645"/>
                </a:lnTo>
                <a:lnTo>
                  <a:pt x="481" y="645"/>
                </a:lnTo>
                <a:lnTo>
                  <a:pt x="481" y="651"/>
                </a:lnTo>
                <a:lnTo>
                  <a:pt x="481" y="660"/>
                </a:lnTo>
                <a:lnTo>
                  <a:pt x="481" y="666"/>
                </a:lnTo>
                <a:lnTo>
                  <a:pt x="490" y="666"/>
                </a:lnTo>
                <a:lnTo>
                  <a:pt x="490" y="675"/>
                </a:lnTo>
                <a:lnTo>
                  <a:pt x="490" y="690"/>
                </a:lnTo>
                <a:lnTo>
                  <a:pt x="502" y="690"/>
                </a:lnTo>
                <a:lnTo>
                  <a:pt x="502" y="705"/>
                </a:lnTo>
                <a:lnTo>
                  <a:pt x="502" y="711"/>
                </a:lnTo>
                <a:lnTo>
                  <a:pt x="511" y="711"/>
                </a:lnTo>
                <a:lnTo>
                  <a:pt x="511" y="726"/>
                </a:lnTo>
                <a:lnTo>
                  <a:pt x="511" y="741"/>
                </a:lnTo>
                <a:lnTo>
                  <a:pt x="523" y="741"/>
                </a:lnTo>
                <a:lnTo>
                  <a:pt x="523" y="750"/>
                </a:lnTo>
                <a:lnTo>
                  <a:pt x="523" y="765"/>
                </a:lnTo>
                <a:lnTo>
                  <a:pt x="523" y="780"/>
                </a:lnTo>
                <a:lnTo>
                  <a:pt x="533" y="780"/>
                </a:lnTo>
                <a:lnTo>
                  <a:pt x="533" y="789"/>
                </a:lnTo>
                <a:lnTo>
                  <a:pt x="533" y="810"/>
                </a:lnTo>
                <a:lnTo>
                  <a:pt x="533" y="825"/>
                </a:lnTo>
                <a:lnTo>
                  <a:pt x="545" y="825"/>
                </a:lnTo>
                <a:lnTo>
                  <a:pt x="545" y="855"/>
                </a:lnTo>
                <a:lnTo>
                  <a:pt x="545" y="870"/>
                </a:lnTo>
                <a:lnTo>
                  <a:pt x="554" y="870"/>
                </a:lnTo>
                <a:lnTo>
                  <a:pt x="554" y="879"/>
                </a:lnTo>
                <a:lnTo>
                  <a:pt x="566" y="879"/>
                </a:lnTo>
                <a:lnTo>
                  <a:pt x="566" y="885"/>
                </a:lnTo>
                <a:lnTo>
                  <a:pt x="566" y="900"/>
                </a:lnTo>
                <a:lnTo>
                  <a:pt x="566" y="909"/>
                </a:lnTo>
                <a:lnTo>
                  <a:pt x="587" y="909"/>
                </a:lnTo>
                <a:lnTo>
                  <a:pt x="587" y="933"/>
                </a:lnTo>
                <a:lnTo>
                  <a:pt x="587" y="948"/>
                </a:lnTo>
                <a:lnTo>
                  <a:pt x="596" y="948"/>
                </a:lnTo>
                <a:lnTo>
                  <a:pt x="596" y="954"/>
                </a:lnTo>
                <a:lnTo>
                  <a:pt x="608" y="954"/>
                </a:lnTo>
                <a:lnTo>
                  <a:pt x="608" y="978"/>
                </a:lnTo>
                <a:lnTo>
                  <a:pt x="617" y="978"/>
                </a:lnTo>
                <a:lnTo>
                  <a:pt x="617" y="984"/>
                </a:lnTo>
                <a:lnTo>
                  <a:pt x="629" y="984"/>
                </a:lnTo>
                <a:lnTo>
                  <a:pt x="629" y="993"/>
                </a:lnTo>
                <a:lnTo>
                  <a:pt x="629" y="1008"/>
                </a:lnTo>
                <a:lnTo>
                  <a:pt x="641" y="1008"/>
                </a:lnTo>
                <a:lnTo>
                  <a:pt x="641" y="1014"/>
                </a:lnTo>
                <a:lnTo>
                  <a:pt x="650" y="1014"/>
                </a:lnTo>
                <a:lnTo>
                  <a:pt x="650" y="1023"/>
                </a:lnTo>
                <a:lnTo>
                  <a:pt x="663" y="1023"/>
                </a:lnTo>
                <a:lnTo>
                  <a:pt x="663" y="1029"/>
                </a:lnTo>
                <a:lnTo>
                  <a:pt x="663" y="1045"/>
                </a:lnTo>
                <a:lnTo>
                  <a:pt x="684" y="1045"/>
                </a:lnTo>
                <a:lnTo>
                  <a:pt x="684" y="1053"/>
                </a:lnTo>
                <a:lnTo>
                  <a:pt x="705" y="1053"/>
                </a:lnTo>
                <a:lnTo>
                  <a:pt x="705" y="1060"/>
                </a:lnTo>
                <a:lnTo>
                  <a:pt x="735" y="1060"/>
                </a:lnTo>
                <a:lnTo>
                  <a:pt x="735" y="1068"/>
                </a:lnTo>
                <a:lnTo>
                  <a:pt x="735" y="1075"/>
                </a:lnTo>
                <a:lnTo>
                  <a:pt x="747" y="1075"/>
                </a:lnTo>
                <a:lnTo>
                  <a:pt x="747" y="1098"/>
                </a:lnTo>
                <a:lnTo>
                  <a:pt x="768" y="1098"/>
                </a:lnTo>
                <a:lnTo>
                  <a:pt x="768" y="1105"/>
                </a:lnTo>
                <a:lnTo>
                  <a:pt x="778" y="1105"/>
                </a:lnTo>
                <a:lnTo>
                  <a:pt x="778" y="1113"/>
                </a:lnTo>
                <a:lnTo>
                  <a:pt x="790" y="1113"/>
                </a:lnTo>
                <a:lnTo>
                  <a:pt x="790" y="1128"/>
                </a:lnTo>
                <a:lnTo>
                  <a:pt x="799" y="1128"/>
                </a:lnTo>
                <a:lnTo>
                  <a:pt x="799" y="1137"/>
                </a:lnTo>
                <a:lnTo>
                  <a:pt x="811" y="1137"/>
                </a:lnTo>
                <a:lnTo>
                  <a:pt x="811" y="1143"/>
                </a:lnTo>
                <a:lnTo>
                  <a:pt x="820" y="1143"/>
                </a:lnTo>
                <a:lnTo>
                  <a:pt x="820" y="1167"/>
                </a:lnTo>
                <a:lnTo>
                  <a:pt x="832" y="1167"/>
                </a:lnTo>
                <a:lnTo>
                  <a:pt x="832" y="1174"/>
                </a:lnTo>
                <a:lnTo>
                  <a:pt x="832" y="1189"/>
                </a:lnTo>
                <a:lnTo>
                  <a:pt x="841" y="1189"/>
                </a:lnTo>
                <a:lnTo>
                  <a:pt x="841" y="1197"/>
                </a:lnTo>
                <a:lnTo>
                  <a:pt x="853" y="1197"/>
                </a:lnTo>
                <a:lnTo>
                  <a:pt x="853" y="1204"/>
                </a:lnTo>
                <a:lnTo>
                  <a:pt x="853" y="1212"/>
                </a:lnTo>
                <a:lnTo>
                  <a:pt x="862" y="1212"/>
                </a:lnTo>
                <a:lnTo>
                  <a:pt x="862" y="1219"/>
                </a:lnTo>
                <a:lnTo>
                  <a:pt x="874" y="1219"/>
                </a:lnTo>
                <a:lnTo>
                  <a:pt x="874" y="1227"/>
                </a:lnTo>
                <a:lnTo>
                  <a:pt x="883" y="1227"/>
                </a:lnTo>
                <a:lnTo>
                  <a:pt x="883" y="1234"/>
                </a:lnTo>
                <a:lnTo>
                  <a:pt x="895" y="1234"/>
                </a:lnTo>
                <a:lnTo>
                  <a:pt x="895" y="1242"/>
                </a:lnTo>
                <a:lnTo>
                  <a:pt x="895" y="1249"/>
                </a:lnTo>
                <a:lnTo>
                  <a:pt x="917" y="1249"/>
                </a:lnTo>
                <a:lnTo>
                  <a:pt x="917" y="1264"/>
                </a:lnTo>
                <a:lnTo>
                  <a:pt x="938" y="1264"/>
                </a:lnTo>
                <a:lnTo>
                  <a:pt x="938" y="1272"/>
                </a:lnTo>
                <a:lnTo>
                  <a:pt x="938" y="1279"/>
                </a:lnTo>
                <a:lnTo>
                  <a:pt x="950" y="1279"/>
                </a:lnTo>
                <a:lnTo>
                  <a:pt x="950" y="1288"/>
                </a:lnTo>
                <a:lnTo>
                  <a:pt x="950" y="1296"/>
                </a:lnTo>
                <a:lnTo>
                  <a:pt x="950" y="1303"/>
                </a:lnTo>
                <a:lnTo>
                  <a:pt x="959" y="1303"/>
                </a:lnTo>
                <a:lnTo>
                  <a:pt x="959" y="1311"/>
                </a:lnTo>
                <a:lnTo>
                  <a:pt x="959" y="1318"/>
                </a:lnTo>
                <a:lnTo>
                  <a:pt x="980" y="1318"/>
                </a:lnTo>
                <a:lnTo>
                  <a:pt x="980" y="1326"/>
                </a:lnTo>
                <a:lnTo>
                  <a:pt x="1013" y="1326"/>
                </a:lnTo>
                <a:lnTo>
                  <a:pt x="1013" y="1333"/>
                </a:lnTo>
                <a:lnTo>
                  <a:pt x="1022" y="1333"/>
                </a:lnTo>
                <a:lnTo>
                  <a:pt x="1022" y="1341"/>
                </a:lnTo>
                <a:lnTo>
                  <a:pt x="1035" y="1341"/>
                </a:lnTo>
                <a:lnTo>
                  <a:pt x="1035" y="1348"/>
                </a:lnTo>
                <a:lnTo>
                  <a:pt x="1035" y="1356"/>
                </a:lnTo>
                <a:lnTo>
                  <a:pt x="1035" y="1363"/>
                </a:lnTo>
                <a:lnTo>
                  <a:pt x="1044" y="1363"/>
                </a:lnTo>
                <a:lnTo>
                  <a:pt x="1044" y="1371"/>
                </a:lnTo>
                <a:lnTo>
                  <a:pt x="1056" y="1371"/>
                </a:lnTo>
                <a:lnTo>
                  <a:pt x="1056" y="1378"/>
                </a:lnTo>
                <a:lnTo>
                  <a:pt x="1056" y="1386"/>
                </a:lnTo>
                <a:lnTo>
                  <a:pt x="1065" y="1386"/>
                </a:lnTo>
                <a:lnTo>
                  <a:pt x="1065" y="1393"/>
                </a:lnTo>
                <a:lnTo>
                  <a:pt x="1086" y="1393"/>
                </a:lnTo>
                <a:lnTo>
                  <a:pt x="1086" y="1401"/>
                </a:lnTo>
                <a:lnTo>
                  <a:pt x="1086" y="1408"/>
                </a:lnTo>
                <a:lnTo>
                  <a:pt x="1098" y="1408"/>
                </a:lnTo>
                <a:lnTo>
                  <a:pt x="1098" y="1417"/>
                </a:lnTo>
                <a:lnTo>
                  <a:pt x="1107" y="1417"/>
                </a:lnTo>
                <a:lnTo>
                  <a:pt x="1107" y="1423"/>
                </a:lnTo>
                <a:lnTo>
                  <a:pt x="1107" y="1432"/>
                </a:lnTo>
                <a:lnTo>
                  <a:pt x="1107" y="1438"/>
                </a:lnTo>
                <a:lnTo>
                  <a:pt x="1119" y="1438"/>
                </a:lnTo>
                <a:lnTo>
                  <a:pt x="1119" y="1447"/>
                </a:lnTo>
                <a:lnTo>
                  <a:pt x="1119" y="1453"/>
                </a:lnTo>
                <a:lnTo>
                  <a:pt x="1128" y="1453"/>
                </a:lnTo>
                <a:lnTo>
                  <a:pt x="1128" y="1462"/>
                </a:lnTo>
                <a:lnTo>
                  <a:pt x="1140" y="1462"/>
                </a:lnTo>
                <a:lnTo>
                  <a:pt x="1140" y="1468"/>
                </a:lnTo>
                <a:lnTo>
                  <a:pt x="1140" y="1477"/>
                </a:lnTo>
                <a:lnTo>
                  <a:pt x="1162" y="1477"/>
                </a:lnTo>
                <a:lnTo>
                  <a:pt x="1162" y="1485"/>
                </a:lnTo>
                <a:lnTo>
                  <a:pt x="1162" y="1492"/>
                </a:lnTo>
                <a:lnTo>
                  <a:pt x="1171" y="1492"/>
                </a:lnTo>
                <a:lnTo>
                  <a:pt x="1171" y="1500"/>
                </a:lnTo>
                <a:lnTo>
                  <a:pt x="1183" y="1500"/>
                </a:lnTo>
                <a:lnTo>
                  <a:pt x="1183" y="1515"/>
                </a:lnTo>
                <a:lnTo>
                  <a:pt x="1192" y="1515"/>
                </a:lnTo>
                <a:lnTo>
                  <a:pt x="1192" y="1530"/>
                </a:lnTo>
                <a:lnTo>
                  <a:pt x="1216" y="1530"/>
                </a:lnTo>
                <a:lnTo>
                  <a:pt x="1216" y="1537"/>
                </a:lnTo>
                <a:lnTo>
                  <a:pt x="1225" y="1537"/>
                </a:lnTo>
                <a:lnTo>
                  <a:pt x="1225" y="1546"/>
                </a:lnTo>
                <a:lnTo>
                  <a:pt x="1246" y="1546"/>
                </a:lnTo>
                <a:lnTo>
                  <a:pt x="1246" y="1552"/>
                </a:lnTo>
                <a:lnTo>
                  <a:pt x="1246" y="1561"/>
                </a:lnTo>
                <a:lnTo>
                  <a:pt x="1258" y="1561"/>
                </a:lnTo>
                <a:lnTo>
                  <a:pt x="1258" y="1567"/>
                </a:lnTo>
                <a:lnTo>
                  <a:pt x="1258" y="1576"/>
                </a:lnTo>
                <a:lnTo>
                  <a:pt x="1267" y="1576"/>
                </a:lnTo>
                <a:lnTo>
                  <a:pt x="1267" y="1582"/>
                </a:lnTo>
                <a:lnTo>
                  <a:pt x="1301" y="1582"/>
                </a:lnTo>
                <a:lnTo>
                  <a:pt x="1301" y="1591"/>
                </a:lnTo>
                <a:lnTo>
                  <a:pt x="1310" y="1591"/>
                </a:lnTo>
                <a:lnTo>
                  <a:pt x="1310" y="1597"/>
                </a:lnTo>
                <a:lnTo>
                  <a:pt x="1373" y="1597"/>
                </a:lnTo>
                <a:lnTo>
                  <a:pt x="1373" y="1606"/>
                </a:lnTo>
                <a:lnTo>
                  <a:pt x="1416" y="1606"/>
                </a:lnTo>
                <a:lnTo>
                  <a:pt x="1416" y="1612"/>
                </a:lnTo>
                <a:lnTo>
                  <a:pt x="1428" y="1612"/>
                </a:lnTo>
                <a:lnTo>
                  <a:pt x="1428" y="1621"/>
                </a:lnTo>
                <a:lnTo>
                  <a:pt x="1479" y="1621"/>
                </a:lnTo>
                <a:lnTo>
                  <a:pt x="1479" y="1627"/>
                </a:lnTo>
                <a:lnTo>
                  <a:pt x="1491" y="1627"/>
                </a:lnTo>
                <a:lnTo>
                  <a:pt x="1491" y="1636"/>
                </a:lnTo>
                <a:lnTo>
                  <a:pt x="1555" y="1636"/>
                </a:lnTo>
                <a:lnTo>
                  <a:pt x="1555" y="1642"/>
                </a:lnTo>
                <a:lnTo>
                  <a:pt x="1576" y="1642"/>
                </a:lnTo>
                <a:lnTo>
                  <a:pt x="1576" y="1651"/>
                </a:lnTo>
                <a:lnTo>
                  <a:pt x="1576" y="1659"/>
                </a:lnTo>
                <a:lnTo>
                  <a:pt x="1597" y="1659"/>
                </a:lnTo>
                <a:lnTo>
                  <a:pt x="1597" y="1666"/>
                </a:lnTo>
                <a:lnTo>
                  <a:pt x="1661" y="1666"/>
                </a:lnTo>
                <a:lnTo>
                  <a:pt x="1661" y="1675"/>
                </a:lnTo>
                <a:lnTo>
                  <a:pt x="1724" y="1675"/>
                </a:lnTo>
                <a:lnTo>
                  <a:pt x="1724" y="1681"/>
                </a:lnTo>
                <a:lnTo>
                  <a:pt x="1724" y="1690"/>
                </a:lnTo>
                <a:lnTo>
                  <a:pt x="1745" y="1690"/>
                </a:lnTo>
                <a:lnTo>
                  <a:pt x="1745" y="1696"/>
                </a:lnTo>
                <a:lnTo>
                  <a:pt x="1779" y="1696"/>
                </a:lnTo>
                <a:lnTo>
                  <a:pt x="1779" y="1705"/>
                </a:lnTo>
                <a:lnTo>
                  <a:pt x="1779" y="1711"/>
                </a:lnTo>
                <a:lnTo>
                  <a:pt x="1812" y="1711"/>
                </a:lnTo>
                <a:lnTo>
                  <a:pt x="1812" y="1720"/>
                </a:lnTo>
                <a:lnTo>
                  <a:pt x="1854" y="1720"/>
                </a:lnTo>
                <a:lnTo>
                  <a:pt x="1854" y="1726"/>
                </a:lnTo>
                <a:lnTo>
                  <a:pt x="1875" y="1726"/>
                </a:lnTo>
                <a:lnTo>
                  <a:pt x="1875" y="1735"/>
                </a:lnTo>
                <a:lnTo>
                  <a:pt x="1927" y="1735"/>
                </a:lnTo>
                <a:lnTo>
                  <a:pt x="1927" y="1750"/>
                </a:lnTo>
                <a:lnTo>
                  <a:pt x="1939" y="1750"/>
                </a:lnTo>
                <a:lnTo>
                  <a:pt x="1939" y="1756"/>
                </a:lnTo>
                <a:lnTo>
                  <a:pt x="1939" y="1765"/>
                </a:lnTo>
                <a:lnTo>
                  <a:pt x="2024" y="1765"/>
                </a:lnTo>
                <a:lnTo>
                  <a:pt x="2024" y="1771"/>
                </a:lnTo>
                <a:lnTo>
                  <a:pt x="2078" y="1771"/>
                </a:lnTo>
                <a:lnTo>
                  <a:pt x="2078" y="1780"/>
                </a:lnTo>
                <a:lnTo>
                  <a:pt x="2099" y="1780"/>
                </a:lnTo>
                <a:lnTo>
                  <a:pt x="2099" y="1786"/>
                </a:lnTo>
                <a:lnTo>
                  <a:pt x="2108" y="1786"/>
                </a:lnTo>
                <a:lnTo>
                  <a:pt x="2108" y="1795"/>
                </a:lnTo>
                <a:lnTo>
                  <a:pt x="2142" y="1795"/>
                </a:lnTo>
                <a:lnTo>
                  <a:pt x="2142" y="1801"/>
                </a:lnTo>
                <a:lnTo>
                  <a:pt x="2193" y="1801"/>
                </a:lnTo>
                <a:lnTo>
                  <a:pt x="2193" y="1810"/>
                </a:lnTo>
                <a:lnTo>
                  <a:pt x="2269" y="1810"/>
                </a:lnTo>
                <a:lnTo>
                  <a:pt x="2269" y="1816"/>
                </a:lnTo>
                <a:lnTo>
                  <a:pt x="2269" y="1831"/>
                </a:lnTo>
                <a:lnTo>
                  <a:pt x="2290" y="1831"/>
                </a:lnTo>
                <a:lnTo>
                  <a:pt x="2290" y="1840"/>
                </a:lnTo>
                <a:lnTo>
                  <a:pt x="2299" y="1840"/>
                </a:lnTo>
                <a:lnTo>
                  <a:pt x="2299" y="1849"/>
                </a:lnTo>
                <a:lnTo>
                  <a:pt x="2353" y="1849"/>
                </a:lnTo>
                <a:lnTo>
                  <a:pt x="2353" y="1855"/>
                </a:lnTo>
                <a:lnTo>
                  <a:pt x="2365" y="1855"/>
                </a:lnTo>
                <a:lnTo>
                  <a:pt x="2365" y="1870"/>
                </a:lnTo>
                <a:lnTo>
                  <a:pt x="2387" y="1870"/>
                </a:lnTo>
                <a:lnTo>
                  <a:pt x="2387" y="1885"/>
                </a:lnTo>
                <a:lnTo>
                  <a:pt x="2480" y="1885"/>
                </a:lnTo>
                <a:lnTo>
                  <a:pt x="2480" y="1894"/>
                </a:lnTo>
                <a:lnTo>
                  <a:pt x="2514" y="1894"/>
                </a:lnTo>
                <a:lnTo>
                  <a:pt x="2514" y="1900"/>
                </a:lnTo>
                <a:lnTo>
                  <a:pt x="2768" y="1900"/>
                </a:lnTo>
                <a:lnTo>
                  <a:pt x="2768" y="1915"/>
                </a:lnTo>
                <a:lnTo>
                  <a:pt x="3055" y="1915"/>
                </a:lnTo>
                <a:lnTo>
                  <a:pt x="3055" y="1939"/>
                </a:lnTo>
                <a:lnTo>
                  <a:pt x="3152" y="1939"/>
                </a:lnTo>
                <a:lnTo>
                  <a:pt x="3152" y="1969"/>
                </a:lnTo>
                <a:lnTo>
                  <a:pt x="3227" y="1969"/>
                </a:lnTo>
                <a:lnTo>
                  <a:pt x="3227" y="1991"/>
                </a:lnTo>
                <a:lnTo>
                  <a:pt x="3270" y="1991"/>
                </a:lnTo>
                <a:lnTo>
                  <a:pt x="3270" y="2029"/>
                </a:lnTo>
                <a:lnTo>
                  <a:pt x="3735" y="2029"/>
                </a:lnTo>
              </a:path>
            </a:pathLst>
          </a:custGeom>
          <a:noFill/>
          <a:ln w="33338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1699419" y="5331839"/>
            <a:ext cx="285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 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121694" y="5331839"/>
            <a:ext cx="9683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N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 flipH="1">
            <a:off x="1994694" y="5469951"/>
            <a:ext cx="2873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3118644" y="5331839"/>
            <a:ext cx="13398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Number of patients at risk :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 flipH="1">
            <a:off x="2958306" y="5469951"/>
            <a:ext cx="511968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664494" y="5498526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  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2086769" y="5498526"/>
            <a:ext cx="161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286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050381" y="5498526"/>
            <a:ext cx="1539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104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4029869" y="5498526"/>
            <a:ext cx="1079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26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4993481" y="5498526"/>
            <a:ext cx="920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11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5990431" y="5498526"/>
            <a:ext cx="539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4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6969919" y="5498526"/>
            <a:ext cx="539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0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7931944" y="5498526"/>
            <a:ext cx="539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0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1664494" y="5617589"/>
            <a:ext cx="285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 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2086769" y="5617589"/>
            <a:ext cx="161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287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3050381" y="5617589"/>
            <a:ext cx="1539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154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029869" y="5617589"/>
            <a:ext cx="1079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77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993481" y="5617589"/>
            <a:ext cx="1000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51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955506" y="5617589"/>
            <a:ext cx="1079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24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6969919" y="5617589"/>
            <a:ext cx="539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8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7931944" y="5617589"/>
            <a:ext cx="4603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900" b="1">
                <a:latin typeface="Garamond" panose="02020404030301010803" pitchFamily="18" charset="0"/>
                <a:cs typeface="Tahoma" panose="020B0604030504040204" pitchFamily="34" charset="0"/>
              </a:rPr>
              <a:t>1</a:t>
            </a:r>
            <a:endParaRPr lang="en-US" sz="2000" b="1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2262981" y="4512689"/>
            <a:ext cx="422275" cy="1587"/>
          </a:xfrm>
          <a:custGeom>
            <a:avLst/>
            <a:gdLst>
              <a:gd name="T0" fmla="*/ 0 w 266"/>
              <a:gd name="T1" fmla="*/ 0 h 1587"/>
              <a:gd name="T2" fmla="*/ 2147483647 w 266"/>
              <a:gd name="T3" fmla="*/ 0 h 1587"/>
              <a:gd name="T4" fmla="*/ 0 w 266"/>
              <a:gd name="T5" fmla="*/ 0 h 1587"/>
              <a:gd name="T6" fmla="*/ 0 60000 65536"/>
              <a:gd name="T7" fmla="*/ 0 60000 65536"/>
              <a:gd name="T8" fmla="*/ 0 60000 65536"/>
              <a:gd name="T9" fmla="*/ 0 w 266"/>
              <a:gd name="T10" fmla="*/ 0 h 1587"/>
              <a:gd name="T11" fmla="*/ 266 w 26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" h="1587">
                <a:moveTo>
                  <a:pt x="0" y="0"/>
                </a:moveTo>
                <a:lnTo>
                  <a:pt x="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 flipH="1">
            <a:off x="8282781" y="5538214"/>
            <a:ext cx="422275" cy="1587"/>
          </a:xfrm>
          <a:prstGeom prst="line">
            <a:avLst/>
          </a:prstGeom>
          <a:noFill/>
          <a:ln w="33338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2262981" y="4633339"/>
            <a:ext cx="422275" cy="1587"/>
          </a:xfrm>
          <a:custGeom>
            <a:avLst/>
            <a:gdLst>
              <a:gd name="T0" fmla="*/ 0 w 266"/>
              <a:gd name="T1" fmla="*/ 0 h 1587"/>
              <a:gd name="T2" fmla="*/ 2147483647 w 266"/>
              <a:gd name="T3" fmla="*/ 0 h 1587"/>
              <a:gd name="T4" fmla="*/ 0 w 266"/>
              <a:gd name="T5" fmla="*/ 0 h 1587"/>
              <a:gd name="T6" fmla="*/ 0 60000 65536"/>
              <a:gd name="T7" fmla="*/ 0 60000 65536"/>
              <a:gd name="T8" fmla="*/ 0 60000 65536"/>
              <a:gd name="T9" fmla="*/ 0 w 266"/>
              <a:gd name="T10" fmla="*/ 0 h 1587"/>
              <a:gd name="T11" fmla="*/ 266 w 26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" h="1587">
                <a:moveTo>
                  <a:pt x="0" y="0"/>
                </a:moveTo>
                <a:lnTo>
                  <a:pt x="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 flipH="1" flipV="1">
            <a:off x="8292306" y="5716014"/>
            <a:ext cx="431800" cy="6350"/>
          </a:xfrm>
          <a:prstGeom prst="line">
            <a:avLst/>
          </a:prstGeom>
          <a:noFill/>
          <a:ln w="33338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94" name="Text Box 93"/>
          <p:cNvSpPr txBox="1">
            <a:spLocks noChangeArrowheads="1"/>
          </p:cNvSpPr>
          <p:nvPr/>
        </p:nvSpPr>
        <p:spPr bwMode="auto">
          <a:xfrm>
            <a:off x="3980656" y="6133305"/>
            <a:ext cx="295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Garamond" pitchFamily="18" charset="0"/>
                <a:cs typeface="+mn-cs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Stupp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R et al. NEJM 2005;352:987-96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.</a:t>
            </a:r>
          </a:p>
        </p:txBody>
      </p:sp>
      <p:sp>
        <p:nvSpPr>
          <p:cNvPr id="95" name="Text Box 94"/>
          <p:cNvSpPr txBox="1">
            <a:spLocks noChangeArrowheads="1"/>
          </p:cNvSpPr>
          <p:nvPr/>
        </p:nvSpPr>
        <p:spPr bwMode="auto">
          <a:xfrm>
            <a:off x="7374731" y="4339651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TMZ/RT</a:t>
            </a:r>
          </a:p>
        </p:txBody>
      </p:sp>
      <p:sp>
        <p:nvSpPr>
          <p:cNvPr id="96" name="Text Box 95"/>
          <p:cNvSpPr txBox="1">
            <a:spLocks noChangeArrowheads="1"/>
          </p:cNvSpPr>
          <p:nvPr/>
        </p:nvSpPr>
        <p:spPr bwMode="auto">
          <a:xfrm>
            <a:off x="5622131" y="4453951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RT</a:t>
            </a:r>
          </a:p>
        </p:txBody>
      </p:sp>
      <p:sp>
        <p:nvSpPr>
          <p:cNvPr id="97" name="Text Box 96"/>
          <p:cNvSpPr txBox="1">
            <a:spLocks noChangeArrowheads="1"/>
          </p:cNvSpPr>
          <p:nvPr/>
        </p:nvSpPr>
        <p:spPr bwMode="auto">
          <a:xfrm>
            <a:off x="8774906" y="5335014"/>
            <a:ext cx="500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RT</a:t>
            </a:r>
          </a:p>
        </p:txBody>
      </p:sp>
      <p:sp>
        <p:nvSpPr>
          <p:cNvPr id="98" name="Text Box 98"/>
          <p:cNvSpPr txBox="1">
            <a:spLocks noChangeArrowheads="1"/>
          </p:cNvSpPr>
          <p:nvPr/>
        </p:nvSpPr>
        <p:spPr bwMode="auto">
          <a:xfrm>
            <a:off x="1145381" y="2587051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2000" b="1">
                <a:latin typeface="Garamond" panose="02020404030301010803" pitchFamily="18" charset="0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99" name="Line 99"/>
          <p:cNvSpPr>
            <a:spLocks noChangeShapeType="1"/>
          </p:cNvSpPr>
          <p:nvPr/>
        </p:nvSpPr>
        <p:spPr bwMode="auto">
          <a:xfrm>
            <a:off x="4175919" y="1899664"/>
            <a:ext cx="5108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10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103312" y="5799535"/>
            <a:ext cx="2133600" cy="274638"/>
          </a:xfrm>
        </p:spPr>
        <p:txBody>
          <a:bodyPr/>
          <a:lstStyle/>
          <a:p>
            <a:pPr>
              <a:defRPr/>
            </a:pPr>
            <a:r>
              <a:rPr lang="en-US"/>
              <a:t>April 2010</a:t>
            </a:r>
            <a:endParaRPr lang="ar-SA" dirty="0"/>
          </a:p>
        </p:txBody>
      </p:sp>
      <p:sp>
        <p:nvSpPr>
          <p:cNvPr id="10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67818" y="6140848"/>
            <a:ext cx="5508625" cy="274638"/>
          </a:xfrm>
        </p:spPr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1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984456" y="5895401"/>
            <a:ext cx="733425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F3F3F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k</a:t>
            </a:r>
            <a:endParaRPr lang="ar-SA" dirty="0">
              <a:solidFill>
                <a:srgbClr val="3F3F3F"/>
              </a:solidFill>
              <a:latin typeface="Corbel" panose="020B0503020204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Overall Survival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444" y="1723884"/>
            <a:ext cx="8946541" cy="4195481"/>
          </a:xfrm>
        </p:spPr>
        <p:txBody>
          <a:bodyPr/>
          <a:lstStyle/>
          <a:p>
            <a:r>
              <a:rPr lang="en-US" dirty="0" smtClean="0"/>
              <a:t>g</a:t>
            </a:r>
            <a:endParaRPr lang="ar-SY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2537803" y="1724808"/>
            <a:ext cx="1587" cy="3427412"/>
          </a:xfrm>
          <a:custGeom>
            <a:avLst/>
            <a:gdLst>
              <a:gd name="T0" fmla="*/ 0 w 1587"/>
              <a:gd name="T1" fmla="*/ 0 h 2159"/>
              <a:gd name="T2" fmla="*/ 0 w 1587"/>
              <a:gd name="T3" fmla="*/ 2147483647 h 2159"/>
              <a:gd name="T4" fmla="*/ 0 w 1587"/>
              <a:gd name="T5" fmla="*/ 0 h 2159"/>
              <a:gd name="T6" fmla="*/ 0 60000 65536"/>
              <a:gd name="T7" fmla="*/ 0 60000 65536"/>
              <a:gd name="T8" fmla="*/ 0 60000 65536"/>
              <a:gd name="T9" fmla="*/ 0 w 1587"/>
              <a:gd name="T10" fmla="*/ 0 h 2159"/>
              <a:gd name="T11" fmla="*/ 1587 w 1587"/>
              <a:gd name="T12" fmla="*/ 2159 h 2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159">
                <a:moveTo>
                  <a:pt x="0" y="0"/>
                </a:moveTo>
                <a:lnTo>
                  <a:pt x="0" y="215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537803" y="5152220"/>
            <a:ext cx="6965950" cy="1588"/>
          </a:xfrm>
          <a:custGeom>
            <a:avLst/>
            <a:gdLst>
              <a:gd name="T0" fmla="*/ 0 w 4388"/>
              <a:gd name="T1" fmla="*/ 0 h 1588"/>
              <a:gd name="T2" fmla="*/ 2147483647 w 4388"/>
              <a:gd name="T3" fmla="*/ 0 h 1588"/>
              <a:gd name="T4" fmla="*/ 0 w 4388"/>
              <a:gd name="T5" fmla="*/ 0 h 1588"/>
              <a:gd name="T6" fmla="*/ 0 60000 65536"/>
              <a:gd name="T7" fmla="*/ 0 60000 65536"/>
              <a:gd name="T8" fmla="*/ 0 60000 65536"/>
              <a:gd name="T9" fmla="*/ 0 w 4388"/>
              <a:gd name="T10" fmla="*/ 0 h 1588"/>
              <a:gd name="T11" fmla="*/ 4388 w 438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88" h="1588">
                <a:moveTo>
                  <a:pt x="0" y="0"/>
                </a:moveTo>
                <a:lnTo>
                  <a:pt x="43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537803" y="1724808"/>
            <a:ext cx="1587" cy="3427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2537803" y="5152220"/>
            <a:ext cx="69659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600590" y="5095070"/>
            <a:ext cx="449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1000">
                <a:latin typeface="Garamond" panose="02020404030301010803" pitchFamily="18" charset="0"/>
                <a:cs typeface="Tahoma" panose="020B0604030504040204" pitchFamily="34" charset="0"/>
              </a:rPr>
              <a:t>(months)</a:t>
            </a:r>
            <a:endParaRPr lang="en-US" sz="20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79065" y="5195083"/>
            <a:ext cx="119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537803" y="5152220"/>
            <a:ext cx="1587" cy="60325"/>
          </a:xfrm>
          <a:custGeom>
            <a:avLst/>
            <a:gdLst>
              <a:gd name="T0" fmla="*/ 0 w 1587"/>
              <a:gd name="T1" fmla="*/ 0 h 38"/>
              <a:gd name="T2" fmla="*/ 0 w 1587"/>
              <a:gd name="T3" fmla="*/ 2147483647 h 38"/>
              <a:gd name="T4" fmla="*/ 0 w 1587"/>
              <a:gd name="T5" fmla="*/ 0 h 38"/>
              <a:gd name="T6" fmla="*/ 0 60000 65536"/>
              <a:gd name="T7" fmla="*/ 0 60000 65536"/>
              <a:gd name="T8" fmla="*/ 0 60000 65536"/>
              <a:gd name="T9" fmla="*/ 0 w 1587"/>
              <a:gd name="T10" fmla="*/ 0 h 38"/>
              <a:gd name="T11" fmla="*/ 1587 w 15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8">
                <a:moveTo>
                  <a:pt x="0" y="0"/>
                </a:move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2537803" y="5152220"/>
            <a:ext cx="1587" cy="60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471253" y="5195083"/>
            <a:ext cx="119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528403" y="5152220"/>
            <a:ext cx="1587" cy="60325"/>
          </a:xfrm>
          <a:custGeom>
            <a:avLst/>
            <a:gdLst>
              <a:gd name="T0" fmla="*/ 0 w 1587"/>
              <a:gd name="T1" fmla="*/ 0 h 38"/>
              <a:gd name="T2" fmla="*/ 0 w 1587"/>
              <a:gd name="T3" fmla="*/ 2147483647 h 38"/>
              <a:gd name="T4" fmla="*/ 0 w 1587"/>
              <a:gd name="T5" fmla="*/ 0 h 38"/>
              <a:gd name="T6" fmla="*/ 0 60000 65536"/>
              <a:gd name="T7" fmla="*/ 0 60000 65536"/>
              <a:gd name="T8" fmla="*/ 0 60000 65536"/>
              <a:gd name="T9" fmla="*/ 0 w 1587"/>
              <a:gd name="T10" fmla="*/ 0 h 38"/>
              <a:gd name="T11" fmla="*/ 1587 w 15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8">
                <a:moveTo>
                  <a:pt x="0" y="0"/>
                </a:move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528403" y="5152220"/>
            <a:ext cx="1587" cy="60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398353" y="5195083"/>
            <a:ext cx="23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542815" y="5152220"/>
            <a:ext cx="1588" cy="60325"/>
          </a:xfrm>
          <a:custGeom>
            <a:avLst/>
            <a:gdLst>
              <a:gd name="T0" fmla="*/ 0 w 1588"/>
              <a:gd name="T1" fmla="*/ 0 h 38"/>
              <a:gd name="T2" fmla="*/ 0 w 1588"/>
              <a:gd name="T3" fmla="*/ 2147483647 h 38"/>
              <a:gd name="T4" fmla="*/ 0 w 1588"/>
              <a:gd name="T5" fmla="*/ 0 h 38"/>
              <a:gd name="T6" fmla="*/ 0 60000 65536"/>
              <a:gd name="T7" fmla="*/ 0 60000 65536"/>
              <a:gd name="T8" fmla="*/ 0 60000 65536"/>
              <a:gd name="T9" fmla="*/ 0 w 1588"/>
              <a:gd name="T10" fmla="*/ 0 h 38"/>
              <a:gd name="T11" fmla="*/ 1588 w 158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8">
                <a:moveTo>
                  <a:pt x="0" y="0"/>
                </a:move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522178" y="5152220"/>
            <a:ext cx="1587" cy="60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90540" y="5195083"/>
            <a:ext cx="23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18</a:t>
            </a: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533415" y="5152220"/>
            <a:ext cx="1588" cy="60325"/>
          </a:xfrm>
          <a:custGeom>
            <a:avLst/>
            <a:gdLst>
              <a:gd name="T0" fmla="*/ 0 w 1588"/>
              <a:gd name="T1" fmla="*/ 0 h 38"/>
              <a:gd name="T2" fmla="*/ 0 w 1588"/>
              <a:gd name="T3" fmla="*/ 2147483647 h 38"/>
              <a:gd name="T4" fmla="*/ 0 w 1588"/>
              <a:gd name="T5" fmla="*/ 0 h 38"/>
              <a:gd name="T6" fmla="*/ 0 60000 65536"/>
              <a:gd name="T7" fmla="*/ 0 60000 65536"/>
              <a:gd name="T8" fmla="*/ 0 60000 65536"/>
              <a:gd name="T9" fmla="*/ 0 w 1588"/>
              <a:gd name="T10" fmla="*/ 0 h 38"/>
              <a:gd name="T11" fmla="*/ 1588 w 158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8">
                <a:moveTo>
                  <a:pt x="0" y="0"/>
                </a:move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517540" y="5152220"/>
            <a:ext cx="1588" cy="60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384315" y="5195083"/>
            <a:ext cx="23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24</a:t>
            </a: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527190" y="5152220"/>
            <a:ext cx="1588" cy="60325"/>
          </a:xfrm>
          <a:custGeom>
            <a:avLst/>
            <a:gdLst>
              <a:gd name="T0" fmla="*/ 0 w 1588"/>
              <a:gd name="T1" fmla="*/ 0 h 38"/>
              <a:gd name="T2" fmla="*/ 0 w 1588"/>
              <a:gd name="T3" fmla="*/ 2147483647 h 38"/>
              <a:gd name="T4" fmla="*/ 0 w 1588"/>
              <a:gd name="T5" fmla="*/ 0 h 38"/>
              <a:gd name="T6" fmla="*/ 0 60000 65536"/>
              <a:gd name="T7" fmla="*/ 0 60000 65536"/>
              <a:gd name="T8" fmla="*/ 0 60000 65536"/>
              <a:gd name="T9" fmla="*/ 0 w 1588"/>
              <a:gd name="T10" fmla="*/ 0 h 38"/>
              <a:gd name="T11" fmla="*/ 1588 w 158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8">
                <a:moveTo>
                  <a:pt x="0" y="0"/>
                </a:move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6508140" y="5152220"/>
            <a:ext cx="1588" cy="60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393965" y="5195083"/>
            <a:ext cx="23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30</a:t>
            </a: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7517790" y="5152220"/>
            <a:ext cx="1588" cy="60325"/>
          </a:xfrm>
          <a:custGeom>
            <a:avLst/>
            <a:gdLst>
              <a:gd name="T0" fmla="*/ 0 w 1588"/>
              <a:gd name="T1" fmla="*/ 0 h 38"/>
              <a:gd name="T2" fmla="*/ 0 w 1588"/>
              <a:gd name="T3" fmla="*/ 2147483647 h 38"/>
              <a:gd name="T4" fmla="*/ 0 w 1588"/>
              <a:gd name="T5" fmla="*/ 0 h 38"/>
              <a:gd name="T6" fmla="*/ 0 60000 65536"/>
              <a:gd name="T7" fmla="*/ 0 60000 65536"/>
              <a:gd name="T8" fmla="*/ 0 60000 65536"/>
              <a:gd name="T9" fmla="*/ 0 w 1588"/>
              <a:gd name="T10" fmla="*/ 0 h 38"/>
              <a:gd name="T11" fmla="*/ 1588 w 158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8">
                <a:moveTo>
                  <a:pt x="0" y="0"/>
                </a:move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7517790" y="5152220"/>
            <a:ext cx="1588" cy="60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386153" y="5195083"/>
            <a:ext cx="23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36</a:t>
            </a: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8513153" y="5152220"/>
            <a:ext cx="1587" cy="60325"/>
          </a:xfrm>
          <a:custGeom>
            <a:avLst/>
            <a:gdLst>
              <a:gd name="T0" fmla="*/ 0 w 1587"/>
              <a:gd name="T1" fmla="*/ 0 h 38"/>
              <a:gd name="T2" fmla="*/ 0 w 1587"/>
              <a:gd name="T3" fmla="*/ 2147483647 h 38"/>
              <a:gd name="T4" fmla="*/ 0 w 1587"/>
              <a:gd name="T5" fmla="*/ 0 h 38"/>
              <a:gd name="T6" fmla="*/ 0 60000 65536"/>
              <a:gd name="T7" fmla="*/ 0 60000 65536"/>
              <a:gd name="T8" fmla="*/ 0 60000 65536"/>
              <a:gd name="T9" fmla="*/ 0 w 1587"/>
              <a:gd name="T10" fmla="*/ 0 h 38"/>
              <a:gd name="T11" fmla="*/ 1587 w 15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8">
                <a:moveTo>
                  <a:pt x="0" y="0"/>
                </a:move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V="1">
            <a:off x="8513153" y="5152220"/>
            <a:ext cx="1587" cy="60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9379928" y="5195083"/>
            <a:ext cx="23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42</a:t>
            </a: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9503753" y="5152220"/>
            <a:ext cx="1587" cy="60325"/>
          </a:xfrm>
          <a:custGeom>
            <a:avLst/>
            <a:gdLst>
              <a:gd name="T0" fmla="*/ 0 w 1587"/>
              <a:gd name="T1" fmla="*/ 0 h 38"/>
              <a:gd name="T2" fmla="*/ 0 w 1587"/>
              <a:gd name="T3" fmla="*/ 2147483647 h 38"/>
              <a:gd name="T4" fmla="*/ 0 w 1587"/>
              <a:gd name="T5" fmla="*/ 0 h 38"/>
              <a:gd name="T6" fmla="*/ 0 60000 65536"/>
              <a:gd name="T7" fmla="*/ 0 60000 65536"/>
              <a:gd name="T8" fmla="*/ 0 60000 65536"/>
              <a:gd name="T9" fmla="*/ 0 w 1587"/>
              <a:gd name="T10" fmla="*/ 0 h 38"/>
              <a:gd name="T11" fmla="*/ 1587 w 15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8">
                <a:moveTo>
                  <a:pt x="0" y="0"/>
                </a:move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V="1">
            <a:off x="9503753" y="5152220"/>
            <a:ext cx="1587" cy="60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304440" y="5028395"/>
            <a:ext cx="119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2448903" y="5152220"/>
            <a:ext cx="88900" cy="1588"/>
          </a:xfrm>
          <a:custGeom>
            <a:avLst/>
            <a:gdLst>
              <a:gd name="T0" fmla="*/ 0 w 56"/>
              <a:gd name="T1" fmla="*/ 0 h 1588"/>
              <a:gd name="T2" fmla="*/ 2147483647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2448903" y="5152220"/>
            <a:ext cx="889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190140" y="4682320"/>
            <a:ext cx="23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2448903" y="4806145"/>
            <a:ext cx="88900" cy="1588"/>
          </a:xfrm>
          <a:custGeom>
            <a:avLst/>
            <a:gdLst>
              <a:gd name="T0" fmla="*/ 0 w 56"/>
              <a:gd name="T1" fmla="*/ 0 h 1588"/>
              <a:gd name="T2" fmla="*/ 2147483647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2448903" y="4806145"/>
            <a:ext cx="889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190140" y="4339420"/>
            <a:ext cx="23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20</a:t>
            </a: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2448903" y="4474358"/>
            <a:ext cx="88900" cy="1587"/>
          </a:xfrm>
          <a:custGeom>
            <a:avLst/>
            <a:gdLst>
              <a:gd name="T0" fmla="*/ 0 w 56"/>
              <a:gd name="T1" fmla="*/ 0 h 1587"/>
              <a:gd name="T2" fmla="*/ 2147483647 w 56"/>
              <a:gd name="T3" fmla="*/ 0 h 1587"/>
              <a:gd name="T4" fmla="*/ 0 w 56"/>
              <a:gd name="T5" fmla="*/ 0 h 1587"/>
              <a:gd name="T6" fmla="*/ 0 60000 65536"/>
              <a:gd name="T7" fmla="*/ 0 60000 65536"/>
              <a:gd name="T8" fmla="*/ 0 60000 65536"/>
              <a:gd name="T9" fmla="*/ 0 w 56"/>
              <a:gd name="T10" fmla="*/ 0 h 1587"/>
              <a:gd name="T11" fmla="*/ 56 w 5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7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448903" y="4463245"/>
            <a:ext cx="889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190140" y="3991758"/>
            <a:ext cx="23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30</a:t>
            </a:r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2448903" y="4129870"/>
            <a:ext cx="88900" cy="1588"/>
          </a:xfrm>
          <a:custGeom>
            <a:avLst/>
            <a:gdLst>
              <a:gd name="T0" fmla="*/ 0 w 56"/>
              <a:gd name="T1" fmla="*/ 0 h 1588"/>
              <a:gd name="T2" fmla="*/ 2147483647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H="1">
            <a:off x="2448903" y="4117170"/>
            <a:ext cx="889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190140" y="3659970"/>
            <a:ext cx="23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40</a:t>
            </a: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2448903" y="3783795"/>
            <a:ext cx="88900" cy="1588"/>
          </a:xfrm>
          <a:custGeom>
            <a:avLst/>
            <a:gdLst>
              <a:gd name="T0" fmla="*/ 0 w 56"/>
              <a:gd name="T1" fmla="*/ 0 h 1588"/>
              <a:gd name="T2" fmla="*/ 2147483647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>
            <a:off x="2448903" y="3783795"/>
            <a:ext cx="889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190140" y="3317070"/>
            <a:ext cx="23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50</a:t>
            </a: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2448903" y="3437720"/>
            <a:ext cx="88900" cy="1588"/>
          </a:xfrm>
          <a:custGeom>
            <a:avLst/>
            <a:gdLst>
              <a:gd name="T0" fmla="*/ 0 w 56"/>
              <a:gd name="T1" fmla="*/ 0 h 1588"/>
              <a:gd name="T2" fmla="*/ 2147483647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 flipH="1">
            <a:off x="2448903" y="3437720"/>
            <a:ext cx="889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190140" y="2969408"/>
            <a:ext cx="23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60</a:t>
            </a: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2448903" y="3094820"/>
            <a:ext cx="88900" cy="1588"/>
          </a:xfrm>
          <a:custGeom>
            <a:avLst/>
            <a:gdLst>
              <a:gd name="T0" fmla="*/ 0 w 56"/>
              <a:gd name="T1" fmla="*/ 0 h 1588"/>
              <a:gd name="T2" fmla="*/ 2147483647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 flipH="1">
            <a:off x="2448903" y="3094820"/>
            <a:ext cx="889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190140" y="2623333"/>
            <a:ext cx="23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70</a:t>
            </a: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flipH="1">
            <a:off x="2448903" y="2747158"/>
            <a:ext cx="889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2190140" y="2280433"/>
            <a:ext cx="23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80</a:t>
            </a: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2448903" y="2415370"/>
            <a:ext cx="88900" cy="1588"/>
          </a:xfrm>
          <a:custGeom>
            <a:avLst/>
            <a:gdLst>
              <a:gd name="T0" fmla="*/ 0 w 56"/>
              <a:gd name="T1" fmla="*/ 0 h 1588"/>
              <a:gd name="T2" fmla="*/ 2147483647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H="1">
            <a:off x="2448903" y="2404258"/>
            <a:ext cx="889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2190140" y="1947058"/>
            <a:ext cx="23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90</a:t>
            </a:r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2448903" y="2070883"/>
            <a:ext cx="88900" cy="1587"/>
          </a:xfrm>
          <a:custGeom>
            <a:avLst/>
            <a:gdLst>
              <a:gd name="T0" fmla="*/ 0 w 56"/>
              <a:gd name="T1" fmla="*/ 0 h 1587"/>
              <a:gd name="T2" fmla="*/ 2147483647 w 56"/>
              <a:gd name="T3" fmla="*/ 0 h 1587"/>
              <a:gd name="T4" fmla="*/ 0 w 56"/>
              <a:gd name="T5" fmla="*/ 0 h 1587"/>
              <a:gd name="T6" fmla="*/ 0 60000 65536"/>
              <a:gd name="T7" fmla="*/ 0 60000 65536"/>
              <a:gd name="T8" fmla="*/ 0 60000 65536"/>
              <a:gd name="T9" fmla="*/ 0 w 56"/>
              <a:gd name="T10" fmla="*/ 0 h 1587"/>
              <a:gd name="T11" fmla="*/ 56 w 5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7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2448903" y="2070883"/>
            <a:ext cx="889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075840" y="1600983"/>
            <a:ext cx="35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2000">
                <a:latin typeface="Garamond" panose="02020404030301010803" pitchFamily="18" charset="0"/>
                <a:cs typeface="Tahoma" panose="020B0604030504040204" pitchFamily="34" charset="0"/>
              </a:rPr>
              <a:t>100</a:t>
            </a: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2448903" y="1724808"/>
            <a:ext cx="88900" cy="1587"/>
          </a:xfrm>
          <a:custGeom>
            <a:avLst/>
            <a:gdLst>
              <a:gd name="T0" fmla="*/ 0 w 56"/>
              <a:gd name="T1" fmla="*/ 0 h 1587"/>
              <a:gd name="T2" fmla="*/ 2147483647 w 56"/>
              <a:gd name="T3" fmla="*/ 0 h 1587"/>
              <a:gd name="T4" fmla="*/ 0 w 56"/>
              <a:gd name="T5" fmla="*/ 0 h 1587"/>
              <a:gd name="T6" fmla="*/ 0 60000 65536"/>
              <a:gd name="T7" fmla="*/ 0 60000 65536"/>
              <a:gd name="T8" fmla="*/ 0 60000 65536"/>
              <a:gd name="T9" fmla="*/ 0 w 56"/>
              <a:gd name="T10" fmla="*/ 0 h 1587"/>
              <a:gd name="T11" fmla="*/ 56 w 5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7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flipH="1">
            <a:off x="2448903" y="1724808"/>
            <a:ext cx="889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2517165" y="1710520"/>
            <a:ext cx="5575300" cy="3295650"/>
          </a:xfrm>
          <a:custGeom>
            <a:avLst/>
            <a:gdLst>
              <a:gd name="T0" fmla="*/ 2147483647 w 3512"/>
              <a:gd name="T1" fmla="*/ 2147483647 h 2076"/>
              <a:gd name="T2" fmla="*/ 2147483647 w 3512"/>
              <a:gd name="T3" fmla="*/ 2147483647 h 2076"/>
              <a:gd name="T4" fmla="*/ 2147483647 w 3512"/>
              <a:gd name="T5" fmla="*/ 2147483647 h 2076"/>
              <a:gd name="T6" fmla="*/ 2147483647 w 3512"/>
              <a:gd name="T7" fmla="*/ 2147483647 h 2076"/>
              <a:gd name="T8" fmla="*/ 2147483647 w 3512"/>
              <a:gd name="T9" fmla="*/ 2147483647 h 2076"/>
              <a:gd name="T10" fmla="*/ 2147483647 w 3512"/>
              <a:gd name="T11" fmla="*/ 2147483647 h 2076"/>
              <a:gd name="T12" fmla="*/ 2147483647 w 3512"/>
              <a:gd name="T13" fmla="*/ 2147483647 h 2076"/>
              <a:gd name="T14" fmla="*/ 2147483647 w 3512"/>
              <a:gd name="T15" fmla="*/ 2147483647 h 2076"/>
              <a:gd name="T16" fmla="*/ 2147483647 w 3512"/>
              <a:gd name="T17" fmla="*/ 2147483647 h 2076"/>
              <a:gd name="T18" fmla="*/ 2147483647 w 3512"/>
              <a:gd name="T19" fmla="*/ 2147483647 h 2076"/>
              <a:gd name="T20" fmla="*/ 2147483647 w 3512"/>
              <a:gd name="T21" fmla="*/ 2147483647 h 2076"/>
              <a:gd name="T22" fmla="*/ 2147483647 w 3512"/>
              <a:gd name="T23" fmla="*/ 2147483647 h 2076"/>
              <a:gd name="T24" fmla="*/ 2147483647 w 3512"/>
              <a:gd name="T25" fmla="*/ 2147483647 h 2076"/>
              <a:gd name="T26" fmla="*/ 2147483647 w 3512"/>
              <a:gd name="T27" fmla="*/ 2147483647 h 2076"/>
              <a:gd name="T28" fmla="*/ 2147483647 w 3512"/>
              <a:gd name="T29" fmla="*/ 2147483647 h 2076"/>
              <a:gd name="T30" fmla="*/ 2147483647 w 3512"/>
              <a:gd name="T31" fmla="*/ 2147483647 h 2076"/>
              <a:gd name="T32" fmla="*/ 2147483647 w 3512"/>
              <a:gd name="T33" fmla="*/ 2147483647 h 2076"/>
              <a:gd name="T34" fmla="*/ 2147483647 w 3512"/>
              <a:gd name="T35" fmla="*/ 2147483647 h 2076"/>
              <a:gd name="T36" fmla="*/ 2147483647 w 3512"/>
              <a:gd name="T37" fmla="*/ 2147483647 h 2076"/>
              <a:gd name="T38" fmla="*/ 2147483647 w 3512"/>
              <a:gd name="T39" fmla="*/ 2147483647 h 2076"/>
              <a:gd name="T40" fmla="*/ 2147483647 w 3512"/>
              <a:gd name="T41" fmla="*/ 2147483647 h 2076"/>
              <a:gd name="T42" fmla="*/ 2147483647 w 3512"/>
              <a:gd name="T43" fmla="*/ 2147483647 h 2076"/>
              <a:gd name="T44" fmla="*/ 2147483647 w 3512"/>
              <a:gd name="T45" fmla="*/ 2147483647 h 2076"/>
              <a:gd name="T46" fmla="*/ 2147483647 w 3512"/>
              <a:gd name="T47" fmla="*/ 2147483647 h 2076"/>
              <a:gd name="T48" fmla="*/ 2147483647 w 3512"/>
              <a:gd name="T49" fmla="*/ 2147483647 h 2076"/>
              <a:gd name="T50" fmla="*/ 2147483647 w 3512"/>
              <a:gd name="T51" fmla="*/ 2147483647 h 2076"/>
              <a:gd name="T52" fmla="*/ 2147483647 w 3512"/>
              <a:gd name="T53" fmla="*/ 2147483647 h 2076"/>
              <a:gd name="T54" fmla="*/ 2147483647 w 3512"/>
              <a:gd name="T55" fmla="*/ 2147483647 h 2076"/>
              <a:gd name="T56" fmla="*/ 2147483647 w 3512"/>
              <a:gd name="T57" fmla="*/ 2147483647 h 2076"/>
              <a:gd name="T58" fmla="*/ 2147483647 w 3512"/>
              <a:gd name="T59" fmla="*/ 2147483647 h 2076"/>
              <a:gd name="T60" fmla="*/ 2147483647 w 3512"/>
              <a:gd name="T61" fmla="*/ 2147483647 h 2076"/>
              <a:gd name="T62" fmla="*/ 2147483647 w 3512"/>
              <a:gd name="T63" fmla="*/ 2147483647 h 2076"/>
              <a:gd name="T64" fmla="*/ 2147483647 w 3512"/>
              <a:gd name="T65" fmla="*/ 2147483647 h 2076"/>
              <a:gd name="T66" fmla="*/ 2147483647 w 3512"/>
              <a:gd name="T67" fmla="*/ 2147483647 h 2076"/>
              <a:gd name="T68" fmla="*/ 2147483647 w 3512"/>
              <a:gd name="T69" fmla="*/ 2147483647 h 2076"/>
              <a:gd name="T70" fmla="*/ 2147483647 w 3512"/>
              <a:gd name="T71" fmla="*/ 2147483647 h 2076"/>
              <a:gd name="T72" fmla="*/ 2147483647 w 3512"/>
              <a:gd name="T73" fmla="*/ 2147483647 h 2076"/>
              <a:gd name="T74" fmla="*/ 2147483647 w 3512"/>
              <a:gd name="T75" fmla="*/ 2147483647 h 2076"/>
              <a:gd name="T76" fmla="*/ 2147483647 w 3512"/>
              <a:gd name="T77" fmla="*/ 2147483647 h 2076"/>
              <a:gd name="T78" fmla="*/ 2147483647 w 3512"/>
              <a:gd name="T79" fmla="*/ 2147483647 h 2076"/>
              <a:gd name="T80" fmla="*/ 2147483647 w 3512"/>
              <a:gd name="T81" fmla="*/ 2147483647 h 2076"/>
              <a:gd name="T82" fmla="*/ 2147483647 w 3512"/>
              <a:gd name="T83" fmla="*/ 2147483647 h 2076"/>
              <a:gd name="T84" fmla="*/ 2147483647 w 3512"/>
              <a:gd name="T85" fmla="*/ 2147483647 h 2076"/>
              <a:gd name="T86" fmla="*/ 2147483647 w 3512"/>
              <a:gd name="T87" fmla="*/ 2147483647 h 2076"/>
              <a:gd name="T88" fmla="*/ 2147483647 w 3512"/>
              <a:gd name="T89" fmla="*/ 2147483647 h 2076"/>
              <a:gd name="T90" fmla="*/ 2147483647 w 3512"/>
              <a:gd name="T91" fmla="*/ 2147483647 h 2076"/>
              <a:gd name="T92" fmla="*/ 2147483647 w 3512"/>
              <a:gd name="T93" fmla="*/ 2147483647 h 2076"/>
              <a:gd name="T94" fmla="*/ 2147483647 w 3512"/>
              <a:gd name="T95" fmla="*/ 2147483647 h 2076"/>
              <a:gd name="T96" fmla="*/ 2147483647 w 3512"/>
              <a:gd name="T97" fmla="*/ 2147483647 h 2076"/>
              <a:gd name="T98" fmla="*/ 2147483647 w 3512"/>
              <a:gd name="T99" fmla="*/ 2147483647 h 2076"/>
              <a:gd name="T100" fmla="*/ 2147483647 w 3512"/>
              <a:gd name="T101" fmla="*/ 2147483647 h 2076"/>
              <a:gd name="T102" fmla="*/ 2147483647 w 3512"/>
              <a:gd name="T103" fmla="*/ 2147483647 h 2076"/>
              <a:gd name="T104" fmla="*/ 2147483647 w 3512"/>
              <a:gd name="T105" fmla="*/ 2147483647 h 2076"/>
              <a:gd name="T106" fmla="*/ 2147483647 w 3512"/>
              <a:gd name="T107" fmla="*/ 2147483647 h 2076"/>
              <a:gd name="T108" fmla="*/ 2147483647 w 3512"/>
              <a:gd name="T109" fmla="*/ 2147483647 h 2076"/>
              <a:gd name="T110" fmla="*/ 2147483647 w 3512"/>
              <a:gd name="T111" fmla="*/ 2147483647 h 2076"/>
              <a:gd name="T112" fmla="*/ 2147483647 w 3512"/>
              <a:gd name="T113" fmla="*/ 2147483647 h 20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512"/>
              <a:gd name="T172" fmla="*/ 0 h 2076"/>
              <a:gd name="T173" fmla="*/ 3512 w 3512"/>
              <a:gd name="T174" fmla="*/ 2076 h 207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512" h="2076">
                <a:moveTo>
                  <a:pt x="0" y="0"/>
                </a:moveTo>
                <a:lnTo>
                  <a:pt x="78" y="0"/>
                </a:lnTo>
                <a:lnTo>
                  <a:pt x="78" y="9"/>
                </a:lnTo>
                <a:lnTo>
                  <a:pt x="100" y="9"/>
                </a:lnTo>
                <a:lnTo>
                  <a:pt x="100" y="16"/>
                </a:lnTo>
                <a:lnTo>
                  <a:pt x="122" y="16"/>
                </a:lnTo>
                <a:lnTo>
                  <a:pt x="122" y="25"/>
                </a:lnTo>
                <a:lnTo>
                  <a:pt x="134" y="25"/>
                </a:lnTo>
                <a:lnTo>
                  <a:pt x="134" y="33"/>
                </a:lnTo>
                <a:lnTo>
                  <a:pt x="144" y="33"/>
                </a:lnTo>
                <a:lnTo>
                  <a:pt x="144" y="40"/>
                </a:lnTo>
                <a:lnTo>
                  <a:pt x="156" y="40"/>
                </a:lnTo>
                <a:lnTo>
                  <a:pt x="156" y="49"/>
                </a:lnTo>
                <a:lnTo>
                  <a:pt x="156" y="55"/>
                </a:lnTo>
                <a:lnTo>
                  <a:pt x="166" y="55"/>
                </a:lnTo>
                <a:lnTo>
                  <a:pt x="166" y="64"/>
                </a:lnTo>
                <a:lnTo>
                  <a:pt x="166" y="71"/>
                </a:lnTo>
                <a:lnTo>
                  <a:pt x="188" y="71"/>
                </a:lnTo>
                <a:lnTo>
                  <a:pt x="188" y="80"/>
                </a:lnTo>
                <a:lnTo>
                  <a:pt x="222" y="80"/>
                </a:lnTo>
                <a:lnTo>
                  <a:pt x="222" y="86"/>
                </a:lnTo>
                <a:lnTo>
                  <a:pt x="222" y="95"/>
                </a:lnTo>
                <a:lnTo>
                  <a:pt x="244" y="95"/>
                </a:lnTo>
                <a:lnTo>
                  <a:pt x="244" y="102"/>
                </a:lnTo>
                <a:lnTo>
                  <a:pt x="253" y="102"/>
                </a:lnTo>
                <a:lnTo>
                  <a:pt x="253" y="111"/>
                </a:lnTo>
                <a:lnTo>
                  <a:pt x="253" y="117"/>
                </a:lnTo>
                <a:lnTo>
                  <a:pt x="297" y="117"/>
                </a:lnTo>
                <a:lnTo>
                  <a:pt x="297" y="133"/>
                </a:lnTo>
                <a:lnTo>
                  <a:pt x="318" y="133"/>
                </a:lnTo>
                <a:lnTo>
                  <a:pt x="318" y="157"/>
                </a:lnTo>
                <a:lnTo>
                  <a:pt x="331" y="157"/>
                </a:lnTo>
                <a:lnTo>
                  <a:pt x="331" y="163"/>
                </a:lnTo>
                <a:lnTo>
                  <a:pt x="331" y="172"/>
                </a:lnTo>
                <a:lnTo>
                  <a:pt x="353" y="172"/>
                </a:lnTo>
                <a:lnTo>
                  <a:pt x="353" y="179"/>
                </a:lnTo>
                <a:lnTo>
                  <a:pt x="365" y="179"/>
                </a:lnTo>
                <a:lnTo>
                  <a:pt x="365" y="188"/>
                </a:lnTo>
                <a:lnTo>
                  <a:pt x="365" y="194"/>
                </a:lnTo>
                <a:lnTo>
                  <a:pt x="375" y="194"/>
                </a:lnTo>
                <a:lnTo>
                  <a:pt x="375" y="203"/>
                </a:lnTo>
                <a:lnTo>
                  <a:pt x="396" y="203"/>
                </a:lnTo>
                <a:lnTo>
                  <a:pt x="409" y="203"/>
                </a:lnTo>
                <a:lnTo>
                  <a:pt x="409" y="219"/>
                </a:lnTo>
                <a:lnTo>
                  <a:pt x="440" y="219"/>
                </a:lnTo>
                <a:lnTo>
                  <a:pt x="440" y="227"/>
                </a:lnTo>
                <a:lnTo>
                  <a:pt x="462" y="227"/>
                </a:lnTo>
                <a:lnTo>
                  <a:pt x="462" y="234"/>
                </a:lnTo>
                <a:lnTo>
                  <a:pt x="474" y="234"/>
                </a:lnTo>
                <a:lnTo>
                  <a:pt x="474" y="243"/>
                </a:lnTo>
                <a:lnTo>
                  <a:pt x="527" y="243"/>
                </a:lnTo>
                <a:lnTo>
                  <a:pt x="527" y="250"/>
                </a:lnTo>
                <a:lnTo>
                  <a:pt x="527" y="258"/>
                </a:lnTo>
                <a:lnTo>
                  <a:pt x="527" y="265"/>
                </a:lnTo>
                <a:lnTo>
                  <a:pt x="540" y="265"/>
                </a:lnTo>
                <a:lnTo>
                  <a:pt x="540" y="274"/>
                </a:lnTo>
                <a:lnTo>
                  <a:pt x="540" y="280"/>
                </a:lnTo>
                <a:lnTo>
                  <a:pt x="549" y="280"/>
                </a:lnTo>
                <a:lnTo>
                  <a:pt x="549" y="289"/>
                </a:lnTo>
                <a:lnTo>
                  <a:pt x="562" y="289"/>
                </a:lnTo>
                <a:lnTo>
                  <a:pt x="562" y="296"/>
                </a:lnTo>
                <a:lnTo>
                  <a:pt x="571" y="296"/>
                </a:lnTo>
                <a:lnTo>
                  <a:pt x="571" y="305"/>
                </a:lnTo>
                <a:lnTo>
                  <a:pt x="584" y="305"/>
                </a:lnTo>
                <a:lnTo>
                  <a:pt x="584" y="311"/>
                </a:lnTo>
                <a:lnTo>
                  <a:pt x="593" y="311"/>
                </a:lnTo>
                <a:lnTo>
                  <a:pt x="593" y="320"/>
                </a:lnTo>
                <a:lnTo>
                  <a:pt x="605" y="320"/>
                </a:lnTo>
                <a:lnTo>
                  <a:pt x="605" y="327"/>
                </a:lnTo>
                <a:lnTo>
                  <a:pt x="615" y="327"/>
                </a:lnTo>
                <a:lnTo>
                  <a:pt x="615" y="336"/>
                </a:lnTo>
                <a:lnTo>
                  <a:pt x="615" y="342"/>
                </a:lnTo>
                <a:lnTo>
                  <a:pt x="637" y="342"/>
                </a:lnTo>
                <a:lnTo>
                  <a:pt x="637" y="351"/>
                </a:lnTo>
                <a:lnTo>
                  <a:pt x="637" y="366"/>
                </a:lnTo>
                <a:lnTo>
                  <a:pt x="649" y="366"/>
                </a:lnTo>
                <a:lnTo>
                  <a:pt x="649" y="373"/>
                </a:lnTo>
                <a:lnTo>
                  <a:pt x="662" y="373"/>
                </a:lnTo>
                <a:lnTo>
                  <a:pt x="662" y="388"/>
                </a:lnTo>
                <a:lnTo>
                  <a:pt x="662" y="406"/>
                </a:lnTo>
                <a:lnTo>
                  <a:pt x="671" y="406"/>
                </a:lnTo>
                <a:lnTo>
                  <a:pt x="671" y="413"/>
                </a:lnTo>
                <a:lnTo>
                  <a:pt x="683" y="413"/>
                </a:lnTo>
                <a:lnTo>
                  <a:pt x="683" y="422"/>
                </a:lnTo>
                <a:lnTo>
                  <a:pt x="683" y="428"/>
                </a:lnTo>
                <a:lnTo>
                  <a:pt x="693" y="428"/>
                </a:lnTo>
                <a:lnTo>
                  <a:pt x="693" y="437"/>
                </a:lnTo>
                <a:lnTo>
                  <a:pt x="705" y="437"/>
                </a:lnTo>
                <a:lnTo>
                  <a:pt x="705" y="452"/>
                </a:lnTo>
                <a:lnTo>
                  <a:pt x="715" y="452"/>
                </a:lnTo>
                <a:lnTo>
                  <a:pt x="715" y="459"/>
                </a:lnTo>
                <a:lnTo>
                  <a:pt x="736" y="459"/>
                </a:lnTo>
                <a:lnTo>
                  <a:pt x="736" y="468"/>
                </a:lnTo>
                <a:lnTo>
                  <a:pt x="736" y="483"/>
                </a:lnTo>
                <a:lnTo>
                  <a:pt x="749" y="483"/>
                </a:lnTo>
                <a:lnTo>
                  <a:pt x="749" y="490"/>
                </a:lnTo>
                <a:lnTo>
                  <a:pt x="771" y="490"/>
                </a:lnTo>
                <a:lnTo>
                  <a:pt x="771" y="514"/>
                </a:lnTo>
                <a:lnTo>
                  <a:pt x="793" y="514"/>
                </a:lnTo>
                <a:lnTo>
                  <a:pt x="793" y="521"/>
                </a:lnTo>
                <a:lnTo>
                  <a:pt x="802" y="521"/>
                </a:lnTo>
                <a:lnTo>
                  <a:pt x="802" y="530"/>
                </a:lnTo>
                <a:lnTo>
                  <a:pt x="824" y="530"/>
                </a:lnTo>
                <a:lnTo>
                  <a:pt x="824" y="536"/>
                </a:lnTo>
                <a:lnTo>
                  <a:pt x="824" y="545"/>
                </a:lnTo>
                <a:lnTo>
                  <a:pt x="836" y="545"/>
                </a:lnTo>
                <a:lnTo>
                  <a:pt x="836" y="552"/>
                </a:lnTo>
                <a:lnTo>
                  <a:pt x="836" y="561"/>
                </a:lnTo>
                <a:lnTo>
                  <a:pt x="846" y="561"/>
                </a:lnTo>
                <a:lnTo>
                  <a:pt x="846" y="567"/>
                </a:lnTo>
                <a:lnTo>
                  <a:pt x="858" y="567"/>
                </a:lnTo>
                <a:lnTo>
                  <a:pt x="858" y="576"/>
                </a:lnTo>
                <a:lnTo>
                  <a:pt x="858" y="585"/>
                </a:lnTo>
                <a:lnTo>
                  <a:pt x="867" y="585"/>
                </a:lnTo>
                <a:lnTo>
                  <a:pt x="867" y="591"/>
                </a:lnTo>
                <a:lnTo>
                  <a:pt x="889" y="591"/>
                </a:lnTo>
                <a:lnTo>
                  <a:pt x="889" y="600"/>
                </a:lnTo>
                <a:lnTo>
                  <a:pt x="902" y="600"/>
                </a:lnTo>
                <a:lnTo>
                  <a:pt x="902" y="607"/>
                </a:lnTo>
                <a:lnTo>
                  <a:pt x="911" y="607"/>
                </a:lnTo>
                <a:lnTo>
                  <a:pt x="911" y="616"/>
                </a:lnTo>
                <a:lnTo>
                  <a:pt x="924" y="616"/>
                </a:lnTo>
                <a:lnTo>
                  <a:pt x="924" y="622"/>
                </a:lnTo>
                <a:lnTo>
                  <a:pt x="924" y="631"/>
                </a:lnTo>
                <a:lnTo>
                  <a:pt x="924" y="638"/>
                </a:lnTo>
                <a:lnTo>
                  <a:pt x="924" y="647"/>
                </a:lnTo>
                <a:lnTo>
                  <a:pt x="933" y="647"/>
                </a:lnTo>
                <a:lnTo>
                  <a:pt x="933" y="662"/>
                </a:lnTo>
                <a:lnTo>
                  <a:pt x="933" y="669"/>
                </a:lnTo>
                <a:lnTo>
                  <a:pt x="945" y="669"/>
                </a:lnTo>
                <a:lnTo>
                  <a:pt x="945" y="677"/>
                </a:lnTo>
                <a:lnTo>
                  <a:pt x="945" y="708"/>
                </a:lnTo>
                <a:lnTo>
                  <a:pt x="958" y="708"/>
                </a:lnTo>
                <a:lnTo>
                  <a:pt x="958" y="715"/>
                </a:lnTo>
                <a:lnTo>
                  <a:pt x="967" y="715"/>
                </a:lnTo>
                <a:lnTo>
                  <a:pt x="967" y="724"/>
                </a:lnTo>
                <a:lnTo>
                  <a:pt x="980" y="724"/>
                </a:lnTo>
                <a:lnTo>
                  <a:pt x="980" y="730"/>
                </a:lnTo>
                <a:lnTo>
                  <a:pt x="980" y="739"/>
                </a:lnTo>
                <a:lnTo>
                  <a:pt x="980" y="755"/>
                </a:lnTo>
                <a:lnTo>
                  <a:pt x="980" y="761"/>
                </a:lnTo>
                <a:lnTo>
                  <a:pt x="989" y="761"/>
                </a:lnTo>
                <a:lnTo>
                  <a:pt x="989" y="770"/>
                </a:lnTo>
                <a:lnTo>
                  <a:pt x="1001" y="770"/>
                </a:lnTo>
                <a:lnTo>
                  <a:pt x="1001" y="801"/>
                </a:lnTo>
                <a:lnTo>
                  <a:pt x="1001" y="810"/>
                </a:lnTo>
                <a:lnTo>
                  <a:pt x="1011" y="810"/>
                </a:lnTo>
                <a:lnTo>
                  <a:pt x="1011" y="816"/>
                </a:lnTo>
                <a:lnTo>
                  <a:pt x="1011" y="825"/>
                </a:lnTo>
                <a:lnTo>
                  <a:pt x="1023" y="825"/>
                </a:lnTo>
                <a:lnTo>
                  <a:pt x="1033" y="825"/>
                </a:lnTo>
                <a:lnTo>
                  <a:pt x="1033" y="832"/>
                </a:lnTo>
                <a:lnTo>
                  <a:pt x="1045" y="832"/>
                </a:lnTo>
                <a:lnTo>
                  <a:pt x="1045" y="841"/>
                </a:lnTo>
                <a:lnTo>
                  <a:pt x="1054" y="841"/>
                </a:lnTo>
                <a:lnTo>
                  <a:pt x="1054" y="863"/>
                </a:lnTo>
                <a:lnTo>
                  <a:pt x="1054" y="872"/>
                </a:lnTo>
                <a:lnTo>
                  <a:pt x="1098" y="872"/>
                </a:lnTo>
                <a:lnTo>
                  <a:pt x="1098" y="878"/>
                </a:lnTo>
                <a:lnTo>
                  <a:pt x="1098" y="887"/>
                </a:lnTo>
                <a:lnTo>
                  <a:pt x="1111" y="887"/>
                </a:lnTo>
                <a:lnTo>
                  <a:pt x="1111" y="894"/>
                </a:lnTo>
                <a:lnTo>
                  <a:pt x="1111" y="902"/>
                </a:lnTo>
                <a:lnTo>
                  <a:pt x="1120" y="902"/>
                </a:lnTo>
                <a:lnTo>
                  <a:pt x="1120" y="909"/>
                </a:lnTo>
                <a:lnTo>
                  <a:pt x="1142" y="909"/>
                </a:lnTo>
                <a:lnTo>
                  <a:pt x="1142" y="918"/>
                </a:lnTo>
                <a:lnTo>
                  <a:pt x="1142" y="924"/>
                </a:lnTo>
                <a:lnTo>
                  <a:pt x="1154" y="924"/>
                </a:lnTo>
                <a:lnTo>
                  <a:pt x="1154" y="940"/>
                </a:lnTo>
                <a:lnTo>
                  <a:pt x="1164" y="940"/>
                </a:lnTo>
                <a:lnTo>
                  <a:pt x="1164" y="949"/>
                </a:lnTo>
                <a:lnTo>
                  <a:pt x="1176" y="949"/>
                </a:lnTo>
                <a:lnTo>
                  <a:pt x="1176" y="964"/>
                </a:lnTo>
                <a:lnTo>
                  <a:pt x="1176" y="980"/>
                </a:lnTo>
                <a:lnTo>
                  <a:pt x="1198" y="980"/>
                </a:lnTo>
                <a:lnTo>
                  <a:pt x="1198" y="988"/>
                </a:lnTo>
                <a:lnTo>
                  <a:pt x="1198" y="995"/>
                </a:lnTo>
                <a:lnTo>
                  <a:pt x="1220" y="995"/>
                </a:lnTo>
                <a:lnTo>
                  <a:pt x="1220" y="1010"/>
                </a:lnTo>
                <a:lnTo>
                  <a:pt x="1229" y="1010"/>
                </a:lnTo>
                <a:lnTo>
                  <a:pt x="1229" y="1019"/>
                </a:lnTo>
                <a:lnTo>
                  <a:pt x="1229" y="1026"/>
                </a:lnTo>
                <a:lnTo>
                  <a:pt x="1242" y="1026"/>
                </a:lnTo>
                <a:lnTo>
                  <a:pt x="1242" y="1035"/>
                </a:lnTo>
                <a:lnTo>
                  <a:pt x="1254" y="1035"/>
                </a:lnTo>
                <a:lnTo>
                  <a:pt x="1254" y="1041"/>
                </a:lnTo>
                <a:lnTo>
                  <a:pt x="1254" y="1050"/>
                </a:lnTo>
                <a:lnTo>
                  <a:pt x="1254" y="1057"/>
                </a:lnTo>
                <a:lnTo>
                  <a:pt x="1254" y="1072"/>
                </a:lnTo>
                <a:lnTo>
                  <a:pt x="1263" y="1072"/>
                </a:lnTo>
                <a:lnTo>
                  <a:pt x="1263" y="1096"/>
                </a:lnTo>
                <a:lnTo>
                  <a:pt x="1276" y="1096"/>
                </a:lnTo>
                <a:lnTo>
                  <a:pt x="1276" y="1112"/>
                </a:lnTo>
                <a:lnTo>
                  <a:pt x="1285" y="1112"/>
                </a:lnTo>
                <a:lnTo>
                  <a:pt x="1285" y="1127"/>
                </a:lnTo>
                <a:lnTo>
                  <a:pt x="1298" y="1127"/>
                </a:lnTo>
                <a:lnTo>
                  <a:pt x="1298" y="1143"/>
                </a:lnTo>
                <a:lnTo>
                  <a:pt x="1298" y="1152"/>
                </a:lnTo>
                <a:lnTo>
                  <a:pt x="1307" y="1152"/>
                </a:lnTo>
                <a:lnTo>
                  <a:pt x="1307" y="1158"/>
                </a:lnTo>
                <a:lnTo>
                  <a:pt x="1307" y="1167"/>
                </a:lnTo>
                <a:lnTo>
                  <a:pt x="1329" y="1167"/>
                </a:lnTo>
                <a:lnTo>
                  <a:pt x="1329" y="1174"/>
                </a:lnTo>
                <a:lnTo>
                  <a:pt x="1341" y="1174"/>
                </a:lnTo>
                <a:lnTo>
                  <a:pt x="1341" y="1182"/>
                </a:lnTo>
                <a:lnTo>
                  <a:pt x="1351" y="1182"/>
                </a:lnTo>
                <a:lnTo>
                  <a:pt x="1351" y="1189"/>
                </a:lnTo>
                <a:lnTo>
                  <a:pt x="1363" y="1189"/>
                </a:lnTo>
                <a:lnTo>
                  <a:pt x="1363" y="1198"/>
                </a:lnTo>
                <a:lnTo>
                  <a:pt x="1363" y="1205"/>
                </a:lnTo>
                <a:lnTo>
                  <a:pt x="1363" y="1213"/>
                </a:lnTo>
                <a:lnTo>
                  <a:pt x="1373" y="1213"/>
                </a:lnTo>
                <a:lnTo>
                  <a:pt x="1373" y="1220"/>
                </a:lnTo>
                <a:lnTo>
                  <a:pt x="1373" y="1229"/>
                </a:lnTo>
                <a:lnTo>
                  <a:pt x="1385" y="1229"/>
                </a:lnTo>
                <a:lnTo>
                  <a:pt x="1385" y="1235"/>
                </a:lnTo>
                <a:lnTo>
                  <a:pt x="1385" y="1244"/>
                </a:lnTo>
                <a:lnTo>
                  <a:pt x="1394" y="1244"/>
                </a:lnTo>
                <a:lnTo>
                  <a:pt x="1394" y="1251"/>
                </a:lnTo>
                <a:lnTo>
                  <a:pt x="1394" y="1260"/>
                </a:lnTo>
                <a:lnTo>
                  <a:pt x="1394" y="1275"/>
                </a:lnTo>
                <a:lnTo>
                  <a:pt x="1416" y="1275"/>
                </a:lnTo>
                <a:lnTo>
                  <a:pt x="1416" y="1282"/>
                </a:lnTo>
                <a:lnTo>
                  <a:pt x="1429" y="1282"/>
                </a:lnTo>
                <a:lnTo>
                  <a:pt x="1429" y="1291"/>
                </a:lnTo>
                <a:lnTo>
                  <a:pt x="1460" y="1291"/>
                </a:lnTo>
                <a:lnTo>
                  <a:pt x="1460" y="1297"/>
                </a:lnTo>
                <a:lnTo>
                  <a:pt x="1482" y="1297"/>
                </a:lnTo>
                <a:lnTo>
                  <a:pt x="1482" y="1306"/>
                </a:lnTo>
                <a:lnTo>
                  <a:pt x="1482" y="1321"/>
                </a:lnTo>
                <a:lnTo>
                  <a:pt x="1482" y="1330"/>
                </a:lnTo>
                <a:lnTo>
                  <a:pt x="1494" y="1330"/>
                </a:lnTo>
                <a:lnTo>
                  <a:pt x="1494" y="1337"/>
                </a:lnTo>
                <a:lnTo>
                  <a:pt x="1504" y="1337"/>
                </a:lnTo>
                <a:lnTo>
                  <a:pt x="1504" y="1346"/>
                </a:lnTo>
                <a:lnTo>
                  <a:pt x="1504" y="1352"/>
                </a:lnTo>
                <a:lnTo>
                  <a:pt x="1516" y="1352"/>
                </a:lnTo>
                <a:lnTo>
                  <a:pt x="1516" y="1368"/>
                </a:lnTo>
                <a:lnTo>
                  <a:pt x="1516" y="1377"/>
                </a:lnTo>
                <a:lnTo>
                  <a:pt x="1538" y="1377"/>
                </a:lnTo>
                <a:lnTo>
                  <a:pt x="1538" y="1383"/>
                </a:lnTo>
                <a:lnTo>
                  <a:pt x="1550" y="1383"/>
                </a:lnTo>
                <a:lnTo>
                  <a:pt x="1550" y="1399"/>
                </a:lnTo>
                <a:lnTo>
                  <a:pt x="1572" y="1399"/>
                </a:lnTo>
                <a:lnTo>
                  <a:pt x="1572" y="1407"/>
                </a:lnTo>
                <a:lnTo>
                  <a:pt x="1582" y="1407"/>
                </a:lnTo>
                <a:lnTo>
                  <a:pt x="1582" y="1414"/>
                </a:lnTo>
                <a:lnTo>
                  <a:pt x="1594" y="1414"/>
                </a:lnTo>
                <a:lnTo>
                  <a:pt x="1594" y="1423"/>
                </a:lnTo>
                <a:lnTo>
                  <a:pt x="1603" y="1423"/>
                </a:lnTo>
                <a:lnTo>
                  <a:pt x="1603" y="1430"/>
                </a:lnTo>
                <a:lnTo>
                  <a:pt x="1603" y="1438"/>
                </a:lnTo>
                <a:lnTo>
                  <a:pt x="1625" y="1438"/>
                </a:lnTo>
                <a:lnTo>
                  <a:pt x="1625" y="1454"/>
                </a:lnTo>
                <a:lnTo>
                  <a:pt x="1638" y="1454"/>
                </a:lnTo>
                <a:lnTo>
                  <a:pt x="1638" y="1460"/>
                </a:lnTo>
                <a:lnTo>
                  <a:pt x="1638" y="1469"/>
                </a:lnTo>
                <a:lnTo>
                  <a:pt x="1647" y="1469"/>
                </a:lnTo>
                <a:lnTo>
                  <a:pt x="1647" y="1476"/>
                </a:lnTo>
                <a:lnTo>
                  <a:pt x="1669" y="1476"/>
                </a:lnTo>
                <a:lnTo>
                  <a:pt x="1669" y="1485"/>
                </a:lnTo>
                <a:lnTo>
                  <a:pt x="1681" y="1485"/>
                </a:lnTo>
                <a:lnTo>
                  <a:pt x="1681" y="1491"/>
                </a:lnTo>
                <a:lnTo>
                  <a:pt x="1681" y="1500"/>
                </a:lnTo>
                <a:lnTo>
                  <a:pt x="1681" y="1516"/>
                </a:lnTo>
                <a:lnTo>
                  <a:pt x="1703" y="1516"/>
                </a:lnTo>
                <a:lnTo>
                  <a:pt x="1703" y="1524"/>
                </a:lnTo>
                <a:lnTo>
                  <a:pt x="1703" y="1531"/>
                </a:lnTo>
                <a:lnTo>
                  <a:pt x="1703" y="1546"/>
                </a:lnTo>
                <a:lnTo>
                  <a:pt x="1703" y="1555"/>
                </a:lnTo>
                <a:lnTo>
                  <a:pt x="1713" y="1555"/>
                </a:lnTo>
                <a:lnTo>
                  <a:pt x="1713" y="1577"/>
                </a:lnTo>
                <a:lnTo>
                  <a:pt x="1713" y="1586"/>
                </a:lnTo>
                <a:lnTo>
                  <a:pt x="1725" y="1586"/>
                </a:lnTo>
                <a:lnTo>
                  <a:pt x="1725" y="1593"/>
                </a:lnTo>
                <a:lnTo>
                  <a:pt x="1734" y="1593"/>
                </a:lnTo>
                <a:lnTo>
                  <a:pt x="1734" y="1602"/>
                </a:lnTo>
                <a:lnTo>
                  <a:pt x="1747" y="1602"/>
                </a:lnTo>
                <a:lnTo>
                  <a:pt x="1747" y="1617"/>
                </a:lnTo>
                <a:lnTo>
                  <a:pt x="1756" y="1617"/>
                </a:lnTo>
                <a:lnTo>
                  <a:pt x="1756" y="1624"/>
                </a:lnTo>
                <a:lnTo>
                  <a:pt x="1769" y="1624"/>
                </a:lnTo>
                <a:lnTo>
                  <a:pt x="1769" y="1632"/>
                </a:lnTo>
                <a:lnTo>
                  <a:pt x="1778" y="1632"/>
                </a:lnTo>
                <a:lnTo>
                  <a:pt x="1778" y="1639"/>
                </a:lnTo>
                <a:lnTo>
                  <a:pt x="1790" y="1639"/>
                </a:lnTo>
                <a:lnTo>
                  <a:pt x="1790" y="1648"/>
                </a:lnTo>
                <a:lnTo>
                  <a:pt x="1800" y="1648"/>
                </a:lnTo>
                <a:lnTo>
                  <a:pt x="1800" y="1654"/>
                </a:lnTo>
                <a:lnTo>
                  <a:pt x="1812" y="1654"/>
                </a:lnTo>
                <a:lnTo>
                  <a:pt x="1812" y="1663"/>
                </a:lnTo>
                <a:lnTo>
                  <a:pt x="1812" y="1670"/>
                </a:lnTo>
                <a:lnTo>
                  <a:pt x="1822" y="1670"/>
                </a:lnTo>
                <a:lnTo>
                  <a:pt x="1822" y="1679"/>
                </a:lnTo>
                <a:lnTo>
                  <a:pt x="1834" y="1679"/>
                </a:lnTo>
                <a:lnTo>
                  <a:pt x="1834" y="1685"/>
                </a:lnTo>
                <a:lnTo>
                  <a:pt x="1847" y="1685"/>
                </a:lnTo>
                <a:lnTo>
                  <a:pt x="1847" y="1694"/>
                </a:lnTo>
                <a:lnTo>
                  <a:pt x="1847" y="1703"/>
                </a:lnTo>
                <a:lnTo>
                  <a:pt x="1878" y="1703"/>
                </a:lnTo>
                <a:lnTo>
                  <a:pt x="1878" y="1710"/>
                </a:lnTo>
                <a:lnTo>
                  <a:pt x="1900" y="1710"/>
                </a:lnTo>
                <a:lnTo>
                  <a:pt x="1900" y="1718"/>
                </a:lnTo>
                <a:lnTo>
                  <a:pt x="1900" y="1725"/>
                </a:lnTo>
                <a:lnTo>
                  <a:pt x="1912" y="1725"/>
                </a:lnTo>
                <a:lnTo>
                  <a:pt x="1912" y="1734"/>
                </a:lnTo>
                <a:lnTo>
                  <a:pt x="1956" y="1734"/>
                </a:lnTo>
                <a:lnTo>
                  <a:pt x="1956" y="1741"/>
                </a:lnTo>
                <a:lnTo>
                  <a:pt x="1965" y="1741"/>
                </a:lnTo>
                <a:lnTo>
                  <a:pt x="1965" y="1749"/>
                </a:lnTo>
                <a:lnTo>
                  <a:pt x="1999" y="1749"/>
                </a:lnTo>
                <a:lnTo>
                  <a:pt x="1999" y="1756"/>
                </a:lnTo>
                <a:lnTo>
                  <a:pt x="2021" y="1756"/>
                </a:lnTo>
                <a:lnTo>
                  <a:pt x="2021" y="1771"/>
                </a:lnTo>
                <a:lnTo>
                  <a:pt x="2043" y="1771"/>
                </a:lnTo>
                <a:lnTo>
                  <a:pt x="2043" y="1780"/>
                </a:lnTo>
                <a:lnTo>
                  <a:pt x="2043" y="1787"/>
                </a:lnTo>
                <a:lnTo>
                  <a:pt x="2052" y="1787"/>
                </a:lnTo>
                <a:lnTo>
                  <a:pt x="2052" y="1796"/>
                </a:lnTo>
                <a:lnTo>
                  <a:pt x="2052" y="1802"/>
                </a:lnTo>
                <a:lnTo>
                  <a:pt x="2096" y="1802"/>
                </a:lnTo>
                <a:lnTo>
                  <a:pt x="2096" y="1811"/>
                </a:lnTo>
                <a:lnTo>
                  <a:pt x="2143" y="1811"/>
                </a:lnTo>
                <a:lnTo>
                  <a:pt x="2143" y="1818"/>
                </a:lnTo>
                <a:lnTo>
                  <a:pt x="2152" y="1818"/>
                </a:lnTo>
                <a:lnTo>
                  <a:pt x="2152" y="1827"/>
                </a:lnTo>
                <a:lnTo>
                  <a:pt x="2165" y="1827"/>
                </a:lnTo>
                <a:lnTo>
                  <a:pt x="2165" y="1833"/>
                </a:lnTo>
                <a:lnTo>
                  <a:pt x="2187" y="1833"/>
                </a:lnTo>
                <a:lnTo>
                  <a:pt x="2187" y="1842"/>
                </a:lnTo>
                <a:lnTo>
                  <a:pt x="2187" y="1849"/>
                </a:lnTo>
                <a:lnTo>
                  <a:pt x="2230" y="1849"/>
                </a:lnTo>
                <a:lnTo>
                  <a:pt x="2230" y="1857"/>
                </a:lnTo>
                <a:lnTo>
                  <a:pt x="2252" y="1857"/>
                </a:lnTo>
                <a:lnTo>
                  <a:pt x="2252" y="1864"/>
                </a:lnTo>
                <a:lnTo>
                  <a:pt x="2305" y="1864"/>
                </a:lnTo>
                <a:lnTo>
                  <a:pt x="2305" y="1873"/>
                </a:lnTo>
                <a:lnTo>
                  <a:pt x="2339" y="1873"/>
                </a:lnTo>
                <a:lnTo>
                  <a:pt x="2339" y="1879"/>
                </a:lnTo>
                <a:lnTo>
                  <a:pt x="2361" y="1879"/>
                </a:lnTo>
                <a:lnTo>
                  <a:pt x="2361" y="1897"/>
                </a:lnTo>
                <a:lnTo>
                  <a:pt x="2405" y="1897"/>
                </a:lnTo>
                <a:lnTo>
                  <a:pt x="2405" y="1904"/>
                </a:lnTo>
                <a:lnTo>
                  <a:pt x="2405" y="1913"/>
                </a:lnTo>
                <a:lnTo>
                  <a:pt x="2417" y="1913"/>
                </a:lnTo>
                <a:lnTo>
                  <a:pt x="2417" y="1919"/>
                </a:lnTo>
                <a:lnTo>
                  <a:pt x="2427" y="1919"/>
                </a:lnTo>
                <a:lnTo>
                  <a:pt x="2427" y="1928"/>
                </a:lnTo>
                <a:lnTo>
                  <a:pt x="2492" y="1928"/>
                </a:lnTo>
                <a:lnTo>
                  <a:pt x="2492" y="1935"/>
                </a:lnTo>
                <a:lnTo>
                  <a:pt x="2570" y="1935"/>
                </a:lnTo>
                <a:lnTo>
                  <a:pt x="2570" y="1950"/>
                </a:lnTo>
                <a:lnTo>
                  <a:pt x="2757" y="1950"/>
                </a:lnTo>
                <a:lnTo>
                  <a:pt x="2757" y="1959"/>
                </a:lnTo>
                <a:lnTo>
                  <a:pt x="2801" y="1959"/>
                </a:lnTo>
                <a:lnTo>
                  <a:pt x="2801" y="1974"/>
                </a:lnTo>
                <a:lnTo>
                  <a:pt x="2801" y="1990"/>
                </a:lnTo>
                <a:lnTo>
                  <a:pt x="2810" y="1990"/>
                </a:lnTo>
                <a:lnTo>
                  <a:pt x="2810" y="2021"/>
                </a:lnTo>
                <a:lnTo>
                  <a:pt x="2876" y="2021"/>
                </a:lnTo>
                <a:lnTo>
                  <a:pt x="2876" y="2043"/>
                </a:lnTo>
                <a:lnTo>
                  <a:pt x="2963" y="2043"/>
                </a:lnTo>
                <a:lnTo>
                  <a:pt x="2963" y="2076"/>
                </a:lnTo>
                <a:lnTo>
                  <a:pt x="3512" y="2076"/>
                </a:lnTo>
              </a:path>
            </a:pathLst>
          </a:custGeom>
          <a:noFill/>
          <a:ln w="349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2517165" y="1710520"/>
            <a:ext cx="6535738" cy="2776538"/>
          </a:xfrm>
          <a:custGeom>
            <a:avLst/>
            <a:gdLst>
              <a:gd name="T0" fmla="*/ 2147483647 w 4117"/>
              <a:gd name="T1" fmla="*/ 2147483647 h 1749"/>
              <a:gd name="T2" fmla="*/ 2147483647 w 4117"/>
              <a:gd name="T3" fmla="*/ 2147483647 h 1749"/>
              <a:gd name="T4" fmla="*/ 2147483647 w 4117"/>
              <a:gd name="T5" fmla="*/ 2147483647 h 1749"/>
              <a:gd name="T6" fmla="*/ 2147483647 w 4117"/>
              <a:gd name="T7" fmla="*/ 2147483647 h 1749"/>
              <a:gd name="T8" fmla="*/ 2147483647 w 4117"/>
              <a:gd name="T9" fmla="*/ 2147483647 h 1749"/>
              <a:gd name="T10" fmla="*/ 2147483647 w 4117"/>
              <a:gd name="T11" fmla="*/ 2147483647 h 1749"/>
              <a:gd name="T12" fmla="*/ 2147483647 w 4117"/>
              <a:gd name="T13" fmla="*/ 2147483647 h 1749"/>
              <a:gd name="T14" fmla="*/ 2147483647 w 4117"/>
              <a:gd name="T15" fmla="*/ 2147483647 h 1749"/>
              <a:gd name="T16" fmla="*/ 2147483647 w 4117"/>
              <a:gd name="T17" fmla="*/ 2147483647 h 1749"/>
              <a:gd name="T18" fmla="*/ 2147483647 w 4117"/>
              <a:gd name="T19" fmla="*/ 2147483647 h 1749"/>
              <a:gd name="T20" fmla="*/ 2147483647 w 4117"/>
              <a:gd name="T21" fmla="*/ 2147483647 h 1749"/>
              <a:gd name="T22" fmla="*/ 2147483647 w 4117"/>
              <a:gd name="T23" fmla="*/ 2147483647 h 1749"/>
              <a:gd name="T24" fmla="*/ 2147483647 w 4117"/>
              <a:gd name="T25" fmla="*/ 2147483647 h 1749"/>
              <a:gd name="T26" fmla="*/ 2147483647 w 4117"/>
              <a:gd name="T27" fmla="*/ 2147483647 h 1749"/>
              <a:gd name="T28" fmla="*/ 2147483647 w 4117"/>
              <a:gd name="T29" fmla="*/ 2147483647 h 1749"/>
              <a:gd name="T30" fmla="*/ 2147483647 w 4117"/>
              <a:gd name="T31" fmla="*/ 2147483647 h 1749"/>
              <a:gd name="T32" fmla="*/ 2147483647 w 4117"/>
              <a:gd name="T33" fmla="*/ 2147483647 h 1749"/>
              <a:gd name="T34" fmla="*/ 2147483647 w 4117"/>
              <a:gd name="T35" fmla="*/ 2147483647 h 1749"/>
              <a:gd name="T36" fmla="*/ 2147483647 w 4117"/>
              <a:gd name="T37" fmla="*/ 2147483647 h 1749"/>
              <a:gd name="T38" fmla="*/ 2147483647 w 4117"/>
              <a:gd name="T39" fmla="*/ 2147483647 h 1749"/>
              <a:gd name="T40" fmla="*/ 2147483647 w 4117"/>
              <a:gd name="T41" fmla="*/ 2147483647 h 1749"/>
              <a:gd name="T42" fmla="*/ 2147483647 w 4117"/>
              <a:gd name="T43" fmla="*/ 2147483647 h 1749"/>
              <a:gd name="T44" fmla="*/ 2147483647 w 4117"/>
              <a:gd name="T45" fmla="*/ 2147483647 h 1749"/>
              <a:gd name="T46" fmla="*/ 2147483647 w 4117"/>
              <a:gd name="T47" fmla="*/ 2147483647 h 1749"/>
              <a:gd name="T48" fmla="*/ 2147483647 w 4117"/>
              <a:gd name="T49" fmla="*/ 2147483647 h 1749"/>
              <a:gd name="T50" fmla="*/ 2147483647 w 4117"/>
              <a:gd name="T51" fmla="*/ 2147483647 h 1749"/>
              <a:gd name="T52" fmla="*/ 2147483647 w 4117"/>
              <a:gd name="T53" fmla="*/ 2147483647 h 1749"/>
              <a:gd name="T54" fmla="*/ 2147483647 w 4117"/>
              <a:gd name="T55" fmla="*/ 2147483647 h 1749"/>
              <a:gd name="T56" fmla="*/ 2147483647 w 4117"/>
              <a:gd name="T57" fmla="*/ 2147483647 h 1749"/>
              <a:gd name="T58" fmla="*/ 2147483647 w 4117"/>
              <a:gd name="T59" fmla="*/ 2147483647 h 1749"/>
              <a:gd name="T60" fmla="*/ 2147483647 w 4117"/>
              <a:gd name="T61" fmla="*/ 2147483647 h 1749"/>
              <a:gd name="T62" fmla="*/ 2147483647 w 4117"/>
              <a:gd name="T63" fmla="*/ 2147483647 h 1749"/>
              <a:gd name="T64" fmla="*/ 2147483647 w 4117"/>
              <a:gd name="T65" fmla="*/ 2147483647 h 1749"/>
              <a:gd name="T66" fmla="*/ 2147483647 w 4117"/>
              <a:gd name="T67" fmla="*/ 2147483647 h 1749"/>
              <a:gd name="T68" fmla="*/ 2147483647 w 4117"/>
              <a:gd name="T69" fmla="*/ 2147483647 h 1749"/>
              <a:gd name="T70" fmla="*/ 2147483647 w 4117"/>
              <a:gd name="T71" fmla="*/ 2147483647 h 1749"/>
              <a:gd name="T72" fmla="*/ 2147483647 w 4117"/>
              <a:gd name="T73" fmla="*/ 2147483647 h 1749"/>
              <a:gd name="T74" fmla="*/ 2147483647 w 4117"/>
              <a:gd name="T75" fmla="*/ 2147483647 h 1749"/>
              <a:gd name="T76" fmla="*/ 2147483647 w 4117"/>
              <a:gd name="T77" fmla="*/ 2147483647 h 1749"/>
              <a:gd name="T78" fmla="*/ 2147483647 w 4117"/>
              <a:gd name="T79" fmla="*/ 2147483647 h 1749"/>
              <a:gd name="T80" fmla="*/ 2147483647 w 4117"/>
              <a:gd name="T81" fmla="*/ 2147483647 h 1749"/>
              <a:gd name="T82" fmla="*/ 2147483647 w 4117"/>
              <a:gd name="T83" fmla="*/ 2147483647 h 1749"/>
              <a:gd name="T84" fmla="*/ 2147483647 w 4117"/>
              <a:gd name="T85" fmla="*/ 2147483647 h 1749"/>
              <a:gd name="T86" fmla="*/ 2147483647 w 4117"/>
              <a:gd name="T87" fmla="*/ 2147483647 h 1749"/>
              <a:gd name="T88" fmla="*/ 2147483647 w 4117"/>
              <a:gd name="T89" fmla="*/ 2147483647 h 1749"/>
              <a:gd name="T90" fmla="*/ 2147483647 w 4117"/>
              <a:gd name="T91" fmla="*/ 2147483647 h 1749"/>
              <a:gd name="T92" fmla="*/ 2147483647 w 4117"/>
              <a:gd name="T93" fmla="*/ 2147483647 h 1749"/>
              <a:gd name="T94" fmla="*/ 2147483647 w 4117"/>
              <a:gd name="T95" fmla="*/ 2147483647 h 1749"/>
              <a:gd name="T96" fmla="*/ 2147483647 w 4117"/>
              <a:gd name="T97" fmla="*/ 2147483647 h 1749"/>
              <a:gd name="T98" fmla="*/ 2147483647 w 4117"/>
              <a:gd name="T99" fmla="*/ 2147483647 h 1749"/>
              <a:gd name="T100" fmla="*/ 2147483647 w 4117"/>
              <a:gd name="T101" fmla="*/ 2147483647 h 1749"/>
              <a:gd name="T102" fmla="*/ 2147483647 w 4117"/>
              <a:gd name="T103" fmla="*/ 2147483647 h 1749"/>
              <a:gd name="T104" fmla="*/ 2147483647 w 4117"/>
              <a:gd name="T105" fmla="*/ 2147483647 h 1749"/>
              <a:gd name="T106" fmla="*/ 2147483647 w 4117"/>
              <a:gd name="T107" fmla="*/ 2147483647 h 1749"/>
              <a:gd name="T108" fmla="*/ 2147483647 w 4117"/>
              <a:gd name="T109" fmla="*/ 2147483647 h 1749"/>
              <a:gd name="T110" fmla="*/ 2147483647 w 4117"/>
              <a:gd name="T111" fmla="*/ 2147483647 h 1749"/>
              <a:gd name="T112" fmla="*/ 2147483647 w 4117"/>
              <a:gd name="T113" fmla="*/ 2147483647 h 1749"/>
              <a:gd name="T114" fmla="*/ 2147483647 w 4117"/>
              <a:gd name="T115" fmla="*/ 2147483647 h 1749"/>
              <a:gd name="T116" fmla="*/ 2147483647 w 4117"/>
              <a:gd name="T117" fmla="*/ 2147483647 h 174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117"/>
              <a:gd name="T178" fmla="*/ 0 h 1749"/>
              <a:gd name="T179" fmla="*/ 4117 w 4117"/>
              <a:gd name="T180" fmla="*/ 1749 h 174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117" h="1749">
                <a:moveTo>
                  <a:pt x="0" y="0"/>
                </a:moveTo>
                <a:lnTo>
                  <a:pt x="69" y="0"/>
                </a:lnTo>
                <a:lnTo>
                  <a:pt x="69" y="9"/>
                </a:lnTo>
                <a:lnTo>
                  <a:pt x="100" y="9"/>
                </a:lnTo>
                <a:lnTo>
                  <a:pt x="100" y="16"/>
                </a:lnTo>
                <a:lnTo>
                  <a:pt x="100" y="25"/>
                </a:lnTo>
                <a:lnTo>
                  <a:pt x="166" y="25"/>
                </a:lnTo>
                <a:lnTo>
                  <a:pt x="166" y="33"/>
                </a:lnTo>
                <a:lnTo>
                  <a:pt x="188" y="33"/>
                </a:lnTo>
                <a:lnTo>
                  <a:pt x="188" y="40"/>
                </a:lnTo>
                <a:lnTo>
                  <a:pt x="188" y="49"/>
                </a:lnTo>
                <a:lnTo>
                  <a:pt x="200" y="49"/>
                </a:lnTo>
                <a:lnTo>
                  <a:pt x="200" y="55"/>
                </a:lnTo>
                <a:lnTo>
                  <a:pt x="265" y="55"/>
                </a:lnTo>
                <a:lnTo>
                  <a:pt x="265" y="64"/>
                </a:lnTo>
                <a:lnTo>
                  <a:pt x="287" y="64"/>
                </a:lnTo>
                <a:lnTo>
                  <a:pt x="287" y="71"/>
                </a:lnTo>
                <a:lnTo>
                  <a:pt x="297" y="71"/>
                </a:lnTo>
                <a:lnTo>
                  <a:pt x="297" y="80"/>
                </a:lnTo>
                <a:lnTo>
                  <a:pt x="309" y="80"/>
                </a:lnTo>
                <a:lnTo>
                  <a:pt x="309" y="86"/>
                </a:lnTo>
                <a:lnTo>
                  <a:pt x="309" y="95"/>
                </a:lnTo>
                <a:lnTo>
                  <a:pt x="331" y="95"/>
                </a:lnTo>
                <a:lnTo>
                  <a:pt x="331" y="102"/>
                </a:lnTo>
                <a:lnTo>
                  <a:pt x="365" y="102"/>
                </a:lnTo>
                <a:lnTo>
                  <a:pt x="365" y="111"/>
                </a:lnTo>
                <a:lnTo>
                  <a:pt x="375" y="111"/>
                </a:lnTo>
                <a:lnTo>
                  <a:pt x="375" y="117"/>
                </a:lnTo>
                <a:lnTo>
                  <a:pt x="387" y="117"/>
                </a:lnTo>
                <a:lnTo>
                  <a:pt x="387" y="126"/>
                </a:lnTo>
                <a:lnTo>
                  <a:pt x="387" y="148"/>
                </a:lnTo>
                <a:lnTo>
                  <a:pt x="396" y="148"/>
                </a:lnTo>
                <a:lnTo>
                  <a:pt x="396" y="157"/>
                </a:lnTo>
                <a:lnTo>
                  <a:pt x="396" y="163"/>
                </a:lnTo>
                <a:lnTo>
                  <a:pt x="409" y="163"/>
                </a:lnTo>
                <a:lnTo>
                  <a:pt x="409" y="172"/>
                </a:lnTo>
                <a:lnTo>
                  <a:pt x="409" y="188"/>
                </a:lnTo>
                <a:lnTo>
                  <a:pt x="418" y="188"/>
                </a:lnTo>
                <a:lnTo>
                  <a:pt x="418" y="194"/>
                </a:lnTo>
                <a:lnTo>
                  <a:pt x="431" y="194"/>
                </a:lnTo>
                <a:lnTo>
                  <a:pt x="431" y="203"/>
                </a:lnTo>
                <a:lnTo>
                  <a:pt x="440" y="203"/>
                </a:lnTo>
                <a:lnTo>
                  <a:pt x="440" y="212"/>
                </a:lnTo>
                <a:lnTo>
                  <a:pt x="462" y="212"/>
                </a:lnTo>
                <a:lnTo>
                  <a:pt x="462" y="219"/>
                </a:lnTo>
                <a:lnTo>
                  <a:pt x="474" y="219"/>
                </a:lnTo>
                <a:lnTo>
                  <a:pt x="474" y="227"/>
                </a:lnTo>
                <a:lnTo>
                  <a:pt x="496" y="227"/>
                </a:lnTo>
                <a:lnTo>
                  <a:pt x="518" y="227"/>
                </a:lnTo>
                <a:lnTo>
                  <a:pt x="518" y="234"/>
                </a:lnTo>
                <a:lnTo>
                  <a:pt x="540" y="234"/>
                </a:lnTo>
                <a:lnTo>
                  <a:pt x="540" y="243"/>
                </a:lnTo>
                <a:lnTo>
                  <a:pt x="549" y="243"/>
                </a:lnTo>
                <a:lnTo>
                  <a:pt x="549" y="250"/>
                </a:lnTo>
                <a:lnTo>
                  <a:pt x="571" y="250"/>
                </a:lnTo>
                <a:lnTo>
                  <a:pt x="571" y="258"/>
                </a:lnTo>
                <a:lnTo>
                  <a:pt x="584" y="258"/>
                </a:lnTo>
                <a:lnTo>
                  <a:pt x="584" y="265"/>
                </a:lnTo>
                <a:lnTo>
                  <a:pt x="593" y="265"/>
                </a:lnTo>
                <a:lnTo>
                  <a:pt x="593" y="274"/>
                </a:lnTo>
                <a:lnTo>
                  <a:pt x="605" y="274"/>
                </a:lnTo>
                <a:lnTo>
                  <a:pt x="605" y="289"/>
                </a:lnTo>
                <a:lnTo>
                  <a:pt x="627" y="289"/>
                </a:lnTo>
                <a:lnTo>
                  <a:pt x="627" y="296"/>
                </a:lnTo>
                <a:lnTo>
                  <a:pt x="637" y="296"/>
                </a:lnTo>
                <a:lnTo>
                  <a:pt x="637" y="305"/>
                </a:lnTo>
                <a:lnTo>
                  <a:pt x="662" y="305"/>
                </a:lnTo>
                <a:lnTo>
                  <a:pt x="662" y="320"/>
                </a:lnTo>
                <a:lnTo>
                  <a:pt x="671" y="320"/>
                </a:lnTo>
                <a:lnTo>
                  <a:pt x="671" y="327"/>
                </a:lnTo>
                <a:lnTo>
                  <a:pt x="683" y="327"/>
                </a:lnTo>
                <a:lnTo>
                  <a:pt x="683" y="336"/>
                </a:lnTo>
                <a:lnTo>
                  <a:pt x="693" y="336"/>
                </a:lnTo>
                <a:lnTo>
                  <a:pt x="693" y="342"/>
                </a:lnTo>
                <a:lnTo>
                  <a:pt x="705" y="342"/>
                </a:lnTo>
                <a:lnTo>
                  <a:pt x="705" y="351"/>
                </a:lnTo>
                <a:lnTo>
                  <a:pt x="715" y="351"/>
                </a:lnTo>
                <a:lnTo>
                  <a:pt x="715" y="358"/>
                </a:lnTo>
                <a:lnTo>
                  <a:pt x="727" y="358"/>
                </a:lnTo>
                <a:lnTo>
                  <a:pt x="727" y="366"/>
                </a:lnTo>
                <a:lnTo>
                  <a:pt x="727" y="373"/>
                </a:lnTo>
                <a:lnTo>
                  <a:pt x="736" y="373"/>
                </a:lnTo>
                <a:lnTo>
                  <a:pt x="736" y="388"/>
                </a:lnTo>
                <a:lnTo>
                  <a:pt x="736" y="397"/>
                </a:lnTo>
                <a:lnTo>
                  <a:pt x="749" y="397"/>
                </a:lnTo>
                <a:lnTo>
                  <a:pt x="749" y="406"/>
                </a:lnTo>
                <a:lnTo>
                  <a:pt x="793" y="406"/>
                </a:lnTo>
                <a:lnTo>
                  <a:pt x="793" y="413"/>
                </a:lnTo>
                <a:lnTo>
                  <a:pt x="814" y="413"/>
                </a:lnTo>
                <a:lnTo>
                  <a:pt x="814" y="422"/>
                </a:lnTo>
                <a:lnTo>
                  <a:pt x="814" y="437"/>
                </a:lnTo>
                <a:lnTo>
                  <a:pt x="836" y="437"/>
                </a:lnTo>
                <a:lnTo>
                  <a:pt x="836" y="459"/>
                </a:lnTo>
                <a:lnTo>
                  <a:pt x="846" y="459"/>
                </a:lnTo>
                <a:lnTo>
                  <a:pt x="846" y="468"/>
                </a:lnTo>
                <a:lnTo>
                  <a:pt x="867" y="468"/>
                </a:lnTo>
                <a:lnTo>
                  <a:pt x="867" y="474"/>
                </a:lnTo>
                <a:lnTo>
                  <a:pt x="867" y="483"/>
                </a:lnTo>
                <a:lnTo>
                  <a:pt x="889" y="483"/>
                </a:lnTo>
                <a:lnTo>
                  <a:pt x="889" y="490"/>
                </a:lnTo>
                <a:lnTo>
                  <a:pt x="902" y="490"/>
                </a:lnTo>
                <a:lnTo>
                  <a:pt x="902" y="505"/>
                </a:lnTo>
                <a:lnTo>
                  <a:pt x="902" y="514"/>
                </a:lnTo>
                <a:lnTo>
                  <a:pt x="902" y="521"/>
                </a:lnTo>
                <a:lnTo>
                  <a:pt x="911" y="521"/>
                </a:lnTo>
                <a:lnTo>
                  <a:pt x="911" y="530"/>
                </a:lnTo>
                <a:lnTo>
                  <a:pt x="911" y="536"/>
                </a:lnTo>
                <a:lnTo>
                  <a:pt x="933" y="536"/>
                </a:lnTo>
                <a:lnTo>
                  <a:pt x="933" y="545"/>
                </a:lnTo>
                <a:lnTo>
                  <a:pt x="933" y="552"/>
                </a:lnTo>
                <a:lnTo>
                  <a:pt x="945" y="552"/>
                </a:lnTo>
                <a:lnTo>
                  <a:pt x="945" y="561"/>
                </a:lnTo>
                <a:lnTo>
                  <a:pt x="967" y="561"/>
                </a:lnTo>
                <a:lnTo>
                  <a:pt x="967" y="567"/>
                </a:lnTo>
                <a:lnTo>
                  <a:pt x="967" y="585"/>
                </a:lnTo>
                <a:lnTo>
                  <a:pt x="980" y="585"/>
                </a:lnTo>
                <a:lnTo>
                  <a:pt x="980" y="591"/>
                </a:lnTo>
                <a:lnTo>
                  <a:pt x="989" y="591"/>
                </a:lnTo>
                <a:lnTo>
                  <a:pt x="989" y="600"/>
                </a:lnTo>
                <a:lnTo>
                  <a:pt x="989" y="607"/>
                </a:lnTo>
                <a:lnTo>
                  <a:pt x="989" y="616"/>
                </a:lnTo>
                <a:lnTo>
                  <a:pt x="1001" y="616"/>
                </a:lnTo>
                <a:lnTo>
                  <a:pt x="1001" y="622"/>
                </a:lnTo>
                <a:lnTo>
                  <a:pt x="1011" y="622"/>
                </a:lnTo>
                <a:lnTo>
                  <a:pt x="1011" y="631"/>
                </a:lnTo>
                <a:lnTo>
                  <a:pt x="1011" y="647"/>
                </a:lnTo>
                <a:lnTo>
                  <a:pt x="1033" y="647"/>
                </a:lnTo>
                <a:lnTo>
                  <a:pt x="1033" y="653"/>
                </a:lnTo>
                <a:lnTo>
                  <a:pt x="1045" y="653"/>
                </a:lnTo>
                <a:lnTo>
                  <a:pt x="1045" y="662"/>
                </a:lnTo>
                <a:lnTo>
                  <a:pt x="1045" y="669"/>
                </a:lnTo>
                <a:lnTo>
                  <a:pt x="1054" y="669"/>
                </a:lnTo>
                <a:lnTo>
                  <a:pt x="1054" y="684"/>
                </a:lnTo>
                <a:lnTo>
                  <a:pt x="1067" y="684"/>
                </a:lnTo>
                <a:lnTo>
                  <a:pt x="1067" y="693"/>
                </a:lnTo>
                <a:lnTo>
                  <a:pt x="1076" y="693"/>
                </a:lnTo>
                <a:lnTo>
                  <a:pt x="1076" y="699"/>
                </a:lnTo>
                <a:lnTo>
                  <a:pt x="1098" y="699"/>
                </a:lnTo>
                <a:lnTo>
                  <a:pt x="1098" y="715"/>
                </a:lnTo>
                <a:lnTo>
                  <a:pt x="1111" y="715"/>
                </a:lnTo>
                <a:lnTo>
                  <a:pt x="1111" y="724"/>
                </a:lnTo>
                <a:lnTo>
                  <a:pt x="1120" y="724"/>
                </a:lnTo>
                <a:lnTo>
                  <a:pt x="1120" y="730"/>
                </a:lnTo>
                <a:lnTo>
                  <a:pt x="1120" y="739"/>
                </a:lnTo>
                <a:lnTo>
                  <a:pt x="1142" y="739"/>
                </a:lnTo>
                <a:lnTo>
                  <a:pt x="1142" y="746"/>
                </a:lnTo>
                <a:lnTo>
                  <a:pt x="1142" y="755"/>
                </a:lnTo>
                <a:lnTo>
                  <a:pt x="1164" y="755"/>
                </a:lnTo>
                <a:lnTo>
                  <a:pt x="1164" y="761"/>
                </a:lnTo>
                <a:lnTo>
                  <a:pt x="1185" y="761"/>
                </a:lnTo>
                <a:lnTo>
                  <a:pt x="1185" y="779"/>
                </a:lnTo>
                <a:lnTo>
                  <a:pt x="1198" y="779"/>
                </a:lnTo>
                <a:lnTo>
                  <a:pt x="1198" y="785"/>
                </a:lnTo>
                <a:lnTo>
                  <a:pt x="1207" y="785"/>
                </a:lnTo>
                <a:lnTo>
                  <a:pt x="1207" y="794"/>
                </a:lnTo>
                <a:lnTo>
                  <a:pt x="1220" y="794"/>
                </a:lnTo>
                <a:lnTo>
                  <a:pt x="1220" y="816"/>
                </a:lnTo>
                <a:lnTo>
                  <a:pt x="1220" y="825"/>
                </a:lnTo>
                <a:lnTo>
                  <a:pt x="1229" y="825"/>
                </a:lnTo>
                <a:lnTo>
                  <a:pt x="1229" y="832"/>
                </a:lnTo>
                <a:lnTo>
                  <a:pt x="1242" y="832"/>
                </a:lnTo>
                <a:lnTo>
                  <a:pt x="1242" y="841"/>
                </a:lnTo>
                <a:lnTo>
                  <a:pt x="1254" y="841"/>
                </a:lnTo>
                <a:lnTo>
                  <a:pt x="1254" y="847"/>
                </a:lnTo>
                <a:lnTo>
                  <a:pt x="1263" y="847"/>
                </a:lnTo>
                <a:lnTo>
                  <a:pt x="1276" y="847"/>
                </a:lnTo>
                <a:lnTo>
                  <a:pt x="1276" y="863"/>
                </a:lnTo>
                <a:lnTo>
                  <a:pt x="1276" y="872"/>
                </a:lnTo>
                <a:lnTo>
                  <a:pt x="1276" y="878"/>
                </a:lnTo>
                <a:lnTo>
                  <a:pt x="1285" y="878"/>
                </a:lnTo>
                <a:lnTo>
                  <a:pt x="1285" y="887"/>
                </a:lnTo>
                <a:lnTo>
                  <a:pt x="1285" y="894"/>
                </a:lnTo>
                <a:lnTo>
                  <a:pt x="1298" y="894"/>
                </a:lnTo>
                <a:lnTo>
                  <a:pt x="1298" y="902"/>
                </a:lnTo>
                <a:lnTo>
                  <a:pt x="1298" y="909"/>
                </a:lnTo>
                <a:lnTo>
                  <a:pt x="1298" y="918"/>
                </a:lnTo>
                <a:lnTo>
                  <a:pt x="1307" y="918"/>
                </a:lnTo>
                <a:lnTo>
                  <a:pt x="1307" y="924"/>
                </a:lnTo>
                <a:lnTo>
                  <a:pt x="1329" y="924"/>
                </a:lnTo>
                <a:lnTo>
                  <a:pt x="1329" y="933"/>
                </a:lnTo>
                <a:lnTo>
                  <a:pt x="1341" y="933"/>
                </a:lnTo>
                <a:lnTo>
                  <a:pt x="1341" y="940"/>
                </a:lnTo>
                <a:lnTo>
                  <a:pt x="1341" y="949"/>
                </a:lnTo>
                <a:lnTo>
                  <a:pt x="1351" y="949"/>
                </a:lnTo>
                <a:lnTo>
                  <a:pt x="1351" y="958"/>
                </a:lnTo>
                <a:lnTo>
                  <a:pt x="1363" y="958"/>
                </a:lnTo>
                <a:lnTo>
                  <a:pt x="1363" y="964"/>
                </a:lnTo>
                <a:lnTo>
                  <a:pt x="1385" y="964"/>
                </a:lnTo>
                <a:lnTo>
                  <a:pt x="1385" y="973"/>
                </a:lnTo>
                <a:lnTo>
                  <a:pt x="1407" y="973"/>
                </a:lnTo>
                <a:lnTo>
                  <a:pt x="1407" y="980"/>
                </a:lnTo>
                <a:lnTo>
                  <a:pt x="1416" y="980"/>
                </a:lnTo>
                <a:lnTo>
                  <a:pt x="1416" y="995"/>
                </a:lnTo>
                <a:lnTo>
                  <a:pt x="1429" y="995"/>
                </a:lnTo>
                <a:lnTo>
                  <a:pt x="1429" y="1004"/>
                </a:lnTo>
                <a:lnTo>
                  <a:pt x="1429" y="1010"/>
                </a:lnTo>
                <a:lnTo>
                  <a:pt x="1451" y="1010"/>
                </a:lnTo>
                <a:lnTo>
                  <a:pt x="1451" y="1019"/>
                </a:lnTo>
                <a:lnTo>
                  <a:pt x="1460" y="1019"/>
                </a:lnTo>
                <a:lnTo>
                  <a:pt x="1460" y="1026"/>
                </a:lnTo>
                <a:lnTo>
                  <a:pt x="1460" y="1035"/>
                </a:lnTo>
                <a:lnTo>
                  <a:pt x="1472" y="1035"/>
                </a:lnTo>
                <a:lnTo>
                  <a:pt x="1472" y="1041"/>
                </a:lnTo>
                <a:lnTo>
                  <a:pt x="1482" y="1041"/>
                </a:lnTo>
                <a:lnTo>
                  <a:pt x="1482" y="1050"/>
                </a:lnTo>
                <a:lnTo>
                  <a:pt x="1504" y="1050"/>
                </a:lnTo>
                <a:lnTo>
                  <a:pt x="1504" y="1057"/>
                </a:lnTo>
                <a:lnTo>
                  <a:pt x="1516" y="1057"/>
                </a:lnTo>
                <a:lnTo>
                  <a:pt x="1516" y="1066"/>
                </a:lnTo>
                <a:lnTo>
                  <a:pt x="1516" y="1072"/>
                </a:lnTo>
                <a:lnTo>
                  <a:pt x="1525" y="1072"/>
                </a:lnTo>
                <a:lnTo>
                  <a:pt x="1525" y="1096"/>
                </a:lnTo>
                <a:lnTo>
                  <a:pt x="1550" y="1096"/>
                </a:lnTo>
                <a:lnTo>
                  <a:pt x="1550" y="1112"/>
                </a:lnTo>
                <a:lnTo>
                  <a:pt x="1560" y="1112"/>
                </a:lnTo>
                <a:lnTo>
                  <a:pt x="1560" y="1119"/>
                </a:lnTo>
                <a:lnTo>
                  <a:pt x="1572" y="1119"/>
                </a:lnTo>
                <a:lnTo>
                  <a:pt x="1572" y="1127"/>
                </a:lnTo>
                <a:lnTo>
                  <a:pt x="1582" y="1127"/>
                </a:lnTo>
                <a:lnTo>
                  <a:pt x="1582" y="1134"/>
                </a:lnTo>
                <a:lnTo>
                  <a:pt x="1603" y="1134"/>
                </a:lnTo>
                <a:lnTo>
                  <a:pt x="1603" y="1143"/>
                </a:lnTo>
                <a:lnTo>
                  <a:pt x="1625" y="1143"/>
                </a:lnTo>
                <a:lnTo>
                  <a:pt x="1625" y="1152"/>
                </a:lnTo>
                <a:lnTo>
                  <a:pt x="1647" y="1152"/>
                </a:lnTo>
                <a:lnTo>
                  <a:pt x="1647" y="1167"/>
                </a:lnTo>
                <a:lnTo>
                  <a:pt x="1659" y="1167"/>
                </a:lnTo>
                <a:lnTo>
                  <a:pt x="1659" y="1174"/>
                </a:lnTo>
                <a:lnTo>
                  <a:pt x="1669" y="1174"/>
                </a:lnTo>
                <a:lnTo>
                  <a:pt x="1669" y="1182"/>
                </a:lnTo>
                <a:lnTo>
                  <a:pt x="1703" y="1182"/>
                </a:lnTo>
                <a:lnTo>
                  <a:pt x="1703" y="1189"/>
                </a:lnTo>
                <a:lnTo>
                  <a:pt x="1703" y="1205"/>
                </a:lnTo>
                <a:lnTo>
                  <a:pt x="1713" y="1205"/>
                </a:lnTo>
                <a:lnTo>
                  <a:pt x="1713" y="1220"/>
                </a:lnTo>
                <a:lnTo>
                  <a:pt x="1756" y="1220"/>
                </a:lnTo>
                <a:lnTo>
                  <a:pt x="1756" y="1229"/>
                </a:lnTo>
                <a:lnTo>
                  <a:pt x="1769" y="1229"/>
                </a:lnTo>
                <a:lnTo>
                  <a:pt x="1769" y="1235"/>
                </a:lnTo>
                <a:lnTo>
                  <a:pt x="1778" y="1235"/>
                </a:lnTo>
                <a:lnTo>
                  <a:pt x="1778" y="1251"/>
                </a:lnTo>
                <a:lnTo>
                  <a:pt x="1790" y="1251"/>
                </a:lnTo>
                <a:lnTo>
                  <a:pt x="1790" y="1260"/>
                </a:lnTo>
                <a:lnTo>
                  <a:pt x="1800" y="1260"/>
                </a:lnTo>
                <a:lnTo>
                  <a:pt x="1800" y="1266"/>
                </a:lnTo>
                <a:lnTo>
                  <a:pt x="1800" y="1275"/>
                </a:lnTo>
                <a:lnTo>
                  <a:pt x="1812" y="1275"/>
                </a:lnTo>
                <a:lnTo>
                  <a:pt x="1812" y="1282"/>
                </a:lnTo>
                <a:lnTo>
                  <a:pt x="1822" y="1282"/>
                </a:lnTo>
                <a:lnTo>
                  <a:pt x="1822" y="1291"/>
                </a:lnTo>
                <a:lnTo>
                  <a:pt x="1822" y="1297"/>
                </a:lnTo>
                <a:lnTo>
                  <a:pt x="1822" y="1306"/>
                </a:lnTo>
                <a:lnTo>
                  <a:pt x="1878" y="1306"/>
                </a:lnTo>
                <a:lnTo>
                  <a:pt x="1878" y="1313"/>
                </a:lnTo>
                <a:lnTo>
                  <a:pt x="1890" y="1313"/>
                </a:lnTo>
                <a:lnTo>
                  <a:pt x="1890" y="1321"/>
                </a:lnTo>
                <a:lnTo>
                  <a:pt x="1890" y="1337"/>
                </a:lnTo>
                <a:lnTo>
                  <a:pt x="1912" y="1337"/>
                </a:lnTo>
                <a:lnTo>
                  <a:pt x="1912" y="1346"/>
                </a:lnTo>
                <a:lnTo>
                  <a:pt x="1921" y="1346"/>
                </a:lnTo>
                <a:lnTo>
                  <a:pt x="1921" y="1352"/>
                </a:lnTo>
                <a:lnTo>
                  <a:pt x="1934" y="1352"/>
                </a:lnTo>
                <a:lnTo>
                  <a:pt x="1934" y="1368"/>
                </a:lnTo>
                <a:lnTo>
                  <a:pt x="1956" y="1368"/>
                </a:lnTo>
                <a:lnTo>
                  <a:pt x="1956" y="1377"/>
                </a:lnTo>
                <a:lnTo>
                  <a:pt x="1956" y="1383"/>
                </a:lnTo>
                <a:lnTo>
                  <a:pt x="1978" y="1383"/>
                </a:lnTo>
                <a:lnTo>
                  <a:pt x="1978" y="1392"/>
                </a:lnTo>
                <a:lnTo>
                  <a:pt x="1987" y="1392"/>
                </a:lnTo>
                <a:lnTo>
                  <a:pt x="1987" y="1399"/>
                </a:lnTo>
                <a:lnTo>
                  <a:pt x="1999" y="1399"/>
                </a:lnTo>
                <a:lnTo>
                  <a:pt x="1999" y="1407"/>
                </a:lnTo>
                <a:lnTo>
                  <a:pt x="2031" y="1407"/>
                </a:lnTo>
                <a:lnTo>
                  <a:pt x="2031" y="1414"/>
                </a:lnTo>
                <a:lnTo>
                  <a:pt x="2065" y="1414"/>
                </a:lnTo>
                <a:lnTo>
                  <a:pt x="2065" y="1430"/>
                </a:lnTo>
                <a:lnTo>
                  <a:pt x="2065" y="1438"/>
                </a:lnTo>
                <a:lnTo>
                  <a:pt x="2074" y="1438"/>
                </a:lnTo>
                <a:lnTo>
                  <a:pt x="2074" y="1445"/>
                </a:lnTo>
                <a:lnTo>
                  <a:pt x="2087" y="1445"/>
                </a:lnTo>
                <a:lnTo>
                  <a:pt x="2087" y="1454"/>
                </a:lnTo>
                <a:lnTo>
                  <a:pt x="2130" y="1454"/>
                </a:lnTo>
                <a:lnTo>
                  <a:pt x="2130" y="1460"/>
                </a:lnTo>
                <a:lnTo>
                  <a:pt x="2187" y="1460"/>
                </a:lnTo>
                <a:lnTo>
                  <a:pt x="2187" y="1469"/>
                </a:lnTo>
                <a:lnTo>
                  <a:pt x="2218" y="1469"/>
                </a:lnTo>
                <a:lnTo>
                  <a:pt x="2218" y="1476"/>
                </a:lnTo>
                <a:lnTo>
                  <a:pt x="2218" y="1485"/>
                </a:lnTo>
                <a:lnTo>
                  <a:pt x="2240" y="1485"/>
                </a:lnTo>
                <a:lnTo>
                  <a:pt x="2240" y="1491"/>
                </a:lnTo>
                <a:lnTo>
                  <a:pt x="2252" y="1491"/>
                </a:lnTo>
                <a:lnTo>
                  <a:pt x="2252" y="1500"/>
                </a:lnTo>
                <a:lnTo>
                  <a:pt x="2274" y="1500"/>
                </a:lnTo>
                <a:lnTo>
                  <a:pt x="2274" y="1507"/>
                </a:lnTo>
                <a:lnTo>
                  <a:pt x="2274" y="1516"/>
                </a:lnTo>
                <a:lnTo>
                  <a:pt x="2349" y="1516"/>
                </a:lnTo>
                <a:lnTo>
                  <a:pt x="2349" y="1524"/>
                </a:lnTo>
                <a:lnTo>
                  <a:pt x="2361" y="1524"/>
                </a:lnTo>
                <a:lnTo>
                  <a:pt x="2361" y="1546"/>
                </a:lnTo>
                <a:lnTo>
                  <a:pt x="2371" y="1546"/>
                </a:lnTo>
                <a:lnTo>
                  <a:pt x="2371" y="1562"/>
                </a:lnTo>
                <a:lnTo>
                  <a:pt x="2383" y="1562"/>
                </a:lnTo>
                <a:lnTo>
                  <a:pt x="2383" y="1571"/>
                </a:lnTo>
                <a:lnTo>
                  <a:pt x="2439" y="1571"/>
                </a:lnTo>
                <a:lnTo>
                  <a:pt x="2439" y="1577"/>
                </a:lnTo>
                <a:lnTo>
                  <a:pt x="2448" y="1577"/>
                </a:lnTo>
                <a:lnTo>
                  <a:pt x="2448" y="1593"/>
                </a:lnTo>
                <a:lnTo>
                  <a:pt x="2536" y="1593"/>
                </a:lnTo>
                <a:lnTo>
                  <a:pt x="2536" y="1602"/>
                </a:lnTo>
                <a:lnTo>
                  <a:pt x="2548" y="1602"/>
                </a:lnTo>
                <a:lnTo>
                  <a:pt x="2548" y="1608"/>
                </a:lnTo>
                <a:lnTo>
                  <a:pt x="2558" y="1608"/>
                </a:lnTo>
                <a:lnTo>
                  <a:pt x="2558" y="1624"/>
                </a:lnTo>
                <a:lnTo>
                  <a:pt x="2601" y="1624"/>
                </a:lnTo>
                <a:lnTo>
                  <a:pt x="2601" y="1632"/>
                </a:lnTo>
                <a:lnTo>
                  <a:pt x="2614" y="1632"/>
                </a:lnTo>
                <a:lnTo>
                  <a:pt x="2614" y="1639"/>
                </a:lnTo>
                <a:lnTo>
                  <a:pt x="2667" y="1639"/>
                </a:lnTo>
                <a:lnTo>
                  <a:pt x="2667" y="1663"/>
                </a:lnTo>
                <a:lnTo>
                  <a:pt x="2714" y="1663"/>
                </a:lnTo>
                <a:lnTo>
                  <a:pt x="2714" y="1670"/>
                </a:lnTo>
                <a:lnTo>
                  <a:pt x="2788" y="1670"/>
                </a:lnTo>
                <a:lnTo>
                  <a:pt x="2788" y="1685"/>
                </a:lnTo>
                <a:lnTo>
                  <a:pt x="2823" y="1685"/>
                </a:lnTo>
                <a:lnTo>
                  <a:pt x="2823" y="1694"/>
                </a:lnTo>
                <a:lnTo>
                  <a:pt x="3172" y="1694"/>
                </a:lnTo>
                <a:lnTo>
                  <a:pt x="3172" y="1710"/>
                </a:lnTo>
                <a:lnTo>
                  <a:pt x="3184" y="1710"/>
                </a:lnTo>
                <a:lnTo>
                  <a:pt x="3184" y="1734"/>
                </a:lnTo>
                <a:lnTo>
                  <a:pt x="3238" y="1734"/>
                </a:lnTo>
                <a:lnTo>
                  <a:pt x="3238" y="1749"/>
                </a:lnTo>
                <a:lnTo>
                  <a:pt x="4117" y="1749"/>
                </a:lnTo>
              </a:path>
            </a:pathLst>
          </a:cu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510815" y="5482420"/>
            <a:ext cx="117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1200">
                <a:latin typeface="Garamond" panose="02020404030301010803" pitchFamily="18" charset="0"/>
                <a:cs typeface="Tahoma" panose="020B0604030504040204" pitchFamily="34" charset="0"/>
              </a:rPr>
              <a:t>N</a:t>
            </a:r>
            <a:endParaRPr lang="en-US" sz="24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3537928" y="5482420"/>
            <a:ext cx="16319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1200">
                <a:latin typeface="Garamond" panose="02020404030301010803" pitchFamily="18" charset="0"/>
                <a:cs typeface="Tahoma" panose="020B0604030504040204" pitchFamily="34" charset="0"/>
              </a:rPr>
              <a:t>Number of patients at risk :</a:t>
            </a:r>
            <a:endParaRPr lang="en-US" sz="24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 flipH="1">
            <a:off x="2379053" y="5633233"/>
            <a:ext cx="29686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 flipH="1">
            <a:off x="3374415" y="5633233"/>
            <a:ext cx="52768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2455253" y="5663395"/>
            <a:ext cx="2143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1200">
                <a:latin typeface="Garamond" panose="02020404030301010803" pitchFamily="18" charset="0"/>
                <a:cs typeface="Tahoma" panose="020B0604030504040204" pitchFamily="34" charset="0"/>
              </a:rPr>
              <a:t>286</a:t>
            </a:r>
            <a:endParaRPr lang="en-US" sz="24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3447440" y="5663395"/>
            <a:ext cx="2143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1200">
                <a:latin typeface="Garamond" panose="02020404030301010803" pitchFamily="18" charset="0"/>
                <a:cs typeface="Tahoma" panose="020B0604030504040204" pitchFamily="34" charset="0"/>
              </a:rPr>
              <a:t>240</a:t>
            </a:r>
            <a:endParaRPr lang="en-US" sz="24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4441215" y="5663395"/>
            <a:ext cx="2143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1200">
                <a:latin typeface="Garamond" panose="02020404030301010803" pitchFamily="18" charset="0"/>
                <a:cs typeface="Tahoma" panose="020B0604030504040204" pitchFamily="34" charset="0"/>
              </a:rPr>
              <a:t>144</a:t>
            </a:r>
            <a:endParaRPr lang="en-US" sz="24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5457215" y="5663395"/>
            <a:ext cx="142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1200">
                <a:latin typeface="Garamond" panose="02020404030301010803" pitchFamily="18" charset="0"/>
                <a:cs typeface="Tahoma" panose="020B0604030504040204" pitchFamily="34" charset="0"/>
              </a:rPr>
              <a:t>59</a:t>
            </a:r>
            <a:endParaRPr lang="en-US" sz="24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6450990" y="5663395"/>
            <a:ext cx="142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1200">
                <a:latin typeface="Garamond" panose="02020404030301010803" pitchFamily="18" charset="0"/>
                <a:cs typeface="Tahoma" panose="020B0604030504040204" pitchFamily="34" charset="0"/>
              </a:rPr>
              <a:t>23</a:t>
            </a:r>
            <a:endParaRPr lang="en-US" sz="24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7503503" y="5663395"/>
            <a:ext cx="714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1200">
                <a:latin typeface="Garamond" panose="02020404030301010803" pitchFamily="18" charset="0"/>
                <a:cs typeface="Tahoma" panose="020B0604030504040204" pitchFamily="34" charset="0"/>
              </a:rPr>
              <a:t>2</a:t>
            </a:r>
            <a:endParaRPr lang="en-US" sz="24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8495690" y="5663395"/>
            <a:ext cx="714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1200">
                <a:latin typeface="Garamond" panose="02020404030301010803" pitchFamily="18" charset="0"/>
                <a:cs typeface="Tahoma" panose="020B0604030504040204" pitchFamily="34" charset="0"/>
              </a:rPr>
              <a:t>0</a:t>
            </a:r>
            <a:endParaRPr lang="en-US" sz="24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2455253" y="5785633"/>
            <a:ext cx="2143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1200">
                <a:latin typeface="Garamond" panose="02020404030301010803" pitchFamily="18" charset="0"/>
                <a:cs typeface="Tahoma" panose="020B0604030504040204" pitchFamily="34" charset="0"/>
              </a:rPr>
              <a:t>287</a:t>
            </a:r>
            <a:endParaRPr lang="en-US" sz="24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3447440" y="5785633"/>
            <a:ext cx="2143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1200">
                <a:latin typeface="Garamond" panose="02020404030301010803" pitchFamily="18" charset="0"/>
                <a:cs typeface="Tahoma" panose="020B0604030504040204" pitchFamily="34" charset="0"/>
              </a:rPr>
              <a:t>246</a:t>
            </a:r>
            <a:endParaRPr lang="en-US" sz="24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4441215" y="5785633"/>
            <a:ext cx="2143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1200">
                <a:latin typeface="Garamond" panose="02020404030301010803" pitchFamily="18" charset="0"/>
                <a:cs typeface="Tahoma" panose="020B0604030504040204" pitchFamily="34" charset="0"/>
              </a:rPr>
              <a:t>174</a:t>
            </a:r>
            <a:endParaRPr lang="en-US" sz="24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433403" y="5785633"/>
            <a:ext cx="2143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1200">
                <a:latin typeface="Garamond" panose="02020404030301010803" pitchFamily="18" charset="0"/>
                <a:cs typeface="Tahoma" panose="020B0604030504040204" pitchFamily="34" charset="0"/>
              </a:rPr>
              <a:t>109</a:t>
            </a:r>
            <a:endParaRPr lang="en-US" sz="24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6450990" y="5785633"/>
            <a:ext cx="1428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1200">
                <a:latin typeface="Garamond" panose="02020404030301010803" pitchFamily="18" charset="0"/>
                <a:cs typeface="Tahoma" panose="020B0604030504040204" pitchFamily="34" charset="0"/>
              </a:rPr>
              <a:t>57</a:t>
            </a:r>
            <a:endParaRPr lang="en-US" sz="24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7460640" y="5785633"/>
            <a:ext cx="1428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1200">
                <a:latin typeface="Garamond" panose="02020404030301010803" pitchFamily="18" charset="0"/>
                <a:cs typeface="Tahoma" panose="020B0604030504040204" pitchFamily="34" charset="0"/>
              </a:rPr>
              <a:t>27</a:t>
            </a:r>
            <a:endParaRPr lang="en-US" sz="24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8495690" y="5785633"/>
            <a:ext cx="714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1200">
                <a:latin typeface="Garamond" panose="02020404030301010803" pitchFamily="18" charset="0"/>
                <a:cs typeface="Tahoma" panose="020B0604030504040204" pitchFamily="34" charset="0"/>
              </a:rPr>
              <a:t>4</a:t>
            </a:r>
            <a:endParaRPr lang="en-US" sz="24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2818790" y="4360058"/>
            <a:ext cx="436563" cy="1587"/>
          </a:xfrm>
          <a:custGeom>
            <a:avLst/>
            <a:gdLst>
              <a:gd name="T0" fmla="*/ 0 w 275"/>
              <a:gd name="T1" fmla="*/ 0 h 1587"/>
              <a:gd name="T2" fmla="*/ 2147483647 w 275"/>
              <a:gd name="T3" fmla="*/ 0 h 1587"/>
              <a:gd name="T4" fmla="*/ 0 w 275"/>
              <a:gd name="T5" fmla="*/ 0 h 1587"/>
              <a:gd name="T6" fmla="*/ 0 60000 65536"/>
              <a:gd name="T7" fmla="*/ 0 60000 65536"/>
              <a:gd name="T8" fmla="*/ 0 60000 65536"/>
              <a:gd name="T9" fmla="*/ 0 w 275"/>
              <a:gd name="T10" fmla="*/ 0 h 1587"/>
              <a:gd name="T11" fmla="*/ 275 w 275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5" h="1587">
                <a:moveTo>
                  <a:pt x="0" y="0"/>
                </a:moveTo>
                <a:lnTo>
                  <a:pt x="2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 flipH="1">
            <a:off x="8743340" y="5711020"/>
            <a:ext cx="434975" cy="1588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2818790" y="4482295"/>
            <a:ext cx="436563" cy="1588"/>
          </a:xfrm>
          <a:custGeom>
            <a:avLst/>
            <a:gdLst>
              <a:gd name="T0" fmla="*/ 0 w 275"/>
              <a:gd name="T1" fmla="*/ 0 h 1588"/>
              <a:gd name="T2" fmla="*/ 2147483647 w 275"/>
              <a:gd name="T3" fmla="*/ 0 h 1588"/>
              <a:gd name="T4" fmla="*/ 0 w 275"/>
              <a:gd name="T5" fmla="*/ 0 h 1588"/>
              <a:gd name="T6" fmla="*/ 0 60000 65536"/>
              <a:gd name="T7" fmla="*/ 0 60000 65536"/>
              <a:gd name="T8" fmla="*/ 0 60000 65536"/>
              <a:gd name="T9" fmla="*/ 0 w 275"/>
              <a:gd name="T10" fmla="*/ 0 h 1588"/>
              <a:gd name="T11" fmla="*/ 275 w 27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5" h="1588">
                <a:moveTo>
                  <a:pt x="0" y="0"/>
                </a:moveTo>
                <a:lnTo>
                  <a:pt x="2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 flipH="1">
            <a:off x="8752865" y="5885645"/>
            <a:ext cx="434975" cy="1588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011253" y="147239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1300" b="1">
                <a:solidFill>
                  <a:srgbClr val="000000"/>
                </a:solidFill>
                <a:latin typeface="Garamond" panose="02020404030301010803" pitchFamily="18" charset="0"/>
                <a:cs typeface="Tahoma" panose="020B0604030504040204" pitchFamily="34" charset="0"/>
              </a:rPr>
              <a:t> </a:t>
            </a:r>
            <a:endParaRPr lang="en-US" sz="20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90" name="Text Box 90"/>
          <p:cNvSpPr txBox="1">
            <a:spLocks noChangeArrowheads="1"/>
          </p:cNvSpPr>
          <p:nvPr/>
        </p:nvSpPr>
        <p:spPr bwMode="auto">
          <a:xfrm>
            <a:off x="8063890" y="4136220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TMZ/RT</a:t>
            </a:r>
          </a:p>
        </p:txBody>
      </p:sp>
      <p:sp>
        <p:nvSpPr>
          <p:cNvPr id="92" name="Text Box 93"/>
          <p:cNvSpPr txBox="1">
            <a:spLocks noChangeArrowheads="1"/>
          </p:cNvSpPr>
          <p:nvPr/>
        </p:nvSpPr>
        <p:spPr bwMode="auto">
          <a:xfrm>
            <a:off x="1682140" y="2983695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sz="2000" b="1">
                <a:latin typeface="Garamond" panose="02020404030301010803" pitchFamily="18" charset="0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93" name="Line 94"/>
          <p:cNvSpPr>
            <a:spLocks noChangeShapeType="1"/>
          </p:cNvSpPr>
          <p:nvPr/>
        </p:nvSpPr>
        <p:spPr bwMode="auto">
          <a:xfrm flipV="1">
            <a:off x="5268303" y="1888320"/>
            <a:ext cx="4300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94" name="Text Box 95"/>
          <p:cNvSpPr txBox="1">
            <a:spLocks noChangeArrowheads="1"/>
          </p:cNvSpPr>
          <p:nvPr/>
        </p:nvSpPr>
        <p:spPr bwMode="auto">
          <a:xfrm>
            <a:off x="7416190" y="466962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RT</a:t>
            </a:r>
          </a:p>
        </p:txBody>
      </p:sp>
      <p:sp>
        <p:nvSpPr>
          <p:cNvPr id="95" name="Text Box 96"/>
          <p:cNvSpPr txBox="1">
            <a:spLocks noChangeArrowheads="1"/>
          </p:cNvSpPr>
          <p:nvPr/>
        </p:nvSpPr>
        <p:spPr bwMode="auto">
          <a:xfrm>
            <a:off x="4305484" y="6328558"/>
            <a:ext cx="295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Garamond" pitchFamily="18" charset="0"/>
                <a:cs typeface="+mn-cs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Stupp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R et al. NEJM 2005;352:987-96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.</a:t>
            </a:r>
          </a:p>
        </p:txBody>
      </p:sp>
      <p:sp>
        <p:nvSpPr>
          <p:cNvPr id="9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869465" y="6053920"/>
            <a:ext cx="2133600" cy="2746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2010</a:t>
            </a:r>
            <a:endParaRPr lang="ar-SA" dirty="0"/>
          </a:p>
        </p:txBody>
      </p:sp>
      <p:sp>
        <p:nvSpPr>
          <p:cNvPr id="9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37868" y="6381609"/>
            <a:ext cx="5508625" cy="274638"/>
          </a:xfrm>
        </p:spPr>
        <p:txBody>
          <a:bodyPr/>
          <a:lstStyle/>
          <a:p>
            <a:pPr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008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8523"/>
          </a:xfrm>
        </p:spPr>
        <p:txBody>
          <a:bodyPr/>
          <a:lstStyle/>
          <a:p>
            <a:pPr algn="ctr" rtl="1"/>
            <a:r>
              <a:rPr lang="ar-EG" sz="48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العلاج الكيماوي </a:t>
            </a:r>
            <a:r>
              <a:rPr lang="en-US" sz="48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Chemotherapy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724" y="1977916"/>
            <a:ext cx="5344510" cy="4177862"/>
          </a:xfrm>
        </p:spPr>
        <p:txBody>
          <a:bodyPr>
            <a:normAutofit/>
          </a:bodyPr>
          <a:lstStyle/>
          <a:p>
            <a:pPr algn="r" rtl="1">
              <a:buSzPct val="100000"/>
              <a:buFont typeface="Wingdings 3" pitchFamily="18" charset="2"/>
              <a:buChar char="t"/>
            </a:pP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بالنسبة </a:t>
            </a: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لمرضى الداء الناكس, ينصح بالمعالجة الجهازية بـ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Bevacizumab</a:t>
            </a: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في دراسات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Phase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</a:t>
            </a: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أنقص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Bevacizumab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من الحاجة للستيروئيدات, و ارتبط مع دلائل شعاعية على الاستجابة الورمية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ar-E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0" indent="0" algn="r" rtl="1">
              <a:buSzPct val="100000"/>
              <a:buNone/>
            </a:pPr>
            <a:endParaRPr lang="ar-E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r" rtl="1">
              <a:buSzPct val="100000"/>
              <a:buFont typeface="Wingdings 3" pitchFamily="18" charset="2"/>
              <a:buChar char="t"/>
            </a:pP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فشل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Bevacizumab</a:t>
            </a: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في إثبات أي دور له في العلاج المتمم لمرضى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GBM</a:t>
            </a: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المشخصين حديثاً مقارنة بالعلاج المتمم القياسي بالـ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Temozolomide</a:t>
            </a: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0" lvl="0" indent="0" algn="r" rtl="1">
              <a:buSzPct val="100000"/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" name="Picture 4" descr="C:\Users\HP\Desktop\images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323" y="1749973"/>
            <a:ext cx="4871545" cy="463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/>
          <p:cNvSpPr txBox="1"/>
          <p:nvPr/>
        </p:nvSpPr>
        <p:spPr>
          <a:xfrm>
            <a:off x="10547130" y="138554"/>
            <a:ext cx="4414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ar-E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7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48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العلاج الكيماوي </a:t>
            </a:r>
            <a:r>
              <a:rPr lang="en-US" sz="4800" b="1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Chemotherapy</a:t>
            </a:r>
            <a:endParaRPr lang="ar-SY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b="1" dirty="0" err="1"/>
              <a:t>Nitrosureas</a:t>
            </a:r>
            <a:r>
              <a:rPr lang="en-US" sz="2400" b="1" dirty="0"/>
              <a:t>- BCNU, CCNU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b="1" dirty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b="1" dirty="0" err="1"/>
              <a:t>Procarbazine</a:t>
            </a:r>
            <a:endParaRPr lang="en-US" sz="2400" b="1" dirty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b="1" dirty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b="1" dirty="0"/>
              <a:t>Carboplatin, </a:t>
            </a:r>
            <a:r>
              <a:rPr lang="en-US" sz="2400" b="1" dirty="0" err="1"/>
              <a:t>Cisplatin</a:t>
            </a:r>
            <a:endParaRPr lang="en-US" sz="2400" b="1" dirty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b="1" dirty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b="1" dirty="0" err="1"/>
              <a:t>Etoposide</a:t>
            </a:r>
            <a:endParaRPr lang="en-US" sz="2400" b="1" dirty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b="1" dirty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b="1" dirty="0" err="1"/>
              <a:t>Irinothecan</a:t>
            </a:r>
            <a:endParaRPr lang="en-US" sz="2400" b="1" dirty="0"/>
          </a:p>
          <a:p>
            <a:pPr marL="0" indent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69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96" y="285292"/>
            <a:ext cx="9404723" cy="783654"/>
          </a:xfrm>
        </p:spPr>
        <p:txBody>
          <a:bodyPr/>
          <a:lstStyle/>
          <a:p>
            <a:pPr algn="ctr" rtl="1"/>
            <a:r>
              <a:rPr lang="ar-EG" sz="48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الوبائيات </a:t>
            </a:r>
            <a:r>
              <a:rPr lang="en-US" sz="48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7" y="1340069"/>
            <a:ext cx="11305875" cy="5073610"/>
          </a:xfrm>
        </p:spPr>
        <p:txBody>
          <a:bodyPr>
            <a:no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  <a:buSzPct val="100000"/>
              <a:buFont typeface="Wingdings 3" pitchFamily="18" charset="2"/>
              <a:buChar char="t"/>
            </a:pP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معدل الوقوع </a:t>
            </a:r>
            <a:r>
              <a:rPr lang="ar-EG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في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USA</a:t>
            </a:r>
            <a:r>
              <a:rPr lang="ar-EG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عند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البالغين </a:t>
            </a:r>
            <a:r>
              <a:rPr lang="ar-S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(</a:t>
            </a:r>
            <a:r>
              <a:rPr lang="ar-EG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أكبر من 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20 سنة) قدر بحوالي 24,6 لكل مئة ألف م</a:t>
            </a:r>
            <a:r>
              <a:rPr lang="ar-EG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ن السكان, 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تقريباً ثلث هذه الأورام خبيثة و البقية كانت سليمة أو حدية الخباثة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Borderline Malignant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.</a:t>
            </a:r>
            <a:endParaRPr lang="ar-EG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  <a:buSzPct val="100000"/>
              <a:buFont typeface="Wingdings 3" pitchFamily="18" charset="2"/>
              <a:buChar char="t"/>
            </a:pP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نسبة الوقوع عند الأطفال </a:t>
            </a:r>
            <a:r>
              <a:rPr lang="ar-S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(19 سنة</a:t>
            </a:r>
            <a:r>
              <a:rPr lang="ar-EG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أو أقل</a:t>
            </a:r>
            <a:r>
              <a:rPr lang="ar-S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) 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كانت أقل كثيراً (48,6 حالة لكل مليون طفل) لكن 65% منها خبيثة عند الأطفال مقارنة مع 33% فقط عند البالغين.</a:t>
            </a:r>
            <a:endParaRPr lang="ar-EG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buSzPct val="100000"/>
              <a:buFont typeface="Wingdings 3" pitchFamily="18" charset="2"/>
              <a:buChar char="t"/>
            </a:pPr>
            <a:r>
              <a:rPr lang="ar-EG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أورام الدماغ تؤدي إلى نسبة هامة من المراضة و الوفيات حتى إذا كانت سليمة.</a:t>
            </a:r>
          </a:p>
          <a:p>
            <a:pPr algn="just" rtl="1">
              <a:buSzPct val="100000"/>
              <a:buFont typeface="Wingdings 3" pitchFamily="18" charset="2"/>
              <a:buChar char="t"/>
            </a:pP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الأورام الدبقية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Gliomas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 و الأورام السحائية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Meningiomas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 هي الأشيع عند البالغين</a:t>
            </a:r>
            <a:r>
              <a:rPr lang="ar-EG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.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  <a:p>
            <a:pPr algn="just" rtl="1">
              <a:buSzPct val="100000"/>
              <a:buFont typeface="Wingdings 3" pitchFamily="18" charset="2"/>
              <a:buChar char="t"/>
            </a:pP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هناك أنواع أقل شيوعاً تشاهد بشكل حصري تقريباً عند الأطفال مثل ورم الأرومة النخاعية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Medulloblastoma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و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PNET</a:t>
            </a:r>
            <a:r>
              <a:rPr lang="ar-EG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.</a:t>
            </a:r>
            <a:endParaRPr lang="ar-EG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  <a:p>
            <a:pPr algn="just" rtl="1">
              <a:buSzPct val="100000"/>
              <a:buFont typeface="Wingdings 3" pitchFamily="18" charset="2"/>
              <a:buChar char="t"/>
            </a:pP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الوقوع الكلي لأورام الدماغ في ارتفاع مستمر.</a:t>
            </a:r>
            <a:endParaRPr lang="ar-EG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lvl="1" algn="just" rtl="1">
              <a:buFont typeface="Wingdings" pitchFamily="2" charset="2"/>
              <a:buChar char="q"/>
            </a:pPr>
            <a:r>
              <a:rPr lang="ar-EG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تح</a:t>
            </a: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سن التشخيص مع تحسن الوسائل الشعاعية</a:t>
            </a:r>
            <a:r>
              <a:rPr lang="ar-EG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.</a:t>
            </a:r>
          </a:p>
          <a:p>
            <a:pPr lvl="1" algn="just" rtl="1">
              <a:buFont typeface="Wingdings" pitchFamily="2" charset="2"/>
              <a:buChar char="q"/>
            </a:pP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دور العوامل البيئية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Environmental Factors</a:t>
            </a:r>
            <a:r>
              <a:rPr lang="ar-S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.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0547130" y="138554"/>
            <a:ext cx="4414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ea typeface="+mj-ea"/>
                <a:cs typeface="+mj-cs"/>
              </a:rPr>
              <a:t>1</a:t>
            </a:r>
            <a:endParaRPr lang="ar-EG" sz="4800" b="1" cap="all" dirty="0">
              <a:ln w="0"/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bg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887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ar-EG" b="1" dirty="0"/>
              <a:t>العلاجات الجهازية الهدفية </a:t>
            </a:r>
            <a:r>
              <a:rPr lang="en-US" b="1" dirty="0"/>
              <a:t>Targeted Systemic Therapy</a:t>
            </a:r>
            <a:r>
              <a:rPr lang="ar-EG" b="1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ar-EG" dirty="0"/>
              <a:t>سبيل عامل النمو البطاني الوعائي </a:t>
            </a:r>
            <a:r>
              <a:rPr lang="en-US" dirty="0"/>
              <a:t>Vascular Endothelial Growth Factor (VEGF) Pathway</a:t>
            </a:r>
            <a:r>
              <a:rPr lang="ar-EG" dirty="0"/>
              <a:t>.</a:t>
            </a:r>
            <a:endParaRPr lang="en-US" dirty="0"/>
          </a:p>
          <a:p>
            <a:pPr algn="r" rtl="1"/>
            <a:r>
              <a:rPr lang="en-US" dirty="0" err="1"/>
              <a:t>Bevacizumab</a:t>
            </a:r>
            <a:r>
              <a:rPr lang="ar-EG" dirty="0"/>
              <a:t>.</a:t>
            </a:r>
            <a:endParaRPr lang="en-US" dirty="0"/>
          </a:p>
          <a:p>
            <a:pPr algn="r" rtl="1"/>
            <a:r>
              <a:rPr lang="en-US" dirty="0" err="1"/>
              <a:t>Cediranib</a:t>
            </a:r>
            <a:r>
              <a:rPr lang="ar-EG" dirty="0"/>
              <a:t>.</a:t>
            </a:r>
            <a:endParaRPr lang="en-US" dirty="0"/>
          </a:p>
          <a:p>
            <a:pPr algn="r" rtl="1"/>
            <a:r>
              <a:rPr lang="en-US" dirty="0" err="1"/>
              <a:t>Cabozanitinib</a:t>
            </a:r>
            <a:r>
              <a:rPr lang="en-US" dirty="0"/>
              <a:t> (XL184)</a:t>
            </a:r>
            <a:r>
              <a:rPr lang="ar-EG" dirty="0"/>
              <a:t>.</a:t>
            </a:r>
            <a:endParaRPr lang="en-US" dirty="0"/>
          </a:p>
          <a:p>
            <a:pPr algn="r" rtl="1"/>
            <a:r>
              <a:rPr lang="ar-EG" dirty="0"/>
              <a:t>كيناز البروتين </a:t>
            </a:r>
            <a:r>
              <a:rPr lang="en-US" dirty="0"/>
              <a:t>Protein Kinase C</a:t>
            </a:r>
            <a:r>
              <a:rPr lang="ar-EG" dirty="0"/>
              <a:t>.</a:t>
            </a:r>
            <a:endParaRPr lang="en-US" dirty="0"/>
          </a:p>
          <a:p>
            <a:pPr algn="r" rtl="1"/>
            <a:r>
              <a:rPr lang="ar-EG" dirty="0"/>
              <a:t>المقاومة على مثبطات سبيل عامل النمو البطاني الوعائي </a:t>
            </a:r>
            <a:r>
              <a:rPr lang="en-US" dirty="0"/>
              <a:t>Resistance to VEGF Pathway Inhibition</a:t>
            </a:r>
            <a:r>
              <a:rPr lang="ar-EG" dirty="0"/>
              <a:t>.</a:t>
            </a:r>
            <a:endParaRPr lang="en-US" dirty="0"/>
          </a:p>
          <a:p>
            <a:pPr algn="r" rtl="1"/>
            <a:r>
              <a:rPr lang="ar-EG" dirty="0"/>
              <a:t>سبيل عامل النمو البشروي </a:t>
            </a:r>
            <a:r>
              <a:rPr lang="en-US" dirty="0"/>
              <a:t>Epidermal Growth Factor (EGF) Pathway</a:t>
            </a:r>
            <a:r>
              <a:rPr lang="ar-EG" dirty="0"/>
              <a:t>.</a:t>
            </a:r>
            <a:endParaRPr lang="en-US" dirty="0"/>
          </a:p>
          <a:p>
            <a:pPr algn="r" rtl="1"/>
            <a:r>
              <a:rPr lang="ar-EG" dirty="0"/>
              <a:t>عامل النمو المشتق من الصفيحات </a:t>
            </a:r>
            <a:r>
              <a:rPr lang="en-US" dirty="0"/>
              <a:t>Platelet Derived Growth Factor (PDGF)</a:t>
            </a:r>
            <a:r>
              <a:rPr lang="ar-EG" dirty="0"/>
              <a:t>.</a:t>
            </a:r>
            <a:endParaRPr lang="en-US" dirty="0"/>
          </a:p>
          <a:p>
            <a:pPr algn="r" rtl="1"/>
            <a:r>
              <a:rPr lang="ar-EG" dirty="0"/>
              <a:t>مثبطات الإنتغرين </a:t>
            </a:r>
            <a:r>
              <a:rPr lang="en-US" dirty="0"/>
              <a:t>Integrin Inhibitors</a:t>
            </a:r>
            <a:r>
              <a:rPr lang="ar-EG" dirty="0"/>
              <a:t>.</a:t>
            </a:r>
            <a:endParaRPr lang="en-US" dirty="0"/>
          </a:p>
          <a:p>
            <a:pPr algn="r" rtl="1"/>
            <a:r>
              <a:rPr lang="ar-EG" dirty="0"/>
              <a:t>مثبطات نازعة أستيل الهيستون </a:t>
            </a:r>
            <a:r>
              <a:rPr lang="en-US" dirty="0"/>
              <a:t>Histone </a:t>
            </a:r>
            <a:r>
              <a:rPr lang="en-US" dirty="0" err="1"/>
              <a:t>Deactylase</a:t>
            </a:r>
            <a:r>
              <a:rPr lang="en-US" dirty="0"/>
              <a:t> Inhibitors</a:t>
            </a:r>
            <a:r>
              <a:rPr lang="ar-EG" dirty="0"/>
              <a:t>.</a:t>
            </a:r>
            <a:endParaRPr lang="en-US" dirty="0"/>
          </a:p>
          <a:p>
            <a:pPr algn="r" rtl="1"/>
            <a:r>
              <a:rPr lang="en-US" dirty="0"/>
              <a:t>Thalidomide</a:t>
            </a:r>
            <a:r>
              <a:rPr lang="ar-EG" dirty="0"/>
              <a:t>.</a:t>
            </a:r>
            <a:endParaRPr lang="en-US" dirty="0"/>
          </a:p>
          <a:p>
            <a:pPr algn="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162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ar-EG" b="1" dirty="0"/>
              <a:t>المقاربات الحيوية </a:t>
            </a:r>
            <a:r>
              <a:rPr lang="en-US" b="1" dirty="0"/>
              <a:t>Biologic Approaches</a:t>
            </a:r>
            <a:r>
              <a:rPr lang="ar-EG" b="1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1"/>
            <a:r>
              <a:rPr lang="ar-EG" dirty="0"/>
              <a:t>الإنترفيرونات </a:t>
            </a:r>
            <a:r>
              <a:rPr lang="en-US" dirty="0" smtClean="0"/>
              <a:t>Interferon's</a:t>
            </a:r>
            <a:r>
              <a:rPr lang="ar-EG" dirty="0" smtClean="0"/>
              <a:t>.</a:t>
            </a:r>
            <a:endParaRPr lang="en-US" dirty="0"/>
          </a:p>
          <a:p>
            <a:pPr lvl="0" rtl="1"/>
            <a:r>
              <a:rPr lang="ar-EG" dirty="0" smtClean="0"/>
              <a:t>اللقاحات </a:t>
            </a:r>
            <a:r>
              <a:rPr lang="en-US" dirty="0"/>
              <a:t>Vaccines</a:t>
            </a:r>
            <a:r>
              <a:rPr lang="ar-EG" dirty="0" smtClean="0"/>
              <a:t>.</a:t>
            </a:r>
            <a:endParaRPr lang="en-US" dirty="0" smtClean="0"/>
          </a:p>
          <a:p>
            <a:pPr algn="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803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Anther :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r" rtl="1"/>
            <a:r>
              <a:rPr lang="ar-EG" b="1" dirty="0"/>
              <a:t>المعالجة الوراثية </a:t>
            </a:r>
            <a:r>
              <a:rPr lang="en-US" b="1" dirty="0"/>
              <a:t>Gene Therapy</a:t>
            </a:r>
            <a:r>
              <a:rPr lang="ar-EG" b="1" dirty="0"/>
              <a:t>.</a:t>
            </a:r>
            <a:endParaRPr lang="en-US" dirty="0"/>
          </a:p>
          <a:p>
            <a:pPr lvl="0" algn="r" rtl="1"/>
            <a:r>
              <a:rPr lang="ar-EG" b="1" dirty="0"/>
              <a:t>الحاجز الوعائي الدماغي </a:t>
            </a:r>
            <a:r>
              <a:rPr lang="en-US" b="1" dirty="0"/>
              <a:t>Blood-Brain Barrier (BBB)</a:t>
            </a:r>
            <a:r>
              <a:rPr lang="ar-EG" b="1" dirty="0"/>
              <a:t>.</a:t>
            </a:r>
            <a:endParaRPr lang="en-US" dirty="0"/>
          </a:p>
          <a:p>
            <a:pPr lvl="0" algn="r" rtl="1"/>
            <a:r>
              <a:rPr lang="ar-SY" dirty="0" smtClean="0"/>
              <a:t>                           </a:t>
            </a:r>
            <a:r>
              <a:rPr lang="ar-EG" dirty="0" smtClean="0"/>
              <a:t>خصائص </a:t>
            </a:r>
            <a:r>
              <a:rPr lang="ar-EG" dirty="0"/>
              <a:t>الحاجز الوعائي الدماغي </a:t>
            </a:r>
            <a:r>
              <a:rPr lang="en-US" dirty="0"/>
              <a:t>BBB Characteristics</a:t>
            </a:r>
            <a:r>
              <a:rPr lang="ar-EG" dirty="0"/>
              <a:t>.</a:t>
            </a:r>
            <a:endParaRPr lang="en-US" dirty="0"/>
          </a:p>
          <a:p>
            <a:pPr lvl="0" algn="r" rtl="1"/>
            <a:r>
              <a:rPr lang="ar-SY" dirty="0" smtClean="0"/>
              <a:t>                           </a:t>
            </a:r>
            <a:r>
              <a:rPr lang="ar-EG" dirty="0" smtClean="0"/>
              <a:t>الحاجز </a:t>
            </a:r>
            <a:r>
              <a:rPr lang="ar-EG" dirty="0"/>
              <a:t>الورمي الدماغي </a:t>
            </a:r>
            <a:r>
              <a:rPr lang="en-US" dirty="0"/>
              <a:t>Blood-Tumor Barrier (BTB)</a:t>
            </a:r>
            <a:r>
              <a:rPr lang="ar-EG" dirty="0"/>
              <a:t>.</a:t>
            </a:r>
            <a:endParaRPr lang="en-US" dirty="0"/>
          </a:p>
          <a:p>
            <a:pPr lvl="0" algn="r" rtl="1"/>
            <a:r>
              <a:rPr lang="ar-SY" dirty="0" smtClean="0"/>
              <a:t>                           </a:t>
            </a:r>
            <a:r>
              <a:rPr lang="ar-EG" dirty="0" smtClean="0"/>
              <a:t>تخرب </a:t>
            </a:r>
            <a:r>
              <a:rPr lang="ar-EG" dirty="0"/>
              <a:t>أو تعطل الحاجز الوعائي الدماغي </a:t>
            </a:r>
            <a:r>
              <a:rPr lang="en-US" dirty="0"/>
              <a:t>BBB Disruption</a:t>
            </a:r>
            <a:r>
              <a:rPr lang="ar-EG" dirty="0"/>
              <a:t>.</a:t>
            </a:r>
            <a:endParaRPr lang="en-US" dirty="0"/>
          </a:p>
          <a:p>
            <a:pPr lvl="0" algn="r" rtl="1"/>
            <a:r>
              <a:rPr lang="ar-EG" b="1" dirty="0"/>
              <a:t>العلاج الكيماوي الشرياني </a:t>
            </a:r>
            <a:r>
              <a:rPr lang="en-US" b="1" dirty="0" err="1"/>
              <a:t>Intraarterial</a:t>
            </a:r>
            <a:r>
              <a:rPr lang="en-US" b="1" dirty="0"/>
              <a:t> Chemotherapy</a:t>
            </a:r>
            <a:r>
              <a:rPr lang="ar-EG" b="1" dirty="0"/>
              <a:t>.</a:t>
            </a:r>
            <a:endParaRPr lang="en-US" dirty="0"/>
          </a:p>
          <a:p>
            <a:pPr lvl="0" algn="r" rtl="1"/>
            <a:r>
              <a:rPr lang="ar-EG" b="1" dirty="0"/>
              <a:t>العلاج الكيماوي عالي الجرعة </a:t>
            </a:r>
            <a:r>
              <a:rPr lang="en-US" b="1" dirty="0"/>
              <a:t>High-Dose Chemotherapy</a:t>
            </a:r>
            <a:r>
              <a:rPr lang="ar-EG" b="1" dirty="0"/>
              <a:t>.</a:t>
            </a:r>
            <a:endParaRPr lang="en-US" dirty="0"/>
          </a:p>
          <a:p>
            <a:pPr lvl="0" algn="r" rtl="1"/>
            <a:r>
              <a:rPr lang="ar-EG" b="1" dirty="0"/>
              <a:t>إعطاء الدواء ضمن الورم </a:t>
            </a:r>
            <a:r>
              <a:rPr lang="en-US" b="1" dirty="0" err="1"/>
              <a:t>Intratumoral</a:t>
            </a:r>
            <a:r>
              <a:rPr lang="en-US" b="1" dirty="0"/>
              <a:t> Drug Administration</a:t>
            </a:r>
            <a:r>
              <a:rPr lang="ar-EG" b="1" dirty="0"/>
              <a:t>.</a:t>
            </a:r>
            <a:endParaRPr lang="en-US" dirty="0"/>
          </a:p>
          <a:p>
            <a:pPr lvl="0" algn="r" rtl="1"/>
            <a:r>
              <a:rPr lang="ar-SY" dirty="0" smtClean="0"/>
              <a:t>                            </a:t>
            </a:r>
            <a:r>
              <a:rPr lang="ar-EG" dirty="0" smtClean="0"/>
              <a:t>أنظمة </a:t>
            </a:r>
            <a:r>
              <a:rPr lang="ar-EG" dirty="0"/>
              <a:t>الحامل بطيئة التحرر </a:t>
            </a:r>
            <a:r>
              <a:rPr lang="en-US" dirty="0"/>
              <a:t>Slow-Release Carrier Systems</a:t>
            </a:r>
            <a:r>
              <a:rPr lang="ar-EG" dirty="0"/>
              <a:t>.</a:t>
            </a:r>
            <a:endParaRPr lang="en-US" dirty="0"/>
          </a:p>
          <a:p>
            <a:pPr lvl="0" algn="r" rtl="1"/>
            <a:r>
              <a:rPr lang="ar-SY" dirty="0" smtClean="0"/>
              <a:t>                           </a:t>
            </a:r>
            <a:r>
              <a:rPr lang="ar-EG" dirty="0" smtClean="0"/>
              <a:t>الإيصال </a:t>
            </a:r>
            <a:r>
              <a:rPr lang="ar-EG" dirty="0"/>
              <a:t>المعزز بالحمل </a:t>
            </a:r>
            <a:r>
              <a:rPr lang="en-US" dirty="0"/>
              <a:t>Convection Enhanced Delivery (CED)</a:t>
            </a:r>
            <a:r>
              <a:rPr lang="ar-EG" dirty="0"/>
              <a:t>.</a:t>
            </a:r>
            <a:endParaRPr lang="en-US" dirty="0"/>
          </a:p>
          <a:p>
            <a:pPr lvl="0" algn="r" rtl="1"/>
            <a:r>
              <a:rPr lang="ar-EG" b="1" dirty="0"/>
              <a:t>العوامل المحرضة للتمايز </a:t>
            </a:r>
            <a:r>
              <a:rPr lang="en-US" b="1" dirty="0"/>
              <a:t>Differentiating Agents</a:t>
            </a:r>
            <a:r>
              <a:rPr lang="ar-EG" b="1" dirty="0"/>
              <a:t>.</a:t>
            </a:r>
            <a:endParaRPr lang="en-US" dirty="0"/>
          </a:p>
          <a:p>
            <a:pPr lvl="0" algn="r" rtl="1"/>
            <a:r>
              <a:rPr lang="ar-EG" b="1" dirty="0"/>
              <a:t>المركبات المناعية المشعة </a:t>
            </a:r>
            <a:r>
              <a:rPr lang="en-US" b="1" dirty="0" err="1"/>
              <a:t>Radioimmunoconjugates</a:t>
            </a:r>
            <a:r>
              <a:rPr lang="ar-EG" b="1" dirty="0"/>
              <a:t>.</a:t>
            </a:r>
            <a:endParaRPr lang="en-US" dirty="0"/>
          </a:p>
          <a:p>
            <a:pPr algn="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126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76_exa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97515"/>
            <a:ext cx="7058879" cy="1379191"/>
          </a:xfrm>
        </p:spPr>
        <p:txBody>
          <a:bodyPr/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!!!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32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96" y="285292"/>
            <a:ext cx="9404723" cy="783654"/>
          </a:xfrm>
        </p:spPr>
        <p:txBody>
          <a:bodyPr/>
          <a:lstStyle/>
          <a:p>
            <a:pPr algn="ctr" rtl="1"/>
            <a:r>
              <a:rPr lang="ar-EG" sz="54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الوبائيات</a:t>
            </a:r>
            <a:r>
              <a:rPr lang="ar-EG" sz="48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8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Epidemiology</a:t>
            </a:r>
          </a:p>
        </p:txBody>
      </p:sp>
      <p:pic>
        <p:nvPicPr>
          <p:cNvPr id="4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15" y="1897039"/>
            <a:ext cx="7252137" cy="44756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مربع نص 4"/>
          <p:cNvSpPr txBox="1"/>
          <p:nvPr/>
        </p:nvSpPr>
        <p:spPr>
          <a:xfrm>
            <a:off x="10547130" y="138553"/>
            <a:ext cx="4414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cap="all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ea typeface="+mj-ea"/>
                <a:cs typeface="+mj-cs"/>
              </a:rPr>
              <a:t>2</a:t>
            </a:r>
            <a:endParaRPr lang="ar-EG" sz="4800" b="1" cap="all" dirty="0">
              <a:ln w="0"/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bg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46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u="sng" dirty="0" smtClean="0"/>
              <a:t> </a:t>
            </a:r>
            <a:r>
              <a:rPr lang="ar-SA" b="1" u="sng" dirty="0"/>
              <a:t>المظاهر السريرية </a:t>
            </a:r>
            <a:r>
              <a:rPr lang="en-US" b="1" u="sng" dirty="0"/>
              <a:t>Clinical Manifestations</a:t>
            </a:r>
            <a:r>
              <a:rPr lang="ar-SA" b="1" u="sng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ar-S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181511"/>
              </p:ext>
            </p:extLst>
          </p:nvPr>
        </p:nvGraphicFramePr>
        <p:xfrm>
          <a:off x="646112" y="2374701"/>
          <a:ext cx="10695178" cy="434599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721919"/>
                <a:gridCol w="4973259"/>
              </a:tblGrid>
              <a:tr h="588478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الجدول (5): التظاهرات العصبية لأورام الدماغ </a:t>
                      </a:r>
                      <a:r>
                        <a:rPr lang="en-US" sz="2000">
                          <a:effectLst/>
                        </a:rPr>
                        <a:t>Symptoms of Brain Tumors</a:t>
                      </a:r>
                      <a:r>
                        <a:rPr lang="ar-SA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5888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التظاهرات المعممة </a:t>
                      </a:r>
                      <a:r>
                        <a:rPr lang="en-US" sz="2000">
                          <a:effectLst/>
                        </a:rPr>
                        <a:t>Generalized Presentations</a:t>
                      </a:r>
                      <a:r>
                        <a:rPr lang="ar-SA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التظاهرات البؤرية </a:t>
                      </a:r>
                      <a:r>
                        <a:rPr lang="en-US" sz="2000">
                          <a:effectLst/>
                        </a:rPr>
                        <a:t>Focal Presentations</a:t>
                      </a:r>
                      <a:r>
                        <a:rPr lang="ar-SA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88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الصداع </a:t>
                      </a:r>
                      <a:r>
                        <a:rPr lang="en-US" sz="2000">
                          <a:effectLst/>
                        </a:rPr>
                        <a:t>Headaches</a:t>
                      </a:r>
                      <a:r>
                        <a:rPr lang="ar-SA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الاختلاجات </a:t>
                      </a:r>
                      <a:r>
                        <a:rPr lang="en-US" sz="2000">
                          <a:effectLst/>
                        </a:rPr>
                        <a:t>Seizures</a:t>
                      </a:r>
                      <a:r>
                        <a:rPr lang="ar-SA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88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الاختلاجات </a:t>
                      </a:r>
                      <a:r>
                        <a:rPr lang="en-US" sz="2000" dirty="0">
                          <a:effectLst/>
                        </a:rPr>
                        <a:t>Seizures</a:t>
                      </a:r>
                      <a:r>
                        <a:rPr lang="ar-SA" sz="20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الضعف </a:t>
                      </a:r>
                      <a:r>
                        <a:rPr lang="en-US" sz="2000">
                          <a:effectLst/>
                        </a:rPr>
                        <a:t>Weakness</a:t>
                      </a:r>
                      <a:r>
                        <a:rPr lang="ar-SA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88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الغثيان </a:t>
                      </a:r>
                      <a:r>
                        <a:rPr lang="en-US" sz="2000">
                          <a:effectLst/>
                        </a:rPr>
                        <a:t>Nausea</a:t>
                      </a:r>
                      <a:r>
                        <a:rPr lang="ar-SA" sz="2000">
                          <a:effectLst/>
                        </a:rPr>
                        <a:t>/ الإقياء </a:t>
                      </a:r>
                      <a:r>
                        <a:rPr lang="en-US" sz="2000">
                          <a:effectLst/>
                        </a:rPr>
                        <a:t>Vomiting</a:t>
                      </a:r>
                      <a:r>
                        <a:rPr lang="ar-SA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نقص الحس </a:t>
                      </a:r>
                      <a:r>
                        <a:rPr lang="en-US" sz="2000">
                          <a:effectLst/>
                        </a:rPr>
                        <a:t>Sensory Loss</a:t>
                      </a:r>
                      <a:r>
                        <a:rPr lang="ar-SA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88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انخفاض مستوى الوعي </a:t>
                      </a:r>
                      <a:r>
                        <a:rPr lang="en-US" sz="2000">
                          <a:effectLst/>
                        </a:rPr>
                        <a:t>Depressed Level of Consciousness</a:t>
                      </a:r>
                      <a:r>
                        <a:rPr lang="ar-SA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الحبسة </a:t>
                      </a:r>
                      <a:r>
                        <a:rPr lang="en-US" sz="2000">
                          <a:effectLst/>
                        </a:rPr>
                        <a:t>Aphasia</a:t>
                      </a:r>
                      <a:r>
                        <a:rPr lang="ar-SA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88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اضطراب معرفي عصبي </a:t>
                      </a:r>
                      <a:r>
                        <a:rPr lang="en-US" sz="2000">
                          <a:effectLst/>
                        </a:rPr>
                        <a:t>Neurocognitive Dysfunction</a:t>
                      </a:r>
                      <a:r>
                        <a:rPr lang="ar-SA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اضطراب بصري مكاني </a:t>
                      </a:r>
                      <a:r>
                        <a:rPr lang="en-US" sz="2000" dirty="0">
                          <a:effectLst/>
                        </a:rPr>
                        <a:t>Visual Spatial Dysfunction</a:t>
                      </a:r>
                      <a:r>
                        <a:rPr lang="ar-SA" sz="20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4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38" y="220900"/>
            <a:ext cx="9974893" cy="732138"/>
          </a:xfrm>
        </p:spPr>
        <p:txBody>
          <a:bodyPr/>
          <a:lstStyle/>
          <a:p>
            <a:pPr algn="ctr" rtl="1"/>
            <a:r>
              <a:rPr lang="ar-EG" sz="48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التصنيف النسيجي للأورام الدبقية </a:t>
            </a:r>
            <a:r>
              <a:rPr lang="en-US" sz="36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/>
            </a:r>
            <a:br>
              <a:rPr lang="en-US" sz="36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r>
              <a:rPr lang="en-US" sz="36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Histologic Classification of Gliomas</a:t>
            </a:r>
          </a:p>
        </p:txBody>
      </p:sp>
      <p:grpSp>
        <p:nvGrpSpPr>
          <p:cNvPr id="3" name="مجموعة 2"/>
          <p:cNvGrpSpPr/>
          <p:nvPr/>
        </p:nvGrpSpPr>
        <p:grpSpPr>
          <a:xfrm>
            <a:off x="1103313" y="2054686"/>
            <a:ext cx="8947150" cy="4191664"/>
            <a:chOff x="1103313" y="2054686"/>
            <a:chExt cx="8947150" cy="4191664"/>
          </a:xfrm>
        </p:grpSpPr>
        <p:sp>
          <p:nvSpPr>
            <p:cNvPr id="5" name="شكل حر 4"/>
            <p:cNvSpPr/>
            <p:nvPr/>
          </p:nvSpPr>
          <p:spPr>
            <a:xfrm>
              <a:off x="4324286" y="2189902"/>
              <a:ext cx="5726177" cy="1081720"/>
            </a:xfrm>
            <a:custGeom>
              <a:avLst/>
              <a:gdLst>
                <a:gd name="connsiteX0" fmla="*/ 180290 w 1081719"/>
                <a:gd name="connsiteY0" fmla="*/ 0 h 5726176"/>
                <a:gd name="connsiteX1" fmla="*/ 901429 w 1081719"/>
                <a:gd name="connsiteY1" fmla="*/ 0 h 5726176"/>
                <a:gd name="connsiteX2" fmla="*/ 1081719 w 1081719"/>
                <a:gd name="connsiteY2" fmla="*/ 180290 h 5726176"/>
                <a:gd name="connsiteX3" fmla="*/ 1081719 w 1081719"/>
                <a:gd name="connsiteY3" fmla="*/ 5726176 h 5726176"/>
                <a:gd name="connsiteX4" fmla="*/ 1081719 w 1081719"/>
                <a:gd name="connsiteY4" fmla="*/ 5726176 h 5726176"/>
                <a:gd name="connsiteX5" fmla="*/ 0 w 1081719"/>
                <a:gd name="connsiteY5" fmla="*/ 5726176 h 5726176"/>
                <a:gd name="connsiteX6" fmla="*/ 0 w 1081719"/>
                <a:gd name="connsiteY6" fmla="*/ 5726176 h 5726176"/>
                <a:gd name="connsiteX7" fmla="*/ 0 w 1081719"/>
                <a:gd name="connsiteY7" fmla="*/ 180290 h 5726176"/>
                <a:gd name="connsiteX8" fmla="*/ 180290 w 1081719"/>
                <a:gd name="connsiteY8" fmla="*/ 0 h 572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1719" h="5726176">
                  <a:moveTo>
                    <a:pt x="1081719" y="954383"/>
                  </a:moveTo>
                  <a:lnTo>
                    <a:pt x="1081719" y="4771793"/>
                  </a:lnTo>
                  <a:cubicBezTo>
                    <a:pt x="1081719" y="5298881"/>
                    <a:pt x="1066470" y="5726173"/>
                    <a:pt x="1047661" y="5726173"/>
                  </a:cubicBezTo>
                  <a:lnTo>
                    <a:pt x="0" y="5726173"/>
                  </a:lnTo>
                  <a:lnTo>
                    <a:pt x="0" y="572617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47661" y="3"/>
                  </a:lnTo>
                  <a:cubicBezTo>
                    <a:pt x="1066470" y="3"/>
                    <a:pt x="1081719" y="427295"/>
                    <a:pt x="1081719" y="95438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1" tIns="89000" rIns="125195" bIns="89001" numCol="1" spcCol="1270" anchor="ctr" anchorCtr="0">
              <a:noAutofit/>
            </a:bodyPr>
            <a:lstStyle/>
            <a:p>
              <a:pPr marL="342900" lvl="1" indent="-34290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0000"/>
                </a:buClr>
                <a:buFont typeface="Wingdings 3" pitchFamily="18" charset="2"/>
                <a:buChar char="t"/>
              </a:pPr>
              <a:r>
                <a:rPr lang="ar-EG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ارتشاحي</a:t>
              </a:r>
              <a:r>
                <a:rPr lang="ar-EG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ar-EG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ازدياد في الخلوية و اللانمطية</a:t>
              </a:r>
              <a:endParaRPr lang="en-US" sz="1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lvl="1" indent="-34290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0000"/>
                </a:buClr>
                <a:buFont typeface="Wingdings 3" pitchFamily="18" charset="2"/>
                <a:buChar char="t"/>
              </a:pPr>
              <a:r>
                <a:rPr lang="ar-EG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لا يوجد انقسامات.</a:t>
              </a:r>
            </a:p>
            <a:p>
              <a:pPr marL="342900" lvl="1" indent="-34290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0000"/>
                </a:buClr>
                <a:buFont typeface="Wingdings 3" pitchFamily="18" charset="2"/>
                <a:buChar char="t"/>
              </a:pPr>
              <a:r>
                <a:rPr lang="ar-EG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لا يوجد </a:t>
              </a:r>
              <a:r>
                <a:rPr lang="ar-EG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تنمي وعائي, أو نخر.</a:t>
              </a:r>
              <a:endParaRPr lang="en-US" sz="1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شكل حر 5"/>
            <p:cNvSpPr/>
            <p:nvPr/>
          </p:nvSpPr>
          <p:spPr>
            <a:xfrm>
              <a:off x="1103313" y="2054686"/>
              <a:ext cx="3220974" cy="1352149"/>
            </a:xfrm>
            <a:custGeom>
              <a:avLst/>
              <a:gdLst>
                <a:gd name="connsiteX0" fmla="*/ 0 w 3220974"/>
                <a:gd name="connsiteY0" fmla="*/ 225363 h 1352149"/>
                <a:gd name="connsiteX1" fmla="*/ 225363 w 3220974"/>
                <a:gd name="connsiteY1" fmla="*/ 0 h 1352149"/>
                <a:gd name="connsiteX2" fmla="*/ 2995611 w 3220974"/>
                <a:gd name="connsiteY2" fmla="*/ 0 h 1352149"/>
                <a:gd name="connsiteX3" fmla="*/ 3220974 w 3220974"/>
                <a:gd name="connsiteY3" fmla="*/ 225363 h 1352149"/>
                <a:gd name="connsiteX4" fmla="*/ 3220974 w 3220974"/>
                <a:gd name="connsiteY4" fmla="*/ 1126786 h 1352149"/>
                <a:gd name="connsiteX5" fmla="*/ 2995611 w 3220974"/>
                <a:gd name="connsiteY5" fmla="*/ 1352149 h 1352149"/>
                <a:gd name="connsiteX6" fmla="*/ 225363 w 3220974"/>
                <a:gd name="connsiteY6" fmla="*/ 1352149 h 1352149"/>
                <a:gd name="connsiteX7" fmla="*/ 0 w 3220974"/>
                <a:gd name="connsiteY7" fmla="*/ 1126786 h 1352149"/>
                <a:gd name="connsiteX8" fmla="*/ 0 w 3220974"/>
                <a:gd name="connsiteY8" fmla="*/ 225363 h 135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0974" h="1352149">
                  <a:moveTo>
                    <a:pt x="0" y="225363"/>
                  </a:moveTo>
                  <a:cubicBezTo>
                    <a:pt x="0" y="100898"/>
                    <a:pt x="100898" y="0"/>
                    <a:pt x="225363" y="0"/>
                  </a:cubicBezTo>
                  <a:lnTo>
                    <a:pt x="2995611" y="0"/>
                  </a:lnTo>
                  <a:cubicBezTo>
                    <a:pt x="3120076" y="0"/>
                    <a:pt x="3220974" y="100898"/>
                    <a:pt x="3220974" y="225363"/>
                  </a:cubicBezTo>
                  <a:lnTo>
                    <a:pt x="3220974" y="1126786"/>
                  </a:lnTo>
                  <a:cubicBezTo>
                    <a:pt x="3220974" y="1251251"/>
                    <a:pt x="3120076" y="1352149"/>
                    <a:pt x="2995611" y="1352149"/>
                  </a:cubicBezTo>
                  <a:lnTo>
                    <a:pt x="225363" y="1352149"/>
                  </a:lnTo>
                  <a:cubicBezTo>
                    <a:pt x="100898" y="1352149"/>
                    <a:pt x="0" y="1251251"/>
                    <a:pt x="0" y="1126786"/>
                  </a:cubicBezTo>
                  <a:lnTo>
                    <a:pt x="0" y="225363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48886" tIns="157446" rIns="248886" bIns="157446" numCol="1" spcCol="127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cap="all" dirty="0" smtClean="0">
                  <a:ln w="0"/>
                  <a:blipFill>
                    <a:blip r:embed="rId2"/>
                    <a:tile tx="0" ty="0" sx="100000" sy="100000" flip="none" algn="tl"/>
                  </a:blipFill>
                  <a:effectLst>
                    <a:glow rad="228600">
                      <a:schemeClr val="bg1">
                        <a:lumMod val="75000"/>
                        <a:lumOff val="2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Constantia" panose="02030602050306030303" pitchFamily="18" charset="0"/>
                  <a:ea typeface="+mj-ea"/>
                  <a:cs typeface="+mj-cs"/>
                </a:rPr>
                <a:t>Grade </a:t>
              </a:r>
              <a:r>
                <a:rPr lang="en-US" sz="4400" b="1" cap="all" dirty="0">
                  <a:ln w="0"/>
                  <a:blipFill>
                    <a:blip r:embed="rId2"/>
                    <a:tile tx="0" ty="0" sx="100000" sy="100000" flip="none" algn="tl"/>
                  </a:blipFill>
                  <a:effectLst>
                    <a:glow rad="228600">
                      <a:schemeClr val="bg1">
                        <a:lumMod val="75000"/>
                        <a:lumOff val="2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Constantia" panose="02030602050306030303" pitchFamily="18" charset="0"/>
                  <a:ea typeface="+mj-ea"/>
                  <a:cs typeface="+mj-cs"/>
                </a:rPr>
                <a:t>II</a:t>
              </a:r>
            </a:p>
          </p:txBody>
        </p:sp>
        <p:sp>
          <p:nvSpPr>
            <p:cNvPr id="7" name="شكل حر 6"/>
            <p:cNvSpPr/>
            <p:nvPr/>
          </p:nvSpPr>
          <p:spPr>
            <a:xfrm>
              <a:off x="4324286" y="3609659"/>
              <a:ext cx="5726177" cy="1081720"/>
            </a:xfrm>
            <a:custGeom>
              <a:avLst/>
              <a:gdLst>
                <a:gd name="connsiteX0" fmla="*/ 180290 w 1081719"/>
                <a:gd name="connsiteY0" fmla="*/ 0 h 5726176"/>
                <a:gd name="connsiteX1" fmla="*/ 901429 w 1081719"/>
                <a:gd name="connsiteY1" fmla="*/ 0 h 5726176"/>
                <a:gd name="connsiteX2" fmla="*/ 1081719 w 1081719"/>
                <a:gd name="connsiteY2" fmla="*/ 180290 h 5726176"/>
                <a:gd name="connsiteX3" fmla="*/ 1081719 w 1081719"/>
                <a:gd name="connsiteY3" fmla="*/ 5726176 h 5726176"/>
                <a:gd name="connsiteX4" fmla="*/ 1081719 w 1081719"/>
                <a:gd name="connsiteY4" fmla="*/ 5726176 h 5726176"/>
                <a:gd name="connsiteX5" fmla="*/ 0 w 1081719"/>
                <a:gd name="connsiteY5" fmla="*/ 5726176 h 5726176"/>
                <a:gd name="connsiteX6" fmla="*/ 0 w 1081719"/>
                <a:gd name="connsiteY6" fmla="*/ 5726176 h 5726176"/>
                <a:gd name="connsiteX7" fmla="*/ 0 w 1081719"/>
                <a:gd name="connsiteY7" fmla="*/ 180290 h 5726176"/>
                <a:gd name="connsiteX8" fmla="*/ 180290 w 1081719"/>
                <a:gd name="connsiteY8" fmla="*/ 0 h 572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1719" h="5726176">
                  <a:moveTo>
                    <a:pt x="1081719" y="954383"/>
                  </a:moveTo>
                  <a:lnTo>
                    <a:pt x="1081719" y="4771793"/>
                  </a:lnTo>
                  <a:cubicBezTo>
                    <a:pt x="1081719" y="5298881"/>
                    <a:pt x="1066470" y="5726173"/>
                    <a:pt x="1047661" y="5726173"/>
                  </a:cubicBezTo>
                  <a:lnTo>
                    <a:pt x="0" y="5726173"/>
                  </a:lnTo>
                  <a:lnTo>
                    <a:pt x="0" y="572617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47661" y="3"/>
                  </a:lnTo>
                  <a:cubicBezTo>
                    <a:pt x="1066470" y="3"/>
                    <a:pt x="1081719" y="427295"/>
                    <a:pt x="1081719" y="95438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1" tIns="89000" rIns="125195" bIns="89001" numCol="1" spcCol="1270" anchor="ctr" anchorCtr="0">
              <a:noAutofit/>
            </a:bodyPr>
            <a:lstStyle/>
            <a:p>
              <a:pPr marL="342900" lvl="1" indent="-34290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0000"/>
                </a:buClr>
                <a:buFont typeface="Wingdings 3" pitchFamily="18" charset="2"/>
                <a:buChar char="t"/>
              </a:pPr>
              <a:r>
                <a:rPr lang="ar-EG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ارتشاحي</a:t>
              </a:r>
              <a:r>
                <a:rPr lang="ar-EG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ar-EG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ازدياد في الخلوية و اللانمطية</a:t>
              </a:r>
              <a:endParaRPr lang="en-US" sz="1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lvl="1" indent="-34290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0000"/>
                </a:buClr>
                <a:buFont typeface="Wingdings 3" pitchFamily="18" charset="2"/>
                <a:buChar char="t"/>
              </a:pPr>
              <a:r>
                <a:rPr lang="ar-EG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وجود انقسامات متعددة.</a:t>
              </a:r>
            </a:p>
            <a:p>
              <a:pPr marL="342900" lvl="1" indent="-34290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0000"/>
                </a:buClr>
                <a:buFont typeface="Wingdings 3" pitchFamily="18" charset="2"/>
                <a:buChar char="t"/>
              </a:pPr>
              <a:r>
                <a:rPr lang="ar-EG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عدم </a:t>
              </a:r>
              <a:r>
                <a:rPr lang="ar-EG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وجود تنمي وعائي أو نخر.</a:t>
              </a:r>
              <a:endParaRPr lang="en-US" sz="1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شكل حر 7"/>
            <p:cNvSpPr/>
            <p:nvPr/>
          </p:nvSpPr>
          <p:spPr>
            <a:xfrm>
              <a:off x="1103313" y="3474444"/>
              <a:ext cx="3220974" cy="1352149"/>
            </a:xfrm>
            <a:custGeom>
              <a:avLst/>
              <a:gdLst>
                <a:gd name="connsiteX0" fmla="*/ 0 w 3220974"/>
                <a:gd name="connsiteY0" fmla="*/ 225363 h 1352149"/>
                <a:gd name="connsiteX1" fmla="*/ 225363 w 3220974"/>
                <a:gd name="connsiteY1" fmla="*/ 0 h 1352149"/>
                <a:gd name="connsiteX2" fmla="*/ 2995611 w 3220974"/>
                <a:gd name="connsiteY2" fmla="*/ 0 h 1352149"/>
                <a:gd name="connsiteX3" fmla="*/ 3220974 w 3220974"/>
                <a:gd name="connsiteY3" fmla="*/ 225363 h 1352149"/>
                <a:gd name="connsiteX4" fmla="*/ 3220974 w 3220974"/>
                <a:gd name="connsiteY4" fmla="*/ 1126786 h 1352149"/>
                <a:gd name="connsiteX5" fmla="*/ 2995611 w 3220974"/>
                <a:gd name="connsiteY5" fmla="*/ 1352149 h 1352149"/>
                <a:gd name="connsiteX6" fmla="*/ 225363 w 3220974"/>
                <a:gd name="connsiteY6" fmla="*/ 1352149 h 1352149"/>
                <a:gd name="connsiteX7" fmla="*/ 0 w 3220974"/>
                <a:gd name="connsiteY7" fmla="*/ 1126786 h 1352149"/>
                <a:gd name="connsiteX8" fmla="*/ 0 w 3220974"/>
                <a:gd name="connsiteY8" fmla="*/ 225363 h 135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0974" h="1352149">
                  <a:moveTo>
                    <a:pt x="0" y="225363"/>
                  </a:moveTo>
                  <a:cubicBezTo>
                    <a:pt x="0" y="100898"/>
                    <a:pt x="100898" y="0"/>
                    <a:pt x="225363" y="0"/>
                  </a:cubicBezTo>
                  <a:lnTo>
                    <a:pt x="2995611" y="0"/>
                  </a:lnTo>
                  <a:cubicBezTo>
                    <a:pt x="3120076" y="0"/>
                    <a:pt x="3220974" y="100898"/>
                    <a:pt x="3220974" y="225363"/>
                  </a:cubicBezTo>
                  <a:lnTo>
                    <a:pt x="3220974" y="1126786"/>
                  </a:lnTo>
                  <a:cubicBezTo>
                    <a:pt x="3220974" y="1251251"/>
                    <a:pt x="3120076" y="1352149"/>
                    <a:pt x="2995611" y="1352149"/>
                  </a:cubicBezTo>
                  <a:lnTo>
                    <a:pt x="225363" y="1352149"/>
                  </a:lnTo>
                  <a:cubicBezTo>
                    <a:pt x="100898" y="1352149"/>
                    <a:pt x="0" y="1251251"/>
                    <a:pt x="0" y="1126786"/>
                  </a:cubicBezTo>
                  <a:lnTo>
                    <a:pt x="0" y="225363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48886" tIns="157446" rIns="248886" bIns="157446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cap="all" dirty="0">
                  <a:ln w="0"/>
                  <a:blipFill>
                    <a:blip r:embed="rId2"/>
                    <a:tile tx="0" ty="0" sx="100000" sy="100000" flip="none" algn="tl"/>
                  </a:blipFill>
                  <a:effectLst>
                    <a:glow rad="228600">
                      <a:schemeClr val="bg1">
                        <a:lumMod val="75000"/>
                        <a:lumOff val="2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60000" dist="29997" dir="5400000" sy="-100000" algn="bl" rotWithShape="0"/>
                  </a:effectLst>
                  <a:latin typeface="Constantia" panose="02030602050306030303" pitchFamily="18" charset="0"/>
                  <a:ea typeface="+mj-ea"/>
                  <a:cs typeface="+mj-cs"/>
                </a:rPr>
                <a:t>Grade </a:t>
              </a:r>
              <a:r>
                <a:rPr lang="en-US" sz="4000" b="1" cap="all" dirty="0" smtClean="0">
                  <a:ln w="0"/>
                  <a:blipFill>
                    <a:blip r:embed="rId2"/>
                    <a:tile tx="0" ty="0" sx="100000" sy="100000" flip="none" algn="tl"/>
                  </a:blipFill>
                  <a:effectLst>
                    <a:glow rad="228600">
                      <a:schemeClr val="bg1">
                        <a:lumMod val="75000"/>
                        <a:lumOff val="2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60000" dist="29997" dir="5400000" sy="-100000" algn="bl" rotWithShape="0"/>
                  </a:effectLst>
                  <a:latin typeface="Constantia" panose="02030602050306030303" pitchFamily="18" charset="0"/>
                  <a:ea typeface="+mj-ea"/>
                  <a:cs typeface="+mj-cs"/>
                </a:rPr>
                <a:t>III</a:t>
              </a:r>
              <a:endParaRPr lang="en-US" sz="40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  <a:ea typeface="+mj-ea"/>
                <a:cs typeface="+mj-cs"/>
              </a:endParaRPr>
            </a:p>
          </p:txBody>
        </p:sp>
        <p:sp>
          <p:nvSpPr>
            <p:cNvPr id="9" name="شكل حر 8"/>
            <p:cNvSpPr/>
            <p:nvPr/>
          </p:nvSpPr>
          <p:spPr>
            <a:xfrm>
              <a:off x="4324286" y="5029416"/>
              <a:ext cx="5726177" cy="1081720"/>
            </a:xfrm>
            <a:custGeom>
              <a:avLst/>
              <a:gdLst>
                <a:gd name="connsiteX0" fmla="*/ 180290 w 1081719"/>
                <a:gd name="connsiteY0" fmla="*/ 0 h 5726176"/>
                <a:gd name="connsiteX1" fmla="*/ 901429 w 1081719"/>
                <a:gd name="connsiteY1" fmla="*/ 0 h 5726176"/>
                <a:gd name="connsiteX2" fmla="*/ 1081719 w 1081719"/>
                <a:gd name="connsiteY2" fmla="*/ 180290 h 5726176"/>
                <a:gd name="connsiteX3" fmla="*/ 1081719 w 1081719"/>
                <a:gd name="connsiteY3" fmla="*/ 5726176 h 5726176"/>
                <a:gd name="connsiteX4" fmla="*/ 1081719 w 1081719"/>
                <a:gd name="connsiteY4" fmla="*/ 5726176 h 5726176"/>
                <a:gd name="connsiteX5" fmla="*/ 0 w 1081719"/>
                <a:gd name="connsiteY5" fmla="*/ 5726176 h 5726176"/>
                <a:gd name="connsiteX6" fmla="*/ 0 w 1081719"/>
                <a:gd name="connsiteY6" fmla="*/ 5726176 h 5726176"/>
                <a:gd name="connsiteX7" fmla="*/ 0 w 1081719"/>
                <a:gd name="connsiteY7" fmla="*/ 180290 h 5726176"/>
                <a:gd name="connsiteX8" fmla="*/ 180290 w 1081719"/>
                <a:gd name="connsiteY8" fmla="*/ 0 h 572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1719" h="5726176">
                  <a:moveTo>
                    <a:pt x="1081719" y="954383"/>
                  </a:moveTo>
                  <a:lnTo>
                    <a:pt x="1081719" y="4771793"/>
                  </a:lnTo>
                  <a:cubicBezTo>
                    <a:pt x="1081719" y="5298881"/>
                    <a:pt x="1066470" y="5726173"/>
                    <a:pt x="1047661" y="5726173"/>
                  </a:cubicBezTo>
                  <a:lnTo>
                    <a:pt x="0" y="5726173"/>
                  </a:lnTo>
                  <a:lnTo>
                    <a:pt x="0" y="572617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47661" y="3"/>
                  </a:lnTo>
                  <a:cubicBezTo>
                    <a:pt x="1066470" y="3"/>
                    <a:pt x="1081719" y="427295"/>
                    <a:pt x="1081719" y="95438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1" tIns="89001" rIns="125195" bIns="89000" numCol="1" spcCol="1270" anchor="ctr" anchorCtr="0">
              <a:noAutofit/>
            </a:bodyPr>
            <a:lstStyle/>
            <a:p>
              <a:pPr marL="342900" lvl="1" indent="-34290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0000"/>
                </a:buClr>
                <a:buFont typeface="Wingdings 3" pitchFamily="18" charset="2"/>
                <a:buChar char="t"/>
              </a:pPr>
              <a:r>
                <a:rPr lang="ar-EG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ارتشاحي</a:t>
              </a:r>
              <a:r>
                <a:rPr lang="ar-EG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ar-EG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ازدياد في الخلوية و اللانمطية</a:t>
              </a:r>
              <a:endParaRPr lang="en-US" sz="1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lvl="1" indent="-34290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0000"/>
                </a:buClr>
                <a:buFont typeface="Wingdings 3" pitchFamily="18" charset="2"/>
                <a:buChar char="t"/>
              </a:pPr>
              <a:r>
                <a:rPr lang="ar-EG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وجود انقسامات.</a:t>
              </a:r>
            </a:p>
            <a:p>
              <a:pPr marL="342900" lvl="1" indent="-34290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FF0000"/>
                </a:buClr>
                <a:buFont typeface="Wingdings 3" pitchFamily="18" charset="2"/>
                <a:buChar char="t"/>
              </a:pPr>
              <a:r>
                <a:rPr lang="ar-EG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وجود </a:t>
              </a:r>
              <a:r>
                <a:rPr lang="ar-EG" sz="1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تنمي وعائي و نخر.</a:t>
              </a:r>
              <a:endParaRPr lang="en-US" sz="1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شكل حر 9"/>
            <p:cNvSpPr/>
            <p:nvPr/>
          </p:nvSpPr>
          <p:spPr>
            <a:xfrm>
              <a:off x="1103313" y="4894201"/>
              <a:ext cx="3220974" cy="1352149"/>
            </a:xfrm>
            <a:custGeom>
              <a:avLst/>
              <a:gdLst>
                <a:gd name="connsiteX0" fmla="*/ 0 w 3220974"/>
                <a:gd name="connsiteY0" fmla="*/ 225363 h 1352149"/>
                <a:gd name="connsiteX1" fmla="*/ 225363 w 3220974"/>
                <a:gd name="connsiteY1" fmla="*/ 0 h 1352149"/>
                <a:gd name="connsiteX2" fmla="*/ 2995611 w 3220974"/>
                <a:gd name="connsiteY2" fmla="*/ 0 h 1352149"/>
                <a:gd name="connsiteX3" fmla="*/ 3220974 w 3220974"/>
                <a:gd name="connsiteY3" fmla="*/ 225363 h 1352149"/>
                <a:gd name="connsiteX4" fmla="*/ 3220974 w 3220974"/>
                <a:gd name="connsiteY4" fmla="*/ 1126786 h 1352149"/>
                <a:gd name="connsiteX5" fmla="*/ 2995611 w 3220974"/>
                <a:gd name="connsiteY5" fmla="*/ 1352149 h 1352149"/>
                <a:gd name="connsiteX6" fmla="*/ 225363 w 3220974"/>
                <a:gd name="connsiteY6" fmla="*/ 1352149 h 1352149"/>
                <a:gd name="connsiteX7" fmla="*/ 0 w 3220974"/>
                <a:gd name="connsiteY7" fmla="*/ 1126786 h 1352149"/>
                <a:gd name="connsiteX8" fmla="*/ 0 w 3220974"/>
                <a:gd name="connsiteY8" fmla="*/ 225363 h 135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0974" h="1352149">
                  <a:moveTo>
                    <a:pt x="0" y="225363"/>
                  </a:moveTo>
                  <a:cubicBezTo>
                    <a:pt x="0" y="100898"/>
                    <a:pt x="100898" y="0"/>
                    <a:pt x="225363" y="0"/>
                  </a:cubicBezTo>
                  <a:lnTo>
                    <a:pt x="2995611" y="0"/>
                  </a:lnTo>
                  <a:cubicBezTo>
                    <a:pt x="3120076" y="0"/>
                    <a:pt x="3220974" y="100898"/>
                    <a:pt x="3220974" y="225363"/>
                  </a:cubicBezTo>
                  <a:lnTo>
                    <a:pt x="3220974" y="1126786"/>
                  </a:lnTo>
                  <a:cubicBezTo>
                    <a:pt x="3220974" y="1251251"/>
                    <a:pt x="3120076" y="1352149"/>
                    <a:pt x="2995611" y="1352149"/>
                  </a:cubicBezTo>
                  <a:lnTo>
                    <a:pt x="225363" y="1352149"/>
                  </a:lnTo>
                  <a:cubicBezTo>
                    <a:pt x="100898" y="1352149"/>
                    <a:pt x="0" y="1251251"/>
                    <a:pt x="0" y="1126786"/>
                  </a:cubicBezTo>
                  <a:lnTo>
                    <a:pt x="0" y="225363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48886" tIns="157446" rIns="248886" bIns="157446" numCol="1" spcCol="127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cap="all" dirty="0">
                  <a:ln w="0"/>
                  <a:blipFill>
                    <a:blip r:embed="rId2"/>
                    <a:tile tx="0" ty="0" sx="100000" sy="100000" flip="none" algn="tl"/>
                  </a:blipFill>
                  <a:effectLst>
                    <a:glow rad="228600">
                      <a:schemeClr val="bg1">
                        <a:lumMod val="75000"/>
                        <a:lumOff val="2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60000" dist="29997" dir="5400000" sy="-100000" algn="bl" rotWithShape="0"/>
                  </a:effectLst>
                  <a:latin typeface="Constantia" panose="02030602050306030303" pitchFamily="18" charset="0"/>
                  <a:ea typeface="+mj-ea"/>
                  <a:cs typeface="+mj-cs"/>
                </a:rPr>
                <a:t>Grade IV</a:t>
              </a:r>
            </a:p>
          </p:txBody>
        </p:sp>
      </p:grpSp>
      <p:sp>
        <p:nvSpPr>
          <p:cNvPr id="11" name="مربع نص 10"/>
          <p:cNvSpPr txBox="1"/>
          <p:nvPr/>
        </p:nvSpPr>
        <p:spPr>
          <a:xfrm>
            <a:off x="10547130" y="138554"/>
            <a:ext cx="4414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cap="all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ea typeface="+mj-ea"/>
                <a:cs typeface="+mj-cs"/>
              </a:rPr>
              <a:t>1</a:t>
            </a:r>
            <a:endParaRPr lang="ar-EG" sz="4800" b="1" cap="all" dirty="0">
              <a:ln w="0"/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bg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02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627" y="1447800"/>
            <a:ext cx="9229986" cy="3329581"/>
          </a:xfrm>
        </p:spPr>
        <p:txBody>
          <a:bodyPr/>
          <a:lstStyle/>
          <a:p>
            <a:r>
              <a:rPr lang="en-US" dirty="0" smtClean="0"/>
              <a:t>j</a:t>
            </a:r>
            <a:endParaRPr lang="ar-S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627" y="4777380"/>
            <a:ext cx="9229986" cy="964206"/>
          </a:xfrm>
        </p:spPr>
        <p:txBody>
          <a:bodyPr/>
          <a:lstStyle/>
          <a:p>
            <a:r>
              <a:rPr lang="en-US" dirty="0" smtClean="0"/>
              <a:t>m</a:t>
            </a:r>
            <a:endParaRPr lang="ar-S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5575"/>
            <a:ext cx="8229600" cy="12525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>
                <a:solidFill>
                  <a:prstClr val="black"/>
                </a:solidFill>
              </a:rPr>
              <a:t>Incidence Distribution of All Gliomas by Histology Subtype</a:t>
            </a:r>
            <a:endParaRPr lang="en-GB" sz="3600" b="1" dirty="0" smtClean="0">
              <a:solidFill>
                <a:prstClr val="black"/>
              </a:solidFill>
            </a:endParaRPr>
          </a:p>
        </p:txBody>
      </p:sp>
      <p:sp>
        <p:nvSpPr>
          <p:cNvPr id="5" name="Freeform 29"/>
          <p:cNvSpPr>
            <a:spLocks/>
          </p:cNvSpPr>
          <p:nvPr/>
        </p:nvSpPr>
        <p:spPr bwMode="auto">
          <a:xfrm>
            <a:off x="2592388" y="1714500"/>
            <a:ext cx="2624137" cy="4068763"/>
          </a:xfrm>
          <a:custGeom>
            <a:avLst/>
            <a:gdLst>
              <a:gd name="T0" fmla="*/ 0 w 2414"/>
              <a:gd name="T1" fmla="*/ 2147483647 h 3740"/>
              <a:gd name="T2" fmla="*/ 2147483647 w 2414"/>
              <a:gd name="T3" fmla="*/ 2147483647 h 3740"/>
              <a:gd name="T4" fmla="*/ 2147483647 w 2414"/>
              <a:gd name="T5" fmla="*/ 2147483647 h 3740"/>
              <a:gd name="T6" fmla="*/ 2147483647 w 2414"/>
              <a:gd name="T7" fmla="*/ 0 h 3740"/>
              <a:gd name="T8" fmla="*/ 2147483647 w 2414"/>
              <a:gd name="T9" fmla="*/ 2147483647 h 3740"/>
              <a:gd name="T10" fmla="*/ 0 w 2414"/>
              <a:gd name="T11" fmla="*/ 2147483647 h 37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14"/>
              <a:gd name="T19" fmla="*/ 0 h 3740"/>
              <a:gd name="T20" fmla="*/ 2414 w 2414"/>
              <a:gd name="T21" fmla="*/ 3740 h 37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14" h="3740">
                <a:moveTo>
                  <a:pt x="0" y="3497"/>
                </a:moveTo>
                <a:cubicBezTo>
                  <a:pt x="954" y="3740"/>
                  <a:pt x="1926" y="3167"/>
                  <a:pt x="2170" y="2216"/>
                </a:cubicBezTo>
                <a:cubicBezTo>
                  <a:pt x="2414" y="1266"/>
                  <a:pt x="1838" y="299"/>
                  <a:pt x="883" y="56"/>
                </a:cubicBezTo>
                <a:cubicBezTo>
                  <a:pt x="739" y="19"/>
                  <a:pt x="590" y="0"/>
                  <a:pt x="441" y="0"/>
                </a:cubicBezTo>
                <a:lnTo>
                  <a:pt x="441" y="1776"/>
                </a:lnTo>
                <a:lnTo>
                  <a:pt x="0" y="3497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1857375" y="3646488"/>
            <a:ext cx="1214438" cy="1871662"/>
          </a:xfrm>
          <a:custGeom>
            <a:avLst/>
            <a:gdLst>
              <a:gd name="T0" fmla="*/ 0 w 1116"/>
              <a:gd name="T1" fmla="*/ 2147483647 h 1721"/>
              <a:gd name="T2" fmla="*/ 2147483647 w 1116"/>
              <a:gd name="T3" fmla="*/ 2147483647 h 1721"/>
              <a:gd name="T4" fmla="*/ 2147483647 w 1116"/>
              <a:gd name="T5" fmla="*/ 0 h 1721"/>
              <a:gd name="T6" fmla="*/ 0 w 1116"/>
              <a:gd name="T7" fmla="*/ 2147483647 h 1721"/>
              <a:gd name="T8" fmla="*/ 0 60000 65536"/>
              <a:gd name="T9" fmla="*/ 0 60000 65536"/>
              <a:gd name="T10" fmla="*/ 0 60000 65536"/>
              <a:gd name="T11" fmla="*/ 0 60000 65536"/>
              <a:gd name="T12" fmla="*/ 0 w 1116"/>
              <a:gd name="T13" fmla="*/ 0 h 1721"/>
              <a:gd name="T14" fmla="*/ 1116 w 1116"/>
              <a:gd name="T15" fmla="*/ 1721 h 17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6" h="1721">
                <a:moveTo>
                  <a:pt x="0" y="1385"/>
                </a:moveTo>
                <a:cubicBezTo>
                  <a:pt x="198" y="1544"/>
                  <a:pt x="428" y="1658"/>
                  <a:pt x="675" y="1721"/>
                </a:cubicBezTo>
                <a:lnTo>
                  <a:pt x="1116" y="0"/>
                </a:lnTo>
                <a:lnTo>
                  <a:pt x="0" y="1385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" name="Freeform 31"/>
          <p:cNvSpPr>
            <a:spLocks/>
          </p:cNvSpPr>
          <p:nvPr/>
        </p:nvSpPr>
        <p:spPr bwMode="auto">
          <a:xfrm>
            <a:off x="1350963" y="3646488"/>
            <a:ext cx="1720850" cy="1506537"/>
          </a:xfrm>
          <a:custGeom>
            <a:avLst/>
            <a:gdLst>
              <a:gd name="T0" fmla="*/ 0 w 1582"/>
              <a:gd name="T1" fmla="*/ 2147483647 h 1385"/>
              <a:gd name="T2" fmla="*/ 2147483647 w 1582"/>
              <a:gd name="T3" fmla="*/ 2147483647 h 1385"/>
              <a:gd name="T4" fmla="*/ 2147483647 w 1582"/>
              <a:gd name="T5" fmla="*/ 0 h 1385"/>
              <a:gd name="T6" fmla="*/ 0 w 1582"/>
              <a:gd name="T7" fmla="*/ 2147483647 h 1385"/>
              <a:gd name="T8" fmla="*/ 0 60000 65536"/>
              <a:gd name="T9" fmla="*/ 0 60000 65536"/>
              <a:gd name="T10" fmla="*/ 0 60000 65536"/>
              <a:gd name="T11" fmla="*/ 0 60000 65536"/>
              <a:gd name="T12" fmla="*/ 0 w 1582"/>
              <a:gd name="T13" fmla="*/ 0 h 1385"/>
              <a:gd name="T14" fmla="*/ 1582 w 1582"/>
              <a:gd name="T15" fmla="*/ 1385 h 13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2" h="1385">
                <a:moveTo>
                  <a:pt x="0" y="820"/>
                </a:moveTo>
                <a:cubicBezTo>
                  <a:pt x="114" y="1038"/>
                  <a:pt x="273" y="1231"/>
                  <a:pt x="466" y="1385"/>
                </a:cubicBezTo>
                <a:lnTo>
                  <a:pt x="1582" y="0"/>
                </a:lnTo>
                <a:lnTo>
                  <a:pt x="0" y="82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8" name="Freeform 32"/>
          <p:cNvSpPr>
            <a:spLocks/>
          </p:cNvSpPr>
          <p:nvPr/>
        </p:nvSpPr>
        <p:spPr bwMode="auto">
          <a:xfrm>
            <a:off x="1144588" y="3646488"/>
            <a:ext cx="1927225" cy="892175"/>
          </a:xfrm>
          <a:custGeom>
            <a:avLst/>
            <a:gdLst>
              <a:gd name="T0" fmla="*/ 0 w 1772"/>
              <a:gd name="T1" fmla="*/ 2147483647 h 820"/>
              <a:gd name="T2" fmla="*/ 2147483647 w 1772"/>
              <a:gd name="T3" fmla="*/ 2147483647 h 820"/>
              <a:gd name="T4" fmla="*/ 2147483647 w 1772"/>
              <a:gd name="T5" fmla="*/ 0 h 820"/>
              <a:gd name="T6" fmla="*/ 0 w 1772"/>
              <a:gd name="T7" fmla="*/ 2147483647 h 820"/>
              <a:gd name="T8" fmla="*/ 0 60000 65536"/>
              <a:gd name="T9" fmla="*/ 0 60000 65536"/>
              <a:gd name="T10" fmla="*/ 0 60000 65536"/>
              <a:gd name="T11" fmla="*/ 0 60000 65536"/>
              <a:gd name="T12" fmla="*/ 0 w 1772"/>
              <a:gd name="T13" fmla="*/ 0 h 820"/>
              <a:gd name="T14" fmla="*/ 1772 w 1772"/>
              <a:gd name="T15" fmla="*/ 820 h 8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2" h="820">
                <a:moveTo>
                  <a:pt x="0" y="202"/>
                </a:moveTo>
                <a:cubicBezTo>
                  <a:pt x="25" y="418"/>
                  <a:pt x="89" y="627"/>
                  <a:pt x="190" y="820"/>
                </a:cubicBezTo>
                <a:lnTo>
                  <a:pt x="1772" y="0"/>
                </a:lnTo>
                <a:lnTo>
                  <a:pt x="0" y="202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Freeform 33"/>
          <p:cNvSpPr>
            <a:spLocks/>
          </p:cNvSpPr>
          <p:nvPr/>
        </p:nvSpPr>
        <p:spPr bwMode="auto">
          <a:xfrm>
            <a:off x="1120775" y="3235325"/>
            <a:ext cx="1951038" cy="630238"/>
          </a:xfrm>
          <a:custGeom>
            <a:avLst/>
            <a:gdLst>
              <a:gd name="T0" fmla="*/ 2147483647 w 1794"/>
              <a:gd name="T1" fmla="*/ 0 h 580"/>
              <a:gd name="T2" fmla="*/ 2147483647 w 1794"/>
              <a:gd name="T3" fmla="*/ 2147483647 h 580"/>
              <a:gd name="T4" fmla="*/ 2147483647 w 1794"/>
              <a:gd name="T5" fmla="*/ 2147483647 h 580"/>
              <a:gd name="T6" fmla="*/ 2147483647 w 1794"/>
              <a:gd name="T7" fmla="*/ 0 h 580"/>
              <a:gd name="T8" fmla="*/ 0 60000 65536"/>
              <a:gd name="T9" fmla="*/ 0 60000 65536"/>
              <a:gd name="T10" fmla="*/ 0 60000 65536"/>
              <a:gd name="T11" fmla="*/ 0 60000 65536"/>
              <a:gd name="T12" fmla="*/ 0 w 1794"/>
              <a:gd name="T13" fmla="*/ 0 h 580"/>
              <a:gd name="T14" fmla="*/ 1794 w 1794"/>
              <a:gd name="T15" fmla="*/ 580 h 5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94" h="580">
                <a:moveTo>
                  <a:pt x="51" y="0"/>
                </a:moveTo>
                <a:cubicBezTo>
                  <a:pt x="10" y="191"/>
                  <a:pt x="0" y="386"/>
                  <a:pt x="22" y="580"/>
                </a:cubicBezTo>
                <a:lnTo>
                  <a:pt x="1794" y="378"/>
                </a:lnTo>
                <a:lnTo>
                  <a:pt x="51" y="0"/>
                </a:lnTo>
                <a:close/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Freeform 34"/>
          <p:cNvSpPr>
            <a:spLocks/>
          </p:cNvSpPr>
          <p:nvPr/>
        </p:nvSpPr>
        <p:spPr bwMode="auto">
          <a:xfrm>
            <a:off x="1176338" y="2125663"/>
            <a:ext cx="1895475" cy="1520825"/>
          </a:xfrm>
          <a:custGeom>
            <a:avLst/>
            <a:gdLst>
              <a:gd name="T0" fmla="*/ 2147483647 w 1743"/>
              <a:gd name="T1" fmla="*/ 0 h 1398"/>
              <a:gd name="T2" fmla="*/ 0 w 1743"/>
              <a:gd name="T3" fmla="*/ 2147483647 h 1398"/>
              <a:gd name="T4" fmla="*/ 2147483647 w 1743"/>
              <a:gd name="T5" fmla="*/ 2147483647 h 1398"/>
              <a:gd name="T6" fmla="*/ 2147483647 w 1743"/>
              <a:gd name="T7" fmla="*/ 0 h 1398"/>
              <a:gd name="T8" fmla="*/ 0 60000 65536"/>
              <a:gd name="T9" fmla="*/ 0 60000 65536"/>
              <a:gd name="T10" fmla="*/ 0 60000 65536"/>
              <a:gd name="T11" fmla="*/ 0 60000 65536"/>
              <a:gd name="T12" fmla="*/ 0 w 1743"/>
              <a:gd name="T13" fmla="*/ 0 h 1398"/>
              <a:gd name="T14" fmla="*/ 1743 w 1743"/>
              <a:gd name="T15" fmla="*/ 1398 h 13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43" h="1398">
                <a:moveTo>
                  <a:pt x="644" y="0"/>
                </a:moveTo>
                <a:cubicBezTo>
                  <a:pt x="317" y="255"/>
                  <a:pt x="89" y="616"/>
                  <a:pt x="0" y="1020"/>
                </a:cubicBezTo>
                <a:lnTo>
                  <a:pt x="1743" y="1398"/>
                </a:lnTo>
                <a:lnTo>
                  <a:pt x="644" y="0"/>
                </a:lnTo>
                <a:close/>
              </a:path>
            </a:pathLst>
          </a:custGeom>
          <a:solidFill>
            <a:schemeClr val="accent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1876425" y="1714500"/>
            <a:ext cx="1195388" cy="1931988"/>
          </a:xfrm>
          <a:custGeom>
            <a:avLst/>
            <a:gdLst>
              <a:gd name="T0" fmla="*/ 2147483647 w 1099"/>
              <a:gd name="T1" fmla="*/ 0 h 1776"/>
              <a:gd name="T2" fmla="*/ 0 w 1099"/>
              <a:gd name="T3" fmla="*/ 2147483647 h 1776"/>
              <a:gd name="T4" fmla="*/ 2147483647 w 1099"/>
              <a:gd name="T5" fmla="*/ 2147483647 h 1776"/>
              <a:gd name="T6" fmla="*/ 2147483647 w 1099"/>
              <a:gd name="T7" fmla="*/ 0 h 1776"/>
              <a:gd name="T8" fmla="*/ 0 60000 65536"/>
              <a:gd name="T9" fmla="*/ 0 60000 65536"/>
              <a:gd name="T10" fmla="*/ 0 60000 65536"/>
              <a:gd name="T11" fmla="*/ 0 60000 65536"/>
              <a:gd name="T12" fmla="*/ 0 w 1099"/>
              <a:gd name="T13" fmla="*/ 0 h 1776"/>
              <a:gd name="T14" fmla="*/ 1099 w 1099"/>
              <a:gd name="T15" fmla="*/ 1776 h 1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9" h="1776">
                <a:moveTo>
                  <a:pt x="1099" y="0"/>
                </a:moveTo>
                <a:cubicBezTo>
                  <a:pt x="701" y="0"/>
                  <a:pt x="314" y="133"/>
                  <a:pt x="0" y="378"/>
                </a:cubicBezTo>
                <a:lnTo>
                  <a:pt x="1099" y="1776"/>
                </a:lnTo>
                <a:lnTo>
                  <a:pt x="1099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3962400" y="3570288"/>
            <a:ext cx="257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54</a:t>
            </a: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2254250" y="4789488"/>
            <a:ext cx="320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6.8</a:t>
            </a: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1781175" y="4408488"/>
            <a:ext cx="320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6.6</a:t>
            </a: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1524000" y="3929063"/>
            <a:ext cx="320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5.8</a:t>
            </a: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1447800" y="3432175"/>
            <a:ext cx="320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5.2</a:t>
            </a: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1752600" y="2732088"/>
            <a:ext cx="239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11</a:t>
            </a: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2438400" y="2198688"/>
            <a:ext cx="449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10.6</a:t>
            </a: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" name="Rectangle 43"/>
          <p:cNvSpPr>
            <a:spLocks noChangeArrowheads="1"/>
          </p:cNvSpPr>
          <p:nvPr/>
        </p:nvSpPr>
        <p:spPr bwMode="auto">
          <a:xfrm>
            <a:off x="5526088" y="2271713"/>
            <a:ext cx="120650" cy="1222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5715000" y="2176463"/>
            <a:ext cx="1346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cs typeface="Arial" charset="0"/>
              </a:rPr>
              <a:t>Glioblastoma</a:t>
            </a:r>
          </a:p>
        </p:txBody>
      </p:sp>
      <p:sp>
        <p:nvSpPr>
          <p:cNvPr id="21" name="Rectangle 45"/>
          <p:cNvSpPr>
            <a:spLocks noChangeArrowheads="1"/>
          </p:cNvSpPr>
          <p:nvPr/>
        </p:nvSpPr>
        <p:spPr bwMode="auto">
          <a:xfrm>
            <a:off x="5526088" y="2689225"/>
            <a:ext cx="120650" cy="12223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5715000" y="2597150"/>
            <a:ext cx="2500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cs typeface="Arial" charset="0"/>
              </a:rPr>
              <a:t>Anaplastic astrocytomas</a:t>
            </a:r>
          </a:p>
        </p:txBody>
      </p:sp>
      <p:sp>
        <p:nvSpPr>
          <p:cNvPr id="23" name="Rectangle 47"/>
          <p:cNvSpPr>
            <a:spLocks noChangeArrowheads="1"/>
          </p:cNvSpPr>
          <p:nvPr/>
        </p:nvSpPr>
        <p:spPr bwMode="auto">
          <a:xfrm>
            <a:off x="5526088" y="3084513"/>
            <a:ext cx="120650" cy="139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5715000" y="3016250"/>
            <a:ext cx="20526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cs typeface="Arial" charset="0"/>
              </a:rPr>
              <a:t>Oligodendrogliomas</a:t>
            </a:r>
          </a:p>
        </p:txBody>
      </p:sp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5526088" y="3508375"/>
            <a:ext cx="120650" cy="139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5715000" y="3435350"/>
            <a:ext cx="15382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cs typeface="Arial" charset="0"/>
              </a:rPr>
              <a:t>Ependymomas</a:t>
            </a:r>
          </a:p>
        </p:txBody>
      </p:sp>
      <p:sp>
        <p:nvSpPr>
          <p:cNvPr id="27" name="Rectangle 51"/>
          <p:cNvSpPr>
            <a:spLocks noChangeArrowheads="1"/>
          </p:cNvSpPr>
          <p:nvPr/>
        </p:nvSpPr>
        <p:spPr bwMode="auto">
          <a:xfrm>
            <a:off x="5526088" y="3933825"/>
            <a:ext cx="120650" cy="1397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5715000" y="3863975"/>
            <a:ext cx="2282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cs typeface="Arial" charset="0"/>
              </a:rPr>
              <a:t>Pilocytic astrocytomas</a:t>
            </a:r>
          </a:p>
        </p:txBody>
      </p:sp>
      <p:sp>
        <p:nvSpPr>
          <p:cNvPr id="29" name="Rectangle 53"/>
          <p:cNvSpPr>
            <a:spLocks noChangeArrowheads="1"/>
          </p:cNvSpPr>
          <p:nvPr/>
        </p:nvSpPr>
        <p:spPr bwMode="auto">
          <a:xfrm>
            <a:off x="5526088" y="4360863"/>
            <a:ext cx="120650" cy="1222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0" name="Rectangle 54"/>
          <p:cNvSpPr>
            <a:spLocks noChangeArrowheads="1"/>
          </p:cNvSpPr>
          <p:nvPr/>
        </p:nvSpPr>
        <p:spPr bwMode="auto">
          <a:xfrm>
            <a:off x="5715000" y="4275138"/>
            <a:ext cx="17049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cs typeface="Arial" charset="0"/>
              </a:rPr>
              <a:t>All other </a:t>
            </a:r>
            <a:r>
              <a:rPr lang="en-US" dirty="0" err="1">
                <a:solidFill>
                  <a:prstClr val="white"/>
                </a:solidFill>
                <a:cs typeface="Arial" charset="0"/>
              </a:rPr>
              <a:t>gliomas</a:t>
            </a: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5526088" y="4800600"/>
            <a:ext cx="120650" cy="1222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2" name="Rectangle 56"/>
          <p:cNvSpPr>
            <a:spLocks noChangeArrowheads="1"/>
          </p:cNvSpPr>
          <p:nvPr/>
        </p:nvSpPr>
        <p:spPr bwMode="auto">
          <a:xfrm>
            <a:off x="5715000" y="4708525"/>
            <a:ext cx="2282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cs typeface="Arial" charset="0"/>
              </a:rPr>
              <a:t>All other astrocytomas</a:t>
            </a:r>
          </a:p>
        </p:txBody>
      </p:sp>
      <p:sp>
        <p:nvSpPr>
          <p:cNvPr id="33" name="TextBox 60"/>
          <p:cNvSpPr txBox="1">
            <a:spLocks noChangeArrowheads="1"/>
          </p:cNvSpPr>
          <p:nvPr/>
        </p:nvSpPr>
        <p:spPr bwMode="auto">
          <a:xfrm>
            <a:off x="1231166" y="5887043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prstClr val="white"/>
                </a:solidFill>
              </a:rPr>
              <a:t>Central Brain Tumor Registry of the United States. Available at: http://www.cbtrus.org/reports/2009-NPCR-04-05/CBTRUS-NPCR2004-2005-Report-.pdf. Accessed December 16, 2009.</a:t>
            </a:r>
          </a:p>
        </p:txBody>
      </p:sp>
    </p:spTree>
    <p:extLst>
      <p:ext uri="{BB962C8B-B14F-4D97-AF65-F5344CB8AC3E}">
        <p14:creationId xmlns:p14="http://schemas.microsoft.com/office/powerpoint/2010/main" val="38795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39" y="220900"/>
            <a:ext cx="9998956" cy="732138"/>
          </a:xfrm>
        </p:spPr>
        <p:txBody>
          <a:bodyPr/>
          <a:lstStyle/>
          <a:p>
            <a:pPr algn="ctr" rtl="1"/>
            <a:r>
              <a:rPr lang="ar-EG" sz="48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التصنيف النسيجي للأورام الدبقية </a:t>
            </a:r>
            <a:r>
              <a:rPr lang="en-US" sz="44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/>
            </a:r>
            <a:br>
              <a:rPr lang="en-US" sz="44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</a:br>
            <a:r>
              <a:rPr lang="en-US" sz="36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Histologic Classification </a:t>
            </a:r>
            <a:r>
              <a:rPr lang="en-US" sz="48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of</a:t>
            </a:r>
            <a:r>
              <a:rPr lang="en-US" sz="36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 Gliomas</a:t>
            </a:r>
            <a:endParaRPr lang="en-US" sz="4400" b="1" cap="all" dirty="0">
              <a:ln w="0"/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Constantia" panose="02030602050306030303" pitchFamily="18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0547130" y="138554"/>
            <a:ext cx="4414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cap="all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ea typeface="+mj-ea"/>
                <a:cs typeface="+mj-cs"/>
              </a:rPr>
              <a:t>2</a:t>
            </a:r>
            <a:endParaRPr lang="ar-EG" sz="4800" b="1" cap="all" dirty="0">
              <a:ln w="0"/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bg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747359293"/>
              </p:ext>
            </p:extLst>
          </p:nvPr>
        </p:nvGraphicFramePr>
        <p:xfrm>
          <a:off x="362607" y="2270234"/>
          <a:ext cx="11468538" cy="4278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97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02F26D-A4FD-4C6E-848F-69B8EA60D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AA02F26D-A4FD-4C6E-848F-69B8EA60D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A02F26D-A4FD-4C6E-848F-69B8EA60D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AA02F26D-A4FD-4C6E-848F-69B8EA60D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D1477-5ACB-49BF-877C-E8A4A479A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02DD1477-5ACB-49BF-877C-E8A4A479A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2DD1477-5ACB-49BF-877C-E8A4A479A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2DD1477-5ACB-49BF-877C-E8A4A479A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150F91-A96E-4E47-97BB-AE65CF765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C9150F91-A96E-4E47-97BB-AE65CF765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C9150F91-A96E-4E47-97BB-AE65CF765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C9150F91-A96E-4E47-97BB-AE65CF765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7FC83C-698B-4333-93C3-28B63992F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827FC83C-698B-4333-93C3-28B63992F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827FC83C-698B-4333-93C3-28B63992F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827FC83C-698B-4333-93C3-28B63992F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6CCCD6-4DBF-4489-8F7A-476DB2C47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D36CCCD6-4DBF-4489-8F7A-476DB2C47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D36CCCD6-4DBF-4489-8F7A-476DB2C47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D36CCCD6-4DBF-4489-8F7A-476DB2C47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29FB55-7003-42AC-9511-D81035CF6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E229FB55-7003-42AC-9511-D81035CF6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E229FB55-7003-42AC-9511-D81035CF6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E229FB55-7003-42AC-9511-D81035CF6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1EBEB4-96C3-4A40-8D54-2ECD51734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FE1EBEB4-96C3-4A40-8D54-2ECD51734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FE1EBEB4-96C3-4A40-8D54-2ECD51734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FE1EBEB4-96C3-4A40-8D54-2ECD51734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3A11F5-0FB4-45D2-83E1-0CF0F31F1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653A11F5-0FB4-45D2-83E1-0CF0F31F1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653A11F5-0FB4-45D2-83E1-0CF0F31F1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653A11F5-0FB4-45D2-83E1-0CF0F31F1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C8B74F-607C-4357-B13C-4A1EDFC49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82C8B74F-607C-4357-B13C-4A1EDFC49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82C8B74F-607C-4357-B13C-4A1EDFC49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82C8B74F-607C-4357-B13C-4A1EDFC49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C0038D-91B1-4406-95D4-463CE7DF7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graphicEl>
                                              <a:dgm id="{57C0038D-91B1-4406-95D4-463CE7DF7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57C0038D-91B1-4406-95D4-463CE7DF7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57C0038D-91B1-4406-95D4-463CE7DF7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9DD715-B683-481A-BFB7-EE276C01C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dgm id="{D49DD715-B683-481A-BFB7-EE276C01C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D49DD715-B683-481A-BFB7-EE276C01C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D49DD715-B683-481A-BFB7-EE276C01C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9B3657-3952-472C-98F0-963B458B1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AC9B3657-3952-472C-98F0-963B458B1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AC9B3657-3952-472C-98F0-963B458B1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AC9B3657-3952-472C-98F0-963B458B1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21" y="295063"/>
            <a:ext cx="9770747" cy="650868"/>
          </a:xfrm>
        </p:spPr>
        <p:txBody>
          <a:bodyPr/>
          <a:lstStyle/>
          <a:p>
            <a:pPr algn="ctr" rtl="1"/>
            <a:r>
              <a:rPr lang="en-US" sz="4000" b="1" dirty="0" smtClean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nstantia" panose="02030602050306030303" pitchFamily="18" charset="0"/>
              </a:rPr>
              <a:t>Examples of the Most Common Gliomas</a:t>
            </a:r>
            <a:endParaRPr lang="en-US" sz="4000" b="1" dirty="0"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bg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Constantia" panose="0203060205030603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559962"/>
              </p:ext>
            </p:extLst>
          </p:nvPr>
        </p:nvGraphicFramePr>
        <p:xfrm>
          <a:off x="393865" y="1387366"/>
          <a:ext cx="11382976" cy="509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10547130" y="138554"/>
            <a:ext cx="4414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cap="all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ea typeface="+mj-ea"/>
                <a:cs typeface="+mj-cs"/>
              </a:rPr>
              <a:t>3</a:t>
            </a:r>
            <a:endParaRPr lang="ar-EG" sz="4800" b="1" cap="all" dirty="0">
              <a:ln w="0"/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bg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10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3D656-49E3-4846-80B3-9DF4C067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>
                                            <p:graphicEl>
                                              <a:dgm id="{5EE3D656-49E3-4846-80B3-9DF4C067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>
                                            <p:graphicEl>
                                              <a:dgm id="{5EE3D656-49E3-4846-80B3-9DF4C067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E3E294-C183-480A-851B-1E8745FBD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>
                                            <p:graphicEl>
                                              <a:dgm id="{32E3E294-C183-480A-851B-1E8745FBD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>
                                            <p:graphicEl>
                                              <a:dgm id="{32E3E294-C183-480A-851B-1E8745FBD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3E8C9E-4E0C-48C9-B969-45E913CB4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>
                                            <p:graphicEl>
                                              <a:dgm id="{FE3E8C9E-4E0C-48C9-B969-45E913CB4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>
                                            <p:graphicEl>
                                              <a:dgm id="{FE3E8C9E-4E0C-48C9-B969-45E913CB4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B6F13E-4C71-4B33-9AE7-68769BCA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">
                                            <p:graphicEl>
                                              <a:dgm id="{96B6F13E-4C71-4B33-9AE7-68769BCA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">
                                            <p:graphicEl>
                                              <a:dgm id="{96B6F13E-4C71-4B33-9AE7-68769BCA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A5E784-0575-4B9A-932D-84B401832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">
                                            <p:graphicEl>
                                              <a:dgm id="{36A5E784-0575-4B9A-932D-84B401832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">
                                            <p:graphicEl>
                                              <a:dgm id="{36A5E784-0575-4B9A-932D-84B401832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D55E39-E127-46E1-8C18-E650BDF0F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">
                                            <p:graphicEl>
                                              <a:dgm id="{C4D55E39-E127-46E1-8C18-E650BDF0F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">
                                            <p:graphicEl>
                                              <a:dgm id="{C4D55E39-E127-46E1-8C18-E650BDF0F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BEDD1-D18B-469C-A681-6F2CD0649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">
                                            <p:graphicEl>
                                              <a:dgm id="{194BEDD1-D18B-469C-A681-6F2CD0649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">
                                            <p:graphicEl>
                                              <a:dgm id="{194BEDD1-D18B-469C-A681-6F2CD0649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64E8C5-2AF8-4B2A-8FB7-8D6028647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">
                                            <p:graphicEl>
                                              <a:dgm id="{E864E8C5-2AF8-4B2A-8FB7-8D6028647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">
                                            <p:graphicEl>
                                              <a:dgm id="{E864E8C5-2AF8-4B2A-8FB7-8D6028647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EF77D7-714B-46AC-B791-77FB73C27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4">
                                            <p:graphicEl>
                                              <a:dgm id="{73EF77D7-714B-46AC-B791-77FB73C27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4">
                                            <p:graphicEl>
                                              <a:dgm id="{73EF77D7-714B-46AC-B791-77FB73C27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A0B65E-4012-4BC5-9436-ACF3DB784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4">
                                            <p:graphicEl>
                                              <a:dgm id="{2CA0B65E-4012-4BC5-9436-ACF3DB784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">
                                            <p:graphicEl>
                                              <a:dgm id="{2CA0B65E-4012-4BC5-9436-ACF3DB784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7F9D2C-89F2-4A05-AB22-0A805ACA0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">
                                            <p:graphicEl>
                                              <a:dgm id="{727F9D2C-89F2-4A05-AB22-0A805ACA0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">
                                            <p:graphicEl>
                                              <a:dgm id="{727F9D2C-89F2-4A05-AB22-0A805ACA0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FC5151-73AF-4992-B300-816A43C7C2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E3F18AE-EF60-42A5-B9E1-3F709899B7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7F0F3B-1D69-4071-934C-7373F1C638FD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1643</Words>
  <Application>Microsoft Office PowerPoint</Application>
  <PresentationFormat>Widescreen</PresentationFormat>
  <Paragraphs>332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Century Gothic</vt:lpstr>
      <vt:lpstr>Constantia</vt:lpstr>
      <vt:lpstr>Corbel</vt:lpstr>
      <vt:lpstr>Garamond</vt:lpstr>
      <vt:lpstr>Tahoma</vt:lpstr>
      <vt:lpstr>Times New Roman</vt:lpstr>
      <vt:lpstr>Wingdings</vt:lpstr>
      <vt:lpstr>Wingdings 2</vt:lpstr>
      <vt:lpstr>Wingdings 3</vt:lpstr>
      <vt:lpstr>Ion</vt:lpstr>
      <vt:lpstr> Brain Tumors</vt:lpstr>
      <vt:lpstr>المحتويات Contents</vt:lpstr>
      <vt:lpstr>الوبائيات Epidemiology</vt:lpstr>
      <vt:lpstr>الوبائيات Epidemiology</vt:lpstr>
      <vt:lpstr> المظاهر السريرية Clinical Manifestations. </vt:lpstr>
      <vt:lpstr>التصنيف النسيجي للأورام الدبقية  Histologic Classification of Gliomas</vt:lpstr>
      <vt:lpstr>j</vt:lpstr>
      <vt:lpstr>التصنيف النسيجي للأورام الدبقية  Histologic Classification of Gliomas</vt:lpstr>
      <vt:lpstr>Examples of the Most Common Gliomas</vt:lpstr>
      <vt:lpstr>PowerPoint Presentation</vt:lpstr>
      <vt:lpstr>عوامل الخطورة Risk Factors</vt:lpstr>
      <vt:lpstr>PowerPoint Presentation</vt:lpstr>
      <vt:lpstr>الجراحة Surgery</vt:lpstr>
      <vt:lpstr>الجراحة Surgery</vt:lpstr>
      <vt:lpstr>العلاج الشعاعي Radiotherapy (RT)</vt:lpstr>
      <vt:lpstr>العلاج الشعاعي Radiotherapy (RT)</vt:lpstr>
      <vt:lpstr>العلاج الشعاعي Radiotherapy (RT)</vt:lpstr>
      <vt:lpstr>Linear Accelerator المسرع الخطي</vt:lpstr>
      <vt:lpstr>RT</vt:lpstr>
      <vt:lpstr>العلاج الشعاعي Radiotherapy (RT)</vt:lpstr>
      <vt:lpstr>العلاج الشعاعي Radiotherapy (RT)</vt:lpstr>
      <vt:lpstr>Gamma knife سكين غاما </vt:lpstr>
      <vt:lpstr>Gamma knife</vt:lpstr>
      <vt:lpstr>cyber knife  </vt:lpstr>
      <vt:lpstr>العلاج الكيماوي Chemotherapy</vt:lpstr>
      <vt:lpstr>Progression Free Survival</vt:lpstr>
      <vt:lpstr>Overall Survival</vt:lpstr>
      <vt:lpstr>العلاج الكيماوي Chemotherapy</vt:lpstr>
      <vt:lpstr>العلاج الكيماوي Chemotherapy</vt:lpstr>
      <vt:lpstr>العلاجات الجهازية الهدفية Targeted Systemic Therapy. </vt:lpstr>
      <vt:lpstr>المقاربات الحيوية Biologic Approaches. </vt:lpstr>
      <vt:lpstr>Anther :</vt:lpstr>
      <vt:lpstr>Thank You 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2013-07-30T14:48:57Z</dcterms:created>
  <dcterms:modified xsi:type="dcterms:W3CDTF">2016-02-05T21:43:12Z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